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4"/>
  </p:sldMasterIdLst>
  <p:sldIdLst>
    <p:sldId id="267" r:id="rId5"/>
    <p:sldId id="256" r:id="rId6"/>
    <p:sldId id="257" r:id="rId7"/>
    <p:sldId id="258" r:id="rId8"/>
    <p:sldId id="259" r:id="rId9"/>
    <p:sldId id="260" r:id="rId10"/>
    <p:sldId id="261" r:id="rId11"/>
    <p:sldId id="262" r:id="rId12"/>
    <p:sldId id="263" r:id="rId13"/>
    <p:sldId id="264" r:id="rId14"/>
    <p:sldId id="266"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C6013B-3E9E-8C98-68BB-BFE49AA1C27C}" v="658" dt="2025-03-14T11:41:57.463"/>
    <p1510:client id="{D9784583-3F2F-46A5-8AA1-3A9FFF328768}" v="3" dt="2025-03-14T23:50:24.7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66" d="100"/>
          <a:sy n="66" d="100"/>
        </p:scale>
        <p:origin x="1099" y="4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wais Morrady" userId="440edd944ccd55c1" providerId="LiveId" clId="{D9784583-3F2F-46A5-8AA1-3A9FFF328768}"/>
    <pc:docChg chg="undo custSel modSld">
      <pc:chgData name="Mirwais Morrady" userId="440edd944ccd55c1" providerId="LiveId" clId="{D9784583-3F2F-46A5-8AA1-3A9FFF328768}" dt="2025-03-14T23:55:49.835" v="403" actId="255"/>
      <pc:docMkLst>
        <pc:docMk/>
      </pc:docMkLst>
      <pc:sldChg chg="addSp delSp modSp mod">
        <pc:chgData name="Mirwais Morrady" userId="440edd944ccd55c1" providerId="LiveId" clId="{D9784583-3F2F-46A5-8AA1-3A9FFF328768}" dt="2025-03-14T23:55:49.835" v="403" actId="255"/>
        <pc:sldMkLst>
          <pc:docMk/>
          <pc:sldMk cId="109857222" sldId="256"/>
        </pc:sldMkLst>
        <pc:spChg chg="mod ord">
          <ac:chgData name="Mirwais Morrady" userId="440edd944ccd55c1" providerId="LiveId" clId="{D9784583-3F2F-46A5-8AA1-3A9FFF328768}" dt="2025-03-14T23:45:33.698" v="11" actId="207"/>
          <ac:spMkLst>
            <pc:docMk/>
            <pc:sldMk cId="109857222" sldId="256"/>
            <ac:spMk id="2" creationId="{00000000-0000-0000-0000-000000000000}"/>
          </ac:spMkLst>
        </pc:spChg>
        <pc:spChg chg="del">
          <ac:chgData name="Mirwais Morrady" userId="440edd944ccd55c1" providerId="LiveId" clId="{D9784583-3F2F-46A5-8AA1-3A9FFF328768}" dt="2025-03-14T23:44:11.198" v="1" actId="478"/>
          <ac:spMkLst>
            <pc:docMk/>
            <pc:sldMk cId="109857222" sldId="256"/>
            <ac:spMk id="3" creationId="{00000000-0000-0000-0000-000000000000}"/>
          </ac:spMkLst>
        </pc:spChg>
        <pc:spChg chg="add del mod">
          <ac:chgData name="Mirwais Morrady" userId="440edd944ccd55c1" providerId="LiveId" clId="{D9784583-3F2F-46A5-8AA1-3A9FFF328768}" dt="2025-03-14T23:44:13.659" v="2" actId="478"/>
          <ac:spMkLst>
            <pc:docMk/>
            <pc:sldMk cId="109857222" sldId="256"/>
            <ac:spMk id="5" creationId="{8AF59D9E-570B-B2D3-D49E-24A6A935A76B}"/>
          </ac:spMkLst>
        </pc:spChg>
        <pc:spChg chg="add mod">
          <ac:chgData name="Mirwais Morrady" userId="440edd944ccd55c1" providerId="LiveId" clId="{D9784583-3F2F-46A5-8AA1-3A9FFF328768}" dt="2025-03-14T23:54:21.647" v="395" actId="1076"/>
          <ac:spMkLst>
            <pc:docMk/>
            <pc:sldMk cId="109857222" sldId="256"/>
            <ac:spMk id="6" creationId="{E5A39212-CFD9-3CB3-FEB2-48FDDC45B0AA}"/>
          </ac:spMkLst>
        </pc:spChg>
        <pc:spChg chg="add mod">
          <ac:chgData name="Mirwais Morrady" userId="440edd944ccd55c1" providerId="LiveId" clId="{D9784583-3F2F-46A5-8AA1-3A9FFF328768}" dt="2025-03-14T23:55:49.835" v="403" actId="255"/>
          <ac:spMkLst>
            <pc:docMk/>
            <pc:sldMk cId="109857222" sldId="256"/>
            <ac:spMk id="7" creationId="{FFB8EBB6-5AFC-5F20-459D-0BBE893BFBCD}"/>
          </ac:spMkLst>
        </pc:spChg>
        <pc:spChg chg="add del mod">
          <ac:chgData name="Mirwais Morrady" userId="440edd944ccd55c1" providerId="LiveId" clId="{D9784583-3F2F-46A5-8AA1-3A9FFF328768}" dt="2025-03-14T23:47:48.312" v="83" actId="478"/>
          <ac:spMkLst>
            <pc:docMk/>
            <pc:sldMk cId="109857222" sldId="256"/>
            <ac:spMk id="8" creationId="{0492F6B1-68A2-C7B5-EB52-E70270B66A88}"/>
          </ac:spMkLst>
        </pc:spChg>
        <pc:spChg chg="add mod">
          <ac:chgData name="Mirwais Morrady" userId="440edd944ccd55c1" providerId="LiveId" clId="{D9784583-3F2F-46A5-8AA1-3A9FFF328768}" dt="2025-03-14T23:55:49.835" v="403" actId="255"/>
          <ac:spMkLst>
            <pc:docMk/>
            <pc:sldMk cId="109857222" sldId="256"/>
            <ac:spMk id="9" creationId="{3267C62A-8D96-580E-2E3C-C155B77542FC}"/>
          </ac:spMkLst>
        </pc:spChg>
        <pc:spChg chg="add mod">
          <ac:chgData name="Mirwais Morrady" userId="440edd944ccd55c1" providerId="LiveId" clId="{D9784583-3F2F-46A5-8AA1-3A9FFF328768}" dt="2025-03-14T23:55:49.835" v="403" actId="255"/>
          <ac:spMkLst>
            <pc:docMk/>
            <pc:sldMk cId="109857222" sldId="256"/>
            <ac:spMk id="10" creationId="{79FDE12C-D166-EB07-11BA-C5B03858AB43}"/>
          </ac:spMkLst>
        </pc:spChg>
        <pc:spChg chg="add mod">
          <ac:chgData name="Mirwais Morrady" userId="440edd944ccd55c1" providerId="LiveId" clId="{D9784583-3F2F-46A5-8AA1-3A9FFF328768}" dt="2025-03-14T23:55:49.835" v="403" actId="255"/>
          <ac:spMkLst>
            <pc:docMk/>
            <pc:sldMk cId="109857222" sldId="256"/>
            <ac:spMk id="11" creationId="{054A4A76-841B-799A-ECCE-AEA9AA64E8C4}"/>
          </ac:spMkLst>
        </pc:spChg>
        <pc:spChg chg="add del mod">
          <ac:chgData name="Mirwais Morrady" userId="440edd944ccd55c1" providerId="LiveId" clId="{D9784583-3F2F-46A5-8AA1-3A9FFF328768}" dt="2025-03-14T23:51:30.975" v="238" actId="478"/>
          <ac:spMkLst>
            <pc:docMk/>
            <pc:sldMk cId="109857222" sldId="256"/>
            <ac:spMk id="12" creationId="{7C3A3508-D97A-9F7F-7E90-EEF894E49CEE}"/>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8094AB-1435-4157-92AF-7865FD5F71E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A81A444-DF29-4F79-85C8-CF2F23B804A8}">
      <dgm:prSet/>
      <dgm:spPr/>
      <dgm:t>
        <a:bodyPr/>
        <a:lstStyle/>
        <a:p>
          <a:pPr>
            <a:lnSpc>
              <a:spcPct val="100000"/>
            </a:lnSpc>
          </a:pPr>
          <a:r>
            <a:rPr lang="en-US" dirty="0"/>
            <a:t>Conceptual: strict three-layer separation.</a:t>
          </a:r>
        </a:p>
      </dgm:t>
    </dgm:pt>
    <dgm:pt modelId="{111CF9FB-6B46-46CE-9FAA-5FF226210DF8}" type="parTrans" cxnId="{78341C03-6110-42A0-A303-9882BD09E83D}">
      <dgm:prSet/>
      <dgm:spPr/>
      <dgm:t>
        <a:bodyPr/>
        <a:lstStyle/>
        <a:p>
          <a:endParaRPr lang="en-US"/>
        </a:p>
      </dgm:t>
    </dgm:pt>
    <dgm:pt modelId="{3BA32EA7-A668-4716-B149-C653961CAE40}" type="sibTrans" cxnId="{78341C03-6110-42A0-A303-9882BD09E83D}">
      <dgm:prSet/>
      <dgm:spPr/>
      <dgm:t>
        <a:bodyPr/>
        <a:lstStyle/>
        <a:p>
          <a:endParaRPr lang="en-US"/>
        </a:p>
      </dgm:t>
    </dgm:pt>
    <dgm:pt modelId="{741FC7F6-D741-4B40-BA61-34E4EE928503}">
      <dgm:prSet/>
      <dgm:spPr/>
      <dgm:t>
        <a:bodyPr/>
        <a:lstStyle/>
        <a:p>
          <a:pPr>
            <a:lnSpc>
              <a:spcPct val="100000"/>
            </a:lnSpc>
          </a:pPr>
          <a:r>
            <a:rPr lang="en-US" dirty="0"/>
            <a:t>Concrete: unexpected dependencies.</a:t>
          </a:r>
        </a:p>
      </dgm:t>
    </dgm:pt>
    <dgm:pt modelId="{6F606D1E-EEE3-4B4C-9B09-066DA4CBDC2E}" type="parTrans" cxnId="{49706001-9BC2-49F3-AF63-F93C0AE27428}">
      <dgm:prSet/>
      <dgm:spPr/>
      <dgm:t>
        <a:bodyPr/>
        <a:lstStyle/>
        <a:p>
          <a:endParaRPr lang="en-US"/>
        </a:p>
      </dgm:t>
    </dgm:pt>
    <dgm:pt modelId="{086B664D-8458-413D-A989-270720BA423F}" type="sibTrans" cxnId="{49706001-9BC2-49F3-AF63-F93C0AE27428}">
      <dgm:prSet/>
      <dgm:spPr/>
      <dgm:t>
        <a:bodyPr/>
        <a:lstStyle/>
        <a:p>
          <a:endParaRPr lang="en-US"/>
        </a:p>
      </dgm:t>
    </dgm:pt>
    <dgm:pt modelId="{CEFD7FBB-7865-4185-8EAF-EB8D85E0532D}" type="pres">
      <dgm:prSet presAssocID="{E08094AB-1435-4157-92AF-7865FD5F71EB}" presName="root" presStyleCnt="0">
        <dgm:presLayoutVars>
          <dgm:dir/>
          <dgm:resizeHandles val="exact"/>
        </dgm:presLayoutVars>
      </dgm:prSet>
      <dgm:spPr/>
    </dgm:pt>
    <dgm:pt modelId="{D23B52BC-6407-48D2-8A7F-C326A1AE4FD7}" type="pres">
      <dgm:prSet presAssocID="{DA81A444-DF29-4F79-85C8-CF2F23B804A8}" presName="compNode" presStyleCnt="0"/>
      <dgm:spPr/>
    </dgm:pt>
    <dgm:pt modelId="{06F9D1FB-5F51-4E42-B6D5-CEC426719C29}" type="pres">
      <dgm:prSet presAssocID="{DA81A444-DF29-4F79-85C8-CF2F23B804A8}" presName="bgRect" presStyleLbl="bgShp" presStyleIdx="0" presStyleCnt="2"/>
      <dgm:spPr/>
    </dgm:pt>
    <dgm:pt modelId="{F47DD861-7FDC-490D-AA22-807765C01CC8}" type="pres">
      <dgm:prSet presAssocID="{DA81A444-DF29-4F79-85C8-CF2F23B804A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90E7FF12-7B06-4146-AF32-CF96FC6D9E99}" type="pres">
      <dgm:prSet presAssocID="{DA81A444-DF29-4F79-85C8-CF2F23B804A8}" presName="spaceRect" presStyleCnt="0"/>
      <dgm:spPr/>
    </dgm:pt>
    <dgm:pt modelId="{1D8B9BAD-B93C-4392-8F67-C8FE743EA9F0}" type="pres">
      <dgm:prSet presAssocID="{DA81A444-DF29-4F79-85C8-CF2F23B804A8}" presName="parTx" presStyleLbl="revTx" presStyleIdx="0" presStyleCnt="2">
        <dgm:presLayoutVars>
          <dgm:chMax val="0"/>
          <dgm:chPref val="0"/>
        </dgm:presLayoutVars>
      </dgm:prSet>
      <dgm:spPr/>
    </dgm:pt>
    <dgm:pt modelId="{AEC07E49-0618-4E9F-BB8A-C68390010F5A}" type="pres">
      <dgm:prSet presAssocID="{3BA32EA7-A668-4716-B149-C653961CAE40}" presName="sibTrans" presStyleCnt="0"/>
      <dgm:spPr/>
    </dgm:pt>
    <dgm:pt modelId="{02DAAD22-2470-427D-907A-B4E84721EF1A}" type="pres">
      <dgm:prSet presAssocID="{741FC7F6-D741-4B40-BA61-34E4EE928503}" presName="compNode" presStyleCnt="0"/>
      <dgm:spPr/>
    </dgm:pt>
    <dgm:pt modelId="{8B83BBAD-022D-4E76-981A-4F59887727EF}" type="pres">
      <dgm:prSet presAssocID="{741FC7F6-D741-4B40-BA61-34E4EE928503}" presName="bgRect" presStyleLbl="bgShp" presStyleIdx="1" presStyleCnt="2"/>
      <dgm:spPr/>
    </dgm:pt>
    <dgm:pt modelId="{F05C3519-55FE-437C-9E64-6341BEAF81D0}" type="pres">
      <dgm:prSet presAssocID="{741FC7F6-D741-4B40-BA61-34E4EE92850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ement truck"/>
        </a:ext>
      </dgm:extLst>
    </dgm:pt>
    <dgm:pt modelId="{50383634-56B0-4BE4-815B-E2C3C21F0017}" type="pres">
      <dgm:prSet presAssocID="{741FC7F6-D741-4B40-BA61-34E4EE928503}" presName="spaceRect" presStyleCnt="0"/>
      <dgm:spPr/>
    </dgm:pt>
    <dgm:pt modelId="{5B032828-EFA8-4A16-933F-F9E80AFB7C1E}" type="pres">
      <dgm:prSet presAssocID="{741FC7F6-D741-4B40-BA61-34E4EE928503}" presName="parTx" presStyleLbl="revTx" presStyleIdx="1" presStyleCnt="2">
        <dgm:presLayoutVars>
          <dgm:chMax val="0"/>
          <dgm:chPref val="0"/>
        </dgm:presLayoutVars>
      </dgm:prSet>
      <dgm:spPr/>
    </dgm:pt>
  </dgm:ptLst>
  <dgm:cxnLst>
    <dgm:cxn modelId="{49706001-9BC2-49F3-AF63-F93C0AE27428}" srcId="{E08094AB-1435-4157-92AF-7865FD5F71EB}" destId="{741FC7F6-D741-4B40-BA61-34E4EE928503}" srcOrd="1" destOrd="0" parTransId="{6F606D1E-EEE3-4B4C-9B09-066DA4CBDC2E}" sibTransId="{086B664D-8458-413D-A989-270720BA423F}"/>
    <dgm:cxn modelId="{78341C03-6110-42A0-A303-9882BD09E83D}" srcId="{E08094AB-1435-4157-92AF-7865FD5F71EB}" destId="{DA81A444-DF29-4F79-85C8-CF2F23B804A8}" srcOrd="0" destOrd="0" parTransId="{111CF9FB-6B46-46CE-9FAA-5FF226210DF8}" sibTransId="{3BA32EA7-A668-4716-B149-C653961CAE40}"/>
    <dgm:cxn modelId="{A620273E-D08A-474E-8848-AC9FA837A15D}" type="presOf" srcId="{DA81A444-DF29-4F79-85C8-CF2F23B804A8}" destId="{1D8B9BAD-B93C-4392-8F67-C8FE743EA9F0}" srcOrd="0" destOrd="0" presId="urn:microsoft.com/office/officeart/2018/2/layout/IconVerticalSolidList"/>
    <dgm:cxn modelId="{1C079F74-A513-450B-AA92-D8E74325D32F}" type="presOf" srcId="{E08094AB-1435-4157-92AF-7865FD5F71EB}" destId="{CEFD7FBB-7865-4185-8EAF-EB8D85E0532D}" srcOrd="0" destOrd="0" presId="urn:microsoft.com/office/officeart/2018/2/layout/IconVerticalSolidList"/>
    <dgm:cxn modelId="{01B540E1-69EE-47A5-AB8A-D1D258A9E773}" type="presOf" srcId="{741FC7F6-D741-4B40-BA61-34E4EE928503}" destId="{5B032828-EFA8-4A16-933F-F9E80AFB7C1E}" srcOrd="0" destOrd="0" presId="urn:microsoft.com/office/officeart/2018/2/layout/IconVerticalSolidList"/>
    <dgm:cxn modelId="{5C6C1587-32C5-4ABF-9CD1-72533B0D1AAD}" type="presParOf" srcId="{CEFD7FBB-7865-4185-8EAF-EB8D85E0532D}" destId="{D23B52BC-6407-48D2-8A7F-C326A1AE4FD7}" srcOrd="0" destOrd="0" presId="urn:microsoft.com/office/officeart/2018/2/layout/IconVerticalSolidList"/>
    <dgm:cxn modelId="{89F4BF25-9BC3-4454-A657-66859735373D}" type="presParOf" srcId="{D23B52BC-6407-48D2-8A7F-C326A1AE4FD7}" destId="{06F9D1FB-5F51-4E42-B6D5-CEC426719C29}" srcOrd="0" destOrd="0" presId="urn:microsoft.com/office/officeart/2018/2/layout/IconVerticalSolidList"/>
    <dgm:cxn modelId="{C5A82FE1-6977-45B9-854D-C4469A1E9E74}" type="presParOf" srcId="{D23B52BC-6407-48D2-8A7F-C326A1AE4FD7}" destId="{F47DD861-7FDC-490D-AA22-807765C01CC8}" srcOrd="1" destOrd="0" presId="urn:microsoft.com/office/officeart/2018/2/layout/IconVerticalSolidList"/>
    <dgm:cxn modelId="{35BC706E-0A24-4A60-AA94-D6CBFC72284F}" type="presParOf" srcId="{D23B52BC-6407-48D2-8A7F-C326A1AE4FD7}" destId="{90E7FF12-7B06-4146-AF32-CF96FC6D9E99}" srcOrd="2" destOrd="0" presId="urn:microsoft.com/office/officeart/2018/2/layout/IconVerticalSolidList"/>
    <dgm:cxn modelId="{20C4D1DF-3F94-4FA6-B5A9-4B203FB09500}" type="presParOf" srcId="{D23B52BC-6407-48D2-8A7F-C326A1AE4FD7}" destId="{1D8B9BAD-B93C-4392-8F67-C8FE743EA9F0}" srcOrd="3" destOrd="0" presId="urn:microsoft.com/office/officeart/2018/2/layout/IconVerticalSolidList"/>
    <dgm:cxn modelId="{D55E5271-406A-425C-B932-EE6F585EF22D}" type="presParOf" srcId="{CEFD7FBB-7865-4185-8EAF-EB8D85E0532D}" destId="{AEC07E49-0618-4E9F-BB8A-C68390010F5A}" srcOrd="1" destOrd="0" presId="urn:microsoft.com/office/officeart/2018/2/layout/IconVerticalSolidList"/>
    <dgm:cxn modelId="{11DFCBB0-AB1D-4C62-BE93-6388581C7A72}" type="presParOf" srcId="{CEFD7FBB-7865-4185-8EAF-EB8D85E0532D}" destId="{02DAAD22-2470-427D-907A-B4E84721EF1A}" srcOrd="2" destOrd="0" presId="urn:microsoft.com/office/officeart/2018/2/layout/IconVerticalSolidList"/>
    <dgm:cxn modelId="{4C9FDDE8-650A-4AF5-BEF5-A09EBB9ACB71}" type="presParOf" srcId="{02DAAD22-2470-427D-907A-B4E84721EF1A}" destId="{8B83BBAD-022D-4E76-981A-4F59887727EF}" srcOrd="0" destOrd="0" presId="urn:microsoft.com/office/officeart/2018/2/layout/IconVerticalSolidList"/>
    <dgm:cxn modelId="{9F2104C3-D4C6-4913-AE5C-3E781CDD5BED}" type="presParOf" srcId="{02DAAD22-2470-427D-907A-B4E84721EF1A}" destId="{F05C3519-55FE-437C-9E64-6341BEAF81D0}" srcOrd="1" destOrd="0" presId="urn:microsoft.com/office/officeart/2018/2/layout/IconVerticalSolidList"/>
    <dgm:cxn modelId="{B163216F-504D-4594-8041-A56895F1DCE7}" type="presParOf" srcId="{02DAAD22-2470-427D-907A-B4E84721EF1A}" destId="{50383634-56B0-4BE4-815B-E2C3C21F0017}" srcOrd="2" destOrd="0" presId="urn:microsoft.com/office/officeart/2018/2/layout/IconVerticalSolidList"/>
    <dgm:cxn modelId="{9F108FC3-EDB2-4CC3-82AC-3116AA23968C}" type="presParOf" srcId="{02DAAD22-2470-427D-907A-B4E84721EF1A}" destId="{5B032828-EFA8-4A16-933F-F9E80AFB7C1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9D1FB-5F51-4E42-B6D5-CEC426719C29}">
      <dsp:nvSpPr>
        <dsp:cNvPr id="0" name=""/>
        <dsp:cNvSpPr/>
      </dsp:nvSpPr>
      <dsp:spPr>
        <a:xfrm>
          <a:off x="0" y="830622"/>
          <a:ext cx="5267739" cy="15334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7DD861-7FDC-490D-AA22-807765C01CC8}">
      <dsp:nvSpPr>
        <dsp:cNvPr id="0" name=""/>
        <dsp:cNvSpPr/>
      </dsp:nvSpPr>
      <dsp:spPr>
        <a:xfrm>
          <a:off x="463870" y="1175649"/>
          <a:ext cx="843400" cy="8434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8B9BAD-B93C-4392-8F67-C8FE743EA9F0}">
      <dsp:nvSpPr>
        <dsp:cNvPr id="0" name=""/>
        <dsp:cNvSpPr/>
      </dsp:nvSpPr>
      <dsp:spPr>
        <a:xfrm>
          <a:off x="1771142" y="830622"/>
          <a:ext cx="3496596" cy="1533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291" tIns="162291" rIns="162291" bIns="162291" numCol="1" spcCol="1270" anchor="ctr" anchorCtr="0">
          <a:noAutofit/>
        </a:bodyPr>
        <a:lstStyle/>
        <a:p>
          <a:pPr marL="0" lvl="0" indent="0" algn="l" defTabSz="1111250">
            <a:lnSpc>
              <a:spcPct val="100000"/>
            </a:lnSpc>
            <a:spcBef>
              <a:spcPct val="0"/>
            </a:spcBef>
            <a:spcAft>
              <a:spcPct val="35000"/>
            </a:spcAft>
            <a:buNone/>
          </a:pPr>
          <a:r>
            <a:rPr lang="en-US" sz="2500" kern="1200" dirty="0"/>
            <a:t>Conceptual: strict three-layer separation.</a:t>
          </a:r>
        </a:p>
      </dsp:txBody>
      <dsp:txXfrm>
        <a:off x="1771142" y="830622"/>
        <a:ext cx="3496596" cy="1533456"/>
      </dsp:txXfrm>
    </dsp:sp>
    <dsp:sp modelId="{8B83BBAD-022D-4E76-981A-4F59887727EF}">
      <dsp:nvSpPr>
        <dsp:cNvPr id="0" name=""/>
        <dsp:cNvSpPr/>
      </dsp:nvSpPr>
      <dsp:spPr>
        <a:xfrm>
          <a:off x="0" y="2747442"/>
          <a:ext cx="5267739" cy="15334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5C3519-55FE-437C-9E64-6341BEAF81D0}">
      <dsp:nvSpPr>
        <dsp:cNvPr id="0" name=""/>
        <dsp:cNvSpPr/>
      </dsp:nvSpPr>
      <dsp:spPr>
        <a:xfrm>
          <a:off x="463870" y="3092470"/>
          <a:ext cx="843400" cy="8434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032828-EFA8-4A16-933F-F9E80AFB7C1E}">
      <dsp:nvSpPr>
        <dsp:cNvPr id="0" name=""/>
        <dsp:cNvSpPr/>
      </dsp:nvSpPr>
      <dsp:spPr>
        <a:xfrm>
          <a:off x="1771142" y="2747442"/>
          <a:ext cx="3496596" cy="1533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291" tIns="162291" rIns="162291" bIns="162291" numCol="1" spcCol="1270" anchor="ctr" anchorCtr="0">
          <a:noAutofit/>
        </a:bodyPr>
        <a:lstStyle/>
        <a:p>
          <a:pPr marL="0" lvl="0" indent="0" algn="l" defTabSz="1111250">
            <a:lnSpc>
              <a:spcPct val="100000"/>
            </a:lnSpc>
            <a:spcBef>
              <a:spcPct val="0"/>
            </a:spcBef>
            <a:spcAft>
              <a:spcPct val="35000"/>
            </a:spcAft>
            <a:buNone/>
          </a:pPr>
          <a:r>
            <a:rPr lang="en-US" sz="2500" kern="1200" dirty="0"/>
            <a:t>Concrete: unexpected dependencies.</a:t>
          </a:r>
        </a:p>
      </dsp:txBody>
      <dsp:txXfrm>
        <a:off x="1771142" y="2747442"/>
        <a:ext cx="3496596" cy="153345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3/14/2025</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52884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3/14/2025</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05935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3/14/2025</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55820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3/14/2025</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53388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3/14/2025</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28391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3/14/2025</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05255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3/14/2025</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85682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3/14/2025</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74623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3/14/2025</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9605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3/14/2025</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32513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3/14/2025</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94677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3/14/2025</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095147377"/>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0" r:id="rId6"/>
    <p:sldLayoutId id="2147483736" r:id="rId7"/>
    <p:sldLayoutId id="2147483737" r:id="rId8"/>
    <p:sldLayoutId id="2147483738" r:id="rId9"/>
    <p:sldLayoutId id="2147483739" r:id="rId10"/>
    <p:sldLayoutId id="21474837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youtu.be/w_LNSfbbPdQ?si=4OD57K7YVHSZfAat"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0" name="Freeform: Shape 9">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4" name="Rectangle 13">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7106DFF8-F1AF-1D87-1E98-3B96D0303B58}"/>
              </a:ext>
            </a:extLst>
          </p:cNvPr>
          <p:cNvSpPr>
            <a:spLocks noGrp="1"/>
          </p:cNvSpPr>
          <p:nvPr>
            <p:ph type="title"/>
          </p:nvPr>
        </p:nvSpPr>
        <p:spPr>
          <a:xfrm>
            <a:off x="762000" y="1524000"/>
            <a:ext cx="10668000" cy="2286000"/>
          </a:xfrm>
        </p:spPr>
        <p:txBody>
          <a:bodyPr vert="horz" lIns="91440" tIns="45720" rIns="91440" bIns="45720" rtlCol="0" anchor="b">
            <a:normAutofit fontScale="90000"/>
          </a:bodyPr>
          <a:lstStyle/>
          <a:p>
            <a:r>
              <a:rPr lang="en-US" kern="1200" dirty="0">
                <a:solidFill>
                  <a:schemeClr val="tx1"/>
                </a:solidFill>
                <a:latin typeface="+mj-lt"/>
                <a:ea typeface="+mj-ea"/>
                <a:cs typeface="+mj-cs"/>
              </a:rPr>
              <a:t>Presentation Video  URL </a:t>
            </a:r>
          </a:p>
          <a:p>
            <a:endParaRPr lang="en-US" kern="1200" dirty="0">
              <a:solidFill>
                <a:schemeClr val="tx1"/>
              </a:solidFill>
              <a:latin typeface="+mj-lt"/>
              <a:ea typeface="+mj-ea"/>
              <a:cs typeface="+mj-cs"/>
            </a:endParaRPr>
          </a:p>
          <a:p>
            <a:r>
              <a:rPr lang="en-US" kern="1200" dirty="0">
                <a:solidFill>
                  <a:schemeClr val="tx1"/>
                </a:solidFill>
                <a:latin typeface="+mj-lt"/>
                <a:ea typeface="+mj-ea"/>
                <a:cs typeface="+mj-cs"/>
              </a:rPr>
              <a:t>{   </a:t>
            </a:r>
            <a:r>
              <a:rPr lang="en-US" kern="1200" dirty="0">
                <a:solidFill>
                  <a:schemeClr val="tx1"/>
                </a:solidFill>
                <a:latin typeface="+mj-lt"/>
                <a:ea typeface="+mj-ea"/>
                <a:cs typeface="+mj-cs"/>
                <a:hlinkClick r:id="rId2"/>
              </a:rPr>
              <a:t>https://youtu.be/w_LNSfbbPdQ?si=4OD57K7YVHSZfAat</a:t>
            </a:r>
            <a:r>
              <a:rPr lang="en-US" kern="1200" dirty="0">
                <a:solidFill>
                  <a:schemeClr val="tx1"/>
                </a:solidFill>
                <a:latin typeface="+mj-lt"/>
                <a:ea typeface="+mj-ea"/>
                <a:cs typeface="+mj-cs"/>
              </a:rPr>
              <a:t>                                     } </a:t>
            </a:r>
          </a:p>
        </p:txBody>
      </p:sp>
      <p:sp>
        <p:nvSpPr>
          <p:cNvPr id="16" name="Freeform: Shape 15">
            <a:extLst>
              <a:ext uri="{FF2B5EF4-FFF2-40B4-BE49-F238E27FC236}">
                <a16:creationId xmlns:a16="http://schemas.microsoft.com/office/drawing/2014/main" id="{00572931-961B-4A48-8B38-E9A9DB6E8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Avenir Next LT Pro" panose="020B0504020202020204" pitchFamily="34" charset="0"/>
            </a:endParaRPr>
          </a:p>
        </p:txBody>
      </p:sp>
      <p:sp>
        <p:nvSpPr>
          <p:cNvPr id="18" name="Freeform: Shape 17">
            <a:extLst>
              <a:ext uri="{FF2B5EF4-FFF2-40B4-BE49-F238E27FC236}">
                <a16:creationId xmlns:a16="http://schemas.microsoft.com/office/drawing/2014/main" id="{0F29AAD2-96E3-4A6F-9A5E-B6B9E7E11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3906" y="5720962"/>
            <a:ext cx="4228094" cy="1137038"/>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20" name="Freeform: Shape 19">
            <a:extLst>
              <a:ext uri="{FF2B5EF4-FFF2-40B4-BE49-F238E27FC236}">
                <a16:creationId xmlns:a16="http://schemas.microsoft.com/office/drawing/2014/main" id="{4EC84841-2631-44D2-A01B-6AF0CF7F7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3921" y="5620196"/>
            <a:ext cx="5038078" cy="1237805"/>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cap="none" spc="0" normalizeH="0" baseline="0">
              <a:ln>
                <a:noFill/>
              </a:ln>
              <a:solidFill>
                <a:prstClr val="white"/>
              </a:solidFill>
              <a:effectLst/>
              <a:uLnTx/>
              <a:uFillTx/>
              <a:latin typeface="Avenir Next LT Pro Light"/>
            </a:endParaRPr>
          </a:p>
        </p:txBody>
      </p:sp>
    </p:spTree>
    <p:extLst>
      <p:ext uri="{BB962C8B-B14F-4D97-AF65-F5344CB8AC3E}">
        <p14:creationId xmlns:p14="http://schemas.microsoft.com/office/powerpoint/2010/main" val="2355692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80E6F317-3FBC-A608-9B59-A77FAD8FB42B}"/>
              </a:ext>
            </a:extLst>
          </p:cNvPr>
          <p:cNvSpPr>
            <a:spLocks noGrp="1"/>
          </p:cNvSpPr>
          <p:nvPr>
            <p:ph idx="1"/>
          </p:nvPr>
        </p:nvSpPr>
        <p:spPr>
          <a:xfrm>
            <a:off x="762000" y="1239397"/>
            <a:ext cx="5334000" cy="4388385"/>
          </a:xfrm>
        </p:spPr>
        <p:txBody>
          <a:bodyPr vert="horz" lIns="91440" tIns="45720" rIns="91440" bIns="45720" rtlCol="0" anchor="t">
            <a:noAutofit/>
          </a:bodyPr>
          <a:lstStyle/>
          <a:p>
            <a:pPr marL="0" indent="0">
              <a:buNone/>
            </a:pPr>
            <a:r>
              <a:rPr lang="en-US" sz="1000" dirty="0">
                <a:ea typeface="+mn-lt"/>
                <a:cs typeface="+mn-lt"/>
              </a:rPr>
              <a:t>Iterative Design is Essential:</a:t>
            </a:r>
            <a:endParaRPr lang="en-US" sz="1000">
              <a:solidFill>
                <a:srgbClr val="FFFFFF">
                  <a:alpha val="70000"/>
                </a:srgbClr>
              </a:solidFill>
            </a:endParaRPr>
          </a:p>
          <a:p>
            <a:r>
              <a:rPr lang="en-US" sz="1000" dirty="0">
                <a:ea typeface="+mn-lt"/>
                <a:cs typeface="+mn-lt"/>
              </a:rPr>
              <a:t>Our architecture evolved through multiple versions based on feedback and findings.</a:t>
            </a:r>
            <a:endParaRPr lang="en-US" sz="1000">
              <a:solidFill>
                <a:srgbClr val="FFFFFF">
                  <a:alpha val="70000"/>
                </a:srgbClr>
              </a:solidFill>
            </a:endParaRPr>
          </a:p>
          <a:p>
            <a:r>
              <a:rPr lang="en-US" sz="1000" dirty="0">
                <a:ea typeface="+mn-lt"/>
                <a:cs typeface="+mn-lt"/>
              </a:rPr>
              <a:t>Initial ideas often required rethinking as our understanding deepened.</a:t>
            </a:r>
            <a:endParaRPr lang="en-US" sz="1000">
              <a:solidFill>
                <a:srgbClr val="FFFFFF">
                  <a:alpha val="70000"/>
                </a:srgbClr>
              </a:solidFill>
            </a:endParaRPr>
          </a:p>
          <a:p>
            <a:pPr marL="0" indent="0">
              <a:buNone/>
            </a:pPr>
            <a:endParaRPr lang="en-US" sz="1000" dirty="0">
              <a:solidFill>
                <a:srgbClr val="FFFFFF">
                  <a:alpha val="70000"/>
                </a:srgbClr>
              </a:solidFill>
              <a:ea typeface="+mn-lt"/>
              <a:cs typeface="+mn-lt"/>
            </a:endParaRPr>
          </a:p>
          <a:p>
            <a:pPr marL="0" indent="0">
              <a:buNone/>
            </a:pPr>
            <a:r>
              <a:rPr lang="en-US" sz="1000" dirty="0">
                <a:ea typeface="+mn-lt"/>
                <a:cs typeface="+mn-lt"/>
              </a:rPr>
              <a:t>Conceptual vs Concrete Clarity:</a:t>
            </a:r>
            <a:endParaRPr lang="en-US" sz="1000">
              <a:solidFill>
                <a:srgbClr val="FFFFFF">
                  <a:alpha val="70000"/>
                </a:srgbClr>
              </a:solidFill>
            </a:endParaRPr>
          </a:p>
          <a:p>
            <a:r>
              <a:rPr lang="en-US" sz="1000" dirty="0">
                <a:ea typeface="+mn-lt"/>
                <a:cs typeface="+mn-lt"/>
              </a:rPr>
              <a:t>Conceptual models are idealized and simplified.</a:t>
            </a:r>
            <a:endParaRPr lang="en-US" sz="1000">
              <a:solidFill>
                <a:srgbClr val="FFFFFF">
                  <a:alpha val="70000"/>
                </a:srgbClr>
              </a:solidFill>
            </a:endParaRPr>
          </a:p>
          <a:p>
            <a:r>
              <a:rPr lang="en-US" sz="1000" dirty="0">
                <a:ea typeface="+mn-lt"/>
                <a:cs typeface="+mn-lt"/>
              </a:rPr>
              <a:t>Concrete architectures reflect real-world complexity, performance trade-offs, and dependencies.</a:t>
            </a:r>
            <a:endParaRPr lang="en-US" sz="1000">
              <a:solidFill>
                <a:srgbClr val="FFFFFF">
                  <a:alpha val="70000"/>
                </a:srgbClr>
              </a:solidFill>
            </a:endParaRPr>
          </a:p>
          <a:p>
            <a:pPr marL="0" indent="0">
              <a:buNone/>
            </a:pPr>
            <a:endParaRPr lang="en-US" sz="1000" dirty="0">
              <a:solidFill>
                <a:srgbClr val="FFFFFF">
                  <a:alpha val="70000"/>
                </a:srgbClr>
              </a:solidFill>
              <a:ea typeface="+mn-lt"/>
              <a:cs typeface="+mn-lt"/>
            </a:endParaRPr>
          </a:p>
          <a:p>
            <a:pPr marL="0" indent="0">
              <a:buNone/>
            </a:pPr>
            <a:r>
              <a:rPr lang="en-US" sz="1000" dirty="0">
                <a:ea typeface="+mn-lt"/>
                <a:cs typeface="+mn-lt"/>
              </a:rPr>
              <a:t>Source Code Navigation:</a:t>
            </a:r>
            <a:endParaRPr lang="en-US" sz="1000">
              <a:solidFill>
                <a:srgbClr val="FFFFFF">
                  <a:alpha val="70000"/>
                </a:srgbClr>
              </a:solidFill>
            </a:endParaRPr>
          </a:p>
          <a:p>
            <a:r>
              <a:rPr lang="en-US" sz="1000" dirty="0">
                <a:ea typeface="+mn-lt"/>
                <a:cs typeface="+mn-lt"/>
              </a:rPr>
              <a:t>Understanding directory structure and functionality helped us partition subsystems (e.g., libs-</a:t>
            </a:r>
            <a:r>
              <a:rPr lang="en-US" sz="1000" err="1">
                <a:ea typeface="+mn-lt"/>
                <a:cs typeface="+mn-lt"/>
              </a:rPr>
              <a:t>gui</a:t>
            </a:r>
            <a:r>
              <a:rPr lang="en-US" sz="1000" dirty="0">
                <a:ea typeface="+mn-lt"/>
                <a:cs typeface="+mn-lt"/>
              </a:rPr>
              <a:t> into MVC).</a:t>
            </a:r>
            <a:endParaRPr lang="en-US" sz="1000">
              <a:solidFill>
                <a:srgbClr val="FFFFFF">
                  <a:alpha val="70000"/>
                </a:srgbClr>
              </a:solidFill>
            </a:endParaRPr>
          </a:p>
          <a:p>
            <a:r>
              <a:rPr lang="en-US" sz="1000" dirty="0">
                <a:ea typeface="+mn-lt"/>
                <a:cs typeface="+mn-lt"/>
              </a:rPr>
              <a:t>Learned how to interpret file names, documentation, and call graphs.</a:t>
            </a:r>
            <a:endParaRPr lang="en-US" sz="1000">
              <a:solidFill>
                <a:srgbClr val="FFFFFF">
                  <a:alpha val="70000"/>
                </a:srgbClr>
              </a:solidFill>
            </a:endParaRPr>
          </a:p>
          <a:p>
            <a:pPr marL="0" indent="0">
              <a:buNone/>
            </a:pPr>
            <a:endParaRPr lang="en-US" sz="1000" dirty="0">
              <a:solidFill>
                <a:srgbClr val="FFFFFF">
                  <a:alpha val="70000"/>
                </a:srgbClr>
              </a:solidFill>
              <a:ea typeface="+mn-lt"/>
              <a:cs typeface="+mn-lt"/>
            </a:endParaRPr>
          </a:p>
          <a:p>
            <a:pPr marL="0" indent="0">
              <a:buNone/>
            </a:pPr>
            <a:r>
              <a:rPr lang="en-US" sz="1000" dirty="0">
                <a:ea typeface="+mn-lt"/>
                <a:cs typeface="+mn-lt"/>
              </a:rPr>
              <a:t>Collaboration &amp; Tools Matter:</a:t>
            </a:r>
            <a:endParaRPr lang="en-US" sz="1000">
              <a:solidFill>
                <a:srgbClr val="FFFFFF">
                  <a:alpha val="70000"/>
                </a:srgbClr>
              </a:solidFill>
            </a:endParaRPr>
          </a:p>
          <a:p>
            <a:r>
              <a:rPr lang="en-US" sz="1000" dirty="0">
                <a:ea typeface="+mn-lt"/>
                <a:cs typeface="+mn-lt"/>
              </a:rPr>
              <a:t>Tools like </a:t>
            </a:r>
            <a:r>
              <a:rPr lang="en-US" sz="1000" err="1">
                <a:ea typeface="+mn-lt"/>
                <a:cs typeface="+mn-lt"/>
              </a:rPr>
              <a:t>SciTools</a:t>
            </a:r>
            <a:r>
              <a:rPr lang="en-US" sz="1000" dirty="0">
                <a:ea typeface="+mn-lt"/>
                <a:cs typeface="+mn-lt"/>
              </a:rPr>
              <a:t> Understand and group feedback were crucial in refining our architecture.</a:t>
            </a:r>
            <a:endParaRPr lang="en-US" sz="1000">
              <a:solidFill>
                <a:srgbClr val="FFFFFF">
                  <a:alpha val="70000"/>
                </a:srgbClr>
              </a:solidFill>
            </a:endParaRPr>
          </a:p>
          <a:p>
            <a:r>
              <a:rPr lang="en-US" sz="1000" dirty="0">
                <a:ea typeface="+mn-lt"/>
                <a:cs typeface="+mn-lt"/>
              </a:rPr>
              <a:t>Collaborative decision-making improved accuracy and coverage.</a:t>
            </a:r>
            <a:endParaRPr lang="en-US" sz="1000">
              <a:solidFill>
                <a:srgbClr val="FFFFFF">
                  <a:alpha val="70000"/>
                </a:srgbClr>
              </a:solidFill>
            </a:endParaRPr>
          </a:p>
        </p:txBody>
      </p:sp>
      <p:sp>
        <p:nvSpPr>
          <p:cNvPr id="2" name="Title 1">
            <a:extLst>
              <a:ext uri="{FF2B5EF4-FFF2-40B4-BE49-F238E27FC236}">
                <a16:creationId xmlns:a16="http://schemas.microsoft.com/office/drawing/2014/main" id="{8E0A8985-9D5B-1E3B-95CC-7EDCF18EC0CB}"/>
              </a:ext>
            </a:extLst>
          </p:cNvPr>
          <p:cNvSpPr>
            <a:spLocks noGrp="1"/>
          </p:cNvSpPr>
          <p:nvPr>
            <p:ph type="title"/>
          </p:nvPr>
        </p:nvSpPr>
        <p:spPr>
          <a:xfrm>
            <a:off x="762000" y="192795"/>
            <a:ext cx="5334000" cy="1524000"/>
          </a:xfrm>
        </p:spPr>
        <p:txBody>
          <a:bodyPr>
            <a:normAutofit/>
          </a:bodyPr>
          <a:lstStyle/>
          <a:p>
            <a:r>
              <a:rPr lang="en-US" sz="3200" b="1">
                <a:ea typeface="+mj-lt"/>
                <a:cs typeface="+mj-lt"/>
              </a:rPr>
              <a:t>Lessons Learned from the Architecture Analysis</a:t>
            </a:r>
            <a:endParaRPr lang="en-US" sz="3200"/>
          </a:p>
          <a:p>
            <a:endParaRPr lang="en-US" sz="3200"/>
          </a:p>
        </p:txBody>
      </p:sp>
      <p:pic>
        <p:nvPicPr>
          <p:cNvPr id="7" name="Graphic 6" descr="Checkmark">
            <a:extLst>
              <a:ext uri="{FF2B5EF4-FFF2-40B4-BE49-F238E27FC236}">
                <a16:creationId xmlns:a16="http://schemas.microsoft.com/office/drawing/2014/main" id="{0DF99D77-8596-96D8-9FEA-A6F8184DAF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00" y="771525"/>
            <a:ext cx="5334000" cy="5334000"/>
          </a:xfrm>
          <a:prstGeom prst="rect">
            <a:avLst/>
          </a:prstGeom>
        </p:spPr>
      </p:pic>
    </p:spTree>
    <p:extLst>
      <p:ext uri="{BB962C8B-B14F-4D97-AF65-F5344CB8AC3E}">
        <p14:creationId xmlns:p14="http://schemas.microsoft.com/office/powerpoint/2010/main" val="3383270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54F5FD04-A732-F5F9-0AF7-4F3A5CAE430B}"/>
              </a:ext>
            </a:extLst>
          </p:cNvPr>
          <p:cNvSpPr>
            <a:spLocks noGrp="1"/>
          </p:cNvSpPr>
          <p:nvPr>
            <p:ph idx="1"/>
          </p:nvPr>
        </p:nvSpPr>
        <p:spPr>
          <a:xfrm>
            <a:off x="762000" y="2286000"/>
            <a:ext cx="5334000" cy="3810001"/>
          </a:xfrm>
        </p:spPr>
        <p:txBody>
          <a:bodyPr vert="horz" lIns="91440" tIns="45720" rIns="91440" bIns="45720" rtlCol="0" anchor="t">
            <a:normAutofit fontScale="55000" lnSpcReduction="20000"/>
          </a:bodyPr>
          <a:lstStyle/>
          <a:p>
            <a:r>
              <a:rPr lang="en-US" sz="2400" b="1" dirty="0">
                <a:ea typeface="+mn-lt"/>
                <a:cs typeface="+mn-lt"/>
              </a:rPr>
              <a:t>Concept vs Reality:</a:t>
            </a:r>
            <a:br>
              <a:rPr lang="en-US" sz="2400" b="1" dirty="0">
                <a:ea typeface="+mn-lt"/>
                <a:cs typeface="+mn-lt"/>
              </a:rPr>
            </a:br>
            <a:r>
              <a:rPr lang="en-US" sz="2400" b="1" dirty="0">
                <a:ea typeface="+mn-lt"/>
                <a:cs typeface="+mn-lt"/>
              </a:rPr>
              <a:t>Our conceptual model assumed clean layering, but the concrete architecture showed bidirectional dependencies</a:t>
            </a:r>
            <a:r>
              <a:rPr lang="en-US" sz="2400" dirty="0">
                <a:ea typeface="+mn-lt"/>
                <a:cs typeface="+mn-lt"/>
              </a:rPr>
              <a:t> and </a:t>
            </a:r>
            <a:r>
              <a:rPr lang="en-US" sz="2400" b="1" dirty="0">
                <a:ea typeface="+mn-lt"/>
                <a:cs typeface="+mn-lt"/>
              </a:rPr>
              <a:t>cross-layer interactions</a:t>
            </a:r>
            <a:r>
              <a:rPr lang="en-US" sz="2400" dirty="0">
                <a:ea typeface="+mn-lt"/>
                <a:cs typeface="+mn-lt"/>
              </a:rPr>
              <a:t>.</a:t>
            </a:r>
            <a:endParaRPr lang="en-US" dirty="0">
              <a:ea typeface="+mn-lt"/>
              <a:cs typeface="+mn-lt"/>
            </a:endParaRPr>
          </a:p>
          <a:p>
            <a:r>
              <a:rPr lang="en-US" sz="2400" b="1" dirty="0">
                <a:ea typeface="+mn-lt"/>
                <a:cs typeface="+mn-lt"/>
              </a:rPr>
              <a:t>Hybrid Architecture Works:</a:t>
            </a:r>
            <a:br>
              <a:rPr lang="en-US" sz="2400" b="1" dirty="0">
                <a:ea typeface="+mn-lt"/>
                <a:cs typeface="+mn-lt"/>
              </a:rPr>
            </a:br>
            <a:r>
              <a:rPr lang="en-US" sz="2400" b="1" dirty="0" err="1">
                <a:ea typeface="+mn-lt"/>
                <a:cs typeface="+mn-lt"/>
              </a:rPr>
              <a:t>GNUstep</a:t>
            </a:r>
            <a:r>
              <a:rPr lang="en-US" sz="2400" b="1" dirty="0">
                <a:ea typeface="+mn-lt"/>
                <a:cs typeface="+mn-lt"/>
              </a:rPr>
              <a:t> blends layered and object-oriented</a:t>
            </a:r>
            <a:r>
              <a:rPr lang="en-US" sz="2400" dirty="0">
                <a:ea typeface="+mn-lt"/>
                <a:cs typeface="+mn-lt"/>
              </a:rPr>
              <a:t> styles for better </a:t>
            </a:r>
            <a:r>
              <a:rPr lang="en-US" sz="2400" b="1" dirty="0">
                <a:ea typeface="+mn-lt"/>
                <a:cs typeface="+mn-lt"/>
              </a:rPr>
              <a:t>flexibility</a:t>
            </a:r>
            <a:r>
              <a:rPr lang="en-US" sz="2400" dirty="0">
                <a:ea typeface="+mn-lt"/>
                <a:cs typeface="+mn-lt"/>
              </a:rPr>
              <a:t> and </a:t>
            </a:r>
            <a:r>
              <a:rPr lang="en-US" sz="2400" b="1" dirty="0">
                <a:ea typeface="+mn-lt"/>
                <a:cs typeface="+mn-lt"/>
              </a:rPr>
              <a:t>cross-platform support</a:t>
            </a:r>
            <a:r>
              <a:rPr lang="en-US" sz="2400" dirty="0">
                <a:ea typeface="+mn-lt"/>
                <a:cs typeface="+mn-lt"/>
              </a:rPr>
              <a:t>, though it adds complexity.</a:t>
            </a:r>
            <a:endParaRPr lang="en-US" dirty="0">
              <a:ea typeface="+mn-lt"/>
              <a:cs typeface="+mn-lt"/>
            </a:endParaRPr>
          </a:p>
          <a:p>
            <a:r>
              <a:rPr lang="en-US" sz="2400" b="1" dirty="0">
                <a:ea typeface="+mn-lt"/>
                <a:cs typeface="+mn-lt"/>
              </a:rPr>
              <a:t>Event-Driven Design:</a:t>
            </a:r>
            <a:br>
              <a:rPr lang="en-US" sz="2400" b="1" dirty="0">
                <a:ea typeface="+mn-lt"/>
                <a:cs typeface="+mn-lt"/>
              </a:rPr>
            </a:br>
            <a:r>
              <a:rPr lang="en-US" sz="2400" b="1" dirty="0">
                <a:ea typeface="+mn-lt"/>
                <a:cs typeface="+mn-lt"/>
              </a:rPr>
              <a:t>Indirect communication via </a:t>
            </a:r>
            <a:r>
              <a:rPr lang="en-US" sz="2400" b="1" dirty="0" err="1">
                <a:ea typeface="+mn-lt"/>
                <a:cs typeface="+mn-lt"/>
              </a:rPr>
              <a:t>NSNotification</a:t>
            </a:r>
            <a:r>
              <a:rPr lang="en-US" sz="2400" dirty="0">
                <a:ea typeface="+mn-lt"/>
                <a:cs typeface="+mn-lt"/>
              </a:rPr>
              <a:t> and </a:t>
            </a:r>
            <a:r>
              <a:rPr lang="en-US" sz="2400" b="1" dirty="0">
                <a:ea typeface="+mn-lt"/>
                <a:cs typeface="+mn-lt"/>
              </a:rPr>
              <a:t>delegates</a:t>
            </a:r>
            <a:r>
              <a:rPr lang="en-US" sz="2400" dirty="0">
                <a:ea typeface="+mn-lt"/>
                <a:cs typeface="+mn-lt"/>
              </a:rPr>
              <a:t> improves modularity but makes dependencies harder to trace.</a:t>
            </a:r>
            <a:endParaRPr lang="en-US" dirty="0">
              <a:ea typeface="+mn-lt"/>
              <a:cs typeface="+mn-lt"/>
            </a:endParaRPr>
          </a:p>
          <a:p>
            <a:r>
              <a:rPr lang="en-US" sz="2400" b="1" dirty="0">
                <a:ea typeface="+mn-lt"/>
                <a:cs typeface="+mn-lt"/>
              </a:rPr>
              <a:t>Big Picture:</a:t>
            </a:r>
            <a:br>
              <a:rPr lang="en-US" sz="2400" b="1" dirty="0">
                <a:ea typeface="+mn-lt"/>
                <a:cs typeface="+mn-lt"/>
              </a:rPr>
            </a:br>
            <a:r>
              <a:rPr lang="en-US" sz="2400" b="1" dirty="0">
                <a:ea typeface="+mn-lt"/>
                <a:cs typeface="+mn-lt"/>
              </a:rPr>
              <a:t>Effective architecture requires balancing ideal design</a:t>
            </a:r>
            <a:r>
              <a:rPr lang="en-US" sz="2400" dirty="0">
                <a:ea typeface="+mn-lt"/>
                <a:cs typeface="+mn-lt"/>
              </a:rPr>
              <a:t> with </a:t>
            </a:r>
            <a:r>
              <a:rPr lang="en-US" sz="2400" b="1" dirty="0">
                <a:ea typeface="+mn-lt"/>
                <a:cs typeface="+mn-lt"/>
              </a:rPr>
              <a:t>practical constraints</a:t>
            </a:r>
            <a:r>
              <a:rPr lang="en-US" sz="2400" dirty="0">
                <a:ea typeface="+mn-lt"/>
                <a:cs typeface="+mn-lt"/>
              </a:rPr>
              <a:t>.</a:t>
            </a:r>
            <a:endParaRPr lang="en-US" dirty="0">
              <a:solidFill>
                <a:srgbClr val="FFFFFF">
                  <a:alpha val="70000"/>
                </a:srgbClr>
              </a:solidFill>
              <a:ea typeface="+mn-lt"/>
              <a:cs typeface="+mn-lt"/>
            </a:endParaRPr>
          </a:p>
          <a:p>
            <a:endParaRPr lang="en-US" sz="2400" dirty="0">
              <a:solidFill>
                <a:srgbClr val="FFFFFF">
                  <a:alpha val="70000"/>
                </a:srgbClr>
              </a:solidFill>
              <a:ea typeface="+mn-lt"/>
              <a:cs typeface="+mn-lt"/>
            </a:endParaRPr>
          </a:p>
        </p:txBody>
      </p:sp>
      <p:sp>
        <p:nvSpPr>
          <p:cNvPr id="2" name="Title 1">
            <a:extLst>
              <a:ext uri="{FF2B5EF4-FFF2-40B4-BE49-F238E27FC236}">
                <a16:creationId xmlns:a16="http://schemas.microsoft.com/office/drawing/2014/main" id="{77FED342-E5A1-6DB7-4724-F0AF8E8FA38F}"/>
              </a:ext>
            </a:extLst>
          </p:cNvPr>
          <p:cNvSpPr>
            <a:spLocks noGrp="1"/>
          </p:cNvSpPr>
          <p:nvPr>
            <p:ph type="title"/>
          </p:nvPr>
        </p:nvSpPr>
        <p:spPr>
          <a:xfrm>
            <a:off x="762000" y="762000"/>
            <a:ext cx="5334000" cy="1524000"/>
          </a:xfrm>
        </p:spPr>
        <p:txBody>
          <a:bodyPr>
            <a:normAutofit/>
          </a:bodyPr>
          <a:lstStyle/>
          <a:p>
            <a:r>
              <a:rPr lang="en-US" sz="3200" dirty="0">
                <a:ea typeface="+mj-lt"/>
                <a:cs typeface="+mj-lt"/>
              </a:rPr>
              <a:t>Conclusion</a:t>
            </a:r>
            <a:endParaRPr lang="en-US" sz="3200" dirty="0"/>
          </a:p>
        </p:txBody>
      </p:sp>
      <p:pic>
        <p:nvPicPr>
          <p:cNvPr id="7" name="Graphic 6" descr="Flow">
            <a:extLst>
              <a:ext uri="{FF2B5EF4-FFF2-40B4-BE49-F238E27FC236}">
                <a16:creationId xmlns:a16="http://schemas.microsoft.com/office/drawing/2014/main" id="{E2104D81-B13F-4E76-154E-1DD4F9B0A5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00" y="771525"/>
            <a:ext cx="5334000" cy="5334000"/>
          </a:xfrm>
          <a:prstGeom prst="rect">
            <a:avLst/>
          </a:prstGeom>
        </p:spPr>
      </p:pic>
    </p:spTree>
    <p:extLst>
      <p:ext uri="{BB962C8B-B14F-4D97-AF65-F5344CB8AC3E}">
        <p14:creationId xmlns:p14="http://schemas.microsoft.com/office/powerpoint/2010/main" val="1566242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07DD6-C866-3187-F4E5-AFF8344FC795}"/>
              </a:ext>
            </a:extLst>
          </p:cNvPr>
          <p:cNvSpPr>
            <a:spLocks noGrp="1"/>
          </p:cNvSpPr>
          <p:nvPr>
            <p:ph type="title"/>
          </p:nvPr>
        </p:nvSpPr>
        <p:spPr/>
        <p:txBody>
          <a:bodyPr/>
          <a:lstStyle/>
          <a:p>
            <a:r>
              <a:rPr lang="en-US" dirty="0">
                <a:ea typeface="+mj-lt"/>
                <a:cs typeface="+mj-lt"/>
              </a:rPr>
              <a:t>References:</a:t>
            </a:r>
            <a:endParaRPr lang="en-US" dirty="0"/>
          </a:p>
        </p:txBody>
      </p:sp>
      <p:sp>
        <p:nvSpPr>
          <p:cNvPr id="3" name="Content Placeholder 2">
            <a:extLst>
              <a:ext uri="{FF2B5EF4-FFF2-40B4-BE49-F238E27FC236}">
                <a16:creationId xmlns:a16="http://schemas.microsoft.com/office/drawing/2014/main" id="{ECC06C01-8468-4176-33D8-4DA16B0B16CF}"/>
              </a:ext>
            </a:extLst>
          </p:cNvPr>
          <p:cNvSpPr>
            <a:spLocks noGrp="1"/>
          </p:cNvSpPr>
          <p:nvPr>
            <p:ph idx="1"/>
          </p:nvPr>
        </p:nvSpPr>
        <p:spPr/>
        <p:txBody>
          <a:bodyPr vert="horz" lIns="91440" tIns="45720" rIns="91440" bIns="45720" rtlCol="0" anchor="t">
            <a:normAutofit fontScale="62500" lnSpcReduction="20000"/>
          </a:bodyPr>
          <a:lstStyle/>
          <a:p>
            <a:pPr marL="514350" indent="-514350">
              <a:buAutoNum type="arabicPeriod"/>
            </a:pPr>
            <a:r>
              <a:rPr lang="en-US" dirty="0">
                <a:ea typeface="+mn-lt"/>
                <a:cs typeface="+mn-lt"/>
              </a:rPr>
              <a:t>Our Own Group’s A1 Report – Conceptual Architecture of </a:t>
            </a:r>
            <a:r>
              <a:rPr lang="en-US" err="1">
                <a:ea typeface="+mn-lt"/>
                <a:cs typeface="+mn-lt"/>
              </a:rPr>
              <a:t>GNUstep</a:t>
            </a:r>
            <a:r>
              <a:rPr lang="en-US" dirty="0">
                <a:ea typeface="+mn-lt"/>
                <a:cs typeface="+mn-lt"/>
              </a:rPr>
              <a:t>, Quantum Loop, February </a:t>
            </a:r>
            <a:r>
              <a:rPr lang="en-US">
                <a:ea typeface="+mn-lt"/>
                <a:cs typeface="+mn-lt"/>
              </a:rPr>
              <a:t>2025.</a:t>
            </a:r>
          </a:p>
          <a:p>
            <a:pPr marL="514350" indent="-514350">
              <a:buAutoNum type="arabicPeriod"/>
            </a:pPr>
            <a:r>
              <a:rPr lang="en-US" dirty="0">
                <a:ea typeface="+mn-lt"/>
                <a:cs typeface="+mn-lt"/>
              </a:rPr>
              <a:t>Group 5’s A1 Report – A Report on the Architectural Design of </a:t>
            </a:r>
            <a:r>
              <a:rPr lang="en-US" dirty="0" err="1">
                <a:ea typeface="+mn-lt"/>
                <a:cs typeface="+mn-lt"/>
              </a:rPr>
              <a:t>GNUstep</a:t>
            </a:r>
            <a:r>
              <a:rPr lang="en-US" dirty="0">
                <a:ea typeface="+mn-lt"/>
                <a:cs typeface="+mn-lt"/>
              </a:rPr>
              <a:t>, February 2025.</a:t>
            </a:r>
          </a:p>
          <a:p>
            <a:pPr>
              <a:buAutoNum type="arabicPeriod"/>
            </a:pPr>
            <a:r>
              <a:rPr lang="en-US">
                <a:ea typeface="+mn-lt"/>
                <a:cs typeface="+mn-lt"/>
              </a:rPr>
              <a:t>     Group 20’s A1 Report – Conceptual Architecture of GNUstep, Team </a:t>
            </a:r>
            <a:r>
              <a:rPr lang="en-US" err="1">
                <a:ea typeface="+mn-lt"/>
                <a:cs typeface="+mn-lt"/>
              </a:rPr>
              <a:t>GNUtered</a:t>
            </a:r>
            <a:r>
              <a:rPr lang="en-US" dirty="0">
                <a:ea typeface="+mn-lt"/>
                <a:cs typeface="+mn-lt"/>
              </a:rPr>
              <a:t>, February 2025.</a:t>
            </a:r>
            <a:endParaRPr lang="en-US">
              <a:solidFill>
                <a:srgbClr val="FFFFFF">
                  <a:alpha val="70000"/>
                </a:srgbClr>
              </a:solidFill>
            </a:endParaRPr>
          </a:p>
          <a:p>
            <a:pPr>
              <a:buAutoNum type="arabicPeriod"/>
            </a:pPr>
            <a:r>
              <a:rPr lang="en-US">
                <a:ea typeface="+mn-lt"/>
                <a:cs typeface="+mn-lt"/>
              </a:rPr>
              <a:t>     Dependency Graph Extracted from Understand Tool – Function Call and File Dependency Analysis, March 2025.</a:t>
            </a:r>
            <a:endParaRPr lang="en-US">
              <a:solidFill>
                <a:srgbClr val="FFFFFF">
                  <a:alpha val="70000"/>
                </a:srgbClr>
              </a:solidFill>
            </a:endParaRPr>
          </a:p>
          <a:p>
            <a:pPr>
              <a:buAutoNum type="arabicPeriod"/>
            </a:pPr>
            <a:r>
              <a:rPr lang="en-US">
                <a:ea typeface="+mn-lt"/>
                <a:cs typeface="+mn-lt"/>
              </a:rPr>
              <a:t>      Gnustep. “Gnustep/Libs-Base: The </a:t>
            </a:r>
            <a:r>
              <a:rPr lang="en-US" err="1">
                <a:ea typeface="+mn-lt"/>
                <a:cs typeface="+mn-lt"/>
              </a:rPr>
              <a:t>Gnustep</a:t>
            </a:r>
            <a:r>
              <a:rPr lang="en-US">
                <a:ea typeface="+mn-lt"/>
                <a:cs typeface="+mn-lt"/>
              </a:rPr>
              <a:t> Base Library Is a Library of General-Purpose, Non- Graphical Objective C Objects.” GitHub, github.com/gnustep/libs-base. Accessed 13 Mar. 2025</a:t>
            </a:r>
            <a:endParaRPr lang="en-US">
              <a:solidFill>
                <a:srgbClr val="FFFFFF">
                  <a:alpha val="70000"/>
                </a:srgbClr>
              </a:solidFill>
            </a:endParaRPr>
          </a:p>
        </p:txBody>
      </p:sp>
    </p:spTree>
    <p:extLst>
      <p:ext uri="{BB962C8B-B14F-4D97-AF65-F5344CB8AC3E}">
        <p14:creationId xmlns:p14="http://schemas.microsoft.com/office/powerpoint/2010/main" val="1060454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22" name="Picture 21" descr="A marble with brown and aqua colors">
            <a:extLst>
              <a:ext uri="{FF2B5EF4-FFF2-40B4-BE49-F238E27FC236}">
                <a16:creationId xmlns:a16="http://schemas.microsoft.com/office/drawing/2014/main" id="{A1578797-074A-E940-CECB-E5C057730E60}"/>
              </a:ext>
            </a:extLst>
          </p:cNvPr>
          <p:cNvPicPr>
            <a:picLocks noChangeAspect="1"/>
          </p:cNvPicPr>
          <p:nvPr/>
        </p:nvPicPr>
        <p:blipFill>
          <a:blip r:embed="rId2"/>
          <a:srcRect l="17909" r="20270" b="3"/>
          <a:stretch/>
        </p:blipFill>
        <p:spPr>
          <a:xfrm>
            <a:off x="2" y="732510"/>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
        <p:nvSpPr>
          <p:cNvPr id="23" name="Freeform: Shape 22">
            <a:extLst>
              <a:ext uri="{FF2B5EF4-FFF2-40B4-BE49-F238E27FC236}">
                <a16:creationId xmlns:a16="http://schemas.microsoft.com/office/drawing/2014/main" id="{4EB7CBBE-178B-4DB3-AD92-DED458BAE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6" name="Text 1">
            <a:extLst>
              <a:ext uri="{FF2B5EF4-FFF2-40B4-BE49-F238E27FC236}">
                <a16:creationId xmlns:a16="http://schemas.microsoft.com/office/drawing/2014/main" id="{E5A39212-CFD9-3CB3-FEB2-48FDDC45B0AA}"/>
              </a:ext>
            </a:extLst>
          </p:cNvPr>
          <p:cNvSpPr/>
          <p:nvPr/>
        </p:nvSpPr>
        <p:spPr>
          <a:xfrm>
            <a:off x="5403273" y="960921"/>
            <a:ext cx="8614432" cy="31907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450"/>
              </a:lnSpc>
              <a:buNone/>
            </a:pPr>
            <a:r>
              <a:rPr lang="en-US" sz="1500">
                <a:solidFill>
                  <a:srgbClr val="E2E6E9"/>
                </a:solidFill>
                <a:latin typeface="Merriweather" pitchFamily="34" charset="0"/>
                <a:ea typeface="Merriweather" pitchFamily="34" charset="-122"/>
                <a:cs typeface="Merriweather" pitchFamily="34" charset="-120"/>
              </a:rPr>
              <a:t>PRESENTED BY </a:t>
            </a:r>
            <a:endParaRPr lang="en-US" sz="1500"/>
          </a:p>
        </p:txBody>
      </p:sp>
      <p:sp>
        <p:nvSpPr>
          <p:cNvPr id="7" name="Text 2">
            <a:extLst>
              <a:ext uri="{FF2B5EF4-FFF2-40B4-BE49-F238E27FC236}">
                <a16:creationId xmlns:a16="http://schemas.microsoft.com/office/drawing/2014/main" id="{FFB8EBB6-5AFC-5F20-459D-0BBE893BFBCD}"/>
              </a:ext>
            </a:extLst>
          </p:cNvPr>
          <p:cNvSpPr/>
          <p:nvPr/>
        </p:nvSpPr>
        <p:spPr>
          <a:xfrm>
            <a:off x="5403273" y="1490881"/>
            <a:ext cx="8614432" cy="638148"/>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450"/>
              </a:lnSpc>
              <a:buNone/>
            </a:pPr>
            <a:r>
              <a:rPr lang="en-US" sz="1600" dirty="0">
                <a:latin typeface="Merriweather" pitchFamily="34" charset="0"/>
                <a:ea typeface="Merriweather" pitchFamily="34" charset="-122"/>
                <a:cs typeface="Merriweather" pitchFamily="34" charset="-120"/>
              </a:rPr>
              <a:t>🟩 </a:t>
            </a:r>
            <a:r>
              <a:rPr lang="en-US" sz="1600" b="1" dirty="0">
                <a:latin typeface="Merriweather" pitchFamily="34" charset="0"/>
                <a:ea typeface="Merriweather" pitchFamily="34" charset="-122"/>
                <a:cs typeface="Merriweather" pitchFamily="34" charset="-120"/>
              </a:rPr>
              <a:t>Daniel</a:t>
            </a:r>
            <a:r>
              <a:rPr lang="en-US" sz="1600" dirty="0">
                <a:latin typeface="Merriweather" pitchFamily="34" charset="0"/>
                <a:ea typeface="Merriweather" pitchFamily="34" charset="-122"/>
                <a:cs typeface="Merriweather" pitchFamily="34" charset="-120"/>
              </a:rPr>
              <a:t>  &amp; </a:t>
            </a:r>
            <a:r>
              <a:rPr lang="en-US" sz="1600" b="1" dirty="0">
                <a:latin typeface="Merriweather"/>
                <a:ea typeface="Merriweather" pitchFamily="34" charset="-122"/>
                <a:cs typeface="Merriweather" pitchFamily="34" charset="-120"/>
              </a:rPr>
              <a:t>Mohamed</a:t>
            </a:r>
            <a:r>
              <a:rPr lang="en-US" sz="1600" dirty="0">
                <a:latin typeface="Merriweather"/>
                <a:ea typeface="Merriweather" pitchFamily="34" charset="-122"/>
                <a:cs typeface="Merriweather" pitchFamily="34" charset="-120"/>
              </a:rPr>
              <a:t> (</a:t>
            </a:r>
            <a:r>
              <a:rPr lang="en-US" sz="1600" b="1" dirty="0">
                <a:latin typeface="Merriweather"/>
                <a:ea typeface="Merriweather" pitchFamily="34" charset="-122"/>
                <a:cs typeface="Merriweather" pitchFamily="34" charset="-120"/>
              </a:rPr>
              <a:t>Group Leader</a:t>
            </a:r>
            <a:r>
              <a:rPr lang="en-US" sz="1600" dirty="0">
                <a:latin typeface="Merriweather"/>
                <a:ea typeface="Merriweather" pitchFamily="34" charset="-122"/>
                <a:cs typeface="Merriweather" pitchFamily="34" charset="-120"/>
              </a:rPr>
              <a:t> )</a:t>
            </a:r>
            <a:r>
              <a:rPr lang="en-US" sz="1600" dirty="0">
                <a:latin typeface="Merriweather" pitchFamily="34" charset="0"/>
                <a:ea typeface="Merriweather" pitchFamily="34" charset="-122"/>
                <a:cs typeface="Merriweather" pitchFamily="34" charset="-120"/>
              </a:rPr>
              <a:t>  –    </a:t>
            </a:r>
            <a:r>
              <a:rPr lang="en-US" sz="1600" b="0" i="0" dirty="0">
                <a:effectLst/>
                <a:latin typeface="WordVisi_MSFontService"/>
              </a:rPr>
              <a:t>Explanations of architecture </a:t>
            </a:r>
          </a:p>
          <a:p>
            <a:pPr marL="0" indent="0">
              <a:lnSpc>
                <a:spcPts val="2450"/>
              </a:lnSpc>
              <a:buNone/>
            </a:pPr>
            <a:r>
              <a:rPr lang="en-US" sz="1600" b="0" i="0" dirty="0">
                <a:effectLst/>
                <a:latin typeface="WordVisi_MSFontService"/>
              </a:rPr>
              <a:t>derivation process &amp; Lessons learned.</a:t>
            </a:r>
            <a:endParaRPr lang="en-US" sz="1600" dirty="0"/>
          </a:p>
        </p:txBody>
      </p:sp>
      <p:sp>
        <p:nvSpPr>
          <p:cNvPr id="9" name="Text 4">
            <a:extLst>
              <a:ext uri="{FF2B5EF4-FFF2-40B4-BE49-F238E27FC236}">
                <a16:creationId xmlns:a16="http://schemas.microsoft.com/office/drawing/2014/main" id="{3267C62A-8D96-580E-2E3C-C155B77542FC}"/>
              </a:ext>
            </a:extLst>
          </p:cNvPr>
          <p:cNvSpPr/>
          <p:nvPr/>
        </p:nvSpPr>
        <p:spPr>
          <a:xfrm>
            <a:off x="5403273" y="3188951"/>
            <a:ext cx="8614432" cy="638148"/>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450"/>
              </a:lnSpc>
              <a:buNone/>
            </a:pPr>
            <a:r>
              <a:rPr lang="en-US" sz="1600" dirty="0">
                <a:latin typeface="Merriweather" pitchFamily="34" charset="0"/>
                <a:ea typeface="Merriweather" pitchFamily="34" charset="-122"/>
                <a:cs typeface="Merriweather" pitchFamily="34" charset="-120"/>
              </a:rPr>
              <a:t>🟨 </a:t>
            </a:r>
            <a:r>
              <a:rPr lang="en-US" sz="1600" b="1" dirty="0">
                <a:latin typeface="Merriweather" pitchFamily="34" charset="0"/>
                <a:ea typeface="Merriweather" pitchFamily="34" charset="-122"/>
                <a:cs typeface="Merriweather" pitchFamily="34" charset="-120"/>
              </a:rPr>
              <a:t>David</a:t>
            </a:r>
            <a:r>
              <a:rPr lang="en-US" sz="1600" dirty="0">
                <a:latin typeface="Merriweather" pitchFamily="34" charset="0"/>
                <a:ea typeface="Merriweather" pitchFamily="34" charset="-122"/>
                <a:cs typeface="Merriweather" pitchFamily="34" charset="-120"/>
              </a:rPr>
              <a:t>     _</a:t>
            </a:r>
            <a:r>
              <a:rPr lang="en-US" sz="1600" b="0" i="0" dirty="0">
                <a:effectLst/>
                <a:latin typeface="Aptos" panose="020B0004020202020204" pitchFamily="34" charset="0"/>
              </a:rPr>
              <a:t>Detailed explanations of the inner architecture of one </a:t>
            </a:r>
          </a:p>
          <a:p>
            <a:pPr marL="0" indent="0">
              <a:lnSpc>
                <a:spcPts val="2450"/>
              </a:lnSpc>
              <a:buNone/>
            </a:pPr>
            <a:r>
              <a:rPr lang="en-US" sz="1600" b="0" i="0" dirty="0">
                <a:effectLst/>
                <a:latin typeface="Aptos" panose="020B0004020202020204" pitchFamily="34" charset="0"/>
              </a:rPr>
              <a:t>subsystem and its interactions. </a:t>
            </a:r>
            <a:endParaRPr lang="en-US" sz="1600" dirty="0"/>
          </a:p>
        </p:txBody>
      </p:sp>
      <p:sp>
        <p:nvSpPr>
          <p:cNvPr id="10" name="Text 5">
            <a:extLst>
              <a:ext uri="{FF2B5EF4-FFF2-40B4-BE49-F238E27FC236}">
                <a16:creationId xmlns:a16="http://schemas.microsoft.com/office/drawing/2014/main" id="{79FDE12C-D166-EB07-11BA-C5B03858AB43}"/>
              </a:ext>
            </a:extLst>
          </p:cNvPr>
          <p:cNvSpPr/>
          <p:nvPr/>
        </p:nvSpPr>
        <p:spPr>
          <a:xfrm>
            <a:off x="5334001" y="2339915"/>
            <a:ext cx="8614432" cy="638148"/>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450"/>
              </a:lnSpc>
              <a:buNone/>
            </a:pPr>
            <a:r>
              <a:rPr lang="en-US" sz="1600" dirty="0">
                <a:latin typeface="Merriweather" pitchFamily="34" charset="0"/>
                <a:ea typeface="Merriweather" pitchFamily="34" charset="-122"/>
                <a:cs typeface="Merriweather" pitchFamily="34" charset="-120"/>
              </a:rPr>
              <a:t>🟪 </a:t>
            </a:r>
            <a:r>
              <a:rPr lang="en-US" sz="1600" b="1" dirty="0">
                <a:latin typeface="Merriweather" pitchFamily="34" charset="0"/>
                <a:ea typeface="Merriweather" pitchFamily="34" charset="-122"/>
                <a:cs typeface="Merriweather" pitchFamily="34" charset="-120"/>
              </a:rPr>
              <a:t>Mirwais</a:t>
            </a:r>
            <a:r>
              <a:rPr lang="en-US" sz="1600" dirty="0">
                <a:latin typeface="Merriweather" pitchFamily="34" charset="0"/>
                <a:ea typeface="Merriweather" pitchFamily="34" charset="-122"/>
                <a:cs typeface="Merriweather" pitchFamily="34" charset="-120"/>
              </a:rPr>
              <a:t> _</a:t>
            </a:r>
            <a:r>
              <a:rPr lang="en-US" sz="1600" b="0" i="0" dirty="0">
                <a:effectLst/>
                <a:latin typeface="WordVisi_MSFontService"/>
              </a:rPr>
              <a:t>Descriptions of top-level concrete subsystems and their </a:t>
            </a:r>
          </a:p>
          <a:p>
            <a:pPr marL="0" indent="0">
              <a:lnSpc>
                <a:spcPts val="2450"/>
              </a:lnSpc>
              <a:buNone/>
            </a:pPr>
            <a:r>
              <a:rPr lang="en-US" sz="1600" b="0" i="0" dirty="0">
                <a:effectLst/>
                <a:latin typeface="WordVisi_MSFontService"/>
              </a:rPr>
              <a:t>Interactions.</a:t>
            </a:r>
            <a:endParaRPr lang="en-US" sz="1600" dirty="0"/>
          </a:p>
        </p:txBody>
      </p:sp>
      <p:sp>
        <p:nvSpPr>
          <p:cNvPr id="11" name="Text 6">
            <a:extLst>
              <a:ext uri="{FF2B5EF4-FFF2-40B4-BE49-F238E27FC236}">
                <a16:creationId xmlns:a16="http://schemas.microsoft.com/office/drawing/2014/main" id="{054A4A76-841B-799A-ECCE-AEA9AA64E8C4}"/>
              </a:ext>
            </a:extLst>
          </p:cNvPr>
          <p:cNvSpPr/>
          <p:nvPr/>
        </p:nvSpPr>
        <p:spPr>
          <a:xfrm>
            <a:off x="5403273" y="4039514"/>
            <a:ext cx="8614432" cy="1107731"/>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450"/>
              </a:lnSpc>
              <a:buNone/>
            </a:pPr>
            <a:r>
              <a:rPr lang="en-US" sz="1600" dirty="0">
                <a:latin typeface="Merriweather" pitchFamily="34" charset="0"/>
                <a:ea typeface="Merriweather" pitchFamily="34" charset="-122"/>
                <a:cs typeface="Merriweather" pitchFamily="34" charset="-120"/>
              </a:rPr>
              <a:t>🟥 </a:t>
            </a:r>
            <a:r>
              <a:rPr lang="en-US" sz="1600" b="1" dirty="0" err="1">
                <a:latin typeface="Merriweather" pitchFamily="34" charset="0"/>
                <a:ea typeface="Merriweather" pitchFamily="34" charset="-122"/>
                <a:cs typeface="Merriweather" pitchFamily="34" charset="-120"/>
              </a:rPr>
              <a:t>Musdaf</a:t>
            </a:r>
            <a:r>
              <a:rPr lang="en-US" sz="1600" b="1" dirty="0">
                <a:latin typeface="Merriweather" pitchFamily="34" charset="0"/>
                <a:ea typeface="Merriweather" pitchFamily="34" charset="-122"/>
                <a:cs typeface="Merriweather" pitchFamily="34" charset="-120"/>
              </a:rPr>
              <a:t>  &amp; Mohanad </a:t>
            </a:r>
            <a:r>
              <a:rPr lang="en-US" sz="1600" dirty="0">
                <a:latin typeface="Merriweather" pitchFamily="34" charset="0"/>
                <a:ea typeface="Merriweather" pitchFamily="34" charset="-122"/>
                <a:cs typeface="Merriweather" pitchFamily="34" charset="-120"/>
              </a:rPr>
              <a:t> (presenters) _</a:t>
            </a:r>
            <a:r>
              <a:rPr lang="en-US" sz="1600" b="0" i="0" dirty="0">
                <a:effectLst/>
                <a:latin typeface="Aptos" panose="020B0004020202020204" pitchFamily="34" charset="0"/>
              </a:rPr>
              <a:t>Detailed investigations of the </a:t>
            </a:r>
          </a:p>
          <a:p>
            <a:pPr marL="0" indent="0">
              <a:lnSpc>
                <a:spcPts val="2450"/>
              </a:lnSpc>
              <a:buNone/>
            </a:pPr>
            <a:r>
              <a:rPr lang="en-US" sz="1600" b="0" i="0" dirty="0">
                <a:effectLst/>
                <a:latin typeface="Aptos" panose="020B0004020202020204" pitchFamily="34" charset="0"/>
              </a:rPr>
              <a:t>discrepancies between the conceptual and concrete architecture in the</a:t>
            </a:r>
          </a:p>
          <a:p>
            <a:pPr marL="0" indent="0">
              <a:lnSpc>
                <a:spcPts val="2450"/>
              </a:lnSpc>
              <a:buNone/>
            </a:pPr>
            <a:r>
              <a:rPr lang="en-US" sz="1600" b="0" i="0" dirty="0">
                <a:effectLst/>
                <a:latin typeface="Aptos" panose="020B0004020202020204" pitchFamily="34" charset="0"/>
              </a:rPr>
              <a:t> assigned subsystems &amp; Sequence Diagrams.</a:t>
            </a:r>
            <a:endParaRPr lang="en-US" sz="1600" dirty="0"/>
          </a:p>
        </p:txBody>
      </p:sp>
      <p:sp>
        <p:nvSpPr>
          <p:cNvPr id="2" name="Title 1"/>
          <p:cNvSpPr>
            <a:spLocks noGrp="1"/>
          </p:cNvSpPr>
          <p:nvPr>
            <p:ph type="ctrTitle"/>
          </p:nvPr>
        </p:nvSpPr>
        <p:spPr>
          <a:xfrm>
            <a:off x="469913" y="2650358"/>
            <a:ext cx="5334000" cy="2286000"/>
          </a:xfrm>
        </p:spPr>
        <p:txBody>
          <a:bodyPr>
            <a:normAutofit/>
          </a:bodyPr>
          <a:lstStyle/>
          <a:p>
            <a:pPr algn="l"/>
            <a:r>
              <a:rPr lang="en-US" sz="4400" dirty="0">
                <a:solidFill>
                  <a:schemeClr val="bg1"/>
                </a:solidFill>
                <a:ea typeface="+mj-lt"/>
                <a:cs typeface="+mj-lt"/>
              </a:rPr>
              <a:t>Concrete Architecture of </a:t>
            </a:r>
            <a:r>
              <a:rPr lang="en-US" sz="4400" dirty="0" err="1">
                <a:solidFill>
                  <a:schemeClr val="bg1"/>
                </a:solidFill>
                <a:ea typeface="+mj-lt"/>
                <a:cs typeface="+mj-lt"/>
              </a:rPr>
              <a:t>GNUstep</a:t>
            </a:r>
            <a:endParaRPr lang="en-US" dirty="0" err="1">
              <a:solidFill>
                <a:schemeClr val="bg1"/>
              </a:solidFill>
            </a:endParaRPr>
          </a:p>
        </p:txBody>
      </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B905C-D073-F902-8620-D1F5258C1D7F}"/>
              </a:ext>
            </a:extLst>
          </p:cNvPr>
          <p:cNvSpPr>
            <a:spLocks noGrp="1"/>
          </p:cNvSpPr>
          <p:nvPr>
            <p:ph type="title"/>
          </p:nvPr>
        </p:nvSpPr>
        <p:spPr>
          <a:xfrm>
            <a:off x="762000" y="452034"/>
            <a:ext cx="10668000" cy="1524000"/>
          </a:xfrm>
        </p:spPr>
        <p:txBody>
          <a:bodyPr/>
          <a:lstStyle/>
          <a:p>
            <a:r>
              <a:rPr lang="en-US" dirty="0"/>
              <a:t>Overview:</a:t>
            </a:r>
          </a:p>
        </p:txBody>
      </p:sp>
      <p:sp>
        <p:nvSpPr>
          <p:cNvPr id="3" name="Content Placeholder 2">
            <a:extLst>
              <a:ext uri="{FF2B5EF4-FFF2-40B4-BE49-F238E27FC236}">
                <a16:creationId xmlns:a16="http://schemas.microsoft.com/office/drawing/2014/main" id="{F8F0361E-4AA7-552A-FA21-F5F87BFC9A24}"/>
              </a:ext>
            </a:extLst>
          </p:cNvPr>
          <p:cNvSpPr>
            <a:spLocks noGrp="1"/>
          </p:cNvSpPr>
          <p:nvPr>
            <p:ph idx="1"/>
          </p:nvPr>
        </p:nvSpPr>
        <p:spPr>
          <a:xfrm>
            <a:off x="607017" y="1717729"/>
            <a:ext cx="10668000" cy="3818083"/>
          </a:xfrm>
        </p:spPr>
        <p:txBody>
          <a:bodyPr vert="horz" lIns="91440" tIns="45720" rIns="91440" bIns="45720" rtlCol="0" anchor="t">
            <a:noAutofit/>
          </a:bodyPr>
          <a:lstStyle/>
          <a:p>
            <a:r>
              <a:rPr lang="en-US" sz="1600" dirty="0">
                <a:ea typeface="+mn-lt"/>
                <a:cs typeface="+mn-lt"/>
              </a:rPr>
              <a:t>Introduction: Brief explanation of </a:t>
            </a:r>
            <a:r>
              <a:rPr lang="en-US" sz="1600" err="1">
                <a:ea typeface="+mn-lt"/>
                <a:cs typeface="+mn-lt"/>
              </a:rPr>
              <a:t>GNUstep</a:t>
            </a:r>
            <a:r>
              <a:rPr lang="en-US" sz="1600" dirty="0">
                <a:ea typeface="+mn-lt"/>
                <a:cs typeface="+mn-lt"/>
              </a:rPr>
              <a:t> framework and our analysis goals.</a:t>
            </a:r>
            <a:endParaRPr lang="en-US" sz="1600" dirty="0">
              <a:solidFill>
                <a:srgbClr val="FFFFFF">
                  <a:alpha val="70000"/>
                </a:srgbClr>
              </a:solidFill>
            </a:endParaRPr>
          </a:p>
          <a:p>
            <a:endParaRPr lang="en-US" sz="1600" dirty="0">
              <a:solidFill>
                <a:srgbClr val="FFFFFF">
                  <a:alpha val="70000"/>
                </a:srgbClr>
              </a:solidFill>
            </a:endParaRPr>
          </a:p>
          <a:p>
            <a:r>
              <a:rPr lang="en-US" sz="1600" dirty="0">
                <a:ea typeface="+mn-lt"/>
                <a:cs typeface="+mn-lt"/>
              </a:rPr>
              <a:t>Architecture &amp; Key Libraries: Overview of </a:t>
            </a:r>
            <a:r>
              <a:rPr lang="en-US" sz="1600" err="1">
                <a:ea typeface="+mn-lt"/>
                <a:cs typeface="+mn-lt"/>
              </a:rPr>
              <a:t>GNUstep’s</a:t>
            </a:r>
            <a:r>
              <a:rPr lang="en-US" sz="1600" dirty="0">
                <a:ea typeface="+mn-lt"/>
                <a:cs typeface="+mn-lt"/>
              </a:rPr>
              <a:t> hybrid layered and object-oriented architecture, highlighting core components and dependencies.</a:t>
            </a:r>
            <a:endParaRPr lang="en-US" sz="1600" dirty="0">
              <a:solidFill>
                <a:srgbClr val="FFFFFF">
                  <a:alpha val="70000"/>
                </a:srgbClr>
              </a:solidFill>
            </a:endParaRPr>
          </a:p>
          <a:p>
            <a:endParaRPr lang="en-US" sz="1600" dirty="0">
              <a:solidFill>
                <a:srgbClr val="FFFFFF">
                  <a:alpha val="70000"/>
                </a:srgbClr>
              </a:solidFill>
            </a:endParaRPr>
          </a:p>
          <a:p>
            <a:r>
              <a:rPr lang="en-US" sz="1600" dirty="0">
                <a:ea typeface="+mn-lt"/>
                <a:cs typeface="+mn-lt"/>
              </a:rPr>
              <a:t>Use Cases: Real-world scenarios demonstrating interactions such as user interface events and GUI initialization.</a:t>
            </a:r>
            <a:endParaRPr lang="en-US" sz="1600" dirty="0">
              <a:solidFill>
                <a:srgbClr val="FFFFFF">
                  <a:alpha val="70000"/>
                </a:srgbClr>
              </a:solidFill>
            </a:endParaRPr>
          </a:p>
          <a:p>
            <a:endParaRPr lang="en-US" sz="1600" dirty="0">
              <a:solidFill>
                <a:srgbClr val="FFFFFF">
                  <a:alpha val="70000"/>
                </a:srgbClr>
              </a:solidFill>
            </a:endParaRPr>
          </a:p>
          <a:p>
            <a:r>
              <a:rPr lang="en-US" sz="1600" dirty="0">
                <a:ea typeface="+mn-lt"/>
                <a:cs typeface="+mn-lt"/>
              </a:rPr>
              <a:t>Subsystem Analysis: Detailed look at libs-</a:t>
            </a:r>
            <a:r>
              <a:rPr lang="en-US" sz="1600" err="1">
                <a:ea typeface="+mn-lt"/>
                <a:cs typeface="+mn-lt"/>
              </a:rPr>
              <a:t>gui</a:t>
            </a:r>
            <a:r>
              <a:rPr lang="en-US" sz="1600" dirty="0">
                <a:ea typeface="+mn-lt"/>
                <a:cs typeface="+mn-lt"/>
              </a:rPr>
              <a:t> and its Model-View-Controller (MVC) structure, emphasizing indirect communication patterns.</a:t>
            </a:r>
            <a:endParaRPr lang="en-US" sz="1600" dirty="0">
              <a:solidFill>
                <a:srgbClr val="FFFFFF">
                  <a:alpha val="70000"/>
                </a:srgbClr>
              </a:solidFill>
            </a:endParaRPr>
          </a:p>
          <a:p>
            <a:endParaRPr lang="en-US" sz="1600" dirty="0">
              <a:solidFill>
                <a:srgbClr val="FFFFFF">
                  <a:alpha val="70000"/>
                </a:srgbClr>
              </a:solidFill>
            </a:endParaRPr>
          </a:p>
          <a:p>
            <a:r>
              <a:rPr lang="en-US" sz="1600" dirty="0">
                <a:ea typeface="+mn-lt"/>
                <a:cs typeface="+mn-lt"/>
              </a:rPr>
              <a:t>Limitations &amp; Lessons Learned: Challenges faced during analysis, impacts of architectural discrepancies, and key lessons learned.</a:t>
            </a:r>
            <a:endParaRPr lang="en-US" sz="1600" dirty="0">
              <a:solidFill>
                <a:srgbClr val="FFFFFF">
                  <a:alpha val="70000"/>
                </a:srgbClr>
              </a:solidFill>
            </a:endParaRPr>
          </a:p>
          <a:p>
            <a:endParaRPr lang="en-US" sz="1600" dirty="0">
              <a:solidFill>
                <a:srgbClr val="FFFFFF">
                  <a:alpha val="70000"/>
                </a:srgbClr>
              </a:solidFill>
            </a:endParaRPr>
          </a:p>
          <a:p>
            <a:r>
              <a:rPr lang="en-US" sz="1600" dirty="0">
                <a:ea typeface="+mn-lt"/>
                <a:cs typeface="+mn-lt"/>
              </a:rPr>
              <a:t>Conclusion: Summary of key findings and insights, emphasizing practical implications for software design.</a:t>
            </a:r>
            <a:endParaRPr lang="en-US" sz="1600" dirty="0">
              <a:solidFill>
                <a:srgbClr val="FFFFFF">
                  <a:alpha val="70000"/>
                </a:srgbClr>
              </a:solidFill>
            </a:endParaRPr>
          </a:p>
        </p:txBody>
      </p:sp>
    </p:spTree>
    <p:extLst>
      <p:ext uri="{BB962C8B-B14F-4D97-AF65-F5344CB8AC3E}">
        <p14:creationId xmlns:p14="http://schemas.microsoft.com/office/powerpoint/2010/main" val="2365077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gled View of concrete basement">
            <a:extLst>
              <a:ext uri="{FF2B5EF4-FFF2-40B4-BE49-F238E27FC236}">
                <a16:creationId xmlns:a16="http://schemas.microsoft.com/office/drawing/2014/main" id="{88686542-D10C-D544-FF45-528C5EE23200}"/>
              </a:ext>
            </a:extLst>
          </p:cNvPr>
          <p:cNvPicPr>
            <a:picLocks noChangeAspect="1"/>
          </p:cNvPicPr>
          <p:nvPr/>
        </p:nvPicPr>
        <p:blipFill>
          <a:blip r:embed="rId2"/>
          <a:srcRect l="15567" r="16418" b="-12"/>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1" name="Freeform: Shape 10">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C257B98F-2670-A6B7-3DC0-53F6EC144494}"/>
              </a:ext>
            </a:extLst>
          </p:cNvPr>
          <p:cNvSpPr>
            <a:spLocks noGrp="1"/>
          </p:cNvSpPr>
          <p:nvPr>
            <p:ph idx="1"/>
          </p:nvPr>
        </p:nvSpPr>
        <p:spPr>
          <a:xfrm>
            <a:off x="6096000" y="2286000"/>
            <a:ext cx="5334000" cy="3810001"/>
          </a:xfrm>
        </p:spPr>
        <p:txBody>
          <a:bodyPr vert="horz" lIns="91440" tIns="45720" rIns="91440" bIns="45720" rtlCol="0">
            <a:normAutofit/>
          </a:bodyPr>
          <a:lstStyle/>
          <a:p>
            <a:pPr>
              <a:lnSpc>
                <a:spcPct val="115000"/>
              </a:lnSpc>
            </a:pPr>
            <a:r>
              <a:rPr lang="en-US" sz="1700">
                <a:ea typeface="+mn-lt"/>
                <a:cs typeface="+mn-lt"/>
              </a:rPr>
              <a:t>This presentation explores the concrete architecture of the GNUstep framework by comparing it to its initial conceptual design. Utilizing a hybrid layered and object-oriented approach, we identify key discrepancies, including bidirectional dependencies, the explicit role of libobjc2, and shifts from direct to indirect communication patterns. Our analysis reveals practical implications such as performance optimizations and enhanced system flexibility, emphasizing the importance of iterative and adaptable architectural practices.</a:t>
            </a:r>
            <a:endParaRPr lang="en-US" sz="1700"/>
          </a:p>
        </p:txBody>
      </p:sp>
      <p:sp>
        <p:nvSpPr>
          <p:cNvPr id="2" name="Title 1">
            <a:extLst>
              <a:ext uri="{FF2B5EF4-FFF2-40B4-BE49-F238E27FC236}">
                <a16:creationId xmlns:a16="http://schemas.microsoft.com/office/drawing/2014/main" id="{8095F3E7-4463-8B40-8B24-3831932FCBD8}"/>
              </a:ext>
            </a:extLst>
          </p:cNvPr>
          <p:cNvSpPr>
            <a:spLocks noGrp="1"/>
          </p:cNvSpPr>
          <p:nvPr>
            <p:ph type="title"/>
          </p:nvPr>
        </p:nvSpPr>
        <p:spPr>
          <a:xfrm>
            <a:off x="6096000" y="762000"/>
            <a:ext cx="5334000" cy="1524000"/>
          </a:xfrm>
        </p:spPr>
        <p:txBody>
          <a:bodyPr>
            <a:normAutofit/>
          </a:bodyPr>
          <a:lstStyle/>
          <a:p>
            <a:r>
              <a:rPr lang="en-US" sz="3200">
                <a:latin typeface="Merriweather"/>
              </a:rPr>
              <a:t>Introduction </a:t>
            </a:r>
            <a:endParaRPr lang="en-US" sz="3200"/>
          </a:p>
        </p:txBody>
      </p:sp>
    </p:spTree>
    <p:extLst>
      <p:ext uri="{BB962C8B-B14F-4D97-AF65-F5344CB8AC3E}">
        <p14:creationId xmlns:p14="http://schemas.microsoft.com/office/powerpoint/2010/main" val="261272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F3A0F6C-EB8F-4A4C-8258-23F6D815E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2" cy="6438900"/>
          </a:xfrm>
          <a:custGeom>
            <a:avLst/>
            <a:gdLst>
              <a:gd name="connsiteX0" fmla="*/ 0 w 12198352"/>
              <a:gd name="connsiteY0" fmla="*/ 0 h 6438900"/>
              <a:gd name="connsiteX1" fmla="*/ 12198352 w 12198352"/>
              <a:gd name="connsiteY1" fmla="*/ 0 h 6438900"/>
              <a:gd name="connsiteX2" fmla="*/ 12198352 w 12198352"/>
              <a:gd name="connsiteY2" fmla="*/ 5644414 h 6438900"/>
              <a:gd name="connsiteX3" fmla="*/ 12042486 w 12198352"/>
              <a:gd name="connsiteY3" fmla="*/ 5750064 h 6438900"/>
              <a:gd name="connsiteX4" fmla="*/ 9483672 w 12198352"/>
              <a:gd name="connsiteY4" fmla="*/ 6432438 h 6438900"/>
              <a:gd name="connsiteX5" fmla="*/ 8500895 w 12198352"/>
              <a:gd name="connsiteY5" fmla="*/ 6437925 h 6438900"/>
              <a:gd name="connsiteX6" fmla="*/ 1629409 w 12198352"/>
              <a:gd name="connsiteY6" fmla="*/ 5170893 h 6438900"/>
              <a:gd name="connsiteX7" fmla="*/ 433424 w 12198352"/>
              <a:gd name="connsiteY7" fmla="*/ 4633819 h 6438900"/>
              <a:gd name="connsiteX8" fmla="*/ 0 w 12198352"/>
              <a:gd name="connsiteY8" fmla="*/ 4450771 h 64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8352" h="6438900">
                <a:moveTo>
                  <a:pt x="0" y="0"/>
                </a:moveTo>
                <a:lnTo>
                  <a:pt x="12198352" y="0"/>
                </a:lnTo>
                <a:lnTo>
                  <a:pt x="12198352" y="5644414"/>
                </a:lnTo>
                <a:lnTo>
                  <a:pt x="12042486" y="5750064"/>
                </a:lnTo>
                <a:cubicBezTo>
                  <a:pt x="11268689" y="6237466"/>
                  <a:pt x="10357585" y="6417714"/>
                  <a:pt x="9483672" y="6432438"/>
                </a:cubicBezTo>
                <a:cubicBezTo>
                  <a:pt x="9158751" y="6438062"/>
                  <a:pt x="8830819" y="6440385"/>
                  <a:pt x="8500895" y="6437925"/>
                </a:cubicBezTo>
                <a:cubicBezTo>
                  <a:pt x="6191416" y="6420695"/>
                  <a:pt x="3784289" y="6168856"/>
                  <a:pt x="1629409" y="5170893"/>
                </a:cubicBezTo>
                <a:cubicBezTo>
                  <a:pt x="1229906" y="4985892"/>
                  <a:pt x="831404" y="4807078"/>
                  <a:pt x="433424" y="4633819"/>
                </a:cubicBezTo>
                <a:lnTo>
                  <a:pt x="0" y="445077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00">
              <a:solidFill>
                <a:prstClr val="white"/>
              </a:solidFill>
              <a:latin typeface="Avenir Next LT Pro" panose="020B0504020202020204" pitchFamily="34" charset="0"/>
            </a:endParaRPr>
          </a:p>
        </p:txBody>
      </p:sp>
      <p:sp>
        <p:nvSpPr>
          <p:cNvPr id="24" name="Freeform: Shape 23">
            <a:extLst>
              <a:ext uri="{FF2B5EF4-FFF2-40B4-BE49-F238E27FC236}">
                <a16:creationId xmlns:a16="http://schemas.microsoft.com/office/drawing/2014/main" id="{6A9C92F4-A4A4-42E0-9391-C666AAED1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817925">
            <a:off x="2322363" y="-118377"/>
            <a:ext cx="7900749" cy="9821966"/>
          </a:xfrm>
          <a:custGeom>
            <a:avLst/>
            <a:gdLst>
              <a:gd name="connsiteX0" fmla="*/ 589029 w 7858893"/>
              <a:gd name="connsiteY0" fmla="*/ 9827096 h 9827096"/>
              <a:gd name="connsiteX1" fmla="*/ 0 w 7858893"/>
              <a:gd name="connsiteY1" fmla="*/ 9338053 h 9827096"/>
              <a:gd name="connsiteX2" fmla="*/ 50440 w 7858893"/>
              <a:gd name="connsiteY2" fmla="*/ 9011561 h 9827096"/>
              <a:gd name="connsiteX3" fmla="*/ 398242 w 7858893"/>
              <a:gd name="connsiteY3" fmla="*/ 7620242 h 9827096"/>
              <a:gd name="connsiteX4" fmla="*/ 6756719 w 7858893"/>
              <a:gd name="connsiteY4" fmla="*/ 593416 h 9827096"/>
              <a:gd name="connsiteX5" fmla="*/ 7642630 w 7858893"/>
              <a:gd name="connsiteY5" fmla="*/ 111525 h 9827096"/>
              <a:gd name="connsiteX6" fmla="*/ 7858893 w 7858893"/>
              <a:gd name="connsiteY6" fmla="*/ 0 h 9827096"/>
              <a:gd name="connsiteX0" fmla="*/ 589029 w 8190490"/>
              <a:gd name="connsiteY0" fmla="*/ 9787128 h 9787128"/>
              <a:gd name="connsiteX1" fmla="*/ 0 w 8190490"/>
              <a:gd name="connsiteY1" fmla="*/ 9298085 h 9787128"/>
              <a:gd name="connsiteX2" fmla="*/ 50440 w 8190490"/>
              <a:gd name="connsiteY2" fmla="*/ 8971593 h 9787128"/>
              <a:gd name="connsiteX3" fmla="*/ 398242 w 8190490"/>
              <a:gd name="connsiteY3" fmla="*/ 7580274 h 9787128"/>
              <a:gd name="connsiteX4" fmla="*/ 6756719 w 8190490"/>
              <a:gd name="connsiteY4" fmla="*/ 553448 h 9787128"/>
              <a:gd name="connsiteX5" fmla="*/ 7642630 w 8190490"/>
              <a:gd name="connsiteY5" fmla="*/ 71557 h 9787128"/>
              <a:gd name="connsiteX6" fmla="*/ 8190490 w 8190490"/>
              <a:gd name="connsiteY6" fmla="*/ 0 h 9787128"/>
              <a:gd name="connsiteX7" fmla="*/ 589029 w 8190490"/>
              <a:gd name="connsiteY7" fmla="*/ 9787128 h 9787128"/>
              <a:gd name="connsiteX0" fmla="*/ 589029 w 8281930"/>
              <a:gd name="connsiteY0" fmla="*/ 9722690 h 9722690"/>
              <a:gd name="connsiteX1" fmla="*/ 0 w 8281930"/>
              <a:gd name="connsiteY1" fmla="*/ 9233647 h 9722690"/>
              <a:gd name="connsiteX2" fmla="*/ 50440 w 8281930"/>
              <a:gd name="connsiteY2" fmla="*/ 8907155 h 9722690"/>
              <a:gd name="connsiteX3" fmla="*/ 398242 w 8281930"/>
              <a:gd name="connsiteY3" fmla="*/ 7515836 h 9722690"/>
              <a:gd name="connsiteX4" fmla="*/ 6756719 w 8281930"/>
              <a:gd name="connsiteY4" fmla="*/ 489010 h 9722690"/>
              <a:gd name="connsiteX5" fmla="*/ 7642630 w 8281930"/>
              <a:gd name="connsiteY5" fmla="*/ 7119 h 9722690"/>
              <a:gd name="connsiteX6" fmla="*/ 8281930 w 8281930"/>
              <a:gd name="connsiteY6" fmla="*/ 27002 h 9722690"/>
              <a:gd name="connsiteX0" fmla="*/ 589029 w 7911958"/>
              <a:gd name="connsiteY0" fmla="*/ 9802819 h 9802819"/>
              <a:gd name="connsiteX1" fmla="*/ 0 w 7911958"/>
              <a:gd name="connsiteY1" fmla="*/ 9313776 h 9802819"/>
              <a:gd name="connsiteX2" fmla="*/ 50440 w 7911958"/>
              <a:gd name="connsiteY2" fmla="*/ 8987284 h 9802819"/>
              <a:gd name="connsiteX3" fmla="*/ 398242 w 7911958"/>
              <a:gd name="connsiteY3" fmla="*/ 7595965 h 9802819"/>
              <a:gd name="connsiteX4" fmla="*/ 6756719 w 7911958"/>
              <a:gd name="connsiteY4" fmla="*/ 569139 h 9802819"/>
              <a:gd name="connsiteX5" fmla="*/ 7642630 w 7911958"/>
              <a:gd name="connsiteY5" fmla="*/ 87248 h 9802819"/>
              <a:gd name="connsiteX6" fmla="*/ 7911958 w 7911958"/>
              <a:gd name="connsiteY6" fmla="*/ 0 h 9802819"/>
              <a:gd name="connsiteX0" fmla="*/ 589029 w 7642630"/>
              <a:gd name="connsiteY0" fmla="*/ 9715571 h 9715571"/>
              <a:gd name="connsiteX1" fmla="*/ 0 w 7642630"/>
              <a:gd name="connsiteY1" fmla="*/ 9226528 h 9715571"/>
              <a:gd name="connsiteX2" fmla="*/ 50440 w 7642630"/>
              <a:gd name="connsiteY2" fmla="*/ 8900036 h 9715571"/>
              <a:gd name="connsiteX3" fmla="*/ 398242 w 7642630"/>
              <a:gd name="connsiteY3" fmla="*/ 7508717 h 9715571"/>
              <a:gd name="connsiteX4" fmla="*/ 6756719 w 7642630"/>
              <a:gd name="connsiteY4" fmla="*/ 481891 h 9715571"/>
              <a:gd name="connsiteX5" fmla="*/ 7642630 w 7642630"/>
              <a:gd name="connsiteY5" fmla="*/ 0 h 9715571"/>
              <a:gd name="connsiteX0" fmla="*/ 589029 w 7900749"/>
              <a:gd name="connsiteY0" fmla="*/ 9821966 h 9821966"/>
              <a:gd name="connsiteX1" fmla="*/ 0 w 7900749"/>
              <a:gd name="connsiteY1" fmla="*/ 9332923 h 9821966"/>
              <a:gd name="connsiteX2" fmla="*/ 50440 w 7900749"/>
              <a:gd name="connsiteY2" fmla="*/ 9006431 h 9821966"/>
              <a:gd name="connsiteX3" fmla="*/ 398242 w 7900749"/>
              <a:gd name="connsiteY3" fmla="*/ 7615112 h 9821966"/>
              <a:gd name="connsiteX4" fmla="*/ 6756719 w 7900749"/>
              <a:gd name="connsiteY4" fmla="*/ 588286 h 9821966"/>
              <a:gd name="connsiteX5" fmla="*/ 7900749 w 7900749"/>
              <a:gd name="connsiteY5" fmla="*/ 0 h 98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00749" h="9821966">
                <a:moveTo>
                  <a:pt x="589029" y="9821966"/>
                </a:moveTo>
                <a:lnTo>
                  <a:pt x="0" y="9332923"/>
                </a:lnTo>
                <a:lnTo>
                  <a:pt x="50440" y="9006431"/>
                </a:lnTo>
                <a:cubicBezTo>
                  <a:pt x="119970" y="8604142"/>
                  <a:pt x="221982" y="8158814"/>
                  <a:pt x="398242" y="7615112"/>
                </a:cubicBezTo>
                <a:cubicBezTo>
                  <a:pt x="1372817" y="4608865"/>
                  <a:pt x="3887952" y="2237199"/>
                  <a:pt x="6756719" y="588286"/>
                </a:cubicBezTo>
                <a:cubicBezTo>
                  <a:pt x="6992735" y="452730"/>
                  <a:pt x="7549593" y="182994"/>
                  <a:pt x="7900749"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43C652A4-445D-5411-DCD2-5A5AB551D54E}"/>
              </a:ext>
            </a:extLst>
          </p:cNvPr>
          <p:cNvSpPr>
            <a:spLocks noGrp="1"/>
          </p:cNvSpPr>
          <p:nvPr>
            <p:ph type="title"/>
          </p:nvPr>
        </p:nvSpPr>
        <p:spPr>
          <a:xfrm>
            <a:off x="608316" y="187739"/>
            <a:ext cx="8468981" cy="2286000"/>
          </a:xfrm>
        </p:spPr>
        <p:txBody>
          <a:bodyPr anchor="t">
            <a:normAutofit/>
          </a:bodyPr>
          <a:lstStyle/>
          <a:p>
            <a:r>
              <a:rPr lang="en-US" sz="3200">
                <a:solidFill>
                  <a:srgbClr val="FFFFFF"/>
                </a:solidFill>
                <a:ea typeface="+mj-lt"/>
                <a:cs typeface="+mj-lt"/>
              </a:rPr>
              <a:t>Conceptual vs Concrete Architecture</a:t>
            </a:r>
            <a:endParaRPr lang="en-US" sz="3200">
              <a:solidFill>
                <a:srgbClr val="FFFFFF"/>
              </a:solidFill>
            </a:endParaRPr>
          </a:p>
        </p:txBody>
      </p:sp>
      <p:graphicFrame>
        <p:nvGraphicFramePr>
          <p:cNvPr id="16" name="Content Placeholder 2">
            <a:extLst>
              <a:ext uri="{FF2B5EF4-FFF2-40B4-BE49-F238E27FC236}">
                <a16:creationId xmlns:a16="http://schemas.microsoft.com/office/drawing/2014/main" id="{C9341831-98D9-7DF6-4D88-7E39A8EC1FD3}"/>
              </a:ext>
            </a:extLst>
          </p:cNvPr>
          <p:cNvGraphicFramePr>
            <a:graphicFrameLocks noGrp="1"/>
          </p:cNvGraphicFramePr>
          <p:nvPr>
            <p:ph idx="1"/>
            <p:extLst>
              <p:ext uri="{D42A27DB-BD31-4B8C-83A1-F6EECF244321}">
                <p14:modId xmlns:p14="http://schemas.microsoft.com/office/powerpoint/2010/main" val="686637134"/>
              </p:ext>
            </p:extLst>
          </p:nvPr>
        </p:nvGraphicFramePr>
        <p:xfrm>
          <a:off x="607393" y="937376"/>
          <a:ext cx="5267739" cy="51115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3" name="TextBox 122">
            <a:extLst>
              <a:ext uri="{FF2B5EF4-FFF2-40B4-BE49-F238E27FC236}">
                <a16:creationId xmlns:a16="http://schemas.microsoft.com/office/drawing/2014/main" id="{EC1AB451-8528-3468-D39D-5828F9A9099B}"/>
              </a:ext>
            </a:extLst>
          </p:cNvPr>
          <p:cNvSpPr txBox="1"/>
          <p:nvPr/>
        </p:nvSpPr>
        <p:spPr>
          <a:xfrm>
            <a:off x="6067926" y="939094"/>
            <a:ext cx="602308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Based on a strict three-layer model:</a:t>
            </a:r>
          </a:p>
          <a:p>
            <a:endParaRPr lang="en-US" sz="1400" dirty="0">
              <a:ea typeface="+mn-lt"/>
              <a:cs typeface="+mn-lt"/>
            </a:endParaRPr>
          </a:p>
          <a:p>
            <a:pPr marL="285750" indent="-285750">
              <a:buFont typeface="Arial"/>
              <a:buChar char="•"/>
            </a:pPr>
            <a:r>
              <a:rPr lang="en-US" sz="1400" dirty="0">
                <a:ea typeface="+mn-lt"/>
                <a:cs typeface="+mn-lt"/>
              </a:rPr>
              <a:t>GUI Layer → libs-gui, Gorm</a:t>
            </a:r>
          </a:p>
          <a:p>
            <a:pPr marL="285750" indent="-285750">
              <a:buFont typeface="Arial"/>
              <a:buChar char="•"/>
            </a:pPr>
            <a:r>
              <a:rPr lang="en-US" sz="1400" dirty="0">
                <a:ea typeface="+mn-lt"/>
                <a:cs typeface="+mn-lt"/>
              </a:rPr>
              <a:t>Core and Utility Layer → libs-base, libs-corebase</a:t>
            </a:r>
          </a:p>
          <a:p>
            <a:pPr marL="285750" indent="-285750">
              <a:buFont typeface="Arial"/>
              <a:buChar char="•"/>
            </a:pPr>
            <a:r>
              <a:rPr lang="en-US" sz="1400" dirty="0">
                <a:ea typeface="+mn-lt"/>
                <a:cs typeface="+mn-lt"/>
              </a:rPr>
              <a:t>System Abstraction Layer → libs-back, libobjc2</a:t>
            </a:r>
          </a:p>
          <a:p>
            <a:endParaRPr lang="en-US" sz="1400" dirty="0">
              <a:ea typeface="+mn-lt"/>
              <a:cs typeface="+mn-lt"/>
            </a:endParaRPr>
          </a:p>
          <a:p>
            <a:r>
              <a:rPr lang="en-US" sz="1400" dirty="0">
                <a:ea typeface="+mn-lt"/>
                <a:cs typeface="+mn-lt"/>
              </a:rPr>
              <a:t>Unidirectional dependencies only</a:t>
            </a:r>
          </a:p>
          <a:p>
            <a:pPr marL="285750" indent="-285750">
              <a:buFont typeface="Arial"/>
              <a:buChar char="•"/>
            </a:pPr>
            <a:r>
              <a:rPr lang="en-US" sz="1400" dirty="0">
                <a:ea typeface="+mn-lt"/>
                <a:cs typeface="+mn-lt"/>
              </a:rPr>
              <a:t>Each layer communicates only with the layer below.</a:t>
            </a:r>
          </a:p>
          <a:p>
            <a:pPr marL="285750" indent="-285750">
              <a:buFont typeface="Arial"/>
              <a:buChar char="•"/>
            </a:pPr>
            <a:r>
              <a:rPr lang="en-US" sz="1400" dirty="0">
                <a:ea typeface="+mn-lt"/>
                <a:cs typeface="+mn-lt"/>
              </a:rPr>
              <a:t>Promotes modularity and separation of concerns.</a:t>
            </a:r>
            <a:endParaRPr lang="en-US" sz="1400"/>
          </a:p>
        </p:txBody>
      </p:sp>
      <p:sp>
        <p:nvSpPr>
          <p:cNvPr id="248" name="TextBox 247">
            <a:extLst>
              <a:ext uri="{FF2B5EF4-FFF2-40B4-BE49-F238E27FC236}">
                <a16:creationId xmlns:a16="http://schemas.microsoft.com/office/drawing/2014/main" id="{E222D4B4-EE37-5396-5FAA-B52EECB17556}"/>
              </a:ext>
            </a:extLst>
          </p:cNvPr>
          <p:cNvSpPr txBox="1"/>
          <p:nvPr/>
        </p:nvSpPr>
        <p:spPr>
          <a:xfrm>
            <a:off x="6114361" y="3286699"/>
            <a:ext cx="4627084"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Analysis via </a:t>
            </a:r>
            <a:r>
              <a:rPr lang="en-US" sz="1400" dirty="0" err="1">
                <a:ea typeface="+mn-lt"/>
                <a:cs typeface="+mn-lt"/>
              </a:rPr>
              <a:t>SciTools</a:t>
            </a:r>
            <a:r>
              <a:rPr lang="en-US" sz="1400" dirty="0">
                <a:ea typeface="+mn-lt"/>
                <a:cs typeface="+mn-lt"/>
              </a:rPr>
              <a:t> Understand revealed:</a:t>
            </a:r>
            <a:endParaRPr lang="en-US" sz="1400"/>
          </a:p>
          <a:p>
            <a:endParaRPr lang="en-US" sz="1400" dirty="0">
              <a:ea typeface="+mn-lt"/>
              <a:cs typeface="+mn-lt"/>
            </a:endParaRPr>
          </a:p>
          <a:p>
            <a:pPr marL="285750" indent="-285750">
              <a:buFont typeface="Arial"/>
              <a:buChar char="•"/>
            </a:pPr>
            <a:r>
              <a:rPr lang="en-US" sz="1400" dirty="0">
                <a:ea typeface="+mn-lt"/>
                <a:cs typeface="+mn-lt"/>
              </a:rPr>
              <a:t>Bidirectional dependencies (e.g., libs-</a:t>
            </a:r>
            <a:r>
              <a:rPr lang="en-US" sz="1400" err="1">
                <a:ea typeface="+mn-lt"/>
                <a:cs typeface="+mn-lt"/>
              </a:rPr>
              <a:t>gui</a:t>
            </a:r>
            <a:r>
              <a:rPr lang="en-US" sz="1400" dirty="0">
                <a:ea typeface="+mn-lt"/>
                <a:cs typeface="+mn-lt"/>
              </a:rPr>
              <a:t> ↔ libs-back)</a:t>
            </a:r>
            <a:endParaRPr lang="en-US" sz="1400"/>
          </a:p>
          <a:p>
            <a:pPr marL="285750" indent="-285750">
              <a:buFont typeface="Arial"/>
              <a:buChar char="•"/>
            </a:pPr>
            <a:r>
              <a:rPr lang="en-US" sz="1400" dirty="0">
                <a:ea typeface="+mn-lt"/>
                <a:cs typeface="+mn-lt"/>
              </a:rPr>
              <a:t>libobjc2 explicitly present and active in system interaction</a:t>
            </a:r>
            <a:endParaRPr lang="en-US" sz="1400"/>
          </a:p>
          <a:p>
            <a:pPr marL="285750" indent="-285750">
              <a:buFont typeface="Arial"/>
              <a:buChar char="•"/>
            </a:pPr>
            <a:r>
              <a:rPr lang="en-US" sz="1400" dirty="0">
                <a:ea typeface="+mn-lt"/>
                <a:cs typeface="+mn-lt"/>
              </a:rPr>
              <a:t>libs-back plays a broader role than just rendering (e.g., event handling)</a:t>
            </a:r>
            <a:endParaRPr lang="en-US" sz="1400"/>
          </a:p>
          <a:p>
            <a:pPr marL="285750" indent="-285750">
              <a:buFont typeface="Arial"/>
              <a:buChar char="•"/>
            </a:pPr>
            <a:endParaRPr lang="en-US" sz="1400" dirty="0">
              <a:ea typeface="+mn-lt"/>
              <a:cs typeface="+mn-lt"/>
            </a:endParaRPr>
          </a:p>
          <a:p>
            <a:r>
              <a:rPr lang="en-US" sz="1400" dirty="0">
                <a:ea typeface="+mn-lt"/>
                <a:cs typeface="+mn-lt"/>
              </a:rPr>
              <a:t>Cross-layer communication reflects real-world needs for performance and flexibility.</a:t>
            </a:r>
            <a:endParaRPr lang="en-US" sz="1400"/>
          </a:p>
        </p:txBody>
      </p:sp>
    </p:spTree>
    <p:extLst>
      <p:ext uri="{BB962C8B-B14F-4D97-AF65-F5344CB8AC3E}">
        <p14:creationId xmlns:p14="http://schemas.microsoft.com/office/powerpoint/2010/main" val="2382542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51AE076-7865-49BB-81C0-8C9E7E994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802" y="832508"/>
            <a:ext cx="4448352" cy="6025492"/>
          </a:xfrm>
          <a:custGeom>
            <a:avLst/>
            <a:gdLst>
              <a:gd name="connsiteX0" fmla="*/ 3173139 w 4448352"/>
              <a:gd name="connsiteY0" fmla="*/ 74 h 6025492"/>
              <a:gd name="connsiteX1" fmla="*/ 3840337 w 4448352"/>
              <a:gd name="connsiteY1" fmla="*/ 136997 h 6025492"/>
              <a:gd name="connsiteX2" fmla="*/ 4400480 w 4448352"/>
              <a:gd name="connsiteY2" fmla="*/ 1061406 h 6025492"/>
              <a:gd name="connsiteX3" fmla="*/ 3812207 w 4448352"/>
              <a:gd name="connsiteY3" fmla="*/ 2268177 h 6025492"/>
              <a:gd name="connsiteX4" fmla="*/ 2566852 w 4448352"/>
              <a:gd name="connsiteY4" fmla="*/ 4362395 h 6025492"/>
              <a:gd name="connsiteX5" fmla="*/ 1381603 w 4448352"/>
              <a:gd name="connsiteY5" fmla="*/ 6002073 h 6025492"/>
              <a:gd name="connsiteX6" fmla="*/ 1358105 w 4448352"/>
              <a:gd name="connsiteY6" fmla="*/ 6025492 h 6025492"/>
              <a:gd name="connsiteX7" fmla="*/ 147593 w 4448352"/>
              <a:gd name="connsiteY7" fmla="*/ 6025492 h 6025492"/>
              <a:gd name="connsiteX8" fmla="*/ 135095 w 4448352"/>
              <a:gd name="connsiteY8" fmla="*/ 5970139 h 6025492"/>
              <a:gd name="connsiteX9" fmla="*/ 989 w 4448352"/>
              <a:gd name="connsiteY9" fmla="*/ 3558990 h 6025492"/>
              <a:gd name="connsiteX10" fmla="*/ 134613 w 4448352"/>
              <a:gd name="connsiteY10" fmla="*/ 2769335 h 6025492"/>
              <a:gd name="connsiteX11" fmla="*/ 812398 w 4448352"/>
              <a:gd name="connsiteY11" fmla="*/ 1669996 h 6025492"/>
              <a:gd name="connsiteX12" fmla="*/ 1830565 w 4448352"/>
              <a:gd name="connsiteY12" fmla="*/ 638164 h 6025492"/>
              <a:gd name="connsiteX13" fmla="*/ 3173139 w 4448352"/>
              <a:gd name="connsiteY13" fmla="*/ 74 h 602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48352" h="6025492">
                <a:moveTo>
                  <a:pt x="3173139" y="74"/>
                </a:moveTo>
                <a:cubicBezTo>
                  <a:pt x="3404376" y="2427"/>
                  <a:pt x="3621703" y="61078"/>
                  <a:pt x="3840337" y="136997"/>
                </a:cubicBezTo>
                <a:cubicBezTo>
                  <a:pt x="4230681" y="272614"/>
                  <a:pt x="4578505" y="404218"/>
                  <a:pt x="4400480" y="1061406"/>
                </a:cubicBezTo>
                <a:cubicBezTo>
                  <a:pt x="4294008" y="1454598"/>
                  <a:pt x="4050153" y="1868133"/>
                  <a:pt x="3812207" y="2268177"/>
                </a:cubicBezTo>
                <a:cubicBezTo>
                  <a:pt x="3397090" y="2966250"/>
                  <a:pt x="2981970" y="3664324"/>
                  <a:pt x="2566852" y="4362395"/>
                </a:cubicBezTo>
                <a:cubicBezTo>
                  <a:pt x="2261941" y="4875091"/>
                  <a:pt x="1813643" y="5542665"/>
                  <a:pt x="1381603" y="6002073"/>
                </a:cubicBezTo>
                <a:lnTo>
                  <a:pt x="1358105" y="6025492"/>
                </a:lnTo>
                <a:lnTo>
                  <a:pt x="147593" y="6025492"/>
                </a:ln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424ECFA8-BE37-446C-B1BD-88D2981B6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97" y="533400"/>
            <a:ext cx="5085498" cy="6329048"/>
          </a:xfrm>
          <a:custGeom>
            <a:avLst/>
            <a:gdLst>
              <a:gd name="connsiteX0" fmla="*/ 3173139 w 4448352"/>
              <a:gd name="connsiteY0" fmla="*/ 74 h 6025492"/>
              <a:gd name="connsiteX1" fmla="*/ 3840337 w 4448352"/>
              <a:gd name="connsiteY1" fmla="*/ 136997 h 6025492"/>
              <a:gd name="connsiteX2" fmla="*/ 4400480 w 4448352"/>
              <a:gd name="connsiteY2" fmla="*/ 1061406 h 6025492"/>
              <a:gd name="connsiteX3" fmla="*/ 3812207 w 4448352"/>
              <a:gd name="connsiteY3" fmla="*/ 2268177 h 6025492"/>
              <a:gd name="connsiteX4" fmla="*/ 2566852 w 4448352"/>
              <a:gd name="connsiteY4" fmla="*/ 4362395 h 6025492"/>
              <a:gd name="connsiteX5" fmla="*/ 1381603 w 4448352"/>
              <a:gd name="connsiteY5" fmla="*/ 6002073 h 6025492"/>
              <a:gd name="connsiteX6" fmla="*/ 1358105 w 4448352"/>
              <a:gd name="connsiteY6" fmla="*/ 6025492 h 6025492"/>
              <a:gd name="connsiteX7" fmla="*/ 147593 w 4448352"/>
              <a:gd name="connsiteY7" fmla="*/ 6025492 h 6025492"/>
              <a:gd name="connsiteX8" fmla="*/ 135095 w 4448352"/>
              <a:gd name="connsiteY8" fmla="*/ 5970139 h 6025492"/>
              <a:gd name="connsiteX9" fmla="*/ 989 w 4448352"/>
              <a:gd name="connsiteY9" fmla="*/ 3558990 h 6025492"/>
              <a:gd name="connsiteX10" fmla="*/ 134613 w 4448352"/>
              <a:gd name="connsiteY10" fmla="*/ 2769335 h 6025492"/>
              <a:gd name="connsiteX11" fmla="*/ 812398 w 4448352"/>
              <a:gd name="connsiteY11" fmla="*/ 1669996 h 6025492"/>
              <a:gd name="connsiteX12" fmla="*/ 1830565 w 4448352"/>
              <a:gd name="connsiteY12" fmla="*/ 638164 h 6025492"/>
              <a:gd name="connsiteX13" fmla="*/ 3173139 w 4448352"/>
              <a:gd name="connsiteY13" fmla="*/ 74 h 6025492"/>
              <a:gd name="connsiteX0" fmla="*/ 147593 w 4448352"/>
              <a:gd name="connsiteY0" fmla="*/ 6025492 h 6112608"/>
              <a:gd name="connsiteX1" fmla="*/ 135095 w 4448352"/>
              <a:gd name="connsiteY1" fmla="*/ 5970139 h 6112608"/>
              <a:gd name="connsiteX2" fmla="*/ 989 w 4448352"/>
              <a:gd name="connsiteY2" fmla="*/ 3558990 h 6112608"/>
              <a:gd name="connsiteX3" fmla="*/ 134613 w 4448352"/>
              <a:gd name="connsiteY3" fmla="*/ 2769335 h 6112608"/>
              <a:gd name="connsiteX4" fmla="*/ 812398 w 4448352"/>
              <a:gd name="connsiteY4" fmla="*/ 1669996 h 6112608"/>
              <a:gd name="connsiteX5" fmla="*/ 1830565 w 4448352"/>
              <a:gd name="connsiteY5" fmla="*/ 638164 h 6112608"/>
              <a:gd name="connsiteX6" fmla="*/ 3173139 w 4448352"/>
              <a:gd name="connsiteY6" fmla="*/ 74 h 6112608"/>
              <a:gd name="connsiteX7" fmla="*/ 3840337 w 4448352"/>
              <a:gd name="connsiteY7" fmla="*/ 136997 h 6112608"/>
              <a:gd name="connsiteX8" fmla="*/ 4400480 w 4448352"/>
              <a:gd name="connsiteY8" fmla="*/ 1061406 h 6112608"/>
              <a:gd name="connsiteX9" fmla="*/ 3812207 w 4448352"/>
              <a:gd name="connsiteY9" fmla="*/ 2268177 h 6112608"/>
              <a:gd name="connsiteX10" fmla="*/ 2566852 w 4448352"/>
              <a:gd name="connsiteY10" fmla="*/ 4362395 h 6112608"/>
              <a:gd name="connsiteX11" fmla="*/ 1381603 w 4448352"/>
              <a:gd name="connsiteY11" fmla="*/ 6002073 h 6112608"/>
              <a:gd name="connsiteX12" fmla="*/ 1457187 w 4448352"/>
              <a:gd name="connsiteY12" fmla="*/ 6112608 h 6112608"/>
              <a:gd name="connsiteX0" fmla="*/ 147593 w 4448352"/>
              <a:gd name="connsiteY0" fmla="*/ 6025492 h 6025492"/>
              <a:gd name="connsiteX1" fmla="*/ 135095 w 4448352"/>
              <a:gd name="connsiteY1" fmla="*/ 5970139 h 6025492"/>
              <a:gd name="connsiteX2" fmla="*/ 989 w 4448352"/>
              <a:gd name="connsiteY2" fmla="*/ 3558990 h 6025492"/>
              <a:gd name="connsiteX3" fmla="*/ 134613 w 4448352"/>
              <a:gd name="connsiteY3" fmla="*/ 2769335 h 6025492"/>
              <a:gd name="connsiteX4" fmla="*/ 812398 w 4448352"/>
              <a:gd name="connsiteY4" fmla="*/ 1669996 h 6025492"/>
              <a:gd name="connsiteX5" fmla="*/ 1830565 w 4448352"/>
              <a:gd name="connsiteY5" fmla="*/ 638164 h 6025492"/>
              <a:gd name="connsiteX6" fmla="*/ 3173139 w 4448352"/>
              <a:gd name="connsiteY6" fmla="*/ 74 h 6025492"/>
              <a:gd name="connsiteX7" fmla="*/ 3840337 w 4448352"/>
              <a:gd name="connsiteY7" fmla="*/ 136997 h 6025492"/>
              <a:gd name="connsiteX8" fmla="*/ 4400480 w 4448352"/>
              <a:gd name="connsiteY8" fmla="*/ 1061406 h 6025492"/>
              <a:gd name="connsiteX9" fmla="*/ 3812207 w 4448352"/>
              <a:gd name="connsiteY9" fmla="*/ 2268177 h 6025492"/>
              <a:gd name="connsiteX10" fmla="*/ 2566852 w 4448352"/>
              <a:gd name="connsiteY10" fmla="*/ 4362395 h 6025492"/>
              <a:gd name="connsiteX11" fmla="*/ 1381603 w 4448352"/>
              <a:gd name="connsiteY11" fmla="*/ 6002073 h 6025492"/>
              <a:gd name="connsiteX0" fmla="*/ 147593 w 4448352"/>
              <a:gd name="connsiteY0" fmla="*/ 6025492 h 6029730"/>
              <a:gd name="connsiteX1" fmla="*/ 135095 w 4448352"/>
              <a:gd name="connsiteY1" fmla="*/ 5970139 h 6029730"/>
              <a:gd name="connsiteX2" fmla="*/ 989 w 4448352"/>
              <a:gd name="connsiteY2" fmla="*/ 3558990 h 6029730"/>
              <a:gd name="connsiteX3" fmla="*/ 134613 w 4448352"/>
              <a:gd name="connsiteY3" fmla="*/ 2769335 h 6029730"/>
              <a:gd name="connsiteX4" fmla="*/ 812398 w 4448352"/>
              <a:gd name="connsiteY4" fmla="*/ 1669996 h 6029730"/>
              <a:gd name="connsiteX5" fmla="*/ 1830565 w 4448352"/>
              <a:gd name="connsiteY5" fmla="*/ 638164 h 6029730"/>
              <a:gd name="connsiteX6" fmla="*/ 3173139 w 4448352"/>
              <a:gd name="connsiteY6" fmla="*/ 74 h 6029730"/>
              <a:gd name="connsiteX7" fmla="*/ 3840337 w 4448352"/>
              <a:gd name="connsiteY7" fmla="*/ 136997 h 6029730"/>
              <a:gd name="connsiteX8" fmla="*/ 4400480 w 4448352"/>
              <a:gd name="connsiteY8" fmla="*/ 1061406 h 6029730"/>
              <a:gd name="connsiteX9" fmla="*/ 3812207 w 4448352"/>
              <a:gd name="connsiteY9" fmla="*/ 2268177 h 6029730"/>
              <a:gd name="connsiteX10" fmla="*/ 2566852 w 4448352"/>
              <a:gd name="connsiteY10" fmla="*/ 4362395 h 6029730"/>
              <a:gd name="connsiteX11" fmla="*/ 1397330 w 4448352"/>
              <a:gd name="connsiteY11" fmla="*/ 6029730 h 602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8352" h="6029730">
                <a:moveTo>
                  <a:pt x="147593" y="6025492"/>
                </a:move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ubicBezTo>
                  <a:pt x="3404376" y="2427"/>
                  <a:pt x="3621702" y="61078"/>
                  <a:pt x="3840337" y="136997"/>
                </a:cubicBezTo>
                <a:cubicBezTo>
                  <a:pt x="4230681" y="272614"/>
                  <a:pt x="4578505" y="404218"/>
                  <a:pt x="4400480" y="1061406"/>
                </a:cubicBezTo>
                <a:cubicBezTo>
                  <a:pt x="4294008" y="1454598"/>
                  <a:pt x="4050152" y="1868133"/>
                  <a:pt x="3812207" y="2268177"/>
                </a:cubicBezTo>
                <a:cubicBezTo>
                  <a:pt x="3397089" y="2966250"/>
                  <a:pt x="2969331" y="3735470"/>
                  <a:pt x="2566852" y="4362395"/>
                </a:cubicBezTo>
                <a:cubicBezTo>
                  <a:pt x="2164373" y="4989320"/>
                  <a:pt x="1829370" y="5570322"/>
                  <a:pt x="1397330" y="602973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pic>
        <p:nvPicPr>
          <p:cNvPr id="4" name="Content Placeholder 3" descr="A diagram of a layer&#10;&#10;AI-generated content may be incorrect.">
            <a:extLst>
              <a:ext uri="{FF2B5EF4-FFF2-40B4-BE49-F238E27FC236}">
                <a16:creationId xmlns:a16="http://schemas.microsoft.com/office/drawing/2014/main" id="{20F408E3-A430-D871-BDF7-4FF6BE42D638}"/>
              </a:ext>
            </a:extLst>
          </p:cNvPr>
          <p:cNvPicPr>
            <a:picLocks noChangeAspect="1"/>
          </p:cNvPicPr>
          <p:nvPr/>
        </p:nvPicPr>
        <p:blipFill>
          <a:blip r:embed="rId2"/>
          <a:stretch>
            <a:fillRect/>
          </a:stretch>
        </p:blipFill>
        <p:spPr>
          <a:xfrm>
            <a:off x="499992" y="390193"/>
            <a:ext cx="4572001" cy="2068830"/>
          </a:xfrm>
          <a:prstGeom prst="rect">
            <a:avLst/>
          </a:prstGeom>
        </p:spPr>
      </p:pic>
      <p:sp>
        <p:nvSpPr>
          <p:cNvPr id="2" name="Title 1">
            <a:extLst>
              <a:ext uri="{FF2B5EF4-FFF2-40B4-BE49-F238E27FC236}">
                <a16:creationId xmlns:a16="http://schemas.microsoft.com/office/drawing/2014/main" id="{4E67EE0E-7A09-2456-9BDA-9429BCC1A873}"/>
              </a:ext>
            </a:extLst>
          </p:cNvPr>
          <p:cNvSpPr>
            <a:spLocks noGrp="1"/>
          </p:cNvSpPr>
          <p:nvPr>
            <p:ph type="title"/>
          </p:nvPr>
        </p:nvSpPr>
        <p:spPr>
          <a:xfrm>
            <a:off x="5676348" y="187729"/>
            <a:ext cx="5334000" cy="1524010"/>
          </a:xfrm>
        </p:spPr>
        <p:txBody>
          <a:bodyPr anchor="t">
            <a:normAutofit/>
          </a:bodyPr>
          <a:lstStyle/>
          <a:p>
            <a:r>
              <a:rPr lang="en-US" sz="3200" dirty="0">
                <a:ea typeface="+mj-lt"/>
                <a:cs typeface="+mj-lt"/>
              </a:rPr>
              <a:t>Top-Level Concrete Architecture</a:t>
            </a:r>
            <a:endParaRPr lang="en-US" sz="3200"/>
          </a:p>
        </p:txBody>
      </p:sp>
      <p:sp>
        <p:nvSpPr>
          <p:cNvPr id="7" name="TextBox 6">
            <a:extLst>
              <a:ext uri="{FF2B5EF4-FFF2-40B4-BE49-F238E27FC236}">
                <a16:creationId xmlns:a16="http://schemas.microsoft.com/office/drawing/2014/main" id="{148C5591-669F-EC40-3BDC-583A376E03AD}"/>
              </a:ext>
            </a:extLst>
          </p:cNvPr>
          <p:cNvSpPr txBox="1"/>
          <p:nvPr/>
        </p:nvSpPr>
        <p:spPr>
          <a:xfrm>
            <a:off x="5587430" y="1162183"/>
            <a:ext cx="2945876"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GUI Layer:</a:t>
            </a:r>
          </a:p>
          <a:p>
            <a:endParaRPr lang="en-US" sz="1600" dirty="0">
              <a:ea typeface="+mn-lt"/>
              <a:cs typeface="+mn-lt"/>
            </a:endParaRPr>
          </a:p>
          <a:p>
            <a:pPr marL="285750" indent="-285750">
              <a:buFont typeface="Arial"/>
              <a:buChar char="•"/>
            </a:pPr>
            <a:r>
              <a:rPr lang="en-US" sz="1600" dirty="0">
                <a:ea typeface="+mn-lt"/>
                <a:cs typeface="+mn-lt"/>
              </a:rPr>
              <a:t>Gorm: Graphical UI builder</a:t>
            </a:r>
            <a:endParaRPr lang="en-US" sz="1600" dirty="0"/>
          </a:p>
          <a:p>
            <a:pPr marL="742950" lvl="1" indent="-285750">
              <a:buFont typeface="Courier New"/>
              <a:buChar char="o"/>
            </a:pPr>
            <a:r>
              <a:rPr lang="en-US" sz="1600" dirty="0">
                <a:ea typeface="+mn-lt"/>
                <a:cs typeface="+mn-lt"/>
              </a:rPr>
              <a:t>Calls libs-base for initializing UI objects.</a:t>
            </a:r>
            <a:endParaRPr lang="en-US" sz="1600" dirty="0"/>
          </a:p>
          <a:p>
            <a:pPr marL="742950" lvl="1" indent="-285750">
              <a:buFont typeface="Courier New"/>
              <a:buChar char="o"/>
            </a:pPr>
            <a:r>
              <a:rPr lang="en-US" sz="1600" dirty="0">
                <a:ea typeface="+mn-lt"/>
                <a:cs typeface="+mn-lt"/>
              </a:rPr>
              <a:t>Calls libs-</a:t>
            </a:r>
            <a:r>
              <a:rPr lang="en-US" sz="1600" dirty="0" err="1">
                <a:ea typeface="+mn-lt"/>
                <a:cs typeface="+mn-lt"/>
              </a:rPr>
              <a:t>corebase</a:t>
            </a:r>
            <a:r>
              <a:rPr lang="en-US" sz="1600" dirty="0">
                <a:ea typeface="+mn-lt"/>
                <a:cs typeface="+mn-lt"/>
              </a:rPr>
              <a:t> for compatibility support.</a:t>
            </a:r>
          </a:p>
          <a:p>
            <a:pPr lvl="1"/>
            <a:endParaRPr lang="en-US" sz="1600" dirty="0">
              <a:ea typeface="+mn-lt"/>
              <a:cs typeface="+mn-lt"/>
            </a:endParaRPr>
          </a:p>
          <a:p>
            <a:pPr marL="285750" indent="-285750">
              <a:buFont typeface="Arial"/>
              <a:buChar char="•"/>
            </a:pPr>
            <a:r>
              <a:rPr lang="en-US" sz="1600" dirty="0">
                <a:ea typeface="+mn-lt"/>
                <a:cs typeface="+mn-lt"/>
              </a:rPr>
              <a:t>libs-</a:t>
            </a:r>
            <a:r>
              <a:rPr lang="en-US" sz="1600" dirty="0" err="1">
                <a:ea typeface="+mn-lt"/>
                <a:cs typeface="+mn-lt"/>
              </a:rPr>
              <a:t>gui</a:t>
            </a:r>
            <a:r>
              <a:rPr lang="en-US" sz="1600" dirty="0">
                <a:ea typeface="+mn-lt"/>
                <a:cs typeface="+mn-lt"/>
              </a:rPr>
              <a:t>: Manages graphical elements and user interactions.</a:t>
            </a:r>
          </a:p>
          <a:p>
            <a:pPr marL="742950" lvl="1" indent="-285750">
              <a:buFont typeface="Courier New"/>
              <a:buChar char="o"/>
            </a:pPr>
            <a:r>
              <a:rPr lang="en-US" sz="1600" dirty="0">
                <a:ea typeface="+mn-lt"/>
                <a:cs typeface="+mn-lt"/>
              </a:rPr>
              <a:t>Depends on libs-back for platform-specific display support.</a:t>
            </a:r>
            <a:endParaRPr lang="en-US" sz="1600">
              <a:ea typeface="+mn-lt"/>
              <a:cs typeface="+mn-lt"/>
            </a:endParaRPr>
          </a:p>
          <a:p>
            <a:pPr marL="742950" lvl="1" indent="-285750">
              <a:buFont typeface="Courier New"/>
              <a:buChar char="o"/>
            </a:pPr>
            <a:r>
              <a:rPr lang="en-US" sz="1600" dirty="0">
                <a:ea typeface="+mn-lt"/>
                <a:cs typeface="+mn-lt"/>
              </a:rPr>
              <a:t>Utilizes libs-</a:t>
            </a:r>
            <a:r>
              <a:rPr lang="en-US" sz="1600" dirty="0" err="1">
                <a:ea typeface="+mn-lt"/>
                <a:cs typeface="+mn-lt"/>
              </a:rPr>
              <a:t>corebase</a:t>
            </a:r>
            <a:r>
              <a:rPr lang="en-US" sz="1600" dirty="0">
                <a:ea typeface="+mn-lt"/>
                <a:cs typeface="+mn-lt"/>
              </a:rPr>
              <a:t> features for interface logic</a:t>
            </a:r>
            <a:endParaRPr lang="en-US" sz="1600">
              <a:ea typeface="+mn-lt"/>
              <a:cs typeface="+mn-lt"/>
            </a:endParaRPr>
          </a:p>
        </p:txBody>
      </p:sp>
      <p:sp>
        <p:nvSpPr>
          <p:cNvPr id="11" name="TextBox 10">
            <a:extLst>
              <a:ext uri="{FF2B5EF4-FFF2-40B4-BE49-F238E27FC236}">
                <a16:creationId xmlns:a16="http://schemas.microsoft.com/office/drawing/2014/main" id="{AFC78A1F-FE69-51AD-8612-BC56428237B7}"/>
              </a:ext>
            </a:extLst>
          </p:cNvPr>
          <p:cNvSpPr txBox="1"/>
          <p:nvPr/>
        </p:nvSpPr>
        <p:spPr>
          <a:xfrm>
            <a:off x="8540138" y="744808"/>
            <a:ext cx="3401276"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Core and Utility Layer:</a:t>
            </a:r>
          </a:p>
          <a:p>
            <a:endParaRPr lang="en-US" sz="1600" dirty="0"/>
          </a:p>
          <a:p>
            <a:pPr marL="285750" indent="-285750">
              <a:buFont typeface="Arial"/>
              <a:buChar char="•"/>
            </a:pPr>
            <a:r>
              <a:rPr lang="en-US" sz="1600" dirty="0">
                <a:ea typeface="+mn-lt"/>
                <a:cs typeface="+mn-lt"/>
              </a:rPr>
              <a:t>libs-base: Provides essential functionalities (memory management, file handling).</a:t>
            </a:r>
            <a:endParaRPr lang="en-US" sz="1600" dirty="0"/>
          </a:p>
          <a:p>
            <a:endParaRPr lang="en-US" sz="1600" dirty="0"/>
          </a:p>
          <a:p>
            <a:pPr marL="742950" lvl="1" indent="-285750">
              <a:buFont typeface="Courier New"/>
              <a:buChar char="o"/>
            </a:pPr>
            <a:r>
              <a:rPr lang="en-US" sz="1600" dirty="0">
                <a:ea typeface="+mn-lt"/>
                <a:cs typeface="+mn-lt"/>
              </a:rPr>
              <a:t>Receives calls from Gorm and libs-back.</a:t>
            </a:r>
            <a:endParaRPr lang="en-US" sz="1600" dirty="0"/>
          </a:p>
          <a:p>
            <a:pPr marL="742950" lvl="1" indent="-285750">
              <a:buFont typeface="Courier New"/>
              <a:buChar char="o"/>
            </a:pPr>
            <a:r>
              <a:rPr lang="en-US" sz="1600" dirty="0">
                <a:ea typeface="+mn-lt"/>
                <a:cs typeface="+mn-lt"/>
              </a:rPr>
              <a:t>Interacts closely with libs-</a:t>
            </a:r>
            <a:r>
              <a:rPr lang="en-US" sz="1600" err="1">
                <a:ea typeface="+mn-lt"/>
                <a:cs typeface="+mn-lt"/>
              </a:rPr>
              <a:t>gui</a:t>
            </a:r>
            <a:r>
              <a:rPr lang="en-US" sz="1600" dirty="0">
                <a:ea typeface="+mn-lt"/>
                <a:cs typeface="+mn-lt"/>
              </a:rPr>
              <a:t> for UI-related operations.</a:t>
            </a:r>
            <a:endParaRPr lang="en-US" sz="1600" dirty="0"/>
          </a:p>
          <a:p>
            <a:pPr lvl="1"/>
            <a:endParaRPr lang="en-US" sz="1600" dirty="0">
              <a:ea typeface="+mn-lt"/>
              <a:cs typeface="+mn-lt"/>
            </a:endParaRPr>
          </a:p>
          <a:p>
            <a:pPr marL="285750" indent="-285750">
              <a:buFont typeface="Arial"/>
              <a:buChar char="•"/>
            </a:pPr>
            <a:r>
              <a:rPr lang="en-US" sz="1600" dirty="0">
                <a:ea typeface="+mn-lt"/>
                <a:cs typeface="+mn-lt"/>
              </a:rPr>
              <a:t>libs-</a:t>
            </a:r>
            <a:r>
              <a:rPr lang="en-US" sz="1600" err="1">
                <a:ea typeface="+mn-lt"/>
                <a:cs typeface="+mn-lt"/>
              </a:rPr>
              <a:t>corebase</a:t>
            </a:r>
            <a:r>
              <a:rPr lang="en-US" sz="1600" dirty="0">
                <a:ea typeface="+mn-lt"/>
                <a:cs typeface="+mn-lt"/>
              </a:rPr>
              <a:t>: Offers </a:t>
            </a:r>
            <a:r>
              <a:rPr lang="en-US" sz="1600" err="1">
                <a:ea typeface="+mn-lt"/>
                <a:cs typeface="+mn-lt"/>
              </a:rPr>
              <a:t>CoreFoundation</a:t>
            </a:r>
            <a:r>
              <a:rPr lang="en-US" sz="1600" dirty="0">
                <a:ea typeface="+mn-lt"/>
                <a:cs typeface="+mn-lt"/>
              </a:rPr>
              <a:t> compatibility for cross-platform support.</a:t>
            </a:r>
            <a:endParaRPr lang="en-US" sz="1600" dirty="0"/>
          </a:p>
          <a:p>
            <a:endParaRPr lang="en-US" sz="1600" dirty="0"/>
          </a:p>
          <a:p>
            <a:pPr marL="742950" lvl="1" indent="-285750">
              <a:buFont typeface="Courier New"/>
              <a:buChar char="o"/>
            </a:pPr>
            <a:r>
              <a:rPr lang="en-US" sz="1600" dirty="0">
                <a:ea typeface="+mn-lt"/>
                <a:cs typeface="+mn-lt"/>
              </a:rPr>
              <a:t>Receives calls from Gorm and libs-back.</a:t>
            </a:r>
            <a:endParaRPr lang="en-US" sz="1600" dirty="0"/>
          </a:p>
          <a:p>
            <a:pPr marL="742950" lvl="1" indent="-285750">
              <a:buFont typeface="Courier New"/>
              <a:buChar char="o"/>
            </a:pPr>
            <a:r>
              <a:rPr lang="en-US" sz="1600" dirty="0">
                <a:ea typeface="+mn-lt"/>
                <a:cs typeface="+mn-lt"/>
              </a:rPr>
              <a:t>Communicates with libs-</a:t>
            </a:r>
            <a:r>
              <a:rPr lang="en-US" sz="1600" err="1">
                <a:ea typeface="+mn-lt"/>
                <a:cs typeface="+mn-lt"/>
              </a:rPr>
              <a:t>gui</a:t>
            </a:r>
            <a:r>
              <a:rPr lang="en-US" sz="1600" dirty="0">
                <a:ea typeface="+mn-lt"/>
                <a:cs typeface="+mn-lt"/>
              </a:rPr>
              <a:t> for UI state management.</a:t>
            </a:r>
            <a:endParaRPr lang="en-US" sz="1600" dirty="0"/>
          </a:p>
          <a:p>
            <a:endParaRPr lang="en-US" sz="1600" dirty="0"/>
          </a:p>
        </p:txBody>
      </p:sp>
      <p:sp>
        <p:nvSpPr>
          <p:cNvPr id="20" name="TextBox 19">
            <a:extLst>
              <a:ext uri="{FF2B5EF4-FFF2-40B4-BE49-F238E27FC236}">
                <a16:creationId xmlns:a16="http://schemas.microsoft.com/office/drawing/2014/main" id="{68D62769-7F48-EFD8-6A0E-A3F6BA1B79C5}"/>
              </a:ext>
            </a:extLst>
          </p:cNvPr>
          <p:cNvSpPr txBox="1"/>
          <p:nvPr/>
        </p:nvSpPr>
        <p:spPr>
          <a:xfrm>
            <a:off x="840634" y="2656688"/>
            <a:ext cx="422605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System Abstraction Layer:</a:t>
            </a:r>
            <a:endParaRPr lang="en-US" dirty="0"/>
          </a:p>
          <a:p>
            <a:endParaRPr lang="en-US"/>
          </a:p>
          <a:p>
            <a:pPr marL="285750" indent="-285750">
              <a:buFont typeface="Arial"/>
              <a:buChar char="•"/>
            </a:pPr>
            <a:r>
              <a:rPr lang="en-US">
                <a:ea typeface="+mn-lt"/>
                <a:cs typeface="+mn-lt"/>
              </a:rPr>
              <a:t>libs-back: Manages platform-specific rendering and system interactions.</a:t>
            </a:r>
            <a:endParaRPr lang="en-US"/>
          </a:p>
          <a:p>
            <a:pPr marL="742950" lvl="1" indent="-285750">
              <a:buFont typeface="Courier New"/>
              <a:buChar char="o"/>
            </a:pPr>
            <a:r>
              <a:rPr lang="en-US">
                <a:ea typeface="+mn-lt"/>
                <a:cs typeface="+mn-lt"/>
              </a:rPr>
              <a:t>Communicates directly with libs-</a:t>
            </a:r>
            <a:r>
              <a:rPr lang="en-US" err="1">
                <a:ea typeface="+mn-lt"/>
                <a:cs typeface="+mn-lt"/>
              </a:rPr>
              <a:t>gui</a:t>
            </a:r>
            <a:r>
              <a:rPr lang="en-US">
                <a:ea typeface="+mn-lt"/>
                <a:cs typeface="+mn-lt"/>
              </a:rPr>
              <a:t> for event handling and rendering operations.</a:t>
            </a:r>
            <a:endParaRPr lang="en-US"/>
          </a:p>
          <a:p>
            <a:pPr marL="742950" lvl="1" indent="-285750">
              <a:buFont typeface="Courier New"/>
              <a:buChar char="o"/>
            </a:pPr>
            <a:r>
              <a:rPr lang="en-US" dirty="0">
                <a:ea typeface="+mn-lt"/>
                <a:cs typeface="+mn-lt"/>
              </a:rPr>
              <a:t>Calls libs-</a:t>
            </a:r>
            <a:r>
              <a:rPr lang="en-US" err="1">
                <a:ea typeface="+mn-lt"/>
                <a:cs typeface="+mn-lt"/>
              </a:rPr>
              <a:t>corebase</a:t>
            </a:r>
            <a:r>
              <a:rPr lang="en-US" dirty="0">
                <a:ea typeface="+mn-lt"/>
                <a:cs typeface="+mn-lt"/>
              </a:rPr>
              <a:t> to perform low-level system interactions.</a:t>
            </a:r>
            <a:endParaRPr lang="en-US" dirty="0"/>
          </a:p>
        </p:txBody>
      </p:sp>
    </p:spTree>
    <p:extLst>
      <p:ext uri="{BB962C8B-B14F-4D97-AF65-F5344CB8AC3E}">
        <p14:creationId xmlns:p14="http://schemas.microsoft.com/office/powerpoint/2010/main" val="395487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8" name="Content Placeholder 7">
            <a:extLst>
              <a:ext uri="{FF2B5EF4-FFF2-40B4-BE49-F238E27FC236}">
                <a16:creationId xmlns:a16="http://schemas.microsoft.com/office/drawing/2014/main" id="{1CDC785D-8D20-F599-FE00-883BD098336C}"/>
              </a:ext>
            </a:extLst>
          </p:cNvPr>
          <p:cNvSpPr>
            <a:spLocks noGrp="1"/>
          </p:cNvSpPr>
          <p:nvPr>
            <p:ph idx="1"/>
          </p:nvPr>
        </p:nvSpPr>
        <p:spPr>
          <a:xfrm>
            <a:off x="762000" y="2286000"/>
            <a:ext cx="5334000" cy="3810001"/>
          </a:xfrm>
        </p:spPr>
        <p:txBody>
          <a:bodyPr vert="horz" lIns="91440" tIns="45720" rIns="91440" bIns="45720" rtlCol="0" anchor="t">
            <a:normAutofit fontScale="55000" lnSpcReduction="20000"/>
          </a:bodyPr>
          <a:lstStyle/>
          <a:p>
            <a:pPr marL="0" indent="0">
              <a:buNone/>
            </a:pPr>
            <a:r>
              <a:rPr lang="en-US" sz="2400" dirty="0">
                <a:ea typeface="+mn-lt"/>
                <a:cs typeface="+mn-lt"/>
              </a:rPr>
              <a:t>Conceptual Architecture:</a:t>
            </a:r>
            <a:endParaRPr lang="en-US" sz="2400">
              <a:solidFill>
                <a:srgbClr val="FFFFFF">
                  <a:alpha val="70000"/>
                </a:srgbClr>
              </a:solidFill>
            </a:endParaRPr>
          </a:p>
          <a:p>
            <a:r>
              <a:rPr lang="en-US" sz="2400" dirty="0">
                <a:ea typeface="+mn-lt"/>
                <a:cs typeface="+mn-lt"/>
              </a:rPr>
              <a:t>Follows the Model-View-Controller (MVC) design pattern.</a:t>
            </a:r>
            <a:endParaRPr lang="en-US" dirty="0"/>
          </a:p>
          <a:p>
            <a:r>
              <a:rPr lang="en-US" sz="2400" dirty="0">
                <a:ea typeface="+mn-lt"/>
                <a:cs typeface="+mn-lt"/>
              </a:rPr>
              <a:t>Controller directly manages the Model and updates the View.</a:t>
            </a:r>
            <a:endParaRPr lang="en-US" dirty="0"/>
          </a:p>
          <a:p>
            <a:r>
              <a:rPr lang="en-US" sz="2400" dirty="0">
                <a:ea typeface="+mn-lt"/>
                <a:cs typeface="+mn-lt"/>
              </a:rPr>
              <a:t>Assumes clear internal dependencies within libs-</a:t>
            </a:r>
            <a:r>
              <a:rPr lang="en-US" sz="2400" dirty="0" err="1">
                <a:ea typeface="+mn-lt"/>
                <a:cs typeface="+mn-lt"/>
              </a:rPr>
              <a:t>gui</a:t>
            </a:r>
            <a:r>
              <a:rPr lang="en-US" sz="2400" dirty="0">
                <a:ea typeface="+mn-lt"/>
                <a:cs typeface="+mn-lt"/>
              </a:rPr>
              <a:t>.</a:t>
            </a:r>
            <a:endParaRPr lang="en-US" dirty="0"/>
          </a:p>
          <a:p>
            <a:endParaRPr lang="en-US" sz="2400" dirty="0">
              <a:ea typeface="+mn-lt"/>
              <a:cs typeface="+mn-lt"/>
            </a:endParaRPr>
          </a:p>
          <a:p>
            <a:pPr marL="0" indent="0">
              <a:buNone/>
            </a:pPr>
            <a:r>
              <a:rPr lang="en-US" sz="2400" dirty="0">
                <a:ea typeface="+mn-lt"/>
                <a:cs typeface="+mn-lt"/>
              </a:rPr>
              <a:t>Concrete Findings:</a:t>
            </a:r>
            <a:endParaRPr lang="en-US">
              <a:solidFill>
                <a:srgbClr val="FFFFFF">
                  <a:alpha val="70000"/>
                </a:srgbClr>
              </a:solidFill>
            </a:endParaRPr>
          </a:p>
          <a:p>
            <a:r>
              <a:rPr lang="en-US" sz="2400" dirty="0">
                <a:ea typeface="+mn-lt"/>
                <a:cs typeface="+mn-lt"/>
              </a:rPr>
              <a:t>No direct dependencies detected between Model, View, and Controller.</a:t>
            </a:r>
            <a:endParaRPr lang="en-US" dirty="0"/>
          </a:p>
          <a:p>
            <a:r>
              <a:rPr lang="en-US" sz="2400" dirty="0">
                <a:ea typeface="+mn-lt"/>
                <a:cs typeface="+mn-lt"/>
              </a:rPr>
              <a:t>Communication handled indirectly using </a:t>
            </a:r>
            <a:r>
              <a:rPr lang="en-US" sz="2400" err="1">
                <a:ea typeface="+mn-lt"/>
                <a:cs typeface="+mn-lt"/>
              </a:rPr>
              <a:t>NSNotification</a:t>
            </a:r>
            <a:r>
              <a:rPr lang="en-US" sz="2400" dirty="0">
                <a:ea typeface="+mn-lt"/>
                <a:cs typeface="+mn-lt"/>
              </a:rPr>
              <a:t> and delegates.</a:t>
            </a:r>
            <a:endParaRPr lang="en-US" dirty="0"/>
          </a:p>
          <a:p>
            <a:r>
              <a:rPr lang="en-US" sz="2400" dirty="0">
                <a:ea typeface="+mn-lt"/>
                <a:cs typeface="+mn-lt"/>
              </a:rPr>
              <a:t>Improves modularity but increases complexity in managing interactions.</a:t>
            </a:r>
            <a:endParaRPr lang="en-US" dirty="0"/>
          </a:p>
        </p:txBody>
      </p:sp>
      <p:sp>
        <p:nvSpPr>
          <p:cNvPr id="2" name="Title 1">
            <a:extLst>
              <a:ext uri="{FF2B5EF4-FFF2-40B4-BE49-F238E27FC236}">
                <a16:creationId xmlns:a16="http://schemas.microsoft.com/office/drawing/2014/main" id="{D7F0C059-7AF1-12A2-473F-8263D68E75F9}"/>
              </a:ext>
            </a:extLst>
          </p:cNvPr>
          <p:cNvSpPr>
            <a:spLocks noGrp="1"/>
          </p:cNvSpPr>
          <p:nvPr>
            <p:ph type="title"/>
          </p:nvPr>
        </p:nvSpPr>
        <p:spPr>
          <a:xfrm>
            <a:off x="762000" y="762000"/>
            <a:ext cx="5334000" cy="1524000"/>
          </a:xfrm>
        </p:spPr>
        <p:txBody>
          <a:bodyPr>
            <a:normAutofit/>
          </a:bodyPr>
          <a:lstStyle/>
          <a:p>
            <a:r>
              <a:rPr lang="en-US" sz="3200">
                <a:ea typeface="+mj-lt"/>
                <a:cs typeface="+mj-lt"/>
              </a:rPr>
              <a:t>libs-gui Subsystem Analysis (MVC Breakdown)</a:t>
            </a:r>
            <a:endParaRPr lang="en-US" sz="3200"/>
          </a:p>
        </p:txBody>
      </p:sp>
      <p:pic>
        <p:nvPicPr>
          <p:cNvPr id="4" name="Content Placeholder 3" descr="A diagram of a computer program&#10;&#10;AI-generated content may be incorrect.">
            <a:extLst>
              <a:ext uri="{FF2B5EF4-FFF2-40B4-BE49-F238E27FC236}">
                <a16:creationId xmlns:a16="http://schemas.microsoft.com/office/drawing/2014/main" id="{C8DB1E51-FE05-878F-1C84-562FD32C27DD}"/>
              </a:ext>
            </a:extLst>
          </p:cNvPr>
          <p:cNvPicPr>
            <a:picLocks noChangeAspect="1"/>
          </p:cNvPicPr>
          <p:nvPr/>
        </p:nvPicPr>
        <p:blipFill>
          <a:blip r:embed="rId2"/>
          <a:stretch>
            <a:fillRect/>
          </a:stretch>
        </p:blipFill>
        <p:spPr>
          <a:xfrm>
            <a:off x="6280354" y="4101773"/>
            <a:ext cx="5555226" cy="1918151"/>
          </a:xfrm>
          <a:prstGeom prst="rect">
            <a:avLst/>
          </a:prstGeom>
        </p:spPr>
      </p:pic>
      <p:pic>
        <p:nvPicPr>
          <p:cNvPr id="6" name="Picture 5" descr="A diagram of a computer system&#10;&#10;AI-generated content may be incorrect.">
            <a:extLst>
              <a:ext uri="{FF2B5EF4-FFF2-40B4-BE49-F238E27FC236}">
                <a16:creationId xmlns:a16="http://schemas.microsoft.com/office/drawing/2014/main" id="{8A84C920-DE23-B56E-981C-FE334273F29E}"/>
              </a:ext>
            </a:extLst>
          </p:cNvPr>
          <p:cNvPicPr>
            <a:picLocks noChangeAspect="1"/>
          </p:cNvPicPr>
          <p:nvPr/>
        </p:nvPicPr>
        <p:blipFill>
          <a:blip r:embed="rId3"/>
          <a:stretch>
            <a:fillRect/>
          </a:stretch>
        </p:blipFill>
        <p:spPr>
          <a:xfrm>
            <a:off x="6274822" y="1528302"/>
            <a:ext cx="5566290" cy="1957850"/>
          </a:xfrm>
          <a:prstGeom prst="rect">
            <a:avLst/>
          </a:prstGeom>
        </p:spPr>
      </p:pic>
    </p:spTree>
    <p:extLst>
      <p:ext uri="{BB962C8B-B14F-4D97-AF65-F5344CB8AC3E}">
        <p14:creationId xmlns:p14="http://schemas.microsoft.com/office/powerpoint/2010/main" val="4062061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51F1-213F-75AE-7081-203EB99C321B}"/>
              </a:ext>
            </a:extLst>
          </p:cNvPr>
          <p:cNvSpPr>
            <a:spLocks noGrp="1"/>
          </p:cNvSpPr>
          <p:nvPr>
            <p:ph type="title"/>
          </p:nvPr>
        </p:nvSpPr>
        <p:spPr/>
        <p:txBody>
          <a:bodyPr/>
          <a:lstStyle/>
          <a:p>
            <a:r>
              <a:rPr lang="en-US">
                <a:ea typeface="+mj-lt"/>
                <a:cs typeface="+mj-lt"/>
              </a:rPr>
              <a:t>Use Case 1: GUI Interaction – Refresh Button</a:t>
            </a:r>
            <a:endParaRPr lang="en-US"/>
          </a:p>
          <a:p>
            <a:endParaRPr lang="en-US"/>
          </a:p>
          <a:p>
            <a:endParaRPr lang="en-US" dirty="0"/>
          </a:p>
        </p:txBody>
      </p:sp>
      <p:sp>
        <p:nvSpPr>
          <p:cNvPr id="3" name="Content Placeholder 2">
            <a:extLst>
              <a:ext uri="{FF2B5EF4-FFF2-40B4-BE49-F238E27FC236}">
                <a16:creationId xmlns:a16="http://schemas.microsoft.com/office/drawing/2014/main" id="{C083E0B0-F55F-8899-0D53-3B40B2B12924}"/>
              </a:ext>
            </a:extLst>
          </p:cNvPr>
          <p:cNvSpPr>
            <a:spLocks noGrp="1"/>
          </p:cNvSpPr>
          <p:nvPr>
            <p:ph idx="1"/>
          </p:nvPr>
        </p:nvSpPr>
        <p:spPr>
          <a:xfrm>
            <a:off x="381000" y="1708355"/>
            <a:ext cx="5334001" cy="3818083"/>
          </a:xfrm>
        </p:spPr>
        <p:txBody>
          <a:bodyPr vert="horz" lIns="91440" tIns="45720" rIns="91440" bIns="45720" rtlCol="0" anchor="t">
            <a:normAutofit fontScale="55000" lnSpcReduction="20000"/>
          </a:bodyPr>
          <a:lstStyle/>
          <a:p>
            <a:r>
              <a:rPr lang="en-US" dirty="0">
                <a:ea typeface="+mn-lt"/>
                <a:cs typeface="+mn-lt"/>
              </a:rPr>
              <a:t>Scenario: User clicks a “Refresh Data” button in the GUI.</a:t>
            </a:r>
            <a:endParaRPr lang="en-US" dirty="0">
              <a:solidFill>
                <a:srgbClr val="FFFFFF">
                  <a:alpha val="70000"/>
                </a:srgbClr>
              </a:solidFill>
            </a:endParaRPr>
          </a:p>
          <a:p>
            <a:endParaRPr lang="en-US"/>
          </a:p>
          <a:p>
            <a:r>
              <a:rPr lang="en-US" dirty="0">
                <a:ea typeface="+mn-lt"/>
                <a:cs typeface="+mn-lt"/>
              </a:rPr>
              <a:t>Step-by-step flow:</a:t>
            </a:r>
            <a:endParaRPr lang="en-US" dirty="0"/>
          </a:p>
          <a:p>
            <a:endParaRPr lang="en-US"/>
          </a:p>
          <a:p>
            <a:r>
              <a:rPr lang="en-US" dirty="0">
                <a:ea typeface="+mn-lt"/>
                <a:cs typeface="+mn-lt"/>
              </a:rPr>
              <a:t>User clicks a button in the GUI (libs-</a:t>
            </a:r>
            <a:r>
              <a:rPr lang="en-US" dirty="0" err="1">
                <a:ea typeface="+mn-lt"/>
                <a:cs typeface="+mn-lt"/>
              </a:rPr>
              <a:t>gui</a:t>
            </a:r>
            <a:r>
              <a:rPr lang="en-US" dirty="0">
                <a:ea typeface="+mn-lt"/>
                <a:cs typeface="+mn-lt"/>
              </a:rPr>
              <a:t>).</a:t>
            </a:r>
            <a:endParaRPr lang="en-US" dirty="0"/>
          </a:p>
          <a:p>
            <a:r>
              <a:rPr lang="en-US" dirty="0">
                <a:ea typeface="+mn-lt"/>
                <a:cs typeface="+mn-lt"/>
              </a:rPr>
              <a:t>libs-</a:t>
            </a:r>
            <a:r>
              <a:rPr lang="en-US" dirty="0" err="1">
                <a:ea typeface="+mn-lt"/>
                <a:cs typeface="+mn-lt"/>
              </a:rPr>
              <a:t>gui</a:t>
            </a:r>
            <a:r>
              <a:rPr lang="en-US" dirty="0">
                <a:ea typeface="+mn-lt"/>
                <a:cs typeface="+mn-lt"/>
              </a:rPr>
              <a:t> sends an event to the Controller.</a:t>
            </a:r>
            <a:endParaRPr lang="en-US" dirty="0"/>
          </a:p>
          <a:p>
            <a:r>
              <a:rPr lang="en-US" dirty="0">
                <a:ea typeface="+mn-lt"/>
                <a:cs typeface="+mn-lt"/>
              </a:rPr>
              <a:t>Controller requests updated data from the Model.</a:t>
            </a:r>
            <a:endParaRPr lang="en-US" dirty="0"/>
          </a:p>
          <a:p>
            <a:r>
              <a:rPr lang="en-US" dirty="0">
                <a:ea typeface="+mn-lt"/>
                <a:cs typeface="+mn-lt"/>
              </a:rPr>
              <a:t>Model sends new data back to the Controller.</a:t>
            </a:r>
            <a:endParaRPr lang="en-US" dirty="0"/>
          </a:p>
          <a:p>
            <a:r>
              <a:rPr lang="en-US" dirty="0">
                <a:ea typeface="+mn-lt"/>
                <a:cs typeface="+mn-lt"/>
              </a:rPr>
              <a:t>Controller updates the View in libs-</a:t>
            </a:r>
            <a:r>
              <a:rPr lang="en-US" dirty="0" err="1">
                <a:ea typeface="+mn-lt"/>
                <a:cs typeface="+mn-lt"/>
              </a:rPr>
              <a:t>gui</a:t>
            </a:r>
            <a:r>
              <a:rPr lang="en-US" dirty="0">
                <a:ea typeface="+mn-lt"/>
                <a:cs typeface="+mn-lt"/>
              </a:rPr>
              <a:t> with the new data.</a:t>
            </a:r>
            <a:endParaRPr lang="en-US" dirty="0"/>
          </a:p>
        </p:txBody>
      </p:sp>
      <p:pic>
        <p:nvPicPr>
          <p:cNvPr id="4" name="Picture 3" descr="A diagram of a software process&#10;&#10;AI-generated content may be incorrect.">
            <a:extLst>
              <a:ext uri="{FF2B5EF4-FFF2-40B4-BE49-F238E27FC236}">
                <a16:creationId xmlns:a16="http://schemas.microsoft.com/office/drawing/2014/main" id="{D9356F45-B50C-95CC-8E31-C5FD0DC228CF}"/>
              </a:ext>
            </a:extLst>
          </p:cNvPr>
          <p:cNvPicPr>
            <a:picLocks noChangeAspect="1"/>
          </p:cNvPicPr>
          <p:nvPr/>
        </p:nvPicPr>
        <p:blipFill>
          <a:blip r:embed="rId2"/>
          <a:stretch>
            <a:fillRect/>
          </a:stretch>
        </p:blipFill>
        <p:spPr>
          <a:xfrm>
            <a:off x="6889493" y="1021326"/>
            <a:ext cx="4410690" cy="2590801"/>
          </a:xfrm>
          <a:prstGeom prst="rect">
            <a:avLst/>
          </a:prstGeom>
        </p:spPr>
      </p:pic>
      <p:pic>
        <p:nvPicPr>
          <p:cNvPr id="5" name="Picture 4" descr="A diagram of a person&amp;#39;s hand holding a line&#10;&#10;AI-generated content may be incorrect.">
            <a:extLst>
              <a:ext uri="{FF2B5EF4-FFF2-40B4-BE49-F238E27FC236}">
                <a16:creationId xmlns:a16="http://schemas.microsoft.com/office/drawing/2014/main" id="{9D0E1029-008E-977A-653F-FFE1402157C2}"/>
              </a:ext>
            </a:extLst>
          </p:cNvPr>
          <p:cNvPicPr>
            <a:picLocks noChangeAspect="1"/>
          </p:cNvPicPr>
          <p:nvPr/>
        </p:nvPicPr>
        <p:blipFill>
          <a:blip r:embed="rId3"/>
          <a:stretch>
            <a:fillRect/>
          </a:stretch>
        </p:blipFill>
        <p:spPr>
          <a:xfrm>
            <a:off x="6179881" y="3962093"/>
            <a:ext cx="5817625" cy="765073"/>
          </a:xfrm>
          <a:prstGeom prst="rect">
            <a:avLst/>
          </a:prstGeom>
        </p:spPr>
      </p:pic>
    </p:spTree>
    <p:extLst>
      <p:ext uri="{BB962C8B-B14F-4D97-AF65-F5344CB8AC3E}">
        <p14:creationId xmlns:p14="http://schemas.microsoft.com/office/powerpoint/2010/main" val="393965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A5C5-FAC3-12BD-BC07-051A871B1557}"/>
              </a:ext>
            </a:extLst>
          </p:cNvPr>
          <p:cNvSpPr>
            <a:spLocks noGrp="1"/>
          </p:cNvSpPr>
          <p:nvPr>
            <p:ph type="title"/>
          </p:nvPr>
        </p:nvSpPr>
        <p:spPr>
          <a:xfrm>
            <a:off x="762000" y="762000"/>
            <a:ext cx="10668000" cy="639097"/>
          </a:xfrm>
        </p:spPr>
        <p:txBody>
          <a:bodyPr>
            <a:normAutofit fontScale="90000"/>
          </a:bodyPr>
          <a:lstStyle/>
          <a:p>
            <a:r>
              <a:rPr lang="en-US" dirty="0">
                <a:ea typeface="+mj-lt"/>
                <a:cs typeface="+mj-lt"/>
              </a:rPr>
              <a:t>Use Case 2: Application Initialization</a:t>
            </a:r>
            <a:endParaRPr lang="en-US" dirty="0"/>
          </a:p>
          <a:p>
            <a:endParaRPr lang="en-US"/>
          </a:p>
          <a:p>
            <a:endParaRPr lang="en-US" dirty="0"/>
          </a:p>
        </p:txBody>
      </p:sp>
      <p:pic>
        <p:nvPicPr>
          <p:cNvPr id="4" name="Content Placeholder 3" descr="A diagram of a diagram&#10;&#10;AI-generated content may be incorrect.">
            <a:extLst>
              <a:ext uri="{FF2B5EF4-FFF2-40B4-BE49-F238E27FC236}">
                <a16:creationId xmlns:a16="http://schemas.microsoft.com/office/drawing/2014/main" id="{07CAFA54-8B51-DD5D-3AA9-2FD5FAA768C9}"/>
              </a:ext>
            </a:extLst>
          </p:cNvPr>
          <p:cNvPicPr>
            <a:picLocks noGrp="1" noChangeAspect="1"/>
          </p:cNvPicPr>
          <p:nvPr>
            <p:ph idx="1"/>
          </p:nvPr>
        </p:nvPicPr>
        <p:blipFill>
          <a:blip r:embed="rId2"/>
          <a:stretch>
            <a:fillRect/>
          </a:stretch>
        </p:blipFill>
        <p:spPr>
          <a:xfrm>
            <a:off x="6553569" y="1720644"/>
            <a:ext cx="5254603" cy="1876213"/>
          </a:xfrm>
        </p:spPr>
      </p:pic>
      <p:pic>
        <p:nvPicPr>
          <p:cNvPr id="6" name="Picture 5" descr="A diagram of a software application&#10;&#10;AI-generated content may be incorrect.">
            <a:extLst>
              <a:ext uri="{FF2B5EF4-FFF2-40B4-BE49-F238E27FC236}">
                <a16:creationId xmlns:a16="http://schemas.microsoft.com/office/drawing/2014/main" id="{50B45741-F2FE-C0D0-6085-166F0C84700B}"/>
              </a:ext>
            </a:extLst>
          </p:cNvPr>
          <p:cNvPicPr>
            <a:picLocks noChangeAspect="1"/>
          </p:cNvPicPr>
          <p:nvPr/>
        </p:nvPicPr>
        <p:blipFill>
          <a:blip r:embed="rId3"/>
          <a:stretch>
            <a:fillRect/>
          </a:stretch>
        </p:blipFill>
        <p:spPr>
          <a:xfrm>
            <a:off x="6763210" y="3932288"/>
            <a:ext cx="4823031" cy="1660424"/>
          </a:xfrm>
          <a:prstGeom prst="rect">
            <a:avLst/>
          </a:prstGeom>
        </p:spPr>
      </p:pic>
      <p:sp>
        <p:nvSpPr>
          <p:cNvPr id="14" name="Content Placeholder 2">
            <a:extLst>
              <a:ext uri="{FF2B5EF4-FFF2-40B4-BE49-F238E27FC236}">
                <a16:creationId xmlns:a16="http://schemas.microsoft.com/office/drawing/2014/main" id="{8C1F6D5D-E0D7-76F6-85C4-B072EFCBE805}"/>
              </a:ext>
            </a:extLst>
          </p:cNvPr>
          <p:cNvSpPr txBox="1">
            <a:spLocks/>
          </p:cNvSpPr>
          <p:nvPr/>
        </p:nvSpPr>
        <p:spPr>
          <a:xfrm>
            <a:off x="688258" y="1511710"/>
            <a:ext cx="5334001" cy="3818083"/>
          </a:xfrm>
          <a:prstGeom prst="rect">
            <a:avLst/>
          </a:prstGeom>
        </p:spPr>
        <p:txBody>
          <a:bodyPr vert="horz" lIns="91440" tIns="45720" rIns="91440" bIns="45720" rtlCol="0" anchor="t">
            <a:normAutofit fontScale="47500" lnSpcReduction="20000"/>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ea typeface="+mn-lt"/>
                <a:cs typeface="+mn-lt"/>
              </a:rPr>
              <a:t>Scenario: User launches a </a:t>
            </a:r>
            <a:r>
              <a:rPr lang="en-US" dirty="0" err="1">
                <a:ea typeface="+mn-lt"/>
                <a:cs typeface="+mn-lt"/>
              </a:rPr>
              <a:t>GNUstep</a:t>
            </a:r>
            <a:r>
              <a:rPr lang="en-US" dirty="0">
                <a:ea typeface="+mn-lt"/>
                <a:cs typeface="+mn-lt"/>
              </a:rPr>
              <a:t> application.</a:t>
            </a:r>
            <a:endParaRPr lang="en-US">
              <a:solidFill>
                <a:srgbClr val="FFFFFF">
                  <a:alpha val="70000"/>
                </a:srgbClr>
              </a:solidFill>
            </a:endParaRPr>
          </a:p>
          <a:p>
            <a:pPr marL="0" indent="0">
              <a:buNone/>
            </a:pPr>
            <a:endParaRPr lang="en-US" dirty="0">
              <a:solidFill>
                <a:srgbClr val="FFFFFF">
                  <a:alpha val="70000"/>
                </a:srgbClr>
              </a:solidFill>
              <a:ea typeface="+mn-lt"/>
              <a:cs typeface="+mn-lt"/>
            </a:endParaRPr>
          </a:p>
          <a:p>
            <a:r>
              <a:rPr lang="en-US" dirty="0">
                <a:ea typeface="+mn-lt"/>
                <a:cs typeface="+mn-lt"/>
              </a:rPr>
              <a:t>Application starts and triggers the setup of GUI components via libs-</a:t>
            </a:r>
            <a:r>
              <a:rPr lang="en-US" dirty="0" err="1">
                <a:ea typeface="+mn-lt"/>
                <a:cs typeface="+mn-lt"/>
              </a:rPr>
              <a:t>gui</a:t>
            </a:r>
            <a:r>
              <a:rPr lang="en-US" dirty="0">
                <a:ea typeface="+mn-lt"/>
                <a:cs typeface="+mn-lt"/>
              </a:rPr>
              <a:t>.</a:t>
            </a:r>
            <a:endParaRPr lang="en-US" dirty="0"/>
          </a:p>
          <a:p>
            <a:r>
              <a:rPr lang="en-US" dirty="0">
                <a:ea typeface="+mn-lt"/>
                <a:cs typeface="+mn-lt"/>
              </a:rPr>
              <a:t>libs-</a:t>
            </a:r>
            <a:r>
              <a:rPr lang="en-US" dirty="0" err="1">
                <a:ea typeface="+mn-lt"/>
                <a:cs typeface="+mn-lt"/>
              </a:rPr>
              <a:t>gui</a:t>
            </a:r>
            <a:r>
              <a:rPr lang="en-US" dirty="0">
                <a:ea typeface="+mn-lt"/>
                <a:cs typeface="+mn-lt"/>
              </a:rPr>
              <a:t> sends rendering requests to libs-back.</a:t>
            </a:r>
            <a:endParaRPr lang="en-US" dirty="0">
              <a:solidFill>
                <a:srgbClr val="FFFFFF">
                  <a:alpha val="70000"/>
                </a:srgbClr>
              </a:solidFill>
              <a:ea typeface="+mn-lt"/>
              <a:cs typeface="+mn-lt"/>
            </a:endParaRPr>
          </a:p>
          <a:p>
            <a:r>
              <a:rPr lang="en-US" dirty="0">
                <a:ea typeface="+mn-lt"/>
                <a:cs typeface="+mn-lt"/>
              </a:rPr>
              <a:t>libs-back handles platform-specific drawing (e.g., for X11, Windows, etc.).</a:t>
            </a:r>
            <a:endParaRPr lang="en-US" dirty="0"/>
          </a:p>
          <a:p>
            <a:r>
              <a:rPr lang="en-US" dirty="0">
                <a:ea typeface="+mn-lt"/>
                <a:cs typeface="+mn-lt"/>
              </a:rPr>
              <a:t>The GUI is displayed on screen with proper UI elements initialized and rendered.</a:t>
            </a:r>
            <a:endParaRPr lang="en-US" dirty="0">
              <a:solidFill>
                <a:srgbClr val="FFFFFF">
                  <a:alpha val="70000"/>
                </a:srgbClr>
              </a:solidFill>
              <a:ea typeface="+mn-lt"/>
              <a:cs typeface="+mn-lt"/>
            </a:endParaRPr>
          </a:p>
          <a:p>
            <a:endParaRPr lang="en-US" dirty="0">
              <a:ea typeface="+mn-lt"/>
              <a:cs typeface="+mn-lt"/>
            </a:endParaRPr>
          </a:p>
          <a:p>
            <a:pPr marL="0" indent="0">
              <a:buNone/>
            </a:pPr>
            <a:r>
              <a:rPr lang="en-US" dirty="0">
                <a:ea typeface="+mn-lt"/>
                <a:cs typeface="+mn-lt"/>
              </a:rPr>
              <a:t>Key Insight:</a:t>
            </a:r>
            <a:endParaRPr lang="en-US">
              <a:solidFill>
                <a:srgbClr val="FFFFFF">
                  <a:alpha val="70000"/>
                </a:srgbClr>
              </a:solidFill>
            </a:endParaRPr>
          </a:p>
          <a:p>
            <a:r>
              <a:rPr lang="en-US" dirty="0">
                <a:ea typeface="+mn-lt"/>
                <a:cs typeface="+mn-lt"/>
              </a:rPr>
              <a:t>This sequence highlights how libs-</a:t>
            </a:r>
            <a:r>
              <a:rPr lang="en-US" err="1">
                <a:ea typeface="+mn-lt"/>
                <a:cs typeface="+mn-lt"/>
              </a:rPr>
              <a:t>gui</a:t>
            </a:r>
            <a:r>
              <a:rPr lang="en-US" dirty="0">
                <a:ea typeface="+mn-lt"/>
                <a:cs typeface="+mn-lt"/>
              </a:rPr>
              <a:t> and libs-back interact closely during application startup.</a:t>
            </a:r>
          </a:p>
        </p:txBody>
      </p:sp>
    </p:spTree>
    <p:extLst>
      <p:ext uri="{BB962C8B-B14F-4D97-AF65-F5344CB8AC3E}">
        <p14:creationId xmlns:p14="http://schemas.microsoft.com/office/powerpoint/2010/main" val="3062825544"/>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63479137861140BA05071CC71D3466" ma:contentTypeVersion="11" ma:contentTypeDescription="Create a new document." ma:contentTypeScope="" ma:versionID="6d9c455c34afdb434f5c3235d6b7ed8e">
  <xsd:schema xmlns:xsd="http://www.w3.org/2001/XMLSchema" xmlns:xs="http://www.w3.org/2001/XMLSchema" xmlns:p="http://schemas.microsoft.com/office/2006/metadata/properties" xmlns:ns2="36d4b8aa-3d3c-4255-9286-bd34e5935b0b" xmlns:ns3="95b1a282-979c-4d05-ac06-878bc22649b5" targetNamespace="http://schemas.microsoft.com/office/2006/metadata/properties" ma:root="true" ma:fieldsID="6669359dc2604c9fbf0b98143547d25f" ns2:_="" ns3:_="">
    <xsd:import namespace="36d4b8aa-3d3c-4255-9286-bd34e5935b0b"/>
    <xsd:import namespace="95b1a282-979c-4d05-ac06-878bc22649b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d4b8aa-3d3c-4255-9286-bd34e5935b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bd2e69d-a885-47d9-a849-8bc90acf94ca"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5b1a282-979c-4d05-ac06-878bc22649b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ea18f03-c272-4c46-893c-4e14d781ea85}" ma:internalName="TaxCatchAll" ma:showField="CatchAllData" ma:web="95b1a282-979c-4d05-ac06-878bc22649b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6d4b8aa-3d3c-4255-9286-bd34e5935b0b">
      <Terms xmlns="http://schemas.microsoft.com/office/infopath/2007/PartnerControls"/>
    </lcf76f155ced4ddcb4097134ff3c332f>
    <TaxCatchAll xmlns="95b1a282-979c-4d05-ac06-878bc22649b5" xsi:nil="true"/>
  </documentManagement>
</p:properties>
</file>

<file path=customXml/itemProps1.xml><?xml version="1.0" encoding="utf-8"?>
<ds:datastoreItem xmlns:ds="http://schemas.openxmlformats.org/officeDocument/2006/customXml" ds:itemID="{C4EE80B6-7DA5-4FD1-86ED-19F828963C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d4b8aa-3d3c-4255-9286-bd34e5935b0b"/>
    <ds:schemaRef ds:uri="95b1a282-979c-4d05-ac06-878bc22649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88D4E48-4E08-4EB9-B78D-DAFEA1FD90D1}">
  <ds:schemaRefs>
    <ds:schemaRef ds:uri="http://schemas.microsoft.com/sharepoint/v3/contenttype/forms"/>
  </ds:schemaRefs>
</ds:datastoreItem>
</file>

<file path=customXml/itemProps3.xml><?xml version="1.0" encoding="utf-8"?>
<ds:datastoreItem xmlns:ds="http://schemas.openxmlformats.org/officeDocument/2006/customXml" ds:itemID="{4A6C1DFB-CC3D-4967-9B74-85CDBEE23B90}">
  <ds:schemaRefs>
    <ds:schemaRef ds:uri="http://schemas.microsoft.com/office/2006/metadata/properties"/>
    <ds:schemaRef ds:uri="http://schemas.microsoft.com/office/infopath/2007/PartnerControls"/>
    <ds:schemaRef ds:uri="36d4b8aa-3d3c-4255-9286-bd34e5935b0b"/>
    <ds:schemaRef ds:uri="95b1a282-979c-4d05-ac06-878bc22649b5"/>
  </ds:schemaRefs>
</ds:datastoreItem>
</file>

<file path=docProps/app.xml><?xml version="1.0" encoding="utf-8"?>
<Properties xmlns="http://schemas.openxmlformats.org/officeDocument/2006/extended-properties" xmlns:vt="http://schemas.openxmlformats.org/officeDocument/2006/docPropsVTypes">
  <Template>office theme</Template>
  <TotalTime>24</TotalTime>
  <Words>1055</Words>
  <Application>Microsoft Office PowerPoint</Application>
  <PresentationFormat>Widescreen</PresentationFormat>
  <Paragraphs>130</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WordVisi_MSFontService</vt:lpstr>
      <vt:lpstr>Aptos</vt:lpstr>
      <vt:lpstr>Arial</vt:lpstr>
      <vt:lpstr>Avenir Next LT Pro</vt:lpstr>
      <vt:lpstr>Avenir Next LT Pro Light</vt:lpstr>
      <vt:lpstr>Courier New</vt:lpstr>
      <vt:lpstr>Merriweather</vt:lpstr>
      <vt:lpstr>Sitka Subheading</vt:lpstr>
      <vt:lpstr>PebbleVTI</vt:lpstr>
      <vt:lpstr>Presentation Video  URL   {   https://youtu.be/w_LNSfbbPdQ?si=4OD57K7YVHSZfAat                                     } </vt:lpstr>
      <vt:lpstr>Concrete Architecture of GNUstep</vt:lpstr>
      <vt:lpstr>Overview:</vt:lpstr>
      <vt:lpstr>Introduction </vt:lpstr>
      <vt:lpstr>Conceptual vs Concrete Architecture</vt:lpstr>
      <vt:lpstr>Top-Level Concrete Architecture</vt:lpstr>
      <vt:lpstr>libs-gui Subsystem Analysis (MVC Breakdown)</vt:lpstr>
      <vt:lpstr>Use Case 1: GUI Interaction – Refresh Button  </vt:lpstr>
      <vt:lpstr>Use Case 2: Application Initialization  </vt:lpstr>
      <vt:lpstr>Lessons Learned from the Architecture Analysis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Musdaf Hirsi</dc:creator>
  <cp:lastModifiedBy>Mirwais Morrady</cp:lastModifiedBy>
  <cp:revision>259</cp:revision>
  <dcterms:created xsi:type="dcterms:W3CDTF">2025-03-14T10:11:42Z</dcterms:created>
  <dcterms:modified xsi:type="dcterms:W3CDTF">2025-03-14T23:55:58Z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0x0101006263479137861140BA05071CC71D3466</vt:lpwstr>
  </property>
  <property fmtid="{D5CDD505-2E9C-101B-9397-08002B2CF9AE}" pid="3" name="MediaServiceImageTags">
    <vt:lpwstr/>
  </property>
</Properties>
</file>