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357" r:id="rId3"/>
    <p:sldId id="257" r:id="rId4"/>
    <p:sldId id="351" r:id="rId5"/>
    <p:sldId id="356" r:id="rId6"/>
    <p:sldId id="354" r:id="rId7"/>
    <p:sldId id="283" r:id="rId8"/>
    <p:sldId id="355" r:id="rId9"/>
    <p:sldId id="358" r:id="rId10"/>
    <p:sldId id="359" r:id="rId11"/>
    <p:sldId id="360" r:id="rId12"/>
    <p:sldId id="361" r:id="rId13"/>
    <p:sldId id="3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10/14/2020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10/14/2020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10/14/2020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10/14/2020</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10/14/2020</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10/14/2020</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10/14/2020</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10/14/2020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10/14/2020</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10/14/2020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10/14/2020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10/14/2020</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10/14/2020</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13190" y="604405"/>
            <a:ext cx="10058400" cy="3566160"/>
          </a:xfrm>
        </p:spPr>
        <p:txBody>
          <a:bodyPr/>
          <a:lstStyle/>
          <a:p>
            <a:pPr algn="ctr"/>
            <a:r>
              <a:rPr lang="id-ID" dirty="0"/>
              <a:t>Mirwan</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616825" y="4606516"/>
            <a:ext cx="8958349" cy="1176099"/>
          </a:xfrm>
        </p:spPr>
        <p:txBody>
          <a:bodyPr>
            <a:normAutofit fontScale="77500" lnSpcReduction="20000"/>
          </a:bodyPr>
          <a:lstStyle/>
          <a:p>
            <a:pPr algn="ctr"/>
            <a:r>
              <a:rPr lang="id-ID" dirty="0" err="1"/>
              <a:t>Used</a:t>
            </a:r>
            <a:r>
              <a:rPr lang="id-ID" dirty="0"/>
              <a:t> </a:t>
            </a:r>
            <a:r>
              <a:rPr lang="id-ID" dirty="0" err="1"/>
              <a:t>car</a:t>
            </a:r>
            <a:r>
              <a:rPr lang="id-ID" dirty="0"/>
              <a:t> </a:t>
            </a:r>
            <a:r>
              <a:rPr lang="id-ID" dirty="0" err="1"/>
              <a:t>prediction</a:t>
            </a:r>
            <a:r>
              <a:rPr lang="id-ID" dirty="0"/>
              <a:t> </a:t>
            </a:r>
            <a:r>
              <a:rPr lang="id-ID" dirty="0" err="1"/>
              <a:t>Using</a:t>
            </a:r>
            <a:r>
              <a:rPr lang="id-ID" dirty="0"/>
              <a:t> </a:t>
            </a:r>
            <a:r>
              <a:rPr lang="id-ID" dirty="0" err="1"/>
              <a:t>random</a:t>
            </a:r>
            <a:r>
              <a:rPr lang="id-ID" dirty="0"/>
              <a:t> </a:t>
            </a:r>
            <a:r>
              <a:rPr lang="id-ID" dirty="0" err="1"/>
              <a:t>forest</a:t>
            </a:r>
            <a:r>
              <a:rPr lang="id-ID" dirty="0"/>
              <a:t> </a:t>
            </a:r>
            <a:r>
              <a:rPr lang="id-ID" dirty="0" err="1"/>
              <a:t>regression</a:t>
            </a:r>
            <a:endParaRPr lang="id-ID" dirty="0"/>
          </a:p>
          <a:p>
            <a:pPr algn="ctr"/>
            <a:r>
              <a:rPr lang="en-GB" dirty="0" err="1"/>
              <a:t>Purwadhika</a:t>
            </a:r>
            <a:r>
              <a:rPr lang="en-GB" dirty="0"/>
              <a:t> </a:t>
            </a:r>
            <a:r>
              <a:rPr lang="en-GB" dirty="0" err="1"/>
              <a:t>Startup</a:t>
            </a:r>
            <a:r>
              <a:rPr lang="en-GB" dirty="0"/>
              <a:t> and Coding School</a:t>
            </a:r>
          </a:p>
          <a:p>
            <a:pPr algn="ctr"/>
            <a:r>
              <a:rPr lang="en-GB" dirty="0"/>
              <a:t>Data Science Trainee</a:t>
            </a:r>
            <a:endParaRPr lang="en-US" dirty="0"/>
          </a:p>
        </p:txBody>
      </p:sp>
      <p:pic>
        <p:nvPicPr>
          <p:cNvPr id="3" name="Picture 2">
            <a:extLst>
              <a:ext uri="{FF2B5EF4-FFF2-40B4-BE49-F238E27FC236}">
                <a16:creationId xmlns:a16="http://schemas.microsoft.com/office/drawing/2014/main" id="{27490462-BE4A-453B-BC39-6C4E942173CE}"/>
              </a:ext>
            </a:extLst>
          </p:cNvPr>
          <p:cNvPicPr>
            <a:picLocks noChangeAspect="1"/>
          </p:cNvPicPr>
          <p:nvPr/>
        </p:nvPicPr>
        <p:blipFill>
          <a:blip r:embed="rId2"/>
          <a:stretch>
            <a:fillRect/>
          </a:stretch>
        </p:blipFill>
        <p:spPr>
          <a:xfrm>
            <a:off x="4087970" y="297244"/>
            <a:ext cx="3810000" cy="2638425"/>
          </a:xfrm>
          <a:prstGeom prst="rect">
            <a:avLst/>
          </a:prstGeom>
        </p:spPr>
      </p:pic>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13190" y="604404"/>
            <a:ext cx="10058400" cy="4766085"/>
          </a:xfrm>
        </p:spPr>
        <p:txBody>
          <a:bodyPr>
            <a:normAutofit/>
          </a:bodyPr>
          <a:lstStyle/>
          <a:p>
            <a:pPr algn="ctr"/>
            <a:br>
              <a:rPr lang="id-ID" dirty="0"/>
            </a:br>
            <a:endParaRPr lang="en-US" sz="4800" dirty="0">
              <a:latin typeface="Adobe Garamond Pro" panose="02020502060506020403" pitchFamily="18" charset="0"/>
            </a:endParaRPr>
          </a:p>
        </p:txBody>
      </p:sp>
      <p:pic>
        <p:nvPicPr>
          <p:cNvPr id="5" name="Picture 4">
            <a:extLst>
              <a:ext uri="{FF2B5EF4-FFF2-40B4-BE49-F238E27FC236}">
                <a16:creationId xmlns:a16="http://schemas.microsoft.com/office/drawing/2014/main" id="{6DE35EE6-D38D-491D-9C71-610B1E31672E}"/>
              </a:ext>
            </a:extLst>
          </p:cNvPr>
          <p:cNvPicPr>
            <a:picLocks noChangeAspect="1"/>
          </p:cNvPicPr>
          <p:nvPr/>
        </p:nvPicPr>
        <p:blipFill>
          <a:blip r:embed="rId2"/>
          <a:stretch>
            <a:fillRect/>
          </a:stretch>
        </p:blipFill>
        <p:spPr>
          <a:xfrm>
            <a:off x="1538287" y="700087"/>
            <a:ext cx="9115425" cy="5457825"/>
          </a:xfrm>
          <a:prstGeom prst="rect">
            <a:avLst/>
          </a:prstGeom>
        </p:spPr>
      </p:pic>
    </p:spTree>
    <p:extLst>
      <p:ext uri="{BB962C8B-B14F-4D97-AF65-F5344CB8AC3E}">
        <p14:creationId xmlns:p14="http://schemas.microsoft.com/office/powerpoint/2010/main" val="277882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13190" y="604404"/>
            <a:ext cx="10058400" cy="4766085"/>
          </a:xfrm>
        </p:spPr>
        <p:txBody>
          <a:bodyPr>
            <a:normAutofit/>
          </a:bodyPr>
          <a:lstStyle/>
          <a:p>
            <a:pPr algn="ctr"/>
            <a:br>
              <a:rPr lang="id-ID" dirty="0"/>
            </a:br>
            <a:endParaRPr lang="en-US" sz="4800" dirty="0">
              <a:latin typeface="Adobe Garamond Pro" panose="02020502060506020403" pitchFamily="18" charset="0"/>
            </a:endParaRPr>
          </a:p>
        </p:txBody>
      </p:sp>
      <p:pic>
        <p:nvPicPr>
          <p:cNvPr id="3" name="Picture 2">
            <a:extLst>
              <a:ext uri="{FF2B5EF4-FFF2-40B4-BE49-F238E27FC236}">
                <a16:creationId xmlns:a16="http://schemas.microsoft.com/office/drawing/2014/main" id="{F3658DE6-4414-4BEA-9468-6926C32997F2}"/>
              </a:ext>
            </a:extLst>
          </p:cNvPr>
          <p:cNvPicPr>
            <a:picLocks noChangeAspect="1"/>
          </p:cNvPicPr>
          <p:nvPr/>
        </p:nvPicPr>
        <p:blipFill>
          <a:blip r:embed="rId2"/>
          <a:stretch>
            <a:fillRect/>
          </a:stretch>
        </p:blipFill>
        <p:spPr>
          <a:xfrm>
            <a:off x="920410" y="942370"/>
            <a:ext cx="9830223" cy="4428119"/>
          </a:xfrm>
          <a:prstGeom prst="rect">
            <a:avLst/>
          </a:prstGeom>
        </p:spPr>
      </p:pic>
    </p:spTree>
    <p:extLst>
      <p:ext uri="{BB962C8B-B14F-4D97-AF65-F5344CB8AC3E}">
        <p14:creationId xmlns:p14="http://schemas.microsoft.com/office/powerpoint/2010/main" val="405211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521854" y="605307"/>
            <a:ext cx="5496720" cy="5628068"/>
          </a:xfrm>
        </p:spPr>
        <p:txBody>
          <a:bodyPr>
            <a:normAutofit/>
          </a:bodyPr>
          <a:lstStyle/>
          <a:p>
            <a:pPr marL="0" indent="0" algn="ctr">
              <a:buNone/>
            </a:pPr>
            <a:r>
              <a:rPr lang="id-ID" b="1" dirty="0" err="1"/>
              <a:t>Conclussion</a:t>
            </a:r>
            <a:endParaRPr lang="id-ID" b="1" dirty="0"/>
          </a:p>
          <a:p>
            <a:pPr marL="0" indent="0" algn="ctr" fontAlgn="t">
              <a:buNone/>
            </a:pPr>
            <a:r>
              <a:rPr lang="en-GB" b="0" i="0" dirty="0">
                <a:solidFill>
                  <a:srgbClr val="777777"/>
                </a:solidFill>
                <a:effectLst/>
                <a:latin typeface="Roboto"/>
              </a:rPr>
              <a:t>Random Forest Regression can be used to predict the price of used cars with fairly high accuracy, besides that the RMSE value, which is a variation in the cost function, also shows the lowest score.</a:t>
            </a:r>
            <a:endParaRPr lang="id-ID" b="0" i="0" dirty="0">
              <a:solidFill>
                <a:srgbClr val="777777"/>
              </a:solidFill>
              <a:effectLst/>
              <a:latin typeface="Roboto"/>
            </a:endParaRPr>
          </a:p>
          <a:p>
            <a:pPr marL="0" indent="0" algn="ctr">
              <a:buNone/>
            </a:pPr>
            <a:r>
              <a:rPr lang="id-ID" b="1" dirty="0" err="1"/>
              <a:t>Conclussion</a:t>
            </a:r>
            <a:endParaRPr lang="en-GB" b="0" i="0" dirty="0">
              <a:solidFill>
                <a:srgbClr val="777777"/>
              </a:solidFill>
              <a:effectLst/>
              <a:latin typeface="Roboto"/>
            </a:endParaRPr>
          </a:p>
          <a:p>
            <a:pPr marL="0" indent="0" algn="ctr" fontAlgn="t">
              <a:buNone/>
            </a:pPr>
            <a:r>
              <a:rPr lang="en-GB" b="0" i="0" dirty="0">
                <a:solidFill>
                  <a:srgbClr val="777777"/>
                </a:solidFill>
                <a:effectLst/>
                <a:latin typeface="Roboto"/>
              </a:rPr>
              <a:t>For further development, it can be used using a dataset with a wider number of columns, rows, and data variations. In addition, the use of dimensional reduction can be used to speed up the computational process.</a:t>
            </a:r>
            <a:endParaRPr lang="id-ID" dirty="0">
              <a:solidFill>
                <a:srgbClr val="777777"/>
              </a:solidFill>
              <a:latin typeface="Roboto"/>
            </a:endParaRPr>
          </a:p>
        </p:txBody>
      </p:sp>
      <p:pic>
        <p:nvPicPr>
          <p:cNvPr id="2" name="Picture 1">
            <a:extLst>
              <a:ext uri="{FF2B5EF4-FFF2-40B4-BE49-F238E27FC236}">
                <a16:creationId xmlns:a16="http://schemas.microsoft.com/office/drawing/2014/main" id="{A2701B04-82F4-40EF-BE60-6DFEB73786A2}"/>
              </a:ext>
            </a:extLst>
          </p:cNvPr>
          <p:cNvPicPr>
            <a:picLocks noChangeAspect="1"/>
          </p:cNvPicPr>
          <p:nvPr/>
        </p:nvPicPr>
        <p:blipFill>
          <a:blip r:embed="rId2"/>
          <a:stretch>
            <a:fillRect/>
          </a:stretch>
        </p:blipFill>
        <p:spPr>
          <a:xfrm>
            <a:off x="1173427" y="1815994"/>
            <a:ext cx="3810000" cy="2638425"/>
          </a:xfrm>
          <a:prstGeom prst="rect">
            <a:avLst/>
          </a:prstGeom>
        </p:spPr>
      </p:pic>
    </p:spTree>
    <p:extLst>
      <p:ext uri="{BB962C8B-B14F-4D97-AF65-F5344CB8AC3E}">
        <p14:creationId xmlns:p14="http://schemas.microsoft.com/office/powerpoint/2010/main" val="122293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13190" y="604404"/>
            <a:ext cx="10058400" cy="4766085"/>
          </a:xfrm>
        </p:spPr>
        <p:txBody>
          <a:bodyPr>
            <a:normAutofit/>
          </a:bodyPr>
          <a:lstStyle/>
          <a:p>
            <a:pPr algn="ctr"/>
            <a:br>
              <a:rPr lang="id-ID" dirty="0"/>
            </a:br>
            <a:br>
              <a:rPr lang="id-ID" dirty="0"/>
            </a:br>
            <a:r>
              <a:rPr lang="id-ID" sz="4800" dirty="0" err="1">
                <a:latin typeface="Adobe Garamond Pro" panose="02020502060506020403" pitchFamily="18" charset="0"/>
              </a:rPr>
              <a:t>Thank</a:t>
            </a:r>
            <a:r>
              <a:rPr lang="id-ID" sz="4800" dirty="0">
                <a:latin typeface="Adobe Garamond Pro" panose="02020502060506020403" pitchFamily="18" charset="0"/>
              </a:rPr>
              <a:t> </a:t>
            </a:r>
            <a:r>
              <a:rPr lang="id-ID" sz="4800" dirty="0" err="1">
                <a:latin typeface="Adobe Garamond Pro" panose="02020502060506020403" pitchFamily="18" charset="0"/>
              </a:rPr>
              <a:t>you</a:t>
            </a:r>
            <a:endParaRPr lang="en-US" sz="4800" dirty="0">
              <a:latin typeface="Adobe Garamond Pro" panose="02020502060506020403" pitchFamily="18" charset="0"/>
            </a:endParaRPr>
          </a:p>
        </p:txBody>
      </p:sp>
      <p:pic>
        <p:nvPicPr>
          <p:cNvPr id="3" name="Picture 2">
            <a:extLst>
              <a:ext uri="{FF2B5EF4-FFF2-40B4-BE49-F238E27FC236}">
                <a16:creationId xmlns:a16="http://schemas.microsoft.com/office/drawing/2014/main" id="{27490462-BE4A-453B-BC39-6C4E942173CE}"/>
              </a:ext>
            </a:extLst>
          </p:cNvPr>
          <p:cNvPicPr>
            <a:picLocks noChangeAspect="1"/>
          </p:cNvPicPr>
          <p:nvPr/>
        </p:nvPicPr>
        <p:blipFill>
          <a:blip r:embed="rId2"/>
          <a:stretch>
            <a:fillRect/>
          </a:stretch>
        </p:blipFill>
        <p:spPr>
          <a:xfrm>
            <a:off x="4191000" y="848531"/>
            <a:ext cx="3810000" cy="2638425"/>
          </a:xfrm>
          <a:prstGeom prst="rect">
            <a:avLst/>
          </a:prstGeom>
        </p:spPr>
      </p:pic>
    </p:spTree>
    <p:extLst>
      <p:ext uri="{BB962C8B-B14F-4D97-AF65-F5344CB8AC3E}">
        <p14:creationId xmlns:p14="http://schemas.microsoft.com/office/powerpoint/2010/main" val="72271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13190" y="604404"/>
            <a:ext cx="10058400" cy="4766085"/>
          </a:xfrm>
        </p:spPr>
        <p:txBody>
          <a:bodyPr>
            <a:normAutofit/>
          </a:bodyPr>
          <a:lstStyle/>
          <a:p>
            <a:pPr algn="ctr"/>
            <a:br>
              <a:rPr lang="id-ID" dirty="0"/>
            </a:br>
            <a:br>
              <a:rPr lang="id-ID" dirty="0"/>
            </a:br>
            <a:r>
              <a:rPr lang="id-ID" sz="4800" dirty="0" err="1">
                <a:latin typeface="Adobe Garamond Pro" panose="02020502060506020403" pitchFamily="18" charset="0"/>
              </a:rPr>
              <a:t>introduction</a:t>
            </a:r>
            <a:endParaRPr lang="en-US" sz="4800" dirty="0">
              <a:latin typeface="Adobe Garamond Pro" panose="02020502060506020403" pitchFamily="18" charset="0"/>
            </a:endParaRPr>
          </a:p>
        </p:txBody>
      </p:sp>
      <p:pic>
        <p:nvPicPr>
          <p:cNvPr id="3" name="Picture 2">
            <a:extLst>
              <a:ext uri="{FF2B5EF4-FFF2-40B4-BE49-F238E27FC236}">
                <a16:creationId xmlns:a16="http://schemas.microsoft.com/office/drawing/2014/main" id="{27490462-BE4A-453B-BC39-6C4E942173CE}"/>
              </a:ext>
            </a:extLst>
          </p:cNvPr>
          <p:cNvPicPr>
            <a:picLocks noChangeAspect="1"/>
          </p:cNvPicPr>
          <p:nvPr/>
        </p:nvPicPr>
        <p:blipFill>
          <a:blip r:embed="rId2"/>
          <a:stretch>
            <a:fillRect/>
          </a:stretch>
        </p:blipFill>
        <p:spPr>
          <a:xfrm>
            <a:off x="4191000" y="848531"/>
            <a:ext cx="3810000" cy="2638425"/>
          </a:xfrm>
          <a:prstGeom prst="rect">
            <a:avLst/>
          </a:prstGeom>
        </p:spPr>
      </p:pic>
    </p:spTree>
    <p:extLst>
      <p:ext uri="{BB962C8B-B14F-4D97-AF65-F5344CB8AC3E}">
        <p14:creationId xmlns:p14="http://schemas.microsoft.com/office/powerpoint/2010/main" val="415369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521854" y="605307"/>
            <a:ext cx="5496720" cy="5628068"/>
          </a:xfrm>
        </p:spPr>
        <p:txBody>
          <a:bodyPr>
            <a:normAutofit fontScale="92500" lnSpcReduction="10000"/>
          </a:bodyPr>
          <a:lstStyle/>
          <a:p>
            <a:pPr marL="0" indent="0">
              <a:buNone/>
            </a:pPr>
            <a:r>
              <a:rPr lang="en-GB" dirty="0"/>
              <a:t>Used cars have their own market in automotive sales, because the prices are more affordable than new cars. Unfortunately, buying a used car carries a high level of risk, when compared to a new car.</a:t>
            </a:r>
          </a:p>
          <a:p>
            <a:pPr marL="0" indent="0">
              <a:buNone/>
            </a:pPr>
            <a:endParaRPr lang="en-GB" dirty="0"/>
          </a:p>
          <a:p>
            <a:pPr marL="0" indent="0">
              <a:buNone/>
            </a:pPr>
            <a:r>
              <a:rPr lang="en-GB" dirty="0"/>
              <a:t>  This is because the price does not fluctuate unstably every year, besides that the condition of each car that is not always the same will have an impact on different prices.</a:t>
            </a:r>
          </a:p>
          <a:p>
            <a:pPr marL="0" indent="0">
              <a:buNone/>
            </a:pPr>
            <a:endParaRPr lang="en-GB" dirty="0"/>
          </a:p>
          <a:p>
            <a:pPr marL="0" indent="0">
              <a:buNone/>
            </a:pPr>
            <a:r>
              <a:rPr lang="en-GB" dirty="0"/>
              <a:t>With the development of digital sales data, used car buying and selling players can refer to the price stated in the data to determine the appropriate price, but without using mathematical calculations and statistics, the used car buying and selling actors still have difficulty determining the price.</a:t>
            </a:r>
          </a:p>
          <a:p>
            <a:pPr marL="0" indent="0">
              <a:buNone/>
            </a:pPr>
            <a:endParaRPr lang="en-GB" dirty="0"/>
          </a:p>
          <a:p>
            <a:pPr marL="0" indent="0">
              <a:buNone/>
            </a:pPr>
            <a:r>
              <a:rPr lang="en-GB" dirty="0"/>
              <a:t>By using a machine learning-based application, this project aims to help players buying and selling used cars determine the appropriate price based on data collected during 2020.</a:t>
            </a:r>
            <a:endParaRPr lang="en-US" dirty="0"/>
          </a:p>
        </p:txBody>
      </p:sp>
      <p:pic>
        <p:nvPicPr>
          <p:cNvPr id="2" name="Picture 1">
            <a:extLst>
              <a:ext uri="{FF2B5EF4-FFF2-40B4-BE49-F238E27FC236}">
                <a16:creationId xmlns:a16="http://schemas.microsoft.com/office/drawing/2014/main" id="{A2701B04-82F4-40EF-BE60-6DFEB73786A2}"/>
              </a:ext>
            </a:extLst>
          </p:cNvPr>
          <p:cNvPicPr>
            <a:picLocks noChangeAspect="1"/>
          </p:cNvPicPr>
          <p:nvPr/>
        </p:nvPicPr>
        <p:blipFill>
          <a:blip r:embed="rId2"/>
          <a:stretch>
            <a:fillRect/>
          </a:stretch>
        </p:blipFill>
        <p:spPr>
          <a:xfrm>
            <a:off x="1173427" y="1815994"/>
            <a:ext cx="3810000" cy="2638425"/>
          </a:xfrm>
          <a:prstGeom prst="rect">
            <a:avLst/>
          </a:prstGeom>
        </p:spPr>
      </p:pic>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521854" y="605307"/>
            <a:ext cx="5798676" cy="5628068"/>
          </a:xfrm>
        </p:spPr>
        <p:txBody>
          <a:bodyPr>
            <a:normAutofit/>
          </a:bodyPr>
          <a:lstStyle/>
          <a:p>
            <a:pPr marL="0" indent="0" algn="just">
              <a:buNone/>
            </a:pPr>
            <a:r>
              <a:rPr lang="en-GB" dirty="0"/>
              <a:t>Dataset is downloaded from </a:t>
            </a:r>
            <a:r>
              <a:rPr lang="id-ID" dirty="0" err="1"/>
              <a:t>atapdata</a:t>
            </a:r>
            <a:r>
              <a:rPr lang="en-GB" dirty="0"/>
              <a:t>.ai, </a:t>
            </a:r>
            <a:r>
              <a:rPr lang="id-ID" dirty="0" err="1"/>
              <a:t>atapdata</a:t>
            </a:r>
            <a:r>
              <a:rPr lang="en-GB" dirty="0"/>
              <a:t>.ai is an ecosystem of datasets used for artificial intelligence, </a:t>
            </a:r>
            <a:r>
              <a:rPr lang="en-GB" dirty="0" err="1"/>
              <a:t>descriptice</a:t>
            </a:r>
            <a:r>
              <a:rPr lang="en-GB" dirty="0"/>
              <a:t> predicting, and data mining purposes. This dataset contains 86,000 used car sale and purchase records throughout Indonesia. This dataset was uploaded by </a:t>
            </a:r>
            <a:r>
              <a:rPr lang="en-GB" dirty="0" err="1"/>
              <a:t>Remko</a:t>
            </a:r>
            <a:r>
              <a:rPr lang="en-GB" dirty="0"/>
              <a:t> Weingarten on 20-07-2020. The features in this dataset include model, price, band, kms, place, </a:t>
            </a:r>
            <a:r>
              <a:rPr lang="en-GB" dirty="0" err="1"/>
              <a:t>color</a:t>
            </a:r>
            <a:r>
              <a:rPr lang="en-GB" dirty="0"/>
              <a:t>, </a:t>
            </a:r>
            <a:r>
              <a:rPr lang="en-GB" dirty="0" err="1"/>
              <a:t>bodytype</a:t>
            </a:r>
            <a:r>
              <a:rPr lang="en-GB" dirty="0"/>
              <a:t>, variant, transmission, and fuel type.</a:t>
            </a:r>
          </a:p>
          <a:p>
            <a:pPr marL="0" indent="0" algn="just">
              <a:buNone/>
            </a:pPr>
            <a:endParaRPr lang="en-GB" dirty="0"/>
          </a:p>
          <a:p>
            <a:pPr marL="0" indent="0" algn="just">
              <a:buNone/>
            </a:pPr>
            <a:r>
              <a:rPr lang="en-GB" dirty="0"/>
              <a:t>Before running the data cleaning process, the features in this dataset are 15 columns, after removing the image, id, variant, and name columns, there are only 10 columns left.</a:t>
            </a:r>
            <a:endParaRPr lang="en-US" dirty="0"/>
          </a:p>
        </p:txBody>
      </p:sp>
      <p:sp>
        <p:nvSpPr>
          <p:cNvPr id="5" name="Title 4">
            <a:extLst>
              <a:ext uri="{FF2B5EF4-FFF2-40B4-BE49-F238E27FC236}">
                <a16:creationId xmlns:a16="http://schemas.microsoft.com/office/drawing/2014/main" id="{BDBB5AE7-5592-49A4-B3F3-6292A0304EB8}"/>
              </a:ext>
            </a:extLst>
          </p:cNvPr>
          <p:cNvSpPr>
            <a:spLocks noGrp="1"/>
          </p:cNvSpPr>
          <p:nvPr>
            <p:ph type="title"/>
          </p:nvPr>
        </p:nvSpPr>
        <p:spPr>
          <a:xfrm>
            <a:off x="635000" y="1847320"/>
            <a:ext cx="4886854" cy="587584"/>
          </a:xfrm>
        </p:spPr>
        <p:txBody>
          <a:bodyPr/>
          <a:lstStyle/>
          <a:p>
            <a:r>
              <a:rPr lang="id-ID" dirty="0" err="1"/>
              <a:t>Dataset</a:t>
            </a:r>
            <a:endParaRPr lang="id-ID" dirty="0"/>
          </a:p>
        </p:txBody>
      </p:sp>
      <p:pic>
        <p:nvPicPr>
          <p:cNvPr id="6" name="Picture 5">
            <a:extLst>
              <a:ext uri="{FF2B5EF4-FFF2-40B4-BE49-F238E27FC236}">
                <a16:creationId xmlns:a16="http://schemas.microsoft.com/office/drawing/2014/main" id="{AA921EB4-E293-452D-92CB-FA7F9941B26C}"/>
              </a:ext>
            </a:extLst>
          </p:cNvPr>
          <p:cNvPicPr>
            <a:picLocks noChangeAspect="1"/>
          </p:cNvPicPr>
          <p:nvPr/>
        </p:nvPicPr>
        <p:blipFill>
          <a:blip r:embed="rId2"/>
          <a:stretch>
            <a:fillRect/>
          </a:stretch>
        </p:blipFill>
        <p:spPr>
          <a:xfrm>
            <a:off x="1319013" y="2679835"/>
            <a:ext cx="3810000" cy="2638425"/>
          </a:xfrm>
          <a:prstGeom prst="rect">
            <a:avLst/>
          </a:prstGeom>
        </p:spPr>
      </p:pic>
    </p:spTree>
    <p:extLst>
      <p:ext uri="{BB962C8B-B14F-4D97-AF65-F5344CB8AC3E}">
        <p14:creationId xmlns:p14="http://schemas.microsoft.com/office/powerpoint/2010/main" val="169414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13190" y="604404"/>
            <a:ext cx="10058400" cy="4766085"/>
          </a:xfrm>
        </p:spPr>
        <p:txBody>
          <a:bodyPr>
            <a:normAutofit/>
          </a:bodyPr>
          <a:lstStyle/>
          <a:p>
            <a:pPr algn="ctr"/>
            <a:br>
              <a:rPr lang="id-ID" dirty="0"/>
            </a:br>
            <a:br>
              <a:rPr lang="id-ID" dirty="0"/>
            </a:br>
            <a:r>
              <a:rPr lang="id-ID" sz="4800" dirty="0">
                <a:latin typeface="Adobe Garamond Pro" panose="02020502060506020403" pitchFamily="18" charset="0"/>
              </a:rPr>
              <a:t>Model </a:t>
            </a:r>
            <a:r>
              <a:rPr lang="id-ID" sz="4800" dirty="0" err="1">
                <a:latin typeface="Adobe Garamond Pro" panose="02020502060506020403" pitchFamily="18" charset="0"/>
              </a:rPr>
              <a:t>training</a:t>
            </a:r>
            <a:r>
              <a:rPr lang="id-ID" sz="4800" dirty="0">
                <a:latin typeface="Adobe Garamond Pro" panose="02020502060506020403" pitchFamily="18" charset="0"/>
              </a:rPr>
              <a:t> </a:t>
            </a:r>
            <a:r>
              <a:rPr lang="id-ID" sz="4800" dirty="0" err="1">
                <a:latin typeface="Adobe Garamond Pro" panose="02020502060506020403" pitchFamily="18" charset="0"/>
              </a:rPr>
              <a:t>and</a:t>
            </a:r>
            <a:r>
              <a:rPr lang="id-ID" sz="4800" dirty="0">
                <a:latin typeface="Adobe Garamond Pro" panose="02020502060506020403" pitchFamily="18" charset="0"/>
              </a:rPr>
              <a:t> </a:t>
            </a:r>
            <a:r>
              <a:rPr lang="id-ID" sz="4800" dirty="0" err="1">
                <a:latin typeface="Adobe Garamond Pro" panose="02020502060506020403" pitchFamily="18" charset="0"/>
              </a:rPr>
              <a:t>performance</a:t>
            </a:r>
            <a:endParaRPr lang="en-US" sz="4800" dirty="0">
              <a:latin typeface="Adobe Garamond Pro" panose="02020502060506020403" pitchFamily="18" charset="0"/>
            </a:endParaRPr>
          </a:p>
        </p:txBody>
      </p:sp>
      <p:pic>
        <p:nvPicPr>
          <p:cNvPr id="3" name="Picture 2">
            <a:extLst>
              <a:ext uri="{FF2B5EF4-FFF2-40B4-BE49-F238E27FC236}">
                <a16:creationId xmlns:a16="http://schemas.microsoft.com/office/drawing/2014/main" id="{27490462-BE4A-453B-BC39-6C4E942173CE}"/>
              </a:ext>
            </a:extLst>
          </p:cNvPr>
          <p:cNvPicPr>
            <a:picLocks noChangeAspect="1"/>
          </p:cNvPicPr>
          <p:nvPr/>
        </p:nvPicPr>
        <p:blipFill>
          <a:blip r:embed="rId2"/>
          <a:stretch>
            <a:fillRect/>
          </a:stretch>
        </p:blipFill>
        <p:spPr>
          <a:xfrm>
            <a:off x="4191000" y="848531"/>
            <a:ext cx="3810000" cy="2638425"/>
          </a:xfrm>
          <a:prstGeom prst="rect">
            <a:avLst/>
          </a:prstGeom>
        </p:spPr>
      </p:pic>
    </p:spTree>
    <p:extLst>
      <p:ext uri="{BB962C8B-B14F-4D97-AF65-F5344CB8AC3E}">
        <p14:creationId xmlns:p14="http://schemas.microsoft.com/office/powerpoint/2010/main" val="35188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5521854" y="605307"/>
            <a:ext cx="5496720" cy="5628068"/>
          </a:xfrm>
        </p:spPr>
        <p:txBody>
          <a:bodyPr>
            <a:normAutofit/>
          </a:bodyPr>
          <a:lstStyle/>
          <a:p>
            <a:pPr marL="0" indent="0" algn="just">
              <a:buNone/>
            </a:pPr>
            <a:r>
              <a:rPr lang="en-GB" dirty="0"/>
              <a:t>The algorithm used in data analysis is 8 regression models with supervised methods including</a:t>
            </a:r>
          </a:p>
          <a:p>
            <a:pPr marL="0" indent="0" algn="ctr">
              <a:buNone/>
            </a:pPr>
            <a:endParaRPr lang="en-GB" dirty="0"/>
          </a:p>
          <a:p>
            <a:pPr marL="0" indent="0" algn="ctr">
              <a:buNone/>
            </a:pPr>
            <a:r>
              <a:rPr lang="en-GB" dirty="0"/>
              <a:t>Linear Regression</a:t>
            </a:r>
          </a:p>
          <a:p>
            <a:pPr marL="0" indent="0" algn="ctr">
              <a:buNone/>
            </a:pPr>
            <a:r>
              <a:rPr lang="en-GB" dirty="0"/>
              <a:t>Ridge Regression</a:t>
            </a:r>
          </a:p>
          <a:p>
            <a:pPr marL="0" indent="0" algn="ctr">
              <a:buNone/>
            </a:pPr>
            <a:r>
              <a:rPr lang="en-GB" dirty="0"/>
              <a:t>Lasso Regression</a:t>
            </a:r>
          </a:p>
          <a:p>
            <a:pPr marL="0" indent="0" algn="ctr">
              <a:buNone/>
            </a:pPr>
            <a:r>
              <a:rPr lang="en-GB" dirty="0"/>
              <a:t>Random</a:t>
            </a:r>
            <a:r>
              <a:rPr lang="id-ID" dirty="0"/>
              <a:t> </a:t>
            </a:r>
            <a:r>
              <a:rPr lang="en-GB" dirty="0"/>
              <a:t>Forest Regressor</a:t>
            </a:r>
          </a:p>
          <a:p>
            <a:pPr marL="0" indent="0" algn="ctr">
              <a:buNone/>
            </a:pPr>
            <a:r>
              <a:rPr lang="en-GB" dirty="0"/>
              <a:t>Bagging Regressor</a:t>
            </a:r>
          </a:p>
          <a:p>
            <a:pPr marL="0" indent="0" algn="ctr">
              <a:buNone/>
            </a:pPr>
            <a:r>
              <a:rPr lang="en-GB" dirty="0"/>
              <a:t>AdaBoost Regressor</a:t>
            </a:r>
          </a:p>
          <a:p>
            <a:pPr marL="0" indent="0" algn="ctr">
              <a:buNone/>
            </a:pPr>
            <a:r>
              <a:rPr lang="en-GB" dirty="0"/>
              <a:t>XG</a:t>
            </a:r>
            <a:r>
              <a:rPr lang="id-ID" dirty="0"/>
              <a:t> </a:t>
            </a:r>
            <a:r>
              <a:rPr lang="en-GB" dirty="0"/>
              <a:t>Boost Regressor</a:t>
            </a:r>
            <a:endParaRPr lang="en-US" dirty="0"/>
          </a:p>
        </p:txBody>
      </p:sp>
      <p:sp>
        <p:nvSpPr>
          <p:cNvPr id="5" name="Title 4">
            <a:extLst>
              <a:ext uri="{FF2B5EF4-FFF2-40B4-BE49-F238E27FC236}">
                <a16:creationId xmlns:a16="http://schemas.microsoft.com/office/drawing/2014/main" id="{BDBB5AE7-5592-49A4-B3F3-6292A0304EB8}"/>
              </a:ext>
            </a:extLst>
          </p:cNvPr>
          <p:cNvSpPr>
            <a:spLocks noGrp="1"/>
          </p:cNvSpPr>
          <p:nvPr>
            <p:ph type="title"/>
          </p:nvPr>
        </p:nvSpPr>
        <p:spPr>
          <a:xfrm>
            <a:off x="635000" y="1847320"/>
            <a:ext cx="4886854" cy="587584"/>
          </a:xfrm>
        </p:spPr>
        <p:txBody>
          <a:bodyPr/>
          <a:lstStyle/>
          <a:p>
            <a:r>
              <a:rPr lang="id-ID" dirty="0" err="1"/>
              <a:t>Algorithm</a:t>
            </a:r>
            <a:endParaRPr lang="id-ID" dirty="0"/>
          </a:p>
        </p:txBody>
      </p:sp>
      <p:pic>
        <p:nvPicPr>
          <p:cNvPr id="2" name="Picture 1">
            <a:extLst>
              <a:ext uri="{FF2B5EF4-FFF2-40B4-BE49-F238E27FC236}">
                <a16:creationId xmlns:a16="http://schemas.microsoft.com/office/drawing/2014/main" id="{A0FBA465-3D41-4381-9A8B-DD300E2C11DD}"/>
              </a:ext>
            </a:extLst>
          </p:cNvPr>
          <p:cNvPicPr>
            <a:picLocks noChangeAspect="1"/>
          </p:cNvPicPr>
          <p:nvPr/>
        </p:nvPicPr>
        <p:blipFill>
          <a:blip r:embed="rId2"/>
          <a:stretch>
            <a:fillRect/>
          </a:stretch>
        </p:blipFill>
        <p:spPr>
          <a:xfrm>
            <a:off x="1396286" y="2795746"/>
            <a:ext cx="3810000" cy="2638425"/>
          </a:xfrm>
          <a:prstGeom prst="rect">
            <a:avLst/>
          </a:prstGeom>
        </p:spPr>
      </p:pic>
    </p:spTree>
    <p:extLst>
      <p:ext uri="{BB962C8B-B14F-4D97-AF65-F5344CB8AC3E}">
        <p14:creationId xmlns:p14="http://schemas.microsoft.com/office/powerpoint/2010/main" val="7639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id-ID" dirty="0" err="1"/>
              <a:t>Models</a:t>
            </a:r>
            <a:r>
              <a:rPr lang="id-ID" dirty="0"/>
              <a:t> performa</a:t>
            </a:r>
            <a:endParaRPr lang="en-US" dirty="0"/>
          </a:p>
        </p:txBody>
      </p:sp>
      <p:graphicFrame>
        <p:nvGraphicFramePr>
          <p:cNvPr id="7" name="Table 6">
            <a:extLst>
              <a:ext uri="{FF2B5EF4-FFF2-40B4-BE49-F238E27FC236}">
                <a16:creationId xmlns:a16="http://schemas.microsoft.com/office/drawing/2014/main" id="{F9C3F128-41D9-45BF-841E-B08C03094F6E}"/>
              </a:ext>
            </a:extLst>
          </p:cNvPr>
          <p:cNvGraphicFramePr>
            <a:graphicFrameLocks noGrp="1"/>
          </p:cNvGraphicFramePr>
          <p:nvPr>
            <p:extLst>
              <p:ext uri="{D42A27DB-BD31-4B8C-83A1-F6EECF244321}">
                <p14:modId xmlns:p14="http://schemas.microsoft.com/office/powerpoint/2010/main" val="2693095015"/>
              </p:ext>
            </p:extLst>
          </p:nvPr>
        </p:nvGraphicFramePr>
        <p:xfrm>
          <a:off x="173006" y="1907224"/>
          <a:ext cx="11845988" cy="914400"/>
        </p:xfrm>
        <a:graphic>
          <a:graphicData uri="http://schemas.openxmlformats.org/drawingml/2006/table">
            <a:tbl>
              <a:tblPr/>
              <a:tblGrid>
                <a:gridCol w="1183728">
                  <a:extLst>
                    <a:ext uri="{9D8B030D-6E8A-4147-A177-3AD203B41FA5}">
                      <a16:colId xmlns:a16="http://schemas.microsoft.com/office/drawing/2014/main" val="758788143"/>
                    </a:ext>
                  </a:extLst>
                </a:gridCol>
                <a:gridCol w="1571223">
                  <a:extLst>
                    <a:ext uri="{9D8B030D-6E8A-4147-A177-3AD203B41FA5}">
                      <a16:colId xmlns:a16="http://schemas.microsoft.com/office/drawing/2014/main" val="2303905393"/>
                    </a:ext>
                  </a:extLst>
                </a:gridCol>
                <a:gridCol w="1507110">
                  <a:extLst>
                    <a:ext uri="{9D8B030D-6E8A-4147-A177-3AD203B41FA5}">
                      <a16:colId xmlns:a16="http://schemas.microsoft.com/office/drawing/2014/main" val="1705581014"/>
                    </a:ext>
                  </a:extLst>
                </a:gridCol>
                <a:gridCol w="1420687">
                  <a:extLst>
                    <a:ext uri="{9D8B030D-6E8A-4147-A177-3AD203B41FA5}">
                      <a16:colId xmlns:a16="http://schemas.microsoft.com/office/drawing/2014/main" val="820873043"/>
                    </a:ext>
                  </a:extLst>
                </a:gridCol>
                <a:gridCol w="1694271">
                  <a:extLst>
                    <a:ext uri="{9D8B030D-6E8A-4147-A177-3AD203B41FA5}">
                      <a16:colId xmlns:a16="http://schemas.microsoft.com/office/drawing/2014/main" val="3471750634"/>
                    </a:ext>
                  </a:extLst>
                </a:gridCol>
                <a:gridCol w="1339402">
                  <a:extLst>
                    <a:ext uri="{9D8B030D-6E8A-4147-A177-3AD203B41FA5}">
                      <a16:colId xmlns:a16="http://schemas.microsoft.com/office/drawing/2014/main" val="3155494366"/>
                    </a:ext>
                  </a:extLst>
                </a:gridCol>
                <a:gridCol w="1519707">
                  <a:extLst>
                    <a:ext uri="{9D8B030D-6E8A-4147-A177-3AD203B41FA5}">
                      <a16:colId xmlns:a16="http://schemas.microsoft.com/office/drawing/2014/main" val="62871237"/>
                    </a:ext>
                  </a:extLst>
                </a:gridCol>
                <a:gridCol w="1609860">
                  <a:extLst>
                    <a:ext uri="{9D8B030D-6E8A-4147-A177-3AD203B41FA5}">
                      <a16:colId xmlns:a16="http://schemas.microsoft.com/office/drawing/2014/main" val="1717308333"/>
                    </a:ext>
                  </a:extLst>
                </a:gridCol>
              </a:tblGrid>
              <a:tr h="785464">
                <a:tc>
                  <a:txBody>
                    <a:bodyPr/>
                    <a:lstStyle/>
                    <a:p>
                      <a:pPr algn="r" fontAlgn="ctr"/>
                      <a:endParaRPr lang="id-ID" b="1" dirty="0">
                        <a:effectLst/>
                      </a:endParaRPr>
                    </a:p>
                  </a:txBody>
                  <a:tcPr anchor="ctr">
                    <a:lnL>
                      <a:noFill/>
                    </a:lnL>
                    <a:lnR>
                      <a:noFill/>
                    </a:lnR>
                    <a:lnT>
                      <a:noFill/>
                    </a:lnT>
                    <a:lnB>
                      <a:noFill/>
                    </a:lnB>
                    <a:solidFill>
                      <a:srgbClr val="FFFFFF"/>
                    </a:solidFill>
                  </a:tcPr>
                </a:tc>
                <a:tc>
                  <a:txBody>
                    <a:bodyPr/>
                    <a:lstStyle/>
                    <a:p>
                      <a:pPr algn="r" fontAlgn="ctr"/>
                      <a:r>
                        <a:rPr lang="id-ID" b="1" dirty="0">
                          <a:effectLst/>
                        </a:rPr>
                        <a:t>Linear </a:t>
                      </a:r>
                      <a:r>
                        <a:rPr lang="id-ID" b="1" dirty="0" err="1">
                          <a:effectLst/>
                        </a:rPr>
                        <a:t>Regression</a:t>
                      </a:r>
                      <a:endParaRPr lang="id-ID" b="1" dirty="0">
                        <a:effectLst/>
                      </a:endParaRPr>
                    </a:p>
                  </a:txBody>
                  <a:tcPr anchor="ctr">
                    <a:lnL>
                      <a:noFill/>
                    </a:lnL>
                    <a:lnR>
                      <a:noFill/>
                    </a:lnR>
                    <a:lnT>
                      <a:noFill/>
                    </a:lnT>
                    <a:lnB>
                      <a:noFill/>
                    </a:lnB>
                    <a:solidFill>
                      <a:srgbClr val="FFFFFF"/>
                    </a:solidFill>
                  </a:tcPr>
                </a:tc>
                <a:tc>
                  <a:txBody>
                    <a:bodyPr/>
                    <a:lstStyle/>
                    <a:p>
                      <a:pPr algn="r" fontAlgn="ctr"/>
                      <a:r>
                        <a:rPr lang="id-ID" b="1" dirty="0" err="1">
                          <a:effectLst/>
                        </a:rPr>
                        <a:t>Ridge</a:t>
                      </a:r>
                      <a:r>
                        <a:rPr lang="id-ID" b="1" dirty="0">
                          <a:effectLst/>
                        </a:rPr>
                        <a:t> </a:t>
                      </a:r>
                      <a:r>
                        <a:rPr lang="id-ID" b="1" dirty="0" err="1">
                          <a:effectLst/>
                        </a:rPr>
                        <a:t>Regression</a:t>
                      </a:r>
                      <a:endParaRPr lang="id-ID" b="1" dirty="0">
                        <a:effectLst/>
                      </a:endParaRPr>
                    </a:p>
                  </a:txBody>
                  <a:tcPr anchor="ctr">
                    <a:lnL>
                      <a:noFill/>
                    </a:lnL>
                    <a:lnR>
                      <a:noFill/>
                    </a:lnR>
                    <a:lnT>
                      <a:noFill/>
                    </a:lnT>
                    <a:lnB>
                      <a:noFill/>
                    </a:lnB>
                    <a:solidFill>
                      <a:srgbClr val="FFFFFF"/>
                    </a:solidFill>
                  </a:tcPr>
                </a:tc>
                <a:tc>
                  <a:txBody>
                    <a:bodyPr/>
                    <a:lstStyle/>
                    <a:p>
                      <a:pPr algn="r" fontAlgn="ctr"/>
                      <a:r>
                        <a:rPr lang="id-ID" b="1" dirty="0">
                          <a:effectLst/>
                        </a:rPr>
                        <a:t>Lasso  </a:t>
                      </a:r>
                      <a:r>
                        <a:rPr lang="id-ID" b="1" dirty="0" err="1">
                          <a:effectLst/>
                        </a:rPr>
                        <a:t>Regression</a:t>
                      </a:r>
                      <a:endParaRPr lang="id-ID" b="1" dirty="0">
                        <a:effectLst/>
                      </a:endParaRPr>
                    </a:p>
                  </a:txBody>
                  <a:tcPr anchor="ctr">
                    <a:lnL>
                      <a:noFill/>
                    </a:lnL>
                    <a:lnR>
                      <a:noFill/>
                    </a:lnR>
                    <a:lnT>
                      <a:noFill/>
                    </a:lnT>
                    <a:lnB>
                      <a:noFill/>
                    </a:lnB>
                    <a:solidFill>
                      <a:srgbClr val="FFFFFF"/>
                    </a:solidFill>
                  </a:tcPr>
                </a:tc>
                <a:tc>
                  <a:txBody>
                    <a:bodyPr/>
                    <a:lstStyle/>
                    <a:p>
                      <a:pPr algn="r" fontAlgn="ctr"/>
                      <a:r>
                        <a:rPr lang="id-ID" b="1" dirty="0" err="1">
                          <a:effectLst/>
                        </a:rPr>
                        <a:t>Random</a:t>
                      </a:r>
                      <a:r>
                        <a:rPr lang="id-ID" b="1" dirty="0">
                          <a:effectLst/>
                        </a:rPr>
                        <a:t> </a:t>
                      </a:r>
                      <a:r>
                        <a:rPr lang="id-ID" b="1" dirty="0" err="1">
                          <a:effectLst/>
                        </a:rPr>
                        <a:t>Forest</a:t>
                      </a:r>
                      <a:r>
                        <a:rPr lang="id-ID" b="1" dirty="0">
                          <a:effectLst/>
                        </a:rPr>
                        <a:t> </a:t>
                      </a:r>
                      <a:r>
                        <a:rPr lang="id-ID" b="1" dirty="0" err="1">
                          <a:effectLst/>
                        </a:rPr>
                        <a:t>Regressor</a:t>
                      </a:r>
                      <a:endParaRPr lang="id-ID" b="1" dirty="0">
                        <a:effectLst/>
                      </a:endParaRPr>
                    </a:p>
                  </a:txBody>
                  <a:tcPr anchor="ctr">
                    <a:lnL>
                      <a:noFill/>
                    </a:lnL>
                    <a:lnR>
                      <a:noFill/>
                    </a:lnR>
                    <a:lnT>
                      <a:noFill/>
                    </a:lnT>
                    <a:lnB>
                      <a:noFill/>
                    </a:lnB>
                    <a:solidFill>
                      <a:srgbClr val="FFFFFF"/>
                    </a:solidFill>
                  </a:tcPr>
                </a:tc>
                <a:tc>
                  <a:txBody>
                    <a:bodyPr/>
                    <a:lstStyle/>
                    <a:p>
                      <a:pPr algn="r" fontAlgn="ctr"/>
                      <a:r>
                        <a:rPr lang="id-ID" b="1" dirty="0" err="1">
                          <a:effectLst/>
                        </a:rPr>
                        <a:t>Bagging</a:t>
                      </a:r>
                      <a:r>
                        <a:rPr lang="id-ID" b="1" dirty="0">
                          <a:effectLst/>
                        </a:rPr>
                        <a:t> </a:t>
                      </a:r>
                      <a:r>
                        <a:rPr lang="id-ID" b="1" dirty="0" err="1">
                          <a:effectLst/>
                        </a:rPr>
                        <a:t>Regressor</a:t>
                      </a:r>
                      <a:endParaRPr lang="id-ID" b="1" dirty="0">
                        <a:effectLst/>
                      </a:endParaRPr>
                    </a:p>
                  </a:txBody>
                  <a:tcPr anchor="ctr">
                    <a:lnL>
                      <a:noFill/>
                    </a:lnL>
                    <a:lnR>
                      <a:noFill/>
                    </a:lnR>
                    <a:lnT>
                      <a:noFill/>
                    </a:lnT>
                    <a:lnB>
                      <a:noFill/>
                    </a:lnB>
                    <a:solidFill>
                      <a:srgbClr val="FFFFFF"/>
                    </a:solidFill>
                  </a:tcPr>
                </a:tc>
                <a:tc>
                  <a:txBody>
                    <a:bodyPr/>
                    <a:lstStyle/>
                    <a:p>
                      <a:pPr algn="r" fontAlgn="ctr"/>
                      <a:r>
                        <a:rPr lang="id-ID" b="1" dirty="0" err="1">
                          <a:effectLst/>
                        </a:rPr>
                        <a:t>AdaBoost</a:t>
                      </a:r>
                      <a:r>
                        <a:rPr lang="id-ID" b="1" dirty="0">
                          <a:effectLst/>
                        </a:rPr>
                        <a:t> </a:t>
                      </a:r>
                      <a:r>
                        <a:rPr lang="id-ID" b="1" dirty="0" err="1">
                          <a:effectLst/>
                        </a:rPr>
                        <a:t>Regressor</a:t>
                      </a:r>
                      <a:endParaRPr lang="id-ID" b="1" dirty="0">
                        <a:effectLst/>
                      </a:endParaRPr>
                    </a:p>
                  </a:txBody>
                  <a:tcPr anchor="ctr">
                    <a:lnL>
                      <a:noFill/>
                    </a:lnL>
                    <a:lnR>
                      <a:noFill/>
                    </a:lnR>
                    <a:lnT>
                      <a:noFill/>
                    </a:lnT>
                    <a:lnB>
                      <a:noFill/>
                    </a:lnB>
                    <a:solidFill>
                      <a:srgbClr val="FFFFFF"/>
                    </a:solidFill>
                  </a:tcPr>
                </a:tc>
                <a:tc>
                  <a:txBody>
                    <a:bodyPr/>
                    <a:lstStyle/>
                    <a:p>
                      <a:pPr algn="r" fontAlgn="ctr"/>
                      <a:r>
                        <a:rPr lang="id-ID" b="1" dirty="0" err="1">
                          <a:effectLst/>
                        </a:rPr>
                        <a:t>XGBoost</a:t>
                      </a:r>
                      <a:r>
                        <a:rPr lang="id-ID" b="1" dirty="0">
                          <a:effectLst/>
                        </a:rPr>
                        <a:t> </a:t>
                      </a:r>
                      <a:r>
                        <a:rPr lang="id-ID" b="1" dirty="0" err="1">
                          <a:effectLst/>
                        </a:rPr>
                        <a:t>Regressor</a:t>
                      </a:r>
                      <a:endParaRPr lang="id-ID"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648119524"/>
                  </a:ext>
                </a:extLst>
              </a:tr>
            </a:tbl>
          </a:graphicData>
        </a:graphic>
      </p:graphicFrame>
      <p:graphicFrame>
        <p:nvGraphicFramePr>
          <p:cNvPr id="8" name="Table 7">
            <a:extLst>
              <a:ext uri="{FF2B5EF4-FFF2-40B4-BE49-F238E27FC236}">
                <a16:creationId xmlns:a16="http://schemas.microsoft.com/office/drawing/2014/main" id="{19650BF2-9D8D-4186-BCD4-05CDB3FC1CF7}"/>
              </a:ext>
            </a:extLst>
          </p:cNvPr>
          <p:cNvGraphicFramePr>
            <a:graphicFrameLocks noGrp="1"/>
          </p:cNvGraphicFramePr>
          <p:nvPr>
            <p:extLst>
              <p:ext uri="{D42A27DB-BD31-4B8C-83A1-F6EECF244321}">
                <p14:modId xmlns:p14="http://schemas.microsoft.com/office/powerpoint/2010/main" val="1828424681"/>
              </p:ext>
            </p:extLst>
          </p:nvPr>
        </p:nvGraphicFramePr>
        <p:xfrm>
          <a:off x="173006" y="2821624"/>
          <a:ext cx="11845992" cy="1005840"/>
        </p:xfrm>
        <a:graphic>
          <a:graphicData uri="http://schemas.openxmlformats.org/drawingml/2006/table">
            <a:tbl>
              <a:tblPr/>
              <a:tblGrid>
                <a:gridCol w="1480749">
                  <a:extLst>
                    <a:ext uri="{9D8B030D-6E8A-4147-A177-3AD203B41FA5}">
                      <a16:colId xmlns:a16="http://schemas.microsoft.com/office/drawing/2014/main" val="1894823411"/>
                    </a:ext>
                  </a:extLst>
                </a:gridCol>
                <a:gridCol w="1480749">
                  <a:extLst>
                    <a:ext uri="{9D8B030D-6E8A-4147-A177-3AD203B41FA5}">
                      <a16:colId xmlns:a16="http://schemas.microsoft.com/office/drawing/2014/main" val="830467298"/>
                    </a:ext>
                  </a:extLst>
                </a:gridCol>
                <a:gridCol w="1480749">
                  <a:extLst>
                    <a:ext uri="{9D8B030D-6E8A-4147-A177-3AD203B41FA5}">
                      <a16:colId xmlns:a16="http://schemas.microsoft.com/office/drawing/2014/main" val="1668502993"/>
                    </a:ext>
                  </a:extLst>
                </a:gridCol>
                <a:gridCol w="1480749">
                  <a:extLst>
                    <a:ext uri="{9D8B030D-6E8A-4147-A177-3AD203B41FA5}">
                      <a16:colId xmlns:a16="http://schemas.microsoft.com/office/drawing/2014/main" val="59839108"/>
                    </a:ext>
                  </a:extLst>
                </a:gridCol>
                <a:gridCol w="1480749">
                  <a:extLst>
                    <a:ext uri="{9D8B030D-6E8A-4147-A177-3AD203B41FA5}">
                      <a16:colId xmlns:a16="http://schemas.microsoft.com/office/drawing/2014/main" val="2546098724"/>
                    </a:ext>
                  </a:extLst>
                </a:gridCol>
                <a:gridCol w="1480749">
                  <a:extLst>
                    <a:ext uri="{9D8B030D-6E8A-4147-A177-3AD203B41FA5}">
                      <a16:colId xmlns:a16="http://schemas.microsoft.com/office/drawing/2014/main" val="811029593"/>
                    </a:ext>
                  </a:extLst>
                </a:gridCol>
                <a:gridCol w="1480749">
                  <a:extLst>
                    <a:ext uri="{9D8B030D-6E8A-4147-A177-3AD203B41FA5}">
                      <a16:colId xmlns:a16="http://schemas.microsoft.com/office/drawing/2014/main" val="3097913593"/>
                    </a:ext>
                  </a:extLst>
                </a:gridCol>
                <a:gridCol w="1480749">
                  <a:extLst>
                    <a:ext uri="{9D8B030D-6E8A-4147-A177-3AD203B41FA5}">
                      <a16:colId xmlns:a16="http://schemas.microsoft.com/office/drawing/2014/main" val="748052042"/>
                    </a:ext>
                  </a:extLst>
                </a:gridCol>
              </a:tblGrid>
              <a:tr h="0">
                <a:tc>
                  <a:txBody>
                    <a:bodyPr/>
                    <a:lstStyle/>
                    <a:p>
                      <a:pPr algn="r" fontAlgn="ctr"/>
                      <a:r>
                        <a:rPr lang="id-ID" b="1">
                          <a:effectLst/>
                        </a:rPr>
                        <a:t>Accuracy(%)</a:t>
                      </a:r>
                    </a:p>
                  </a:txBody>
                  <a:tcPr anchor="ctr">
                    <a:lnL>
                      <a:noFill/>
                    </a:lnL>
                    <a:lnR>
                      <a:noFill/>
                    </a:lnR>
                    <a:lnT>
                      <a:noFill/>
                    </a:lnT>
                    <a:lnB>
                      <a:noFill/>
                    </a:lnB>
                    <a:solidFill>
                      <a:srgbClr val="FFFFFF"/>
                    </a:solidFill>
                  </a:tcPr>
                </a:tc>
                <a:tc>
                  <a:txBody>
                    <a:bodyPr/>
                    <a:lstStyle/>
                    <a:p>
                      <a:pPr algn="r" fontAlgn="ctr"/>
                      <a:r>
                        <a:rPr lang="id-ID">
                          <a:effectLst/>
                        </a:rPr>
                        <a:t>37.920200</a:t>
                      </a:r>
                    </a:p>
                  </a:txBody>
                  <a:tcPr anchor="ctr">
                    <a:lnL>
                      <a:noFill/>
                    </a:lnL>
                    <a:lnR>
                      <a:noFill/>
                    </a:lnR>
                    <a:lnT>
                      <a:noFill/>
                    </a:lnT>
                    <a:lnB>
                      <a:noFill/>
                    </a:lnB>
                    <a:solidFill>
                      <a:srgbClr val="FFFFFF"/>
                    </a:solidFill>
                  </a:tcPr>
                </a:tc>
                <a:tc>
                  <a:txBody>
                    <a:bodyPr/>
                    <a:lstStyle/>
                    <a:p>
                      <a:pPr algn="r" fontAlgn="ctr"/>
                      <a:r>
                        <a:rPr lang="id-ID" dirty="0">
                          <a:effectLst/>
                        </a:rPr>
                        <a:t>37.920200</a:t>
                      </a:r>
                    </a:p>
                  </a:txBody>
                  <a:tcPr anchor="ctr">
                    <a:lnL>
                      <a:noFill/>
                    </a:lnL>
                    <a:lnR>
                      <a:noFill/>
                    </a:lnR>
                    <a:lnT>
                      <a:noFill/>
                    </a:lnT>
                    <a:lnB>
                      <a:noFill/>
                    </a:lnB>
                    <a:solidFill>
                      <a:srgbClr val="FFFFFF"/>
                    </a:solidFill>
                  </a:tcPr>
                </a:tc>
                <a:tc>
                  <a:txBody>
                    <a:bodyPr/>
                    <a:lstStyle/>
                    <a:p>
                      <a:pPr algn="r" fontAlgn="ctr"/>
                      <a:r>
                        <a:rPr lang="id-ID">
                          <a:effectLst/>
                        </a:rPr>
                        <a:t>37.920900</a:t>
                      </a:r>
                    </a:p>
                  </a:txBody>
                  <a:tcPr anchor="ctr">
                    <a:lnL>
                      <a:noFill/>
                    </a:lnL>
                    <a:lnR>
                      <a:noFill/>
                    </a:lnR>
                    <a:lnT>
                      <a:noFill/>
                    </a:lnT>
                    <a:lnB>
                      <a:noFill/>
                    </a:lnB>
                    <a:solidFill>
                      <a:srgbClr val="FFFFFF"/>
                    </a:solidFill>
                  </a:tcPr>
                </a:tc>
                <a:tc>
                  <a:txBody>
                    <a:bodyPr/>
                    <a:lstStyle/>
                    <a:p>
                      <a:pPr algn="r" fontAlgn="ctr"/>
                      <a:r>
                        <a:rPr lang="id-ID">
                          <a:effectLst/>
                        </a:rPr>
                        <a:t>93.784800</a:t>
                      </a:r>
                    </a:p>
                  </a:txBody>
                  <a:tcPr anchor="ctr">
                    <a:lnL>
                      <a:noFill/>
                    </a:lnL>
                    <a:lnR>
                      <a:noFill/>
                    </a:lnR>
                    <a:lnT>
                      <a:noFill/>
                    </a:lnT>
                    <a:lnB>
                      <a:noFill/>
                    </a:lnB>
                    <a:solidFill>
                      <a:srgbClr val="FFFFFF"/>
                    </a:solidFill>
                  </a:tcPr>
                </a:tc>
                <a:tc>
                  <a:txBody>
                    <a:bodyPr/>
                    <a:lstStyle/>
                    <a:p>
                      <a:pPr algn="r" fontAlgn="ctr"/>
                      <a:r>
                        <a:rPr lang="id-ID">
                          <a:effectLst/>
                        </a:rPr>
                        <a:t>90.263600</a:t>
                      </a:r>
                    </a:p>
                  </a:txBody>
                  <a:tcPr anchor="ctr">
                    <a:lnL>
                      <a:noFill/>
                    </a:lnL>
                    <a:lnR>
                      <a:noFill/>
                    </a:lnR>
                    <a:lnT>
                      <a:noFill/>
                    </a:lnT>
                    <a:lnB>
                      <a:noFill/>
                    </a:lnB>
                    <a:solidFill>
                      <a:srgbClr val="FFFFFF"/>
                    </a:solidFill>
                  </a:tcPr>
                </a:tc>
                <a:tc>
                  <a:txBody>
                    <a:bodyPr/>
                    <a:lstStyle/>
                    <a:p>
                      <a:pPr algn="r" fontAlgn="ctr"/>
                      <a:r>
                        <a:rPr lang="id-ID">
                          <a:effectLst/>
                        </a:rPr>
                        <a:t>91.772600</a:t>
                      </a:r>
                    </a:p>
                  </a:txBody>
                  <a:tcPr anchor="ctr">
                    <a:lnL>
                      <a:noFill/>
                    </a:lnL>
                    <a:lnR>
                      <a:noFill/>
                    </a:lnR>
                    <a:lnT>
                      <a:noFill/>
                    </a:lnT>
                    <a:lnB>
                      <a:noFill/>
                    </a:lnB>
                    <a:solidFill>
                      <a:srgbClr val="FFFFFF"/>
                    </a:solidFill>
                  </a:tcPr>
                </a:tc>
                <a:tc>
                  <a:txBody>
                    <a:bodyPr/>
                    <a:lstStyle/>
                    <a:p>
                      <a:pPr algn="r" fontAlgn="ctr"/>
                      <a:r>
                        <a:rPr lang="id-ID">
                          <a:effectLst/>
                        </a:rPr>
                        <a:t>93.048800</a:t>
                      </a:r>
                    </a:p>
                  </a:txBody>
                  <a:tcPr anchor="ctr">
                    <a:lnL>
                      <a:noFill/>
                    </a:lnL>
                    <a:lnR>
                      <a:noFill/>
                    </a:lnR>
                    <a:lnT>
                      <a:noFill/>
                    </a:lnT>
                    <a:lnB>
                      <a:noFill/>
                    </a:lnB>
                    <a:solidFill>
                      <a:srgbClr val="FFFFFF"/>
                    </a:solidFill>
                  </a:tcPr>
                </a:tc>
                <a:extLst>
                  <a:ext uri="{0D108BD9-81ED-4DB2-BD59-A6C34878D82A}">
                    <a16:rowId xmlns:a16="http://schemas.microsoft.com/office/drawing/2014/main" val="3858969643"/>
                  </a:ext>
                </a:extLst>
              </a:tr>
              <a:tr h="0">
                <a:tc>
                  <a:txBody>
                    <a:bodyPr/>
                    <a:lstStyle/>
                    <a:p>
                      <a:pPr algn="r" fontAlgn="ctr"/>
                      <a:r>
                        <a:rPr lang="id-ID" b="1">
                          <a:effectLst/>
                        </a:rPr>
                        <a:t>RMSE</a:t>
                      </a:r>
                    </a:p>
                  </a:txBody>
                  <a:tcPr anchor="ctr">
                    <a:lnL>
                      <a:noFill/>
                    </a:lnL>
                    <a:lnR>
                      <a:noFill/>
                    </a:lnR>
                    <a:lnT>
                      <a:noFill/>
                    </a:lnT>
                    <a:lnB>
                      <a:noFill/>
                    </a:lnB>
                    <a:solidFill>
                      <a:srgbClr val="F5F5F5"/>
                    </a:solidFill>
                  </a:tcPr>
                </a:tc>
                <a:tc>
                  <a:txBody>
                    <a:bodyPr/>
                    <a:lstStyle/>
                    <a:p>
                      <a:pPr algn="r" fontAlgn="ctr"/>
                      <a:r>
                        <a:rPr lang="id-ID">
                          <a:effectLst/>
                        </a:rPr>
                        <a:t>0.263647</a:t>
                      </a:r>
                    </a:p>
                  </a:txBody>
                  <a:tcPr anchor="ctr">
                    <a:lnL>
                      <a:noFill/>
                    </a:lnL>
                    <a:lnR>
                      <a:noFill/>
                    </a:lnR>
                    <a:lnT>
                      <a:noFill/>
                    </a:lnT>
                    <a:lnB>
                      <a:noFill/>
                    </a:lnB>
                    <a:solidFill>
                      <a:srgbClr val="F5F5F5"/>
                    </a:solidFill>
                  </a:tcPr>
                </a:tc>
                <a:tc>
                  <a:txBody>
                    <a:bodyPr/>
                    <a:lstStyle/>
                    <a:p>
                      <a:pPr algn="r" fontAlgn="ctr"/>
                      <a:r>
                        <a:rPr lang="id-ID">
                          <a:effectLst/>
                        </a:rPr>
                        <a:t>0.263647</a:t>
                      </a:r>
                    </a:p>
                  </a:txBody>
                  <a:tcPr anchor="ctr">
                    <a:lnL>
                      <a:noFill/>
                    </a:lnL>
                    <a:lnR>
                      <a:noFill/>
                    </a:lnR>
                    <a:lnT>
                      <a:noFill/>
                    </a:lnT>
                    <a:lnB>
                      <a:noFill/>
                    </a:lnB>
                    <a:solidFill>
                      <a:srgbClr val="F5F5F5"/>
                    </a:solidFill>
                  </a:tcPr>
                </a:tc>
                <a:tc>
                  <a:txBody>
                    <a:bodyPr/>
                    <a:lstStyle/>
                    <a:p>
                      <a:pPr algn="r" fontAlgn="ctr"/>
                      <a:r>
                        <a:rPr lang="id-ID">
                          <a:effectLst/>
                        </a:rPr>
                        <a:t>0.263645</a:t>
                      </a:r>
                    </a:p>
                  </a:txBody>
                  <a:tcPr anchor="ctr">
                    <a:lnL>
                      <a:noFill/>
                    </a:lnL>
                    <a:lnR>
                      <a:noFill/>
                    </a:lnR>
                    <a:lnT>
                      <a:noFill/>
                    </a:lnT>
                    <a:lnB>
                      <a:noFill/>
                    </a:lnB>
                    <a:solidFill>
                      <a:srgbClr val="F5F5F5"/>
                    </a:solidFill>
                  </a:tcPr>
                </a:tc>
                <a:tc>
                  <a:txBody>
                    <a:bodyPr/>
                    <a:lstStyle/>
                    <a:p>
                      <a:pPr algn="r" fontAlgn="ctr"/>
                      <a:r>
                        <a:rPr lang="id-ID">
                          <a:effectLst/>
                        </a:rPr>
                        <a:t>0.083421</a:t>
                      </a:r>
                    </a:p>
                  </a:txBody>
                  <a:tcPr anchor="ctr">
                    <a:lnL>
                      <a:noFill/>
                    </a:lnL>
                    <a:lnR>
                      <a:noFill/>
                    </a:lnR>
                    <a:lnT>
                      <a:noFill/>
                    </a:lnT>
                    <a:lnB>
                      <a:noFill/>
                    </a:lnB>
                    <a:solidFill>
                      <a:srgbClr val="F5F5F5"/>
                    </a:solidFill>
                  </a:tcPr>
                </a:tc>
                <a:tc>
                  <a:txBody>
                    <a:bodyPr/>
                    <a:lstStyle/>
                    <a:p>
                      <a:pPr algn="r" fontAlgn="ctr"/>
                      <a:r>
                        <a:rPr lang="id-ID">
                          <a:effectLst/>
                        </a:rPr>
                        <a:t>0.104411</a:t>
                      </a:r>
                    </a:p>
                  </a:txBody>
                  <a:tcPr anchor="ctr">
                    <a:lnL>
                      <a:noFill/>
                    </a:lnL>
                    <a:lnR>
                      <a:noFill/>
                    </a:lnR>
                    <a:lnT>
                      <a:noFill/>
                    </a:lnT>
                    <a:lnB>
                      <a:noFill/>
                    </a:lnB>
                    <a:solidFill>
                      <a:srgbClr val="F5F5F5"/>
                    </a:solidFill>
                  </a:tcPr>
                </a:tc>
                <a:tc>
                  <a:txBody>
                    <a:bodyPr/>
                    <a:lstStyle/>
                    <a:p>
                      <a:pPr algn="r" fontAlgn="ctr"/>
                      <a:r>
                        <a:rPr lang="id-ID">
                          <a:effectLst/>
                        </a:rPr>
                        <a:t>0.095979</a:t>
                      </a:r>
                    </a:p>
                  </a:txBody>
                  <a:tcPr anchor="ctr">
                    <a:lnL>
                      <a:noFill/>
                    </a:lnL>
                    <a:lnR>
                      <a:noFill/>
                    </a:lnR>
                    <a:lnT>
                      <a:noFill/>
                    </a:lnT>
                    <a:lnB>
                      <a:noFill/>
                    </a:lnB>
                    <a:solidFill>
                      <a:srgbClr val="F5F5F5"/>
                    </a:solidFill>
                  </a:tcPr>
                </a:tc>
                <a:tc>
                  <a:txBody>
                    <a:bodyPr/>
                    <a:lstStyle/>
                    <a:p>
                      <a:pPr algn="r" fontAlgn="ctr"/>
                      <a:r>
                        <a:rPr lang="id-ID" dirty="0">
                          <a:effectLst/>
                        </a:rPr>
                        <a:t>0.088222</a:t>
                      </a:r>
                    </a:p>
                  </a:txBody>
                  <a:tcPr anchor="ctr">
                    <a:lnL>
                      <a:noFill/>
                    </a:lnL>
                    <a:lnR>
                      <a:noFill/>
                    </a:lnR>
                    <a:lnT>
                      <a:noFill/>
                    </a:lnT>
                    <a:lnB>
                      <a:noFill/>
                    </a:lnB>
                    <a:solidFill>
                      <a:srgbClr val="F5F5F5"/>
                    </a:solidFill>
                  </a:tcPr>
                </a:tc>
                <a:extLst>
                  <a:ext uri="{0D108BD9-81ED-4DB2-BD59-A6C34878D82A}">
                    <a16:rowId xmlns:a16="http://schemas.microsoft.com/office/drawing/2014/main" val="1975332894"/>
                  </a:ext>
                </a:extLst>
              </a:tr>
            </a:tbl>
          </a:graphicData>
        </a:graphic>
      </p:graphicFrame>
      <p:graphicFrame>
        <p:nvGraphicFramePr>
          <p:cNvPr id="10" name="Table 9">
            <a:extLst>
              <a:ext uri="{FF2B5EF4-FFF2-40B4-BE49-F238E27FC236}">
                <a16:creationId xmlns:a16="http://schemas.microsoft.com/office/drawing/2014/main" id="{71138423-0C80-4FC1-A4D0-D07BD6045458}"/>
              </a:ext>
            </a:extLst>
          </p:cNvPr>
          <p:cNvGraphicFramePr>
            <a:graphicFrameLocks noGrp="1"/>
          </p:cNvGraphicFramePr>
          <p:nvPr>
            <p:extLst>
              <p:ext uri="{D42A27DB-BD31-4B8C-83A1-F6EECF244321}">
                <p14:modId xmlns:p14="http://schemas.microsoft.com/office/powerpoint/2010/main" val="1552295189"/>
              </p:ext>
            </p:extLst>
          </p:nvPr>
        </p:nvGraphicFramePr>
        <p:xfrm>
          <a:off x="173002" y="3827464"/>
          <a:ext cx="11845992" cy="731520"/>
        </p:xfrm>
        <a:graphic>
          <a:graphicData uri="http://schemas.openxmlformats.org/drawingml/2006/table">
            <a:tbl>
              <a:tblPr/>
              <a:tblGrid>
                <a:gridCol w="1480749">
                  <a:extLst>
                    <a:ext uri="{9D8B030D-6E8A-4147-A177-3AD203B41FA5}">
                      <a16:colId xmlns:a16="http://schemas.microsoft.com/office/drawing/2014/main" val="1628794451"/>
                    </a:ext>
                  </a:extLst>
                </a:gridCol>
                <a:gridCol w="1480749">
                  <a:extLst>
                    <a:ext uri="{9D8B030D-6E8A-4147-A177-3AD203B41FA5}">
                      <a16:colId xmlns:a16="http://schemas.microsoft.com/office/drawing/2014/main" val="1013700585"/>
                    </a:ext>
                  </a:extLst>
                </a:gridCol>
                <a:gridCol w="1480749">
                  <a:extLst>
                    <a:ext uri="{9D8B030D-6E8A-4147-A177-3AD203B41FA5}">
                      <a16:colId xmlns:a16="http://schemas.microsoft.com/office/drawing/2014/main" val="1816414865"/>
                    </a:ext>
                  </a:extLst>
                </a:gridCol>
                <a:gridCol w="1480749">
                  <a:extLst>
                    <a:ext uri="{9D8B030D-6E8A-4147-A177-3AD203B41FA5}">
                      <a16:colId xmlns:a16="http://schemas.microsoft.com/office/drawing/2014/main" val="898106043"/>
                    </a:ext>
                  </a:extLst>
                </a:gridCol>
                <a:gridCol w="1480749">
                  <a:extLst>
                    <a:ext uri="{9D8B030D-6E8A-4147-A177-3AD203B41FA5}">
                      <a16:colId xmlns:a16="http://schemas.microsoft.com/office/drawing/2014/main" val="2990777969"/>
                    </a:ext>
                  </a:extLst>
                </a:gridCol>
                <a:gridCol w="1480749">
                  <a:extLst>
                    <a:ext uri="{9D8B030D-6E8A-4147-A177-3AD203B41FA5}">
                      <a16:colId xmlns:a16="http://schemas.microsoft.com/office/drawing/2014/main" val="4163813465"/>
                    </a:ext>
                  </a:extLst>
                </a:gridCol>
                <a:gridCol w="1480749">
                  <a:extLst>
                    <a:ext uri="{9D8B030D-6E8A-4147-A177-3AD203B41FA5}">
                      <a16:colId xmlns:a16="http://schemas.microsoft.com/office/drawing/2014/main" val="313986857"/>
                    </a:ext>
                  </a:extLst>
                </a:gridCol>
                <a:gridCol w="1480749">
                  <a:extLst>
                    <a:ext uri="{9D8B030D-6E8A-4147-A177-3AD203B41FA5}">
                      <a16:colId xmlns:a16="http://schemas.microsoft.com/office/drawing/2014/main" val="2471048220"/>
                    </a:ext>
                  </a:extLst>
                </a:gridCol>
              </a:tblGrid>
              <a:tr h="0">
                <a:tc>
                  <a:txBody>
                    <a:bodyPr/>
                    <a:lstStyle/>
                    <a:p>
                      <a:pPr algn="r" fontAlgn="ctr"/>
                      <a:r>
                        <a:rPr lang="id-ID" b="1">
                          <a:effectLst/>
                        </a:rPr>
                        <a:t>Root MSLE</a:t>
                      </a:r>
                    </a:p>
                  </a:txBody>
                  <a:tcPr anchor="ctr">
                    <a:lnL>
                      <a:noFill/>
                    </a:lnL>
                    <a:lnR>
                      <a:noFill/>
                    </a:lnR>
                    <a:lnT>
                      <a:noFill/>
                    </a:lnT>
                    <a:lnB>
                      <a:noFill/>
                    </a:lnB>
                    <a:solidFill>
                      <a:srgbClr val="FFFFFF"/>
                    </a:solidFill>
                  </a:tcPr>
                </a:tc>
                <a:tc>
                  <a:txBody>
                    <a:bodyPr/>
                    <a:lstStyle/>
                    <a:p>
                      <a:pPr algn="r" fontAlgn="ctr"/>
                      <a:r>
                        <a:rPr lang="id-ID">
                          <a:effectLst/>
                        </a:rPr>
                        <a:t>0.013358</a:t>
                      </a:r>
                    </a:p>
                  </a:txBody>
                  <a:tcPr anchor="ctr">
                    <a:lnL>
                      <a:noFill/>
                    </a:lnL>
                    <a:lnR>
                      <a:noFill/>
                    </a:lnR>
                    <a:lnT>
                      <a:noFill/>
                    </a:lnT>
                    <a:lnB>
                      <a:noFill/>
                    </a:lnB>
                    <a:solidFill>
                      <a:srgbClr val="FFFFFF"/>
                    </a:solidFill>
                  </a:tcPr>
                </a:tc>
                <a:tc>
                  <a:txBody>
                    <a:bodyPr/>
                    <a:lstStyle/>
                    <a:p>
                      <a:pPr algn="r" fontAlgn="ctr"/>
                      <a:r>
                        <a:rPr lang="id-ID">
                          <a:effectLst/>
                        </a:rPr>
                        <a:t>0.013358</a:t>
                      </a:r>
                    </a:p>
                  </a:txBody>
                  <a:tcPr anchor="ctr">
                    <a:lnL>
                      <a:noFill/>
                    </a:lnL>
                    <a:lnR>
                      <a:noFill/>
                    </a:lnR>
                    <a:lnT>
                      <a:noFill/>
                    </a:lnT>
                    <a:lnB>
                      <a:noFill/>
                    </a:lnB>
                    <a:solidFill>
                      <a:srgbClr val="FFFFFF"/>
                    </a:solidFill>
                  </a:tcPr>
                </a:tc>
                <a:tc>
                  <a:txBody>
                    <a:bodyPr/>
                    <a:lstStyle/>
                    <a:p>
                      <a:pPr algn="r" fontAlgn="ctr"/>
                      <a:r>
                        <a:rPr lang="id-ID">
                          <a:effectLst/>
                        </a:rPr>
                        <a:t>0.013358</a:t>
                      </a:r>
                    </a:p>
                  </a:txBody>
                  <a:tcPr anchor="ctr">
                    <a:lnL>
                      <a:noFill/>
                    </a:lnL>
                    <a:lnR>
                      <a:noFill/>
                    </a:lnR>
                    <a:lnT>
                      <a:noFill/>
                    </a:lnT>
                    <a:lnB>
                      <a:noFill/>
                    </a:lnB>
                    <a:solidFill>
                      <a:srgbClr val="FFFFFF"/>
                    </a:solidFill>
                  </a:tcPr>
                </a:tc>
                <a:tc>
                  <a:txBody>
                    <a:bodyPr/>
                    <a:lstStyle/>
                    <a:p>
                      <a:pPr algn="r" fontAlgn="ctr"/>
                      <a:r>
                        <a:rPr lang="id-ID">
                          <a:effectLst/>
                        </a:rPr>
                        <a:t>0.004250</a:t>
                      </a:r>
                    </a:p>
                  </a:txBody>
                  <a:tcPr anchor="ctr">
                    <a:lnL>
                      <a:noFill/>
                    </a:lnL>
                    <a:lnR>
                      <a:noFill/>
                    </a:lnR>
                    <a:lnT>
                      <a:noFill/>
                    </a:lnT>
                    <a:lnB>
                      <a:noFill/>
                    </a:lnB>
                    <a:solidFill>
                      <a:srgbClr val="FFFFFF"/>
                    </a:solidFill>
                  </a:tcPr>
                </a:tc>
                <a:tc>
                  <a:txBody>
                    <a:bodyPr/>
                    <a:lstStyle/>
                    <a:p>
                      <a:pPr algn="r" fontAlgn="ctr"/>
                      <a:r>
                        <a:rPr lang="id-ID">
                          <a:effectLst/>
                        </a:rPr>
                        <a:t>0.005325</a:t>
                      </a:r>
                    </a:p>
                  </a:txBody>
                  <a:tcPr anchor="ctr">
                    <a:lnL>
                      <a:noFill/>
                    </a:lnL>
                    <a:lnR>
                      <a:noFill/>
                    </a:lnR>
                    <a:lnT>
                      <a:noFill/>
                    </a:lnT>
                    <a:lnB>
                      <a:noFill/>
                    </a:lnB>
                    <a:solidFill>
                      <a:srgbClr val="FFFFFF"/>
                    </a:solidFill>
                  </a:tcPr>
                </a:tc>
                <a:tc>
                  <a:txBody>
                    <a:bodyPr/>
                    <a:lstStyle/>
                    <a:p>
                      <a:pPr algn="r" fontAlgn="ctr"/>
                      <a:r>
                        <a:rPr lang="id-ID">
                          <a:effectLst/>
                        </a:rPr>
                        <a:t>0.004876</a:t>
                      </a:r>
                    </a:p>
                  </a:txBody>
                  <a:tcPr anchor="ctr">
                    <a:lnL>
                      <a:noFill/>
                    </a:lnL>
                    <a:lnR>
                      <a:noFill/>
                    </a:lnR>
                    <a:lnT>
                      <a:noFill/>
                    </a:lnT>
                    <a:lnB>
                      <a:noFill/>
                    </a:lnB>
                    <a:solidFill>
                      <a:srgbClr val="FFFFFF"/>
                    </a:solidFill>
                  </a:tcPr>
                </a:tc>
                <a:tc>
                  <a:txBody>
                    <a:bodyPr/>
                    <a:lstStyle/>
                    <a:p>
                      <a:pPr algn="r" fontAlgn="ctr"/>
                      <a:r>
                        <a:rPr lang="id-ID">
                          <a:effectLst/>
                        </a:rPr>
                        <a:t>0.004489</a:t>
                      </a:r>
                    </a:p>
                  </a:txBody>
                  <a:tcPr anchor="ctr">
                    <a:lnL>
                      <a:noFill/>
                    </a:lnL>
                    <a:lnR>
                      <a:noFill/>
                    </a:lnR>
                    <a:lnT>
                      <a:noFill/>
                    </a:lnT>
                    <a:lnB>
                      <a:noFill/>
                    </a:lnB>
                    <a:solidFill>
                      <a:srgbClr val="FFFFFF"/>
                    </a:solidFill>
                  </a:tcPr>
                </a:tc>
                <a:extLst>
                  <a:ext uri="{0D108BD9-81ED-4DB2-BD59-A6C34878D82A}">
                    <a16:rowId xmlns:a16="http://schemas.microsoft.com/office/drawing/2014/main" val="659963792"/>
                  </a:ext>
                </a:extLst>
              </a:tr>
              <a:tr h="0">
                <a:tc>
                  <a:txBody>
                    <a:bodyPr/>
                    <a:lstStyle/>
                    <a:p>
                      <a:pPr algn="r" fontAlgn="ctr"/>
                      <a:r>
                        <a:rPr lang="id-ID" b="1">
                          <a:effectLst/>
                        </a:rPr>
                        <a:t>R2 Score</a:t>
                      </a:r>
                    </a:p>
                  </a:txBody>
                  <a:tcPr anchor="ctr">
                    <a:lnL>
                      <a:noFill/>
                    </a:lnL>
                    <a:lnR>
                      <a:noFill/>
                    </a:lnR>
                    <a:lnT>
                      <a:noFill/>
                    </a:lnT>
                    <a:lnB>
                      <a:noFill/>
                    </a:lnB>
                    <a:solidFill>
                      <a:srgbClr val="F5F5F5"/>
                    </a:solidFill>
                  </a:tcPr>
                </a:tc>
                <a:tc>
                  <a:txBody>
                    <a:bodyPr/>
                    <a:lstStyle/>
                    <a:p>
                      <a:pPr algn="r" fontAlgn="ctr"/>
                      <a:r>
                        <a:rPr lang="id-ID">
                          <a:effectLst/>
                        </a:rPr>
                        <a:t>0.379202</a:t>
                      </a:r>
                    </a:p>
                  </a:txBody>
                  <a:tcPr anchor="ctr">
                    <a:lnL>
                      <a:noFill/>
                    </a:lnL>
                    <a:lnR>
                      <a:noFill/>
                    </a:lnR>
                    <a:lnT>
                      <a:noFill/>
                    </a:lnT>
                    <a:lnB>
                      <a:noFill/>
                    </a:lnB>
                    <a:solidFill>
                      <a:srgbClr val="F5F5F5"/>
                    </a:solidFill>
                  </a:tcPr>
                </a:tc>
                <a:tc>
                  <a:txBody>
                    <a:bodyPr/>
                    <a:lstStyle/>
                    <a:p>
                      <a:pPr algn="r" fontAlgn="ctr"/>
                      <a:r>
                        <a:rPr lang="id-ID">
                          <a:effectLst/>
                        </a:rPr>
                        <a:t>0.379202</a:t>
                      </a:r>
                    </a:p>
                  </a:txBody>
                  <a:tcPr anchor="ctr">
                    <a:lnL>
                      <a:noFill/>
                    </a:lnL>
                    <a:lnR>
                      <a:noFill/>
                    </a:lnR>
                    <a:lnT>
                      <a:noFill/>
                    </a:lnT>
                    <a:lnB>
                      <a:noFill/>
                    </a:lnB>
                    <a:solidFill>
                      <a:srgbClr val="F5F5F5"/>
                    </a:solidFill>
                  </a:tcPr>
                </a:tc>
                <a:tc>
                  <a:txBody>
                    <a:bodyPr/>
                    <a:lstStyle/>
                    <a:p>
                      <a:pPr algn="r" fontAlgn="ctr"/>
                      <a:r>
                        <a:rPr lang="id-ID">
                          <a:effectLst/>
                        </a:rPr>
                        <a:t>0.379209</a:t>
                      </a:r>
                    </a:p>
                  </a:txBody>
                  <a:tcPr anchor="ctr">
                    <a:lnL>
                      <a:noFill/>
                    </a:lnL>
                    <a:lnR>
                      <a:noFill/>
                    </a:lnR>
                    <a:lnT>
                      <a:noFill/>
                    </a:lnT>
                    <a:lnB>
                      <a:noFill/>
                    </a:lnB>
                    <a:solidFill>
                      <a:srgbClr val="F5F5F5"/>
                    </a:solidFill>
                  </a:tcPr>
                </a:tc>
                <a:tc>
                  <a:txBody>
                    <a:bodyPr/>
                    <a:lstStyle/>
                    <a:p>
                      <a:pPr algn="r" fontAlgn="ctr"/>
                      <a:r>
                        <a:rPr lang="id-ID">
                          <a:effectLst/>
                        </a:rPr>
                        <a:t>0.937848</a:t>
                      </a:r>
                    </a:p>
                  </a:txBody>
                  <a:tcPr anchor="ctr">
                    <a:lnL>
                      <a:noFill/>
                    </a:lnL>
                    <a:lnR>
                      <a:noFill/>
                    </a:lnR>
                    <a:lnT>
                      <a:noFill/>
                    </a:lnT>
                    <a:lnB>
                      <a:noFill/>
                    </a:lnB>
                    <a:solidFill>
                      <a:srgbClr val="F5F5F5"/>
                    </a:solidFill>
                  </a:tcPr>
                </a:tc>
                <a:tc>
                  <a:txBody>
                    <a:bodyPr/>
                    <a:lstStyle/>
                    <a:p>
                      <a:pPr algn="r" fontAlgn="ctr"/>
                      <a:r>
                        <a:rPr lang="id-ID">
                          <a:effectLst/>
                        </a:rPr>
                        <a:t>0.902636</a:t>
                      </a:r>
                    </a:p>
                  </a:txBody>
                  <a:tcPr anchor="ctr">
                    <a:lnL>
                      <a:noFill/>
                    </a:lnL>
                    <a:lnR>
                      <a:noFill/>
                    </a:lnR>
                    <a:lnT>
                      <a:noFill/>
                    </a:lnT>
                    <a:lnB>
                      <a:noFill/>
                    </a:lnB>
                    <a:solidFill>
                      <a:srgbClr val="F5F5F5"/>
                    </a:solidFill>
                  </a:tcPr>
                </a:tc>
                <a:tc>
                  <a:txBody>
                    <a:bodyPr/>
                    <a:lstStyle/>
                    <a:p>
                      <a:pPr algn="r" fontAlgn="ctr"/>
                      <a:r>
                        <a:rPr lang="id-ID">
                          <a:effectLst/>
                        </a:rPr>
                        <a:t>0.917726</a:t>
                      </a:r>
                    </a:p>
                  </a:txBody>
                  <a:tcPr anchor="ctr">
                    <a:lnL>
                      <a:noFill/>
                    </a:lnL>
                    <a:lnR>
                      <a:noFill/>
                    </a:lnR>
                    <a:lnT>
                      <a:noFill/>
                    </a:lnT>
                    <a:lnB>
                      <a:noFill/>
                    </a:lnB>
                    <a:solidFill>
                      <a:srgbClr val="F5F5F5"/>
                    </a:solidFill>
                  </a:tcPr>
                </a:tc>
                <a:tc>
                  <a:txBody>
                    <a:bodyPr/>
                    <a:lstStyle/>
                    <a:p>
                      <a:pPr algn="r" fontAlgn="ctr"/>
                      <a:r>
                        <a:rPr lang="id-ID" dirty="0">
                          <a:effectLst/>
                        </a:rPr>
                        <a:t>0.930488</a:t>
                      </a:r>
                    </a:p>
                  </a:txBody>
                  <a:tcPr anchor="ctr">
                    <a:lnL>
                      <a:noFill/>
                    </a:lnL>
                    <a:lnR>
                      <a:noFill/>
                    </a:lnR>
                    <a:lnT>
                      <a:noFill/>
                    </a:lnT>
                    <a:lnB>
                      <a:noFill/>
                    </a:lnB>
                    <a:solidFill>
                      <a:srgbClr val="F5F5F5"/>
                    </a:solidFill>
                  </a:tcPr>
                </a:tc>
                <a:extLst>
                  <a:ext uri="{0D108BD9-81ED-4DB2-BD59-A6C34878D82A}">
                    <a16:rowId xmlns:a16="http://schemas.microsoft.com/office/drawing/2014/main" val="4137129325"/>
                  </a:ext>
                </a:extLst>
              </a:tr>
            </a:tbl>
          </a:graphicData>
        </a:graphic>
      </p:graphicFrame>
    </p:spTree>
    <p:extLst>
      <p:ext uri="{BB962C8B-B14F-4D97-AF65-F5344CB8AC3E}">
        <p14:creationId xmlns:p14="http://schemas.microsoft.com/office/powerpoint/2010/main" val="70740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id-ID" dirty="0" err="1"/>
              <a:t>Models</a:t>
            </a:r>
            <a:r>
              <a:rPr lang="id-ID" dirty="0"/>
              <a:t> performa</a:t>
            </a:r>
            <a:endParaRPr lang="en-US" dirty="0"/>
          </a:p>
        </p:txBody>
      </p:sp>
      <p:pic>
        <p:nvPicPr>
          <p:cNvPr id="2050" name="Picture 2">
            <a:extLst>
              <a:ext uri="{FF2B5EF4-FFF2-40B4-BE49-F238E27FC236}">
                <a16:creationId xmlns:a16="http://schemas.microsoft.com/office/drawing/2014/main" id="{F2975056-AC37-4562-8CA5-5258AAB3F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36" y="1747681"/>
            <a:ext cx="10910127" cy="356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99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13190" y="604404"/>
            <a:ext cx="10058400" cy="4766085"/>
          </a:xfrm>
        </p:spPr>
        <p:txBody>
          <a:bodyPr>
            <a:normAutofit/>
          </a:bodyPr>
          <a:lstStyle/>
          <a:p>
            <a:pPr algn="ctr"/>
            <a:br>
              <a:rPr lang="id-ID" dirty="0"/>
            </a:br>
            <a:br>
              <a:rPr lang="id-ID" dirty="0"/>
            </a:br>
            <a:r>
              <a:rPr lang="id-ID" sz="4800" dirty="0" err="1">
                <a:latin typeface="Adobe Garamond Pro" panose="02020502060506020403" pitchFamily="18" charset="0"/>
              </a:rPr>
              <a:t>flask</a:t>
            </a:r>
            <a:r>
              <a:rPr lang="id-ID" sz="4800" dirty="0">
                <a:latin typeface="Adobe Garamond Pro" panose="02020502060506020403" pitchFamily="18" charset="0"/>
              </a:rPr>
              <a:t> </a:t>
            </a:r>
            <a:r>
              <a:rPr lang="id-ID" sz="4800" dirty="0" err="1">
                <a:latin typeface="Adobe Garamond Pro" panose="02020502060506020403" pitchFamily="18" charset="0"/>
              </a:rPr>
              <a:t>application</a:t>
            </a:r>
            <a:endParaRPr lang="en-US" sz="4800" dirty="0">
              <a:latin typeface="Adobe Garamond Pro" panose="02020502060506020403" pitchFamily="18" charset="0"/>
            </a:endParaRPr>
          </a:p>
        </p:txBody>
      </p:sp>
      <p:pic>
        <p:nvPicPr>
          <p:cNvPr id="3" name="Picture 2">
            <a:extLst>
              <a:ext uri="{FF2B5EF4-FFF2-40B4-BE49-F238E27FC236}">
                <a16:creationId xmlns:a16="http://schemas.microsoft.com/office/drawing/2014/main" id="{27490462-BE4A-453B-BC39-6C4E942173CE}"/>
              </a:ext>
            </a:extLst>
          </p:cNvPr>
          <p:cNvPicPr>
            <a:picLocks noChangeAspect="1"/>
          </p:cNvPicPr>
          <p:nvPr/>
        </p:nvPicPr>
        <p:blipFill>
          <a:blip r:embed="rId2"/>
          <a:stretch>
            <a:fillRect/>
          </a:stretch>
        </p:blipFill>
        <p:spPr>
          <a:xfrm>
            <a:off x="4191000" y="848531"/>
            <a:ext cx="3810000" cy="2638425"/>
          </a:xfrm>
          <a:prstGeom prst="rect">
            <a:avLst/>
          </a:prstGeom>
        </p:spPr>
      </p:pic>
    </p:spTree>
    <p:extLst>
      <p:ext uri="{BB962C8B-B14F-4D97-AF65-F5344CB8AC3E}">
        <p14:creationId xmlns:p14="http://schemas.microsoft.com/office/powerpoint/2010/main" val="11248976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84</TotalTime>
  <Words>474</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Adobe Garamond Pro</vt:lpstr>
      <vt:lpstr>Arial</vt:lpstr>
      <vt:lpstr>Calibri</vt:lpstr>
      <vt:lpstr>Century Gothic</vt:lpstr>
      <vt:lpstr>Roboto</vt:lpstr>
      <vt:lpstr>RetrospectVTI</vt:lpstr>
      <vt:lpstr>Mirwan</vt:lpstr>
      <vt:lpstr>  introduction</vt:lpstr>
      <vt:lpstr>PowerPoint Presentation</vt:lpstr>
      <vt:lpstr>Dataset</vt:lpstr>
      <vt:lpstr>  Model training and performance</vt:lpstr>
      <vt:lpstr>Algorithm</vt:lpstr>
      <vt:lpstr>Models performa</vt:lpstr>
      <vt:lpstr>Models performa</vt:lpstr>
      <vt:lpstr>  flask application</vt:lpstr>
      <vt:lpstr> </vt:lpstr>
      <vt:lpstr>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Mirwan</dc:title>
  <dc:creator>tanio tanio</dc:creator>
  <cp:lastModifiedBy>tanio tanio</cp:lastModifiedBy>
  <cp:revision>8</cp:revision>
  <dcterms:created xsi:type="dcterms:W3CDTF">2020-10-14T07:10:51Z</dcterms:created>
  <dcterms:modified xsi:type="dcterms:W3CDTF">2020-10-14T08:35:08Z</dcterms:modified>
</cp:coreProperties>
</file>