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14" d="100"/>
          <a:sy n="114" d="100"/>
        </p:scale>
        <p:origin x="72"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AD309-BFD0-7376-255B-21BAB0F25BD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1CC1F9-464E-ABC9-859F-80901CBD4E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64AF16-D749-04B7-4CA4-3CF5072812F9}"/>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5" name="页脚占位符 4">
            <a:extLst>
              <a:ext uri="{FF2B5EF4-FFF2-40B4-BE49-F238E27FC236}">
                <a16:creationId xmlns:a16="http://schemas.microsoft.com/office/drawing/2014/main" id="{BB345420-DF5C-6248-219F-5C57DAE910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A1B7F8-A536-7042-FB0C-465D91201061}"/>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358648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C2CC4-3BF0-D7D6-A09A-4C544E5A38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530836-4A9F-159E-0552-7EFECF22FDF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7B1382-AD7D-29C3-DBB2-E18562B1C7BE}"/>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5" name="页脚占位符 4">
            <a:extLst>
              <a:ext uri="{FF2B5EF4-FFF2-40B4-BE49-F238E27FC236}">
                <a16:creationId xmlns:a16="http://schemas.microsoft.com/office/drawing/2014/main" id="{381BA172-470C-D2CB-AA93-58D724F54D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5D4E64-30D6-DA84-7E83-9FD208F9CCA9}"/>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597567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65DE13-67E1-BDF2-A50C-92F8A8228AA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B5C229-BBBD-FD98-37E5-5E631A210CB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2FFB89-B3DE-F177-6D07-5E842DE8E057}"/>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5" name="页脚占位符 4">
            <a:extLst>
              <a:ext uri="{FF2B5EF4-FFF2-40B4-BE49-F238E27FC236}">
                <a16:creationId xmlns:a16="http://schemas.microsoft.com/office/drawing/2014/main" id="{585F53FB-FC4E-FCFC-3B3B-9E3317DB7B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5E3BC4-8329-5EB3-5DEF-50D5CE678315}"/>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327023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557FA-CB1D-6D78-C219-47EE83EBB5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6B8C75-2912-6AF7-F863-194994980A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5CC2F7-E8F4-68C4-15BA-F566F01A40BE}"/>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5" name="页脚占位符 4">
            <a:extLst>
              <a:ext uri="{FF2B5EF4-FFF2-40B4-BE49-F238E27FC236}">
                <a16:creationId xmlns:a16="http://schemas.microsoft.com/office/drawing/2014/main" id="{CDF76D97-7F78-CEE5-470D-6F45FF3C86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BEF789-7A6B-BFB3-592D-5857899F3B4F}"/>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363141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7DA27-F501-C057-9791-1D0DB53CF7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A45074-C27F-4CD8-8E3A-0FBE55754D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E20300-52BB-162C-A044-7BFDB6A34F0F}"/>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5" name="页脚占位符 4">
            <a:extLst>
              <a:ext uri="{FF2B5EF4-FFF2-40B4-BE49-F238E27FC236}">
                <a16:creationId xmlns:a16="http://schemas.microsoft.com/office/drawing/2014/main" id="{40A5E55E-B701-EFAD-48A0-210CB6C7B3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E48671-E48E-B0E8-83FE-FAD93C42B2B5}"/>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315776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11810-0F00-B46B-2657-0B64A0DD58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B1A894-290E-53C6-7364-26F51D58859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963204D-1E88-9AC6-A3FC-3B8296D50F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46DD538-AB2F-4F0F-AF37-33F8B32AA523}"/>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6" name="页脚占位符 5">
            <a:extLst>
              <a:ext uri="{FF2B5EF4-FFF2-40B4-BE49-F238E27FC236}">
                <a16:creationId xmlns:a16="http://schemas.microsoft.com/office/drawing/2014/main" id="{1B9C793E-2881-F808-A13B-AFB6CBD32E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46A192-8F3F-A2E7-8840-5150D7444E7B}"/>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301456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A04FE-EBB8-4A66-E1F5-CA8FE81A2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3CE959-D3D8-FA78-0622-E5E59CFB4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9D6ECA-BF8B-D0EB-C373-F88D7FF5FE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334B2A-175D-9D8E-EB33-148BD715B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E455614-D84C-5396-7548-2E0D96839F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EEB043E-843A-E08B-D402-D102F08C5A2E}"/>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8" name="页脚占位符 7">
            <a:extLst>
              <a:ext uri="{FF2B5EF4-FFF2-40B4-BE49-F238E27FC236}">
                <a16:creationId xmlns:a16="http://schemas.microsoft.com/office/drawing/2014/main" id="{D5BF1E6F-A253-6BE4-6B60-17EC851906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227C34-B7D3-D7B5-23EC-7C1936AE70F7}"/>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239955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68BE7-8A02-BAC7-1E2D-E8D20199860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7020DA-1350-6F3B-0921-8EA55D34C569}"/>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4" name="页脚占位符 3">
            <a:extLst>
              <a:ext uri="{FF2B5EF4-FFF2-40B4-BE49-F238E27FC236}">
                <a16:creationId xmlns:a16="http://schemas.microsoft.com/office/drawing/2014/main" id="{4C904783-E143-2E71-5E0F-90511EAD33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AC5EFB-8A1E-6FF5-234F-53EA4D9CCFDA}"/>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282671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E53AFA-F784-FD3C-026D-85F0DD2D4280}"/>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3" name="页脚占位符 2">
            <a:extLst>
              <a:ext uri="{FF2B5EF4-FFF2-40B4-BE49-F238E27FC236}">
                <a16:creationId xmlns:a16="http://schemas.microsoft.com/office/drawing/2014/main" id="{38192F04-C505-6F82-912A-26911A51CD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3836E1D-E112-D741-B095-E75A1C98846C}"/>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390062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6480A-9EDE-6127-77A9-80B1C72B24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D020B70-ED9D-1682-F2BD-8838A10F5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CF38483-FBB8-2255-1AC9-19DC30E81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A90A32-C99F-A46C-5540-01413DC28B75}"/>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6" name="页脚占位符 5">
            <a:extLst>
              <a:ext uri="{FF2B5EF4-FFF2-40B4-BE49-F238E27FC236}">
                <a16:creationId xmlns:a16="http://schemas.microsoft.com/office/drawing/2014/main" id="{C6499834-4DE5-60C8-8A1B-E756CFDA4D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E56278-C93A-0CD8-112F-C09534EC1833}"/>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378347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7601C-70F6-3E43-B6B0-3672928F22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EE2DAE-8AAD-AB06-403E-3A518EFCAC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21826B0-C786-C1CD-6206-CCB22CD61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351F94-5F49-ED2E-C6E5-7F9CBA3B0837}"/>
              </a:ext>
            </a:extLst>
          </p:cNvPr>
          <p:cNvSpPr>
            <a:spLocks noGrp="1"/>
          </p:cNvSpPr>
          <p:nvPr>
            <p:ph type="dt" sz="half" idx="10"/>
          </p:nvPr>
        </p:nvSpPr>
        <p:spPr/>
        <p:txBody>
          <a:bodyPr/>
          <a:lstStyle/>
          <a:p>
            <a:fld id="{25518BA6-AB49-4CE0-88B5-B1A00241B691}" type="datetimeFigureOut">
              <a:rPr lang="zh-CN" altLang="en-US" smtClean="0"/>
              <a:t>2022/5/26</a:t>
            </a:fld>
            <a:endParaRPr lang="zh-CN" altLang="en-US"/>
          </a:p>
        </p:txBody>
      </p:sp>
      <p:sp>
        <p:nvSpPr>
          <p:cNvPr id="6" name="页脚占位符 5">
            <a:extLst>
              <a:ext uri="{FF2B5EF4-FFF2-40B4-BE49-F238E27FC236}">
                <a16:creationId xmlns:a16="http://schemas.microsoft.com/office/drawing/2014/main" id="{6C37C48D-6A28-C4A3-3D5E-378AA87D6F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D122C8-7406-BDE4-DF63-2F54E82B8BD6}"/>
              </a:ext>
            </a:extLst>
          </p:cNvPr>
          <p:cNvSpPr>
            <a:spLocks noGrp="1"/>
          </p:cNvSpPr>
          <p:nvPr>
            <p:ph type="sldNum" sz="quarter" idx="12"/>
          </p:nvPr>
        </p:nvSpPr>
        <p:spPr/>
        <p:txBody>
          <a:body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193128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C90422-14E8-C6B1-6EF0-16E8F36AC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AB261B-6FB3-2232-660B-FE00B5EA1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201ABF-1553-66EF-9C58-7862DD58E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18BA6-AB49-4CE0-88B5-B1A00241B691}" type="datetimeFigureOut">
              <a:rPr lang="zh-CN" altLang="en-US" smtClean="0"/>
              <a:t>2022/5/26</a:t>
            </a:fld>
            <a:endParaRPr lang="zh-CN" altLang="en-US"/>
          </a:p>
        </p:txBody>
      </p:sp>
      <p:sp>
        <p:nvSpPr>
          <p:cNvPr id="5" name="页脚占位符 4">
            <a:extLst>
              <a:ext uri="{FF2B5EF4-FFF2-40B4-BE49-F238E27FC236}">
                <a16:creationId xmlns:a16="http://schemas.microsoft.com/office/drawing/2014/main" id="{C3336744-1310-79F0-CC50-80F90319F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31F9EB-F214-02EA-4767-11FC2D647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CB686-C4B0-4282-BDA8-A048B9768854}" type="slidenum">
              <a:rPr lang="zh-CN" altLang="en-US" smtClean="0"/>
              <a:t>‹#›</a:t>
            </a:fld>
            <a:endParaRPr lang="zh-CN" altLang="en-US"/>
          </a:p>
        </p:txBody>
      </p:sp>
    </p:spTree>
    <p:extLst>
      <p:ext uri="{BB962C8B-B14F-4D97-AF65-F5344CB8AC3E}">
        <p14:creationId xmlns:p14="http://schemas.microsoft.com/office/powerpoint/2010/main" val="55148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A6CAB-C61F-ADC3-2410-40B6BAFA6FC0}"/>
              </a:ext>
            </a:extLst>
          </p:cNvPr>
          <p:cNvSpPr>
            <a:spLocks noGrp="1"/>
          </p:cNvSpPr>
          <p:nvPr>
            <p:ph type="ctrTitle"/>
          </p:nvPr>
        </p:nvSpPr>
        <p:spPr/>
        <p:txBody>
          <a:bodyPr/>
          <a:lstStyle/>
          <a:p>
            <a:r>
              <a:rPr lang="zh-CN" altLang="en-US" dirty="0"/>
              <a:t>法律中的性侵犯罪</a:t>
            </a:r>
          </a:p>
        </p:txBody>
      </p:sp>
      <p:sp>
        <p:nvSpPr>
          <p:cNvPr id="3" name="副标题 2">
            <a:extLst>
              <a:ext uri="{FF2B5EF4-FFF2-40B4-BE49-F238E27FC236}">
                <a16:creationId xmlns:a16="http://schemas.microsoft.com/office/drawing/2014/main" id="{625C66CA-5765-F6DC-A06B-BFB5B40505A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7466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7DBB8-E949-C0F0-AC67-EFDB6A9356A6}"/>
              </a:ext>
            </a:extLst>
          </p:cNvPr>
          <p:cNvSpPr>
            <a:spLocks noGrp="1"/>
          </p:cNvSpPr>
          <p:nvPr>
            <p:ph type="title"/>
          </p:nvPr>
        </p:nvSpPr>
        <p:spPr/>
        <p:txBody>
          <a:bodyPr/>
          <a:lstStyle/>
          <a:p>
            <a:r>
              <a:rPr lang="zh-CN" altLang="en-US" dirty="0"/>
              <a:t>幼女</a:t>
            </a:r>
          </a:p>
        </p:txBody>
      </p:sp>
      <p:sp>
        <p:nvSpPr>
          <p:cNvPr id="3" name="内容占位符 2">
            <a:extLst>
              <a:ext uri="{FF2B5EF4-FFF2-40B4-BE49-F238E27FC236}">
                <a16:creationId xmlns:a16="http://schemas.microsoft.com/office/drawing/2014/main" id="{C435FE4B-7F7B-57A0-1CE9-A6C2080C983B}"/>
              </a:ext>
            </a:extLst>
          </p:cNvPr>
          <p:cNvSpPr>
            <a:spLocks noGrp="1"/>
          </p:cNvSpPr>
          <p:nvPr>
            <p:ph idx="1"/>
          </p:nvPr>
        </p:nvSpPr>
        <p:spPr/>
        <p:txBody>
          <a:bodyPr/>
          <a:lstStyle/>
          <a:p>
            <a:r>
              <a:rPr lang="zh-CN" altLang="en-US" dirty="0"/>
              <a:t>在我国刑法中，性侵犯罪还是一个特殊的是于幼女发生性关系。不满</a:t>
            </a:r>
            <a:r>
              <a:rPr lang="en-US" altLang="zh-CN" dirty="0"/>
              <a:t>14</a:t>
            </a:r>
            <a:r>
              <a:rPr lang="zh-CN" altLang="en-US" dirty="0"/>
              <a:t>周岁的幼女没有性同意的能力，只要明知对方未满</a:t>
            </a:r>
            <a:r>
              <a:rPr lang="en-US" altLang="zh-CN" dirty="0"/>
              <a:t>14</a:t>
            </a:r>
            <a:r>
              <a:rPr lang="zh-CN" altLang="en-US" dirty="0"/>
              <a:t>周岁与之发生性关系一律构成犯罪。</a:t>
            </a:r>
            <a:endParaRPr lang="en-US" altLang="zh-CN" dirty="0"/>
          </a:p>
          <a:p>
            <a:r>
              <a:rPr lang="zh-CN" altLang="en-US" dirty="0"/>
              <a:t>因为以</a:t>
            </a:r>
            <a:r>
              <a:rPr lang="en-US" altLang="zh-CN" dirty="0"/>
              <a:t>14</a:t>
            </a:r>
            <a:r>
              <a:rPr lang="zh-CN" altLang="en-US" dirty="0"/>
              <a:t>周岁的这个年龄段来看，太嫩了，因为人的性生理发育和性心理发育是不一致的。</a:t>
            </a:r>
            <a:endParaRPr lang="en-US" altLang="zh-CN" dirty="0"/>
          </a:p>
          <a:p>
            <a:r>
              <a:rPr lang="zh-CN" altLang="en-US" dirty="0"/>
              <a:t>研究表明，</a:t>
            </a:r>
            <a:r>
              <a:rPr lang="en-US" altLang="zh-CN" dirty="0"/>
              <a:t>18</a:t>
            </a:r>
            <a:r>
              <a:rPr lang="zh-CN" altLang="en-US" dirty="0"/>
              <a:t>岁以后性心理才逐渐发育成熟，而且性成熟并不单纯依赖与生理上的成熟。</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0731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094255B-A698-A8AF-5C5F-2E21A3050110}"/>
              </a:ext>
            </a:extLst>
          </p:cNvPr>
          <p:cNvSpPr>
            <a:spLocks noGrp="1"/>
          </p:cNvSpPr>
          <p:nvPr>
            <p:ph type="title"/>
          </p:nvPr>
        </p:nvSpPr>
        <p:spPr/>
        <p:txBody>
          <a:bodyPr/>
          <a:lstStyle/>
          <a:p>
            <a:endParaRPr lang="zh-CN" altLang="en-US" dirty="0"/>
          </a:p>
        </p:txBody>
      </p:sp>
      <p:sp>
        <p:nvSpPr>
          <p:cNvPr id="5" name="内容占位符 4">
            <a:extLst>
              <a:ext uri="{FF2B5EF4-FFF2-40B4-BE49-F238E27FC236}">
                <a16:creationId xmlns:a16="http://schemas.microsoft.com/office/drawing/2014/main" id="{5179475D-04AC-205D-7119-954267B22E7A}"/>
              </a:ext>
            </a:extLst>
          </p:cNvPr>
          <p:cNvSpPr>
            <a:spLocks noGrp="1"/>
          </p:cNvSpPr>
          <p:nvPr>
            <p:ph idx="1"/>
          </p:nvPr>
        </p:nvSpPr>
        <p:spPr/>
        <p:txBody>
          <a:bodyPr/>
          <a:lstStyle/>
          <a:p>
            <a:r>
              <a:rPr lang="zh-CN" altLang="en-US" dirty="0"/>
              <a:t>在我国刑法中，至少有两个与性侵犯有关的犯罪，一是强奸罪，二是强制猥亵罪。</a:t>
            </a:r>
            <a:endParaRPr lang="en-US" altLang="zh-CN" dirty="0"/>
          </a:p>
          <a:p>
            <a:r>
              <a:rPr lang="zh-CN" altLang="en-US" dirty="0"/>
              <a:t>前罪的对象是女性，其基本刑是</a:t>
            </a:r>
            <a:r>
              <a:rPr lang="en-US" altLang="zh-CN" dirty="0"/>
              <a:t>3</a:t>
            </a:r>
            <a:r>
              <a:rPr lang="zh-CN" altLang="en-US" dirty="0"/>
              <a:t>年以上</a:t>
            </a:r>
            <a:r>
              <a:rPr lang="en-US" altLang="zh-CN" dirty="0"/>
              <a:t>10</a:t>
            </a:r>
            <a:r>
              <a:rPr lang="zh-CN" altLang="en-US" dirty="0"/>
              <a:t>年以下有期徒刑，如果有加重情节的，如强奸造成其他严重后果的</a:t>
            </a:r>
            <a:r>
              <a:rPr lang="en-US" altLang="zh-CN" dirty="0"/>
              <a:t>(</a:t>
            </a:r>
            <a:r>
              <a:rPr lang="zh-CN" altLang="en-US" dirty="0"/>
              <a:t>如导致女性自杀</a:t>
            </a:r>
            <a:r>
              <a:rPr lang="en-US" altLang="zh-CN" dirty="0"/>
              <a:t>)</a:t>
            </a:r>
            <a:r>
              <a:rPr lang="zh-CN" altLang="en-US" dirty="0"/>
              <a:t>可以判处</a:t>
            </a:r>
            <a:r>
              <a:rPr lang="en-US" altLang="zh-CN" dirty="0"/>
              <a:t>10</a:t>
            </a:r>
            <a:r>
              <a:rPr lang="zh-CN" altLang="en-US" dirty="0"/>
              <a:t>年以，上有期徒刑、无期徒刑甚至死刑。因此，其追诉时效最高可达</a:t>
            </a:r>
            <a:r>
              <a:rPr lang="en-US" altLang="zh-CN" dirty="0"/>
              <a:t>20</a:t>
            </a:r>
            <a:r>
              <a:rPr lang="zh-CN" altLang="en-US" dirty="0"/>
              <a:t>年。如果过了</a:t>
            </a:r>
            <a:r>
              <a:rPr lang="en-US" altLang="zh-CN" dirty="0"/>
              <a:t>20</a:t>
            </a:r>
            <a:r>
              <a:rPr lang="zh-CN" altLang="en-US" dirty="0"/>
              <a:t>年还有必要追诉，可以报请最高人民检察院核准。</a:t>
            </a:r>
            <a:endParaRPr lang="en-US" altLang="zh-CN" dirty="0"/>
          </a:p>
          <a:p>
            <a:r>
              <a:rPr lang="zh-CN" altLang="en-US" dirty="0"/>
              <a:t>后罪的对象既包括女性，又包括男性，其最高刑可达</a:t>
            </a:r>
            <a:r>
              <a:rPr lang="en-US" altLang="zh-CN" dirty="0"/>
              <a:t>15</a:t>
            </a:r>
            <a:r>
              <a:rPr lang="zh-CN" altLang="en-US" dirty="0"/>
              <a:t>年有期徒刑。</a:t>
            </a:r>
          </a:p>
        </p:txBody>
      </p:sp>
    </p:spTree>
    <p:extLst>
      <p:ext uri="{BB962C8B-B14F-4D97-AF65-F5344CB8AC3E}">
        <p14:creationId xmlns:p14="http://schemas.microsoft.com/office/powerpoint/2010/main" val="3160424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71F59-1D35-6F42-BF75-1324C1DD433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D196B27-D86D-7A8F-7561-1CD703D60AF2}"/>
              </a:ext>
            </a:extLst>
          </p:cNvPr>
          <p:cNvSpPr>
            <a:spLocks noGrp="1"/>
          </p:cNvSpPr>
          <p:nvPr>
            <p:ph idx="1"/>
          </p:nvPr>
        </p:nvSpPr>
        <p:spPr/>
        <p:txBody>
          <a:bodyPr/>
          <a:lstStyle/>
          <a:p>
            <a:r>
              <a:rPr lang="zh-CN" altLang="en-US" dirty="0"/>
              <a:t>司法部门一般认为性侵犯罪是在违背被害人意志的情况下与之发生性关系。</a:t>
            </a:r>
            <a:endParaRPr lang="en-US" altLang="zh-CN" dirty="0"/>
          </a:p>
          <a:p>
            <a:r>
              <a:rPr lang="zh-CN" altLang="en-US" dirty="0"/>
              <a:t>但是“违背意志”这个说法更多带有心理学的成分，不符合法学用语的规范性，所以学术界更多地都使用“不同意”这个概念进行替换。比如，性工作者由于经济压力而出卖身体，这可能是“违背意志的”，但在法律上却非“不同意”。</a:t>
            </a:r>
            <a:endParaRPr lang="en-US" altLang="zh-CN" dirty="0"/>
          </a:p>
          <a:p>
            <a:r>
              <a:rPr lang="zh-CN" altLang="en-US" dirty="0"/>
              <a:t>至于部分女权主义者认为人类中一切性行为都是强奸一都是 女性在各种压力</a:t>
            </a:r>
            <a:r>
              <a:rPr lang="en-US" altLang="zh-CN" dirty="0"/>
              <a:t>; </a:t>
            </a:r>
            <a:r>
              <a:rPr lang="zh-CN" altLang="en-US" dirty="0"/>
              <a:t>下的被迫之举，这种看法显然就太过极端激进。</a:t>
            </a:r>
          </a:p>
        </p:txBody>
      </p:sp>
    </p:spTree>
    <p:extLst>
      <p:ext uri="{BB962C8B-B14F-4D97-AF65-F5344CB8AC3E}">
        <p14:creationId xmlns:p14="http://schemas.microsoft.com/office/powerpoint/2010/main" val="407164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1DD8A90-69D7-94DD-4B15-CB966E42402D}"/>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E2D9D933-F1FE-CA1D-31A3-96ABBD1771C5}"/>
              </a:ext>
            </a:extLst>
          </p:cNvPr>
          <p:cNvSpPr>
            <a:spLocks noGrp="1"/>
          </p:cNvSpPr>
          <p:nvPr>
            <p:ph sz="half" idx="1"/>
          </p:nvPr>
        </p:nvSpPr>
        <p:spPr/>
        <p:txBody>
          <a:bodyPr/>
          <a:lstStyle/>
          <a:p>
            <a:r>
              <a:rPr lang="zh-CN" altLang="en-US" dirty="0"/>
              <a:t>那么什么是法律中的“不同意”呢？在同意与不同意之间的关系是非常模糊的。</a:t>
            </a:r>
          </a:p>
        </p:txBody>
      </p:sp>
      <p:sp>
        <p:nvSpPr>
          <p:cNvPr id="6" name="内容占位符 5">
            <a:extLst>
              <a:ext uri="{FF2B5EF4-FFF2-40B4-BE49-F238E27FC236}">
                <a16:creationId xmlns:a16="http://schemas.microsoft.com/office/drawing/2014/main" id="{472F667D-0F27-697B-F77D-C959C8BE9316}"/>
              </a:ext>
            </a:extLst>
          </p:cNvPr>
          <p:cNvSpPr>
            <a:spLocks noGrp="1"/>
          </p:cNvSpPr>
          <p:nvPr>
            <p:ph sz="half" idx="2"/>
          </p:nvPr>
        </p:nvSpPr>
        <p:spPr/>
        <p:txBody>
          <a:bodyPr/>
          <a:lstStyle/>
          <a:p>
            <a:r>
              <a:rPr lang="zh-CN" altLang="en-US" dirty="0"/>
              <a:t>在不同的时代，不同的历史背景下，不同意的判断标准都是不一样的</a:t>
            </a:r>
          </a:p>
        </p:txBody>
      </p:sp>
    </p:spTree>
    <p:extLst>
      <p:ext uri="{BB962C8B-B14F-4D97-AF65-F5344CB8AC3E}">
        <p14:creationId xmlns:p14="http://schemas.microsoft.com/office/powerpoint/2010/main" val="335300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D2021-D532-D663-A9C4-4CF15A621C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436CCD-8754-BF27-4755-6FF5293BB21C}"/>
              </a:ext>
            </a:extLst>
          </p:cNvPr>
          <p:cNvSpPr>
            <a:spLocks noGrp="1"/>
          </p:cNvSpPr>
          <p:nvPr>
            <p:ph sz="half" idx="1"/>
          </p:nvPr>
        </p:nvSpPr>
        <p:spPr/>
        <p:txBody>
          <a:bodyPr>
            <a:normAutofit fontScale="92500" lnSpcReduction="20000"/>
          </a:bodyPr>
          <a:lstStyle/>
          <a:p>
            <a:r>
              <a:rPr lang="zh-CN" altLang="en-US" dirty="0"/>
              <a:t>在不同的时代，不同的历史背景下，不同意的判断标准都是不一样的</a:t>
            </a:r>
          </a:p>
          <a:p>
            <a:r>
              <a:rPr lang="zh-CN" altLang="en-US" dirty="0"/>
              <a:t>例如在清朝的时候，女性的“贞操”是要大于女性的生命的。</a:t>
            </a:r>
            <a:endParaRPr lang="en-US" altLang="zh-CN" dirty="0"/>
          </a:p>
          <a:p>
            <a:r>
              <a:rPr lang="zh-CN" altLang="en-US" dirty="0"/>
              <a:t>在其反抗规则中，要求被害人必须竭尽全力的身体上的反抗来表明自己的不同意</a:t>
            </a:r>
            <a:r>
              <a:rPr lang="en-US" altLang="zh-CN" dirty="0"/>
              <a:t>,</a:t>
            </a:r>
            <a:r>
              <a:rPr lang="zh-CN" altLang="en-US" dirty="0"/>
              <a:t>才可以算是不同意，否则不算为强奸。</a:t>
            </a:r>
          </a:p>
        </p:txBody>
      </p:sp>
      <p:sp>
        <p:nvSpPr>
          <p:cNvPr id="4" name="内容占位符 3">
            <a:extLst>
              <a:ext uri="{FF2B5EF4-FFF2-40B4-BE49-F238E27FC236}">
                <a16:creationId xmlns:a16="http://schemas.microsoft.com/office/drawing/2014/main" id="{587FD5DB-97F6-F4D5-CA2D-FF9E6587CCAF}"/>
              </a:ext>
            </a:extLst>
          </p:cNvPr>
          <p:cNvSpPr>
            <a:spLocks noGrp="1"/>
          </p:cNvSpPr>
          <p:nvPr>
            <p:ph sz="half" idx="2"/>
          </p:nvPr>
        </p:nvSpPr>
        <p:spPr/>
        <p:txBody>
          <a:bodyPr>
            <a:normAutofit fontScale="92500" lnSpcReduction="20000"/>
          </a:bodyPr>
          <a:lstStyle/>
          <a:p>
            <a:r>
              <a:rPr lang="zh-CN" altLang="en-US" dirty="0"/>
              <a:t>随着现在女性时代的不断变更 崛起，女性的生命价值逐渐被认为超过贞操的价值。</a:t>
            </a:r>
            <a:endParaRPr lang="en-US" altLang="zh-CN" dirty="0"/>
          </a:p>
          <a:p>
            <a:r>
              <a:rPr lang="zh-CN" altLang="en-US" dirty="0"/>
              <a:t>但我们要记住，“法律是被发现的，而不是被制定的”。</a:t>
            </a:r>
            <a:endParaRPr lang="en-US" altLang="zh-CN" dirty="0"/>
          </a:p>
          <a:p>
            <a:r>
              <a:rPr lang="zh-CN" altLang="en-US" dirty="0"/>
              <a:t>因此在很长一段时间里，合理反抗规则对女性要求太高，在判例案件的过程中，对于被害人的反抗不明显，例如：被害人必须进行身体的反抗，如果没有身体上的反抗，仅仅是哭泣、呼救，愤怒等等，都不属于合理反抗，而视为性同意</a:t>
            </a:r>
          </a:p>
        </p:txBody>
      </p:sp>
    </p:spTree>
    <p:extLst>
      <p:ext uri="{BB962C8B-B14F-4D97-AF65-F5344CB8AC3E}">
        <p14:creationId xmlns:p14="http://schemas.microsoft.com/office/powerpoint/2010/main" val="138368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25361-4F31-CDD8-FFE4-74D062BBC9E8}"/>
              </a:ext>
            </a:extLst>
          </p:cNvPr>
          <p:cNvSpPr>
            <a:spLocks noGrp="1"/>
          </p:cNvSpPr>
          <p:nvPr>
            <p:ph type="title"/>
          </p:nvPr>
        </p:nvSpPr>
        <p:spPr/>
        <p:txBody>
          <a:bodyPr/>
          <a:lstStyle/>
          <a:p>
            <a:r>
              <a:rPr lang="zh-CN" altLang="en-US" dirty="0"/>
              <a:t>“不等于不规则”和“肯定性同意规则”</a:t>
            </a:r>
          </a:p>
        </p:txBody>
      </p:sp>
      <p:sp>
        <p:nvSpPr>
          <p:cNvPr id="3" name="内容占位符 2">
            <a:extLst>
              <a:ext uri="{FF2B5EF4-FFF2-40B4-BE49-F238E27FC236}">
                <a16:creationId xmlns:a16="http://schemas.microsoft.com/office/drawing/2014/main" id="{2CCD85E6-588A-6E61-31A6-0080F0268576}"/>
              </a:ext>
            </a:extLst>
          </p:cNvPr>
          <p:cNvSpPr>
            <a:spLocks noGrp="1"/>
          </p:cNvSpPr>
          <p:nvPr>
            <p:ph sz="half" idx="1"/>
          </p:nvPr>
        </p:nvSpPr>
        <p:spPr/>
        <p:txBody>
          <a:bodyPr/>
          <a:lstStyle/>
          <a:p>
            <a:r>
              <a:rPr lang="zh-CN" altLang="en-US" dirty="0"/>
              <a:t>随着女性的地位进一步的提高，越来越多的人认为传统的合理反抗的规则有着很强的“男权主义偏见”，是用男性的标准来要求女性，对女性的不尊重。</a:t>
            </a:r>
            <a:endParaRPr lang="en-US" altLang="zh-CN" dirty="0"/>
          </a:p>
          <a:p>
            <a:r>
              <a:rPr lang="zh-CN" altLang="en-US" dirty="0"/>
              <a:t>所以“不等于不规则”和“肯定型同意规则”应运而生</a:t>
            </a:r>
          </a:p>
        </p:txBody>
      </p:sp>
      <p:sp>
        <p:nvSpPr>
          <p:cNvPr id="4" name="内容占位符 3">
            <a:extLst>
              <a:ext uri="{FF2B5EF4-FFF2-40B4-BE49-F238E27FC236}">
                <a16:creationId xmlns:a16="http://schemas.microsoft.com/office/drawing/2014/main" id="{D26F82F4-685F-7883-DDA5-12734C4C4DAD}"/>
              </a:ext>
            </a:extLst>
          </p:cNvPr>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63629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7FD66-4733-5F9D-5A13-1845A6C7A67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129B20E-A33A-13B1-DF6E-F157661733DC}"/>
              </a:ext>
            </a:extLst>
          </p:cNvPr>
          <p:cNvSpPr>
            <a:spLocks noGrp="1"/>
          </p:cNvSpPr>
          <p:nvPr>
            <p:ph sz="half" idx="1"/>
          </p:nvPr>
        </p:nvSpPr>
        <p:spPr/>
        <p:txBody>
          <a:bodyPr/>
          <a:lstStyle/>
          <a:p>
            <a:r>
              <a:rPr lang="en-US" altLang="zh-CN" dirty="0"/>
              <a:t>“</a:t>
            </a:r>
            <a:r>
              <a:rPr lang="zh-CN" altLang="en-US" dirty="0"/>
              <a:t>不等于不规则</a:t>
            </a:r>
            <a:r>
              <a:rPr lang="en-US" altLang="zh-CN" dirty="0"/>
              <a:t>”</a:t>
            </a:r>
            <a:r>
              <a:rPr lang="zh-CN" altLang="en-US" dirty="0"/>
              <a:t>中</a:t>
            </a:r>
            <a:r>
              <a:rPr lang="en-US" altLang="zh-CN" dirty="0"/>
              <a:t>,</a:t>
            </a:r>
            <a:r>
              <a:rPr lang="zh-CN" altLang="en-US" dirty="0"/>
              <a:t>认为女性“语言上”的拒绝应看成对“性”的不同意</a:t>
            </a:r>
            <a:endParaRPr lang="en-US" altLang="zh-CN" dirty="0"/>
          </a:p>
          <a:p>
            <a:r>
              <a:rPr lang="zh-CN" altLang="en-US" dirty="0"/>
              <a:t>法律应当尊重女性说“不”的权利</a:t>
            </a:r>
          </a:p>
        </p:txBody>
      </p:sp>
      <p:sp>
        <p:nvSpPr>
          <p:cNvPr id="4" name="内容占位符 3">
            <a:extLst>
              <a:ext uri="{FF2B5EF4-FFF2-40B4-BE49-F238E27FC236}">
                <a16:creationId xmlns:a16="http://schemas.microsoft.com/office/drawing/2014/main" id="{AD3EF6FE-9AF2-0FB2-3D50-724202DDEE45}"/>
              </a:ext>
            </a:extLst>
          </p:cNvPr>
          <p:cNvSpPr>
            <a:spLocks noGrp="1"/>
          </p:cNvSpPr>
          <p:nvPr>
            <p:ph sz="half" idx="2"/>
          </p:nvPr>
        </p:nvSpPr>
        <p:spPr/>
        <p:txBody>
          <a:bodyPr/>
          <a:lstStyle/>
          <a:p>
            <a:r>
              <a:rPr lang="en-US" altLang="zh-CN" dirty="0"/>
              <a:t>“</a:t>
            </a:r>
            <a:r>
              <a:rPr lang="zh-CN" altLang="en-US" dirty="0"/>
              <a:t>肯定性同意规则</a:t>
            </a:r>
            <a:r>
              <a:rPr lang="en-US" altLang="zh-CN" dirty="0"/>
              <a:t>”</a:t>
            </a:r>
            <a:r>
              <a:rPr lang="zh-CN" altLang="en-US" dirty="0"/>
              <a:t>中，这种标准认为在没有自由的、肯定的表达的同意下，性行为是非法的，沉默应当是一种拒绝。</a:t>
            </a:r>
          </a:p>
        </p:txBody>
      </p:sp>
    </p:spTree>
    <p:extLst>
      <p:ext uri="{BB962C8B-B14F-4D97-AF65-F5344CB8AC3E}">
        <p14:creationId xmlns:p14="http://schemas.microsoft.com/office/powerpoint/2010/main" val="300944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8DB2E-D295-DDF1-1DFF-3684C3EFA727}"/>
              </a:ext>
            </a:extLst>
          </p:cNvPr>
          <p:cNvSpPr>
            <a:spLocks noGrp="1"/>
          </p:cNvSpPr>
          <p:nvPr>
            <p:ph type="title"/>
          </p:nvPr>
        </p:nvSpPr>
        <p:spPr/>
        <p:txBody>
          <a:bodyPr/>
          <a:lstStyle/>
          <a:p>
            <a:r>
              <a:rPr lang="zh-CN" altLang="en-US" dirty="0"/>
              <a:t>“不等于不规则”和“肯定性同意规则”在我国使用时的缺陷</a:t>
            </a:r>
          </a:p>
        </p:txBody>
      </p:sp>
      <p:sp>
        <p:nvSpPr>
          <p:cNvPr id="3" name="内容占位符 2">
            <a:extLst>
              <a:ext uri="{FF2B5EF4-FFF2-40B4-BE49-F238E27FC236}">
                <a16:creationId xmlns:a16="http://schemas.microsoft.com/office/drawing/2014/main" id="{6FCB759F-2527-803D-0FF4-29FC2341EA21}"/>
              </a:ext>
            </a:extLst>
          </p:cNvPr>
          <p:cNvSpPr>
            <a:spLocks noGrp="1"/>
          </p:cNvSpPr>
          <p:nvPr>
            <p:ph sz="half" idx="1"/>
          </p:nvPr>
        </p:nvSpPr>
        <p:spPr/>
        <p:txBody>
          <a:bodyPr>
            <a:normAutofit fontScale="92500" lnSpcReduction="20000"/>
          </a:bodyPr>
          <a:lstStyle/>
          <a:p>
            <a:r>
              <a:rPr lang="zh-CN" altLang="en-US" dirty="0"/>
              <a:t>不等于不规则其缺陷为在中途可能会改变意图。</a:t>
            </a:r>
            <a:endParaRPr lang="en-US" altLang="zh-CN" dirty="0"/>
          </a:p>
          <a:p>
            <a:r>
              <a:rPr lang="zh-CN" altLang="en-US" dirty="0"/>
              <a:t>例子也很好举，张三和王女士在酒吧喝酒，张三利用喝起来像度数很低的酒</a:t>
            </a:r>
            <a:r>
              <a:rPr lang="en-US" altLang="zh-CN" dirty="0"/>
              <a:t>(</a:t>
            </a:r>
            <a:r>
              <a:rPr lang="zh-CN" altLang="en-US" dirty="0"/>
              <a:t>实则度数很高</a:t>
            </a:r>
            <a:r>
              <a:rPr lang="en-US" altLang="zh-CN" dirty="0"/>
              <a:t>)</a:t>
            </a:r>
            <a:r>
              <a:rPr lang="zh-CN" altLang="en-US" dirty="0"/>
              <a:t>将王女士灌醉，开房并实行性侵</a:t>
            </a:r>
            <a:r>
              <a:rPr lang="en-US" altLang="zh-CN" dirty="0"/>
              <a:t>;</a:t>
            </a:r>
            <a:r>
              <a:rPr lang="zh-CN" altLang="en-US" dirty="0"/>
              <a:t>在这之后王女士准备控告张三，但是在这一段时间差中，张三试图改变王女士的态度，但这做法也合情合理。</a:t>
            </a:r>
            <a:endParaRPr lang="en-US" altLang="zh-CN" dirty="0"/>
          </a:p>
          <a:p>
            <a:r>
              <a:rPr lang="zh-CN" altLang="en-US" dirty="0"/>
              <a:t>但是希望女性在面对男性不断的纠缠，合理的做法是女性拒绝妥协。</a:t>
            </a:r>
          </a:p>
        </p:txBody>
      </p:sp>
      <p:sp>
        <p:nvSpPr>
          <p:cNvPr id="4" name="内容占位符 3">
            <a:extLst>
              <a:ext uri="{FF2B5EF4-FFF2-40B4-BE49-F238E27FC236}">
                <a16:creationId xmlns:a16="http://schemas.microsoft.com/office/drawing/2014/main" id="{2280FA24-3471-8F73-60D8-77C134300E17}"/>
              </a:ext>
            </a:extLst>
          </p:cNvPr>
          <p:cNvSpPr>
            <a:spLocks noGrp="1"/>
          </p:cNvSpPr>
          <p:nvPr>
            <p:ph sz="half" idx="2"/>
          </p:nvPr>
        </p:nvSpPr>
        <p:spPr/>
        <p:txBody>
          <a:bodyPr>
            <a:normAutofit fontScale="92500" lnSpcReduction="20000"/>
          </a:bodyPr>
          <a:lstStyle/>
          <a:p>
            <a:endParaRPr lang="en-US" altLang="zh-CN" dirty="0"/>
          </a:p>
        </p:txBody>
      </p:sp>
    </p:spTree>
    <p:extLst>
      <p:ext uri="{BB962C8B-B14F-4D97-AF65-F5344CB8AC3E}">
        <p14:creationId xmlns:p14="http://schemas.microsoft.com/office/powerpoint/2010/main" val="296376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8761177-6CF4-F3F7-B922-50E2E05B070F}"/>
              </a:ext>
            </a:extLst>
          </p:cNvPr>
          <p:cNvSpPr>
            <a:spLocks noGrp="1"/>
          </p:cNvSpPr>
          <p:nvPr>
            <p:ph type="title"/>
          </p:nvPr>
        </p:nvSpPr>
        <p:spPr/>
        <p:txBody>
          <a:bodyPr/>
          <a:lstStyle/>
          <a:p>
            <a:endParaRPr lang="zh-CN" altLang="en-US"/>
          </a:p>
        </p:txBody>
      </p:sp>
      <p:sp>
        <p:nvSpPr>
          <p:cNvPr id="6" name="内容占位符 5">
            <a:extLst>
              <a:ext uri="{FF2B5EF4-FFF2-40B4-BE49-F238E27FC236}">
                <a16:creationId xmlns:a16="http://schemas.microsoft.com/office/drawing/2014/main" id="{FE7BE553-A3EF-19DC-1440-C2202D91D386}"/>
              </a:ext>
            </a:extLst>
          </p:cNvPr>
          <p:cNvSpPr>
            <a:spLocks noGrp="1"/>
          </p:cNvSpPr>
          <p:nvPr>
            <p:ph idx="1"/>
          </p:nvPr>
        </p:nvSpPr>
        <p:spPr/>
        <p:txBody>
          <a:bodyPr>
            <a:normAutofit fontScale="92500" lnSpcReduction="20000"/>
          </a:bodyPr>
          <a:lstStyle/>
          <a:p>
            <a:r>
              <a:rPr lang="zh-CN" altLang="en-US" dirty="0"/>
              <a:t>肯定性同意规则其缺陷就是无法在我国</a:t>
            </a:r>
            <a:r>
              <a:rPr lang="en-US" altLang="zh-CN" dirty="0"/>
              <a:t>100%</a:t>
            </a:r>
            <a:r>
              <a:rPr lang="zh-CN" altLang="en-US" dirty="0"/>
              <a:t>其作用，这是就需要提到历史了</a:t>
            </a:r>
            <a:endParaRPr lang="en-US" altLang="zh-CN" dirty="0"/>
          </a:p>
          <a:p>
            <a:r>
              <a:rPr lang="zh-CN" altLang="en-US" dirty="0"/>
              <a:t>肯定性同意规则提倡的是更开放的性观念，在当下的中国，性就是一件不能说的事情，公开谈论性事还是一种道德禁忌</a:t>
            </a:r>
            <a:endParaRPr lang="en-US" altLang="zh-CN" dirty="0"/>
          </a:p>
          <a:p>
            <a:r>
              <a:rPr lang="zh-CN" altLang="en-US" dirty="0"/>
              <a:t>在</a:t>
            </a:r>
            <a:r>
              <a:rPr lang="en-US" altLang="zh-CN" dirty="0"/>
              <a:t>《</a:t>
            </a:r>
            <a:r>
              <a:rPr lang="zh-CN" altLang="en-US" dirty="0"/>
              <a:t>鲁迅杂文集</a:t>
            </a:r>
            <a:r>
              <a:rPr lang="en-US" altLang="zh-CN" dirty="0"/>
              <a:t>》</a:t>
            </a:r>
            <a:r>
              <a:rPr lang="zh-CN" altLang="en-US" dirty="0"/>
              <a:t>中说到：夫妇是“人伦之中”，却说是“人伦之始”</a:t>
            </a:r>
            <a:r>
              <a:rPr lang="en-US" altLang="zh-CN" dirty="0"/>
              <a:t>;</a:t>
            </a:r>
            <a:r>
              <a:rPr lang="zh-CN" altLang="en-US" dirty="0"/>
              <a:t>性交是常事，却以为不净</a:t>
            </a:r>
            <a:r>
              <a:rPr lang="en-US" altLang="zh-CN" dirty="0"/>
              <a:t>;</a:t>
            </a:r>
            <a:r>
              <a:rPr lang="zh-CN" altLang="en-US" dirty="0"/>
              <a:t>生育也是常事，却以为天大的大功。人人对于婚姻，大抵先夹带着不净的思想。亲戚朋友有许多戏谑，自己也有许多羞涩，直到生了孩子，还是躲躲闪闪，怕敢声明</a:t>
            </a:r>
            <a:r>
              <a:rPr lang="en-US" altLang="zh-CN" dirty="0"/>
              <a:t>;</a:t>
            </a:r>
            <a:r>
              <a:rPr lang="zh-CN" altLang="en-US" dirty="0"/>
              <a:t>独有对于孩子，却威严十足，这种行径，简直可以说是和偷了钱发迹的财主，不相上下了。</a:t>
            </a:r>
            <a:endParaRPr lang="en-US" altLang="zh-CN" dirty="0"/>
          </a:p>
          <a:p>
            <a:endParaRPr lang="en-US" altLang="zh-CN" dirty="0"/>
          </a:p>
          <a:p>
            <a:r>
              <a:rPr lang="zh-CN" altLang="en-US" dirty="0"/>
              <a:t>应当洗净东方的不净思想！</a:t>
            </a:r>
            <a:endParaRPr lang="en-US" altLang="zh-CN" dirty="0"/>
          </a:p>
          <a:p>
            <a:endParaRPr lang="zh-CN" altLang="en-US" dirty="0"/>
          </a:p>
        </p:txBody>
      </p:sp>
    </p:spTree>
    <p:extLst>
      <p:ext uri="{BB962C8B-B14F-4D97-AF65-F5344CB8AC3E}">
        <p14:creationId xmlns:p14="http://schemas.microsoft.com/office/powerpoint/2010/main" val="9209524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950</Words>
  <Application>Microsoft Office PowerPoint</Application>
  <PresentationFormat>宽屏</PresentationFormat>
  <Paragraphs>34</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法律中的性侵犯罪</vt:lpstr>
      <vt:lpstr>PowerPoint 演示文稿</vt:lpstr>
      <vt:lpstr>PowerPoint 演示文稿</vt:lpstr>
      <vt:lpstr>PowerPoint 演示文稿</vt:lpstr>
      <vt:lpstr>PowerPoint 演示文稿</vt:lpstr>
      <vt:lpstr>“不等于不规则”和“肯定性同意规则”</vt:lpstr>
      <vt:lpstr>PowerPoint 演示文稿</vt:lpstr>
      <vt:lpstr>“不等于不规则”和“肯定性同意规则”在我国使用时的缺陷</vt:lpstr>
      <vt:lpstr>PowerPoint 演示文稿</vt:lpstr>
      <vt:lpstr>幼女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加年</dc:creator>
  <cp:lastModifiedBy>加年</cp:lastModifiedBy>
  <cp:revision>4</cp:revision>
  <dcterms:created xsi:type="dcterms:W3CDTF">2022-05-26T06:37:57Z</dcterms:created>
  <dcterms:modified xsi:type="dcterms:W3CDTF">2022-05-26T08:43:55Z</dcterms:modified>
</cp:coreProperties>
</file>