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278" r:id="rId3"/>
    <p:sldId id="279" r:id="rId4"/>
    <p:sldId id="332" r:id="rId5"/>
    <p:sldId id="333" r:id="rId6"/>
    <p:sldId id="334" r:id="rId7"/>
    <p:sldId id="336" r:id="rId8"/>
    <p:sldId id="335" r:id="rId9"/>
    <p:sldId id="338" r:id="rId10"/>
    <p:sldId id="337" r:id="rId11"/>
    <p:sldId id="339" r:id="rId12"/>
    <p:sldId id="331" r:id="rId13"/>
    <p:sldId id="340" r:id="rId14"/>
    <p:sldId id="301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4660"/>
  </p:normalViewPr>
  <p:slideViewPr>
    <p:cSldViewPr>
      <p:cViewPr>
        <p:scale>
          <a:sx n="75" d="100"/>
          <a:sy n="75" d="100"/>
        </p:scale>
        <p:origin x="-1205" y="-3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0DB3C2-6DD1-41C4-9F2F-4B2F0B040492}" type="datetimeFigureOut">
              <a:rPr lang="ru-RU" smtClean="0"/>
              <a:t>30.12.2024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A66105-B5E0-4E62-9B7F-01CF556111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227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02944-FF5B-49E8-B8F8-6AB3B54A485E}" type="datetimeFigureOut">
              <a:rPr lang="ru-RU" smtClean="0"/>
              <a:t>30.12.2024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9BD63-A7F7-4D3E-9EB1-BF9599335A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8466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02944-FF5B-49E8-B8F8-6AB3B54A485E}" type="datetimeFigureOut">
              <a:rPr lang="ru-RU" smtClean="0"/>
              <a:t>30.12.2024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9BD63-A7F7-4D3E-9EB1-BF9599335A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772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02944-FF5B-49E8-B8F8-6AB3B54A485E}" type="datetimeFigureOut">
              <a:rPr lang="ru-RU" smtClean="0"/>
              <a:t>30.12.2024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9BD63-A7F7-4D3E-9EB1-BF9599335A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063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02944-FF5B-49E8-B8F8-6AB3B54A485E}" type="datetimeFigureOut">
              <a:rPr lang="ru-RU" smtClean="0"/>
              <a:t>30.12.2024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9BD63-A7F7-4D3E-9EB1-BF9599335A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080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02944-FF5B-49E8-B8F8-6AB3B54A485E}" type="datetimeFigureOut">
              <a:rPr lang="ru-RU" smtClean="0"/>
              <a:t>30.12.2024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9BD63-A7F7-4D3E-9EB1-BF9599335A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699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02944-FF5B-49E8-B8F8-6AB3B54A485E}" type="datetimeFigureOut">
              <a:rPr lang="ru-RU" smtClean="0"/>
              <a:t>30.12.2024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9BD63-A7F7-4D3E-9EB1-BF9599335A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2559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02944-FF5B-49E8-B8F8-6AB3B54A485E}" type="datetimeFigureOut">
              <a:rPr lang="ru-RU" smtClean="0"/>
              <a:t>30.12.2024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9BD63-A7F7-4D3E-9EB1-BF9599335A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683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02944-FF5B-49E8-B8F8-6AB3B54A485E}" type="datetimeFigureOut">
              <a:rPr lang="ru-RU" smtClean="0"/>
              <a:t>30.12.2024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9BD63-A7F7-4D3E-9EB1-BF9599335A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4714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02944-FF5B-49E8-B8F8-6AB3B54A485E}" type="datetimeFigureOut">
              <a:rPr lang="ru-RU" smtClean="0"/>
              <a:t>30.12.2024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9BD63-A7F7-4D3E-9EB1-BF9599335A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4322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02944-FF5B-49E8-B8F8-6AB3B54A485E}" type="datetimeFigureOut">
              <a:rPr lang="ru-RU" smtClean="0"/>
              <a:t>30.12.2024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9BD63-A7F7-4D3E-9EB1-BF9599335A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4807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02944-FF5B-49E8-B8F8-6AB3B54A485E}" type="datetimeFigureOut">
              <a:rPr lang="ru-RU" smtClean="0"/>
              <a:t>30.12.2024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9BD63-A7F7-4D3E-9EB1-BF9599335A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3142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02944-FF5B-49E8-B8F8-6AB3B54A485E}" type="datetimeFigureOut">
              <a:rPr lang="ru-RU" smtClean="0"/>
              <a:t>30.12.2024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9BD63-A7F7-4D3E-9EB1-BF9599335A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7503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40976" y="2420888"/>
            <a:ext cx="9937104" cy="1656184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ru-RU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ВЫПУСКНАЯ КВАЛИФИКАЦИОННАЯ РАБОТА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тему: </a:t>
            </a:r>
            <a:r>
              <a:rPr lang="ru-RU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«Создание интеллектуального мини робота-электромобиля  снабженного камерой, ультразвуком и инфракрасным излучателем для анализа окружающей среды»</a:t>
            </a:r>
            <a:endParaRPr lang="ru-RU" altLang="ru-RU" sz="2000" b="1" dirty="0">
              <a:solidFill>
                <a:prstClr val="black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44624"/>
            <a:ext cx="12192000" cy="1172941"/>
          </a:xfrm>
          <a:prstGeom prst="rect">
            <a:avLst/>
          </a:prstGeom>
          <a:gradFill flip="none" rotWithShape="1">
            <a:gsLst>
              <a:gs pos="39000">
                <a:schemeClr val="accent1">
                  <a:shade val="30000"/>
                  <a:satMod val="115000"/>
                </a:schemeClr>
              </a:gs>
              <a:gs pos="98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1196752"/>
            <a:ext cx="12192000" cy="45719"/>
          </a:xfrm>
          <a:prstGeom prst="rect">
            <a:avLst/>
          </a:prstGeom>
          <a:solidFill>
            <a:srgbClr val="C00000">
              <a:alpha val="8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1524273" y="94262"/>
            <a:ext cx="12124" cy="11744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0" y="6538936"/>
            <a:ext cx="12192000" cy="288032"/>
          </a:xfrm>
          <a:prstGeom prst="rect">
            <a:avLst/>
          </a:prstGeom>
          <a:gradFill flip="none" rotWithShape="1">
            <a:gsLst>
              <a:gs pos="38000">
                <a:schemeClr val="accent1">
                  <a:shade val="30000"/>
                  <a:satMod val="115000"/>
                </a:schemeClr>
              </a:gs>
              <a:gs pos="75000">
                <a:schemeClr val="accent1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0" scaled="1"/>
            <a:tileRect/>
          </a:gra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Subtitle 2"/>
          <p:cNvSpPr txBox="1">
            <a:spLocks/>
          </p:cNvSpPr>
          <p:nvPr/>
        </p:nvSpPr>
        <p:spPr bwMode="auto">
          <a:xfrm>
            <a:off x="1779589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457200" fontAlgn="base">
              <a:spcBef>
                <a:spcPct val="20000"/>
              </a:spcBef>
              <a:spcAft>
                <a:spcPct val="0"/>
              </a:spcAft>
            </a:pPr>
            <a:endParaRPr kumimoji="1" lang="ru-RU" sz="2000" dirty="0">
              <a:solidFill>
                <a:prstClr val="white"/>
              </a:solidFill>
              <a:latin typeface="Times New Roman" panose="02020603050405020304" pitchFamily="18" charset="0"/>
              <a:ea typeface="ＭＳ Ｐゴシック"/>
              <a:cs typeface="Times New Roman" panose="02020603050405020304" pitchFamily="18" charset="0"/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 bwMode="auto">
          <a:xfrm>
            <a:off x="1779589" y="116632"/>
            <a:ext cx="10221067" cy="1069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ru-RU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МИНИСТЕРСТВО ЦИФРОВЫХ ТЕХНОЛОГИЙ РЕСПУБЛИКИ УЗБЕКИСТАН</a:t>
            </a:r>
            <a:endParaRPr lang="ru-RU" sz="2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algn="ctr"/>
            <a:r>
              <a:rPr lang="ru-RU" sz="2000" b="1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ТАШКЕНТСКИЙ УНИВЕРСИТЕТ ИНФОРМАЦИОННЫХ ТЕХНОЛОГИЙ ИМЕНИ МУХАММАДА АЛ-ХОРАЗМИЙ</a:t>
            </a:r>
            <a:endParaRPr lang="ru-RU" sz="2000" b="1" dirty="0">
              <a:solidFill>
                <a:schemeClr val="bg1"/>
              </a:solidFill>
              <a:latin typeface="Times New Roman" pitchFamily="18" charset="0"/>
              <a:ea typeface="Verdana" panose="020B0604030504040204" pitchFamily="34" charset="0"/>
              <a:cs typeface="Times New Roman" pitchFamily="18" charset="0"/>
            </a:endParaRPr>
          </a:p>
        </p:txBody>
      </p:sp>
      <p:sp>
        <p:nvSpPr>
          <p:cNvPr id="23" name="Subtitle 2"/>
          <p:cNvSpPr txBox="1">
            <a:spLocks/>
          </p:cNvSpPr>
          <p:nvPr/>
        </p:nvSpPr>
        <p:spPr bwMode="auto">
          <a:xfrm>
            <a:off x="2214283" y="6490983"/>
            <a:ext cx="8198128" cy="250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defTabSz="457200" fontAlgn="base">
              <a:spcBef>
                <a:spcPct val="20000"/>
              </a:spcBef>
              <a:spcAft>
                <a:spcPct val="0"/>
              </a:spcAft>
            </a:pPr>
            <a:r>
              <a:rPr lang="ru-RU" dirty="0">
                <a:solidFill>
                  <a:prstClr val="white"/>
                </a:solidFill>
                <a:latin typeface="Times New Roman" pitchFamily="18" charset="0"/>
                <a:ea typeface="ＭＳ Ｐゴシック"/>
                <a:cs typeface="Times New Roman" pitchFamily="18" charset="0"/>
              </a:rPr>
              <a:t>Ташкент</a:t>
            </a:r>
            <a:r>
              <a:rPr lang="en-US" dirty="0">
                <a:solidFill>
                  <a:prstClr val="white"/>
                </a:solidFill>
                <a:latin typeface="Times New Roman" pitchFamily="18" charset="0"/>
                <a:ea typeface="ＭＳ Ｐゴシック"/>
                <a:cs typeface="Times New Roman" pitchFamily="18" charset="0"/>
              </a:rPr>
              <a:t> - </a:t>
            </a:r>
            <a:r>
              <a:rPr lang="en-US" dirty="0" smtClean="0">
                <a:solidFill>
                  <a:prstClr val="white"/>
                </a:solidFill>
                <a:latin typeface="Times New Roman" pitchFamily="18" charset="0"/>
                <a:ea typeface="ＭＳ Ｐゴシック"/>
                <a:cs typeface="Times New Roman" pitchFamily="18" charset="0"/>
              </a:rPr>
              <a:t>202</a:t>
            </a:r>
            <a:r>
              <a:rPr lang="ru-RU" dirty="0">
                <a:solidFill>
                  <a:prstClr val="white"/>
                </a:solidFill>
                <a:latin typeface="Times New Roman" pitchFamily="18" charset="0"/>
                <a:ea typeface="ＭＳ Ｐゴシック"/>
                <a:cs typeface="Times New Roman" pitchFamily="18" charset="0"/>
              </a:rPr>
              <a:t>5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0" y="-27384"/>
            <a:ext cx="121920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4"/>
          <p:cNvSpPr txBox="1">
            <a:spLocks noChangeArrowheads="1"/>
          </p:cNvSpPr>
          <p:nvPr/>
        </p:nvSpPr>
        <p:spPr bwMode="auto">
          <a:xfrm>
            <a:off x="3240202" y="5428803"/>
            <a:ext cx="796836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/>
            <a:r>
              <a:rPr lang="ru-RU" altLang="ru-RU" sz="2000" dirty="0">
                <a:latin typeface="Times New Roman" pitchFamily="18" charset="0"/>
                <a:cs typeface="Times New Roman" pitchFamily="18" charset="0"/>
              </a:rPr>
              <a:t>Выполнил</a:t>
            </a:r>
            <a:r>
              <a:rPr lang="en-US" altLang="ru-RU" sz="20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altLang="ru-RU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Мирхомитов Т.М.</a:t>
            </a:r>
            <a:endParaRPr lang="en-US" altLang="ru-RU" sz="2000" b="1" dirty="0">
              <a:latin typeface="Times New Roman" pitchFamily="18" charset="0"/>
              <a:cs typeface="Times New Roman" pitchFamily="18" charset="0"/>
            </a:endParaRPr>
          </a:p>
          <a:p>
            <a:pPr lvl="0" algn="r" eaLnBrk="1" hangingPunct="1"/>
            <a:r>
              <a:rPr lang="ru-RU" altLang="ru-RU" sz="2000" dirty="0">
                <a:latin typeface="Times New Roman" pitchFamily="18" charset="0"/>
                <a:cs typeface="Times New Roman" pitchFamily="18" charset="0"/>
              </a:rPr>
              <a:t>Научный 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руководитель</a:t>
            </a: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 к.т.н</a:t>
            </a:r>
            <a:r>
              <a:rPr lang="ru-RU" altLang="ru-RU" sz="2000" dirty="0">
                <a:latin typeface="Times New Roman" pitchFamily="18" charset="0"/>
                <a:cs typeface="Times New Roman" pitchFamily="18" charset="0"/>
              </a:rPr>
              <a:t>., 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доцент</a:t>
            </a: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altLang="ru-RU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Раджабов </a:t>
            </a:r>
            <a:r>
              <a:rPr lang="ru-RU" altLang="ru-RU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Ф.Ф</a:t>
            </a:r>
            <a:r>
              <a:rPr lang="ru-RU" altLang="ru-RU" sz="2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altLang="ru-RU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Рисунок 5" descr="Описание: tu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22" y="116632"/>
            <a:ext cx="1084250" cy="102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710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804158"/>
            <a:ext cx="12191999" cy="193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6554826"/>
            <a:ext cx="12191999" cy="288032"/>
          </a:xfrm>
          <a:prstGeom prst="rect">
            <a:avLst/>
          </a:prstGeom>
          <a:gradFill flip="none" rotWithShape="1">
            <a:gsLst>
              <a:gs pos="38000">
                <a:schemeClr val="accent1">
                  <a:shade val="30000"/>
                  <a:satMod val="115000"/>
                </a:schemeClr>
              </a:gs>
              <a:gs pos="75000">
                <a:schemeClr val="accent1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0" scaled="1"/>
            <a:tileRect/>
          </a:gra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291536" y="110928"/>
            <a:ext cx="96089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latin typeface="Times New Roman" panose="02020603050405020304" pitchFamily="18" charset="0"/>
                <a:ea typeface="Verdana" pitchFamily="34" charset="0"/>
                <a:cs typeface="Times New Roman" pitchFamily="18" charset="0"/>
              </a:rPr>
              <a:t>Приложение на </a:t>
            </a:r>
            <a:r>
              <a:rPr lang="ru-RU" sz="2000" b="1" dirty="0" err="1">
                <a:latin typeface="Times New Roman" panose="02020603050405020304" pitchFamily="18" charset="0"/>
                <a:ea typeface="Verdana" pitchFamily="34" charset="0"/>
                <a:cs typeface="Times New Roman" pitchFamily="18" charset="0"/>
              </a:rPr>
              <a:t>Python</a:t>
            </a:r>
            <a:r>
              <a:rPr lang="ru-RU" sz="2000" b="1" dirty="0">
                <a:latin typeface="Times New Roman" panose="02020603050405020304" pitchFamily="18" charset="0"/>
                <a:ea typeface="Verdana" pitchFamily="34" charset="0"/>
                <a:cs typeface="Times New Roman" pitchFamily="18" charset="0"/>
              </a:rPr>
              <a:t>, удаленно управляющее умным роботом-электромобилем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91344" y="1052736"/>
            <a:ext cx="58326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PyQt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позволяет создавать удобные интерфейсы с кнопками для управления движением мини робота-электромобиля и отображением видео с камеры. </a:t>
            </a:r>
          </a:p>
        </p:txBody>
      </p:sp>
      <p:pic>
        <p:nvPicPr>
          <p:cNvPr id="10" name="Рисунок 9"/>
          <p:cNvPicPr/>
          <p:nvPr/>
        </p:nvPicPr>
        <p:blipFill>
          <a:blip r:embed="rId2"/>
          <a:stretch>
            <a:fillRect/>
          </a:stretch>
        </p:blipFill>
        <p:spPr>
          <a:xfrm>
            <a:off x="6384032" y="1124744"/>
            <a:ext cx="5634839" cy="5096897"/>
          </a:xfrm>
          <a:prstGeom prst="rect">
            <a:avLst/>
          </a:prstGeom>
        </p:spPr>
      </p:pic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442849"/>
              </p:ext>
            </p:extLst>
          </p:nvPr>
        </p:nvGraphicFramePr>
        <p:xfrm>
          <a:off x="263352" y="2924944"/>
          <a:ext cx="5256584" cy="31213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3060"/>
                <a:gridCol w="3433524"/>
              </a:tblGrid>
              <a:tr h="4614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Режим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Функция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6495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M-свободно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Режим свободного управления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6495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M-свет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Режим слежения за светом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6495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M-соник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Ультразвуковой режим обхода препятствий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6495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M-линия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Режим слежения по инфракрасной линии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2140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E2E1950-4726-44D2-BDB1-8F9A5C6D18B9}"/>
              </a:ext>
            </a:extLst>
          </p:cNvPr>
          <p:cNvSpPr txBox="1"/>
          <p:nvPr/>
        </p:nvSpPr>
        <p:spPr>
          <a:xfrm>
            <a:off x="191344" y="645656"/>
            <a:ext cx="1180931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Связь через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Bluetooth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Приложение использует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Bluetooth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связи с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Пользователь может установить соединение с роботом, указав MAC-адрес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 управлять мини роботом-электромобилем через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Bluetooth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-соединение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также поддерживает управление мини роботом-электромобилем с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клавиатуры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4681" y="601299"/>
            <a:ext cx="12191999" cy="193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6554826"/>
            <a:ext cx="12191999" cy="288032"/>
          </a:xfrm>
          <a:prstGeom prst="rect">
            <a:avLst/>
          </a:prstGeom>
          <a:gradFill flip="none" rotWithShape="1">
            <a:gsLst>
              <a:gs pos="38000">
                <a:schemeClr val="accent1">
                  <a:shade val="30000"/>
                  <a:satMod val="115000"/>
                </a:schemeClr>
              </a:gs>
              <a:gs pos="75000">
                <a:schemeClr val="accent1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0" scaled="1"/>
            <a:tileRect/>
          </a:gra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743659" y="91024"/>
            <a:ext cx="87046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ea typeface="Verdana" pitchFamily="34" charset="0"/>
                <a:cs typeface="Times New Roman" pitchFamily="18" charset="0"/>
              </a:rPr>
              <a:t>Принципы работы камер, ультразвуковых и инфракрасных сенсоров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925319"/>
              </p:ext>
            </p:extLst>
          </p:nvPr>
        </p:nvGraphicFramePr>
        <p:xfrm>
          <a:off x="335359" y="2348880"/>
          <a:ext cx="11521280" cy="40262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40026"/>
                <a:gridCol w="2898678"/>
                <a:gridCol w="4782576"/>
              </a:tblGrid>
              <a:tr h="18020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к</a:t>
                      </a:r>
                      <a:r>
                        <a:rPr lang="en-US" sz="1100" dirty="0" err="1">
                          <a:effectLst/>
                        </a:rPr>
                        <a:t>нопка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на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клиенте</a:t>
                      </a:r>
                      <a:endParaRPr lang="ru-RU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1" marR="538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ключ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1" marR="538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д</a:t>
                      </a:r>
                      <a:r>
                        <a:rPr lang="en-US" sz="1100">
                          <a:effectLst/>
                        </a:rPr>
                        <a:t>ействие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1" marR="53881" marT="0" marB="0"/>
                </a:tc>
              </a:tr>
              <a:tr h="18020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Вперед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1" marR="5388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1" marR="5388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Двигаться вперед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1" marR="53881" marT="0" marB="0" anchor="ctr"/>
                </a:tc>
              </a:tr>
              <a:tr h="18020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Назад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1" marR="5388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1" marR="5388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1310" algn="l"/>
                        </a:tabLst>
                      </a:pPr>
                      <a:r>
                        <a:rPr lang="ru-RU" sz="1100">
                          <a:effectLst/>
                        </a:rPr>
                        <a:t>Отступить назад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1" marR="53881" marT="0" marB="0" anchor="ctr"/>
                </a:tc>
              </a:tr>
              <a:tr h="18020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Повернуть налево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1" marR="5388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1" marR="5388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Повернуть налево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1" marR="53881" marT="0" marB="0" anchor="ctr"/>
                </a:tc>
              </a:tr>
              <a:tr h="18020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Повернуть направо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1" marR="5388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1" marR="5388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Повернуть направо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1" marR="53881" marT="0" marB="0" anchor="ctr"/>
                </a:tc>
              </a:tr>
              <a:tr h="18020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Влево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1" marR="5388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Левая стрелка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1" marR="5388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Повернуть камеру влево</a:t>
                      </a:r>
                      <a:endParaRPr lang="ru-RU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1" marR="53881" marT="0" marB="0" anchor="ctr"/>
                </a:tc>
              </a:tr>
              <a:tr h="18020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Вправо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1" marR="5388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Правая стрелка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1" marR="5388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03885" algn="l"/>
                        </a:tabLst>
                      </a:pPr>
                      <a:r>
                        <a:rPr lang="ru-RU" sz="1100">
                          <a:effectLst/>
                        </a:rPr>
                        <a:t>Повернуть камеру вправо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1" marR="53881" marT="0" marB="0" anchor="ctr"/>
                </a:tc>
              </a:tr>
              <a:tr h="18020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Вверх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1" marR="5388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Стрелка вверх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1" marR="5388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Повернуть камеру вверх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1" marR="53881" marT="0" marB="0" anchor="ctr"/>
                </a:tc>
              </a:tr>
              <a:tr h="18020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Вниз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1" marR="5388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Стрелка вниз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1" marR="5388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Повернуть камеру вниз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1" marR="53881" marT="0" marB="0" anchor="ctr"/>
                </a:tc>
              </a:tr>
              <a:tr h="18020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Домой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1" marR="5388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Home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1" marR="5388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Вернуть камеру домой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1" marR="53881" marT="0" marB="0" anchor="ctr"/>
                </a:tc>
              </a:tr>
              <a:tr h="23987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Подключить/Отключить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1" marR="5388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1" marR="5388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Включить/Отключить связь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1" marR="53881" marT="0" marB="0" anchor="ctr"/>
                </a:tc>
              </a:tr>
              <a:tr h="23987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Открыть/Закрыть видео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1" marR="5388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1" marR="5388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Включить/Выключить видео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1" marR="53881" marT="0" marB="0" anchor="ctr"/>
                </a:tc>
              </a:tr>
              <a:tr h="18020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Режим 1,2,3,4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1" marR="5388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Q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1" marR="5388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Переключить режим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1" marR="53881" marT="0" marB="0" anchor="ctr"/>
                </a:tc>
              </a:tr>
              <a:tr h="18020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Зуммер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1" marR="5388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Пробел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1" marR="5388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Включить/Выключить зуммер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1" marR="53881" marT="0" marB="0" anchor="ctr"/>
                </a:tc>
              </a:tr>
              <a:tr h="25291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Светодиоды 1,2,3,4,5,6,7,8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1" marR="5388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1,2,3,4,5,6,7,8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1" marR="5388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Включить/Выключить светодиоды 1-8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1" marR="53881" marT="0" marB="0" anchor="ctr"/>
                </a:tc>
              </a:tr>
              <a:tr h="25291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Режим светодиодов 1,2,3,4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1" marR="5388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1" marR="5388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Переключить режим светодиодов</a:t>
                      </a:r>
                      <a:endParaRPr lang="ru-RU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1" marR="53881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1209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E2E1950-4726-44D2-BDB1-8F9A5C6D18B9}"/>
              </a:ext>
            </a:extLst>
          </p:cNvPr>
          <p:cNvSpPr txBox="1"/>
          <p:nvPr/>
        </p:nvSpPr>
        <p:spPr>
          <a:xfrm>
            <a:off x="479376" y="1052736"/>
            <a:ext cx="11305256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труднодоступных или опасных местах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Машина может попасть в зоны, куда человек не может добраться, такие как узкие проходы, подземные пространства или зоны с радиационным загрязнением.</a:t>
            </a:r>
          </a:p>
          <a:p>
            <a:pPr algn="just"/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экстремальных условиях: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Машина работает в зонах с высоким риском, например, в местах с огнем, химическими загрязнениями или природными катастрофами.</a:t>
            </a:r>
          </a:p>
          <a:p>
            <a:pPr algn="just"/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Мониторинг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температуры и давления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работы в местах с высокими температурами или низким давлением, где нахождение человека опасно.</a:t>
            </a:r>
          </a:p>
          <a:p>
            <a:pPr algn="just"/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Мониторинг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больших территорий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Машина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может перемещаться по большим территориям для анализа окружающей среды, например, в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промышленных объектах.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804158"/>
            <a:ext cx="12191999" cy="193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prstClr val="white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6554826"/>
            <a:ext cx="12191999" cy="288032"/>
          </a:xfrm>
          <a:prstGeom prst="rect">
            <a:avLst/>
          </a:prstGeom>
          <a:gradFill flip="none" rotWithShape="1">
            <a:gsLst>
              <a:gs pos="38000">
                <a:schemeClr val="accent1">
                  <a:shade val="30000"/>
                  <a:satMod val="115000"/>
                </a:schemeClr>
              </a:gs>
              <a:gs pos="75000">
                <a:schemeClr val="accent1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0" scaled="1"/>
            <a:tileRect/>
          </a:gra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prstClr val="white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951660" y="258862"/>
            <a:ext cx="49448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Где </a:t>
            </a:r>
            <a:r>
              <a:rPr lang="ru-RU" sz="2400" b="1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можно использовать </a:t>
            </a:r>
            <a:r>
              <a:rPr lang="ru-RU" sz="2400" b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машину</a:t>
            </a:r>
            <a:r>
              <a:rPr lang="en-US" sz="2400" b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?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56982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E2E1950-4726-44D2-BDB1-8F9A5C6D18B9}"/>
              </a:ext>
            </a:extLst>
          </p:cNvPr>
          <p:cNvSpPr txBox="1"/>
          <p:nvPr/>
        </p:nvSpPr>
        <p:spPr>
          <a:xfrm>
            <a:off x="983432" y="2150854"/>
            <a:ext cx="1044116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выполнения выпускной квалификационной работы был разработан мини робот-электромобиль, оснащённый камерой, ультразвуковыми и инфракрасными сенсорами для анализа окружающей среды. Робот способен собирать данные о физических и экологических параметрах, таких как загрязнение воздуха, воды и температура, и работать в реальных условиях. Создано приложение на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удалённого управления роботом через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Bluetooth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804158"/>
            <a:ext cx="12191999" cy="193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6554826"/>
            <a:ext cx="12191999" cy="288032"/>
          </a:xfrm>
          <a:prstGeom prst="rect">
            <a:avLst/>
          </a:prstGeom>
          <a:gradFill flip="none" rotWithShape="1">
            <a:gsLst>
              <a:gs pos="38000">
                <a:schemeClr val="accent1">
                  <a:shade val="30000"/>
                  <a:satMod val="115000"/>
                </a:schemeClr>
              </a:gs>
              <a:gs pos="75000">
                <a:schemeClr val="accent1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0" scaled="1"/>
            <a:tileRect/>
          </a:gra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300012" y="258862"/>
            <a:ext cx="15919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278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0" y="6554826"/>
            <a:ext cx="12191999" cy="288032"/>
          </a:xfrm>
          <a:prstGeom prst="rect">
            <a:avLst/>
          </a:prstGeom>
          <a:gradFill flip="none" rotWithShape="1">
            <a:gsLst>
              <a:gs pos="38000">
                <a:schemeClr val="accent1">
                  <a:shade val="30000"/>
                  <a:satMod val="115000"/>
                </a:schemeClr>
              </a:gs>
              <a:gs pos="75000">
                <a:schemeClr val="accent1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0" scaled="1"/>
            <a:tileRect/>
          </a:gra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prstClr val="white"/>
              </a:solidFill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="" xmlns:a16="http://schemas.microsoft.com/office/drawing/2014/main" id="{45307831-EC6C-B45E-0960-F613C54A0148}"/>
              </a:ext>
            </a:extLst>
          </p:cNvPr>
          <p:cNvSpPr/>
          <p:nvPr/>
        </p:nvSpPr>
        <p:spPr>
          <a:xfrm>
            <a:off x="4295800" y="3903439"/>
            <a:ext cx="38164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Спасибо за </a:t>
            </a:r>
            <a:r>
              <a:rPr lang="ru-RU" sz="2400" b="1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внимание!</a:t>
            </a:r>
            <a:endParaRPr lang="ru-RU" sz="2400" dirty="0"/>
          </a:p>
        </p:txBody>
      </p:sp>
      <p:pic>
        <p:nvPicPr>
          <p:cNvPr id="2" name="Рисунок 5" descr="Описание: tuit.png">
            <a:extLst>
              <a:ext uri="{FF2B5EF4-FFF2-40B4-BE49-F238E27FC236}">
                <a16:creationId xmlns="" xmlns:a16="http://schemas.microsoft.com/office/drawing/2014/main" id="{6DFF2C0E-416D-CAE4-AC62-43441B4B0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96" y="2053196"/>
            <a:ext cx="1766260" cy="1663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="" xmlns:a16="http://schemas.microsoft.com/office/drawing/2014/main" id="{73D4D9D3-B60F-4CEA-B3B7-D0A0214B84FE}"/>
              </a:ext>
            </a:extLst>
          </p:cNvPr>
          <p:cNvSpPr txBox="1">
            <a:spLocks/>
          </p:cNvSpPr>
          <p:nvPr/>
        </p:nvSpPr>
        <p:spPr bwMode="auto">
          <a:xfrm>
            <a:off x="1996936" y="6490983"/>
            <a:ext cx="8198128" cy="35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defTabSz="457200" fontAlgn="base">
              <a:spcBef>
                <a:spcPct val="20000"/>
              </a:spcBef>
              <a:spcAft>
                <a:spcPct val="0"/>
              </a:spcAft>
            </a:pPr>
            <a:endParaRPr lang="ru-RU" sz="1600" dirty="0">
              <a:solidFill>
                <a:schemeClr val="bg1"/>
              </a:solidFill>
              <a:latin typeface="Times New Roman" pitchFamily="18" charset="0"/>
              <a:ea typeface="ＭＳ Ｐゴシック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679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790993"/>
            <a:ext cx="12192000" cy="4571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prstClr val="white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0" y="6554826"/>
            <a:ext cx="12192000" cy="288032"/>
          </a:xfrm>
          <a:prstGeom prst="rect">
            <a:avLst/>
          </a:prstGeom>
          <a:gradFill flip="none" rotWithShape="1">
            <a:gsLst>
              <a:gs pos="38000">
                <a:schemeClr val="accent1">
                  <a:shade val="30000"/>
                  <a:satMod val="115000"/>
                </a:schemeClr>
              </a:gs>
              <a:gs pos="75000">
                <a:schemeClr val="accent1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0" scaled="1"/>
            <a:tileRect/>
          </a:gra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prstClr val="white"/>
              </a:solidFill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7735968" y="4640022"/>
            <a:ext cx="2536497" cy="1286853"/>
          </a:xfrm>
          <a:prstGeom prst="rect">
            <a:avLst/>
          </a:prstGeom>
          <a:noFill/>
          <a:ln>
            <a:noFill/>
          </a:ln>
          <a:effectLst/>
        </p:spPr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191344" y="1052780"/>
            <a:ext cx="11809312" cy="456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ru-RU" sz="2000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  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Актуальность работы обосновывается в соответствии с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указом Президента Республики Узбекистан от 28 января 2022 года № УП-60 «О Стратегии развития Нового Узбекистана на 2022 — 2026 годы», а также в целях реализации приоритетных задач по поднятию сферы информационно коммуникационных технологий на новый уровень.</a:t>
            </a:r>
          </a:p>
          <a:p>
            <a:pPr algn="just" eaLnBrk="1" hangingPunct="1">
              <a:lnSpc>
                <a:spcPct val="150000"/>
              </a:lnSpc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необходимостью разработки инновационных технологий для эффективного мониторинга окружающей среды. В условиях ухудшения экологической ситуации возрастает потребность в системах, способных точно и оперативно собирать данные о загрязнении воздуха, воды и других факторов. Создание интеллектуальных роботов, оснащённых современными сенсорами, позволит повысить эффективность мониторинга и предсказания экологических угроз, что важно для устойчивого развития и охраны окружающей среды.</a:t>
            </a:r>
            <a:endParaRPr lang="ru-RU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 bwMode="auto">
          <a:xfrm>
            <a:off x="1996936" y="6490983"/>
            <a:ext cx="8198128" cy="35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defTabSz="457200" fontAlgn="base">
              <a:spcBef>
                <a:spcPct val="20000"/>
              </a:spcBef>
              <a:spcAft>
                <a:spcPct val="0"/>
              </a:spcAft>
            </a:pPr>
            <a:endParaRPr lang="ru-RU" sz="1600" dirty="0">
              <a:solidFill>
                <a:schemeClr val="bg1"/>
              </a:solidFill>
              <a:latin typeface="Times New Roman" pitchFamily="18" charset="0"/>
              <a:ea typeface="ＭＳ Ｐゴシック"/>
              <a:cs typeface="Times New Roman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222620" y="137838"/>
            <a:ext cx="57467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uz-Cyrl-UZ" sz="2400" b="1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Актуальность диссертационной работы</a:t>
            </a:r>
            <a:endParaRPr lang="ru-RU" sz="2400" b="1" dirty="0">
              <a:solidFill>
                <a:prstClr val="black"/>
              </a:solidFill>
              <a:latin typeface="Times New Roman" pitchFamily="18" charset="0"/>
              <a:ea typeface="Verdana" panose="020B0604030504040204" pitchFamily="34" charset="0"/>
              <a:cs typeface="Times New Roman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804158"/>
            <a:ext cx="12191999" cy="193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418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804158"/>
            <a:ext cx="12191999" cy="193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0" y="6554826"/>
            <a:ext cx="12191999" cy="288032"/>
          </a:xfrm>
          <a:prstGeom prst="rect">
            <a:avLst/>
          </a:prstGeom>
          <a:gradFill flip="none" rotWithShape="1">
            <a:gsLst>
              <a:gs pos="38000">
                <a:schemeClr val="accent1">
                  <a:shade val="30000"/>
                  <a:satMod val="115000"/>
                </a:schemeClr>
              </a:gs>
              <a:gs pos="75000">
                <a:schemeClr val="accent1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0" scaled="1"/>
            <a:tileRect/>
          </a:gra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63352" y="1073993"/>
            <a:ext cx="11665296" cy="4370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lvl="0" algn="just" eaLnBrk="1" hangingPunct="1"/>
            <a:r>
              <a:rPr lang="ru-RU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	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данной работы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заключается в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разработке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робота-электромобиля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который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будет предназначен для сбора и обработки данных о физических и экологических параметрах, таких как загрязнение воздуха, воды, температура и другие, с возможностью работы в реальных условиях, как в лабораторных, так и в полевых условиях.</a:t>
            </a:r>
            <a:r>
              <a:rPr lang="ru-RU" sz="22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	Для достижения поставленной цели решены </a:t>
            </a:r>
            <a:r>
              <a:rPr lang="ru-RU" sz="2200" b="1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следующие задачи</a:t>
            </a:r>
            <a:r>
              <a:rPr lang="ru-RU" sz="22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:</a:t>
            </a:r>
          </a:p>
          <a:p>
            <a:pPr marL="342900" lvl="0" indent="-342900" algn="just" eaLnBrk="1" hangingPunct="1">
              <a:buFont typeface="Wingdings" panose="05000000000000000000" pitchFamily="2" charset="2"/>
              <a:buChar char="Ø"/>
            </a:pPr>
            <a:r>
              <a:rPr lang="ru-RU" sz="2200" i="1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Изучить принципы работы камер, ультразвуковых и инфракрасных сенсоров, а также их применение в задачах анализа окружающей среды;</a:t>
            </a:r>
            <a:endParaRPr lang="ru-RU" sz="2200" i="1" dirty="0" smtClean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lvl="0" indent="-342900" algn="just" eaLnBrk="1" hangingPunct="1">
              <a:buFont typeface="Wingdings" panose="05000000000000000000" pitchFamily="2" charset="2"/>
              <a:buChar char="Ø"/>
            </a:pP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конструкцию и механизмы робота, включая выбор компонентов для интеграции сенсоров и системы управления движением</a:t>
            </a:r>
            <a:r>
              <a:rPr lang="ru-RU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eaLnBrk="1" hangingPunct="1">
              <a:buFont typeface="Wingdings" panose="05000000000000000000" pitchFamily="2" charset="2"/>
              <a:buChar char="Ø"/>
            </a:pPr>
            <a:r>
              <a:rPr lang="ru-RU" sz="2200" i="1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Приложение на </a:t>
            </a:r>
            <a:r>
              <a:rPr lang="ru-RU" sz="2200" i="1" dirty="0" err="1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Python</a:t>
            </a:r>
            <a:r>
              <a:rPr lang="ru-RU" sz="2200" i="1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, удаленно управляющее умным </a:t>
            </a:r>
            <a:r>
              <a:rPr lang="ru-RU" sz="2200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роботом-электромобилем</a:t>
            </a:r>
            <a:endParaRPr lang="en-US" sz="2200" i="1" dirty="0" smtClean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lvl="0" indent="-342900" algn="just" eaLnBrk="1" hangingPunct="1">
              <a:buFont typeface="Wingdings" panose="05000000000000000000" pitchFamily="2" charset="2"/>
              <a:buChar char="Ø"/>
            </a:pPr>
            <a:r>
              <a:rPr lang="ru-RU" sz="2200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Оценить </a:t>
            </a:r>
            <a:r>
              <a:rPr lang="ru-RU" sz="2200" i="1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возможности применения разработанного робота в различных областях, таких как экологический мониторинг, поисково-спасательные операции и научные исследования, а также предложить пути его дальнейшего совершенствования и масштабирования.</a:t>
            </a:r>
            <a:r>
              <a:rPr lang="en-US" sz="22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</a:t>
            </a:r>
            <a:endParaRPr lang="ru-RU" sz="22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951660" y="258862"/>
            <a:ext cx="40006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z-Cyrl-UZ" sz="2400" b="1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Цели и задачи диссертации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="" xmlns:a16="http://schemas.microsoft.com/office/drawing/2014/main" id="{4FFEAA84-53A0-4BEC-BE53-7181C5DEC0AB}"/>
              </a:ext>
            </a:extLst>
          </p:cNvPr>
          <p:cNvSpPr txBox="1">
            <a:spLocks/>
          </p:cNvSpPr>
          <p:nvPr/>
        </p:nvSpPr>
        <p:spPr bwMode="auto">
          <a:xfrm>
            <a:off x="1996936" y="6490983"/>
            <a:ext cx="8198128" cy="35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defTabSz="457200" fontAlgn="base">
              <a:spcBef>
                <a:spcPct val="20000"/>
              </a:spcBef>
              <a:spcAft>
                <a:spcPct val="0"/>
              </a:spcAft>
            </a:pPr>
            <a:endParaRPr lang="ru-RU" sz="1600" dirty="0">
              <a:solidFill>
                <a:schemeClr val="bg1"/>
              </a:solidFill>
              <a:latin typeface="Times New Roman" panose="02020603050405020304" pitchFamily="18" charset="0"/>
              <a:ea typeface="ＭＳ Ｐゴシック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511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E2E1950-4726-44D2-BDB1-8F9A5C6D18B9}"/>
              </a:ext>
            </a:extLst>
          </p:cNvPr>
          <p:cNvSpPr txBox="1"/>
          <p:nvPr/>
        </p:nvSpPr>
        <p:spPr>
          <a:xfrm>
            <a:off x="191344" y="1052736"/>
            <a:ext cx="1180931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Объектом 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исследования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является интеллектуальный мини робот-электромобиль, предназначенный для анализа окружающей среды с использованием камер, ультразвуковых и инфракрасных сенсоров</a:t>
            </a:r>
          </a:p>
          <a:p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Предметом 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исследования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является устройство робота, включающее сенсоры для сбора данных, системы обработки информации и алгоритмы для автономной работы, анализа и принятия решений на основе полученных данных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исследования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 ходе выполнения диссертационной работы были изучены статьи, монографии и патенты, посвящённые использованию сенсоров (камер, ультразвуковых и инфракрасных датчиков) для анализа окружающей среды. Сравнены различные типы сенсоров и сенсорных систем, а также оценены существующие решения для мониторинга экосистем.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804158"/>
            <a:ext cx="12191999" cy="193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prstClr val="white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6554826"/>
            <a:ext cx="12191999" cy="288032"/>
          </a:xfrm>
          <a:prstGeom prst="rect">
            <a:avLst/>
          </a:prstGeom>
          <a:gradFill flip="none" rotWithShape="1">
            <a:gsLst>
              <a:gs pos="38000">
                <a:schemeClr val="accent1">
                  <a:shade val="30000"/>
                  <a:satMod val="115000"/>
                </a:schemeClr>
              </a:gs>
              <a:gs pos="75000">
                <a:schemeClr val="accent1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0" scaled="1"/>
            <a:tileRect/>
          </a:gra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prstClr val="white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951660" y="258862"/>
            <a:ext cx="40006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z-Cyrl-UZ" sz="2400" b="1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Цели и задачи диссертации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69201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E2E1950-4726-44D2-BDB1-8F9A5C6D18B9}"/>
              </a:ext>
            </a:extLst>
          </p:cNvPr>
          <p:cNvSpPr txBox="1"/>
          <p:nvPr/>
        </p:nvSpPr>
        <p:spPr>
          <a:xfrm>
            <a:off x="191344" y="1052736"/>
            <a:ext cx="1180931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Камеры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работают по принципу захвата света и преобразования его в изображение. Камеры используются для создания подробных изображений и карт местности.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проекте используется камера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Raspberry Pi Camera Module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которая подключается к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Raspberry Pi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через интерфейс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CSI (Camera Serial Interface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Причины выбора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камеры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Raspberry Pi Camera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Совместимость с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Raspberry Pi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Доступность </a:t>
            </a:r>
            <a:r>
              <a:rPr lang="ru-R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низкая стоимость</a:t>
            </a:r>
            <a:endParaRPr lang="en-US" sz="20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ru-R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Высокое разрешение</a:t>
            </a:r>
            <a:endParaRPr lang="en-US" sz="2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ru-R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Камера 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легко работает с библиотеками, такими как </a:t>
            </a: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для разработки алгоритмов </a:t>
            </a:r>
            <a:r>
              <a:rPr lang="ru-R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обработки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изображений 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визуального распознавания объектов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ru-RU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Компактность </a:t>
            </a:r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легкость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Камера имеет малые размеры и вес, что делает её удобной для использования в миниатюрных роботах.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804158"/>
            <a:ext cx="12191999" cy="193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prstClr val="white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6554826"/>
            <a:ext cx="12191999" cy="288032"/>
          </a:xfrm>
          <a:prstGeom prst="rect">
            <a:avLst/>
          </a:prstGeom>
          <a:gradFill flip="none" rotWithShape="1">
            <a:gsLst>
              <a:gs pos="38000">
                <a:schemeClr val="accent1">
                  <a:shade val="30000"/>
                  <a:satMod val="115000"/>
                </a:schemeClr>
              </a:gs>
              <a:gs pos="75000">
                <a:schemeClr val="accent1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0" scaled="1"/>
            <a:tileRect/>
          </a:gra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prstClr val="white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144194" y="91024"/>
            <a:ext cx="99036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Принципы работы камер, ультразвуковых и инфракрасных сенсоров</a:t>
            </a:r>
            <a:endParaRPr lang="ru-RU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112" y="2488416"/>
            <a:ext cx="2744764" cy="1837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3567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E2E1950-4726-44D2-BDB1-8F9A5C6D18B9}"/>
              </a:ext>
            </a:extLst>
          </p:cNvPr>
          <p:cNvSpPr txBox="1"/>
          <p:nvPr/>
        </p:nvSpPr>
        <p:spPr>
          <a:xfrm>
            <a:off x="191344" y="873288"/>
            <a:ext cx="11809312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Ультразвуковые сенсоры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работают по принципу измерения времени, которое требуется звуковой волне для того, чтобы отразиться от объекта и вернуться к датчику. Эти сенсоры широко используются для определения расстояний и обнаружения препятствий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проекте используется ультразвуковой сенсор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HC-SR04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 позволяет точно измерять расстояние до объекта на основе времени, необходимого для возврата ультразвуковой волны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Причины выбора ультразвукового сенсора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HC-SR04: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Совместимость с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Низкая стоимость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Сенсор доступен по цене, что делает его идеальным для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Компактность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Сенсор небольшой по размеру, что позволяет использовать его в компактных роботах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Точность и надежность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Сенсор обеспечивает высокую точность измерений на расстоянии от 2 до 400 см.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804158"/>
            <a:ext cx="12191999" cy="193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6554826"/>
            <a:ext cx="12191999" cy="288032"/>
          </a:xfrm>
          <a:prstGeom prst="rect">
            <a:avLst/>
          </a:prstGeom>
          <a:gradFill flip="none" rotWithShape="1">
            <a:gsLst>
              <a:gs pos="38000">
                <a:schemeClr val="accent1">
                  <a:shade val="30000"/>
                  <a:satMod val="115000"/>
                </a:schemeClr>
              </a:gs>
              <a:gs pos="75000">
                <a:schemeClr val="accent1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0" scaled="1"/>
            <a:tileRect/>
          </a:gra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743659" y="91024"/>
            <a:ext cx="87046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Принципы работы камер, ультразвуковых и инфракрасных сенсоров</a:t>
            </a:r>
            <a:endParaRPr lang="ru-RU" sz="20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785" y="4761896"/>
            <a:ext cx="4114428" cy="1645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4172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E2E1950-4726-44D2-BDB1-8F9A5C6D18B9}"/>
              </a:ext>
            </a:extLst>
          </p:cNvPr>
          <p:cNvSpPr txBox="1"/>
          <p:nvPr/>
        </p:nvSpPr>
        <p:spPr>
          <a:xfrm>
            <a:off x="191344" y="823548"/>
            <a:ext cx="9937104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проекте используется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инфракрасный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сенсор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Сенсоры могут использоваться не только для обнаружения препятствий, но и для мониторинга температурных изменений в окружающей среде, что полезно для экологических исследований и контроля состояния оборудования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роботе установлены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три инфракрасных (IR) сенсора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которые используются для навигации по черной линии. Эти сенсоры расположены в передней части устройства:</a:t>
            </a:r>
          </a:p>
          <a:p>
            <a:pPr algn="just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Центральный сенсор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обеспечивает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прямолинейное движение, определяя, находится ли робот непосредственно над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линией.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Левый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правый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сенсоры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обнаруживают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отклонения. Например, если линия обнаружена только левым сенсором, робот поворачивает налево, чтобы вернуться на траекторию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804158"/>
            <a:ext cx="12191999" cy="193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6554826"/>
            <a:ext cx="12191999" cy="288032"/>
          </a:xfrm>
          <a:prstGeom prst="rect">
            <a:avLst/>
          </a:prstGeom>
          <a:gradFill flip="none" rotWithShape="1">
            <a:gsLst>
              <a:gs pos="38000">
                <a:schemeClr val="accent1">
                  <a:shade val="30000"/>
                  <a:satMod val="115000"/>
                </a:schemeClr>
              </a:gs>
              <a:gs pos="75000">
                <a:schemeClr val="accent1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0" scaled="1"/>
            <a:tileRect/>
          </a:gra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743659" y="91024"/>
            <a:ext cx="87046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ea typeface="Verdana" pitchFamily="34" charset="0"/>
                <a:cs typeface="Times New Roman" pitchFamily="18" charset="0"/>
              </a:rPr>
              <a:t>Принципы работы камер, ультразвуковых и инфракрасных сенсоров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6" name="Picture 4" descr="C:\Users\User\Downloads\image-removebg-pre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1945" y="980728"/>
            <a:ext cx="3701714" cy="3694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331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804158"/>
            <a:ext cx="12191999" cy="193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6554826"/>
            <a:ext cx="12191999" cy="288032"/>
          </a:xfrm>
          <a:prstGeom prst="rect">
            <a:avLst/>
          </a:prstGeom>
          <a:gradFill flip="none" rotWithShape="1">
            <a:gsLst>
              <a:gs pos="38000">
                <a:schemeClr val="accent1">
                  <a:shade val="30000"/>
                  <a:satMod val="115000"/>
                </a:schemeClr>
              </a:gs>
              <a:gs pos="75000">
                <a:schemeClr val="accent1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0" scaled="1"/>
            <a:tileRect/>
          </a:gra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743659" y="291079"/>
            <a:ext cx="87046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ea typeface="Verdana" pitchFamily="34" charset="0"/>
                <a:cs typeface="Times New Roman" pitchFamily="18" charset="0"/>
              </a:rPr>
              <a:t>Принципы работы камер, ультразвуковых и инфракрасных сенсоров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58" y="3789040"/>
            <a:ext cx="4762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9192344" y="3789040"/>
            <a:ext cx="2124075" cy="1800225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936" y="3770342"/>
            <a:ext cx="2744764" cy="1837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5206358" y="4560882"/>
            <a:ext cx="357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ru-RU" sz="2400" b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8085805" y="4560881"/>
            <a:ext cx="3593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ru-RU" sz="2400" b="1" dirty="0"/>
          </a:p>
        </p:txBody>
      </p:sp>
      <p:pic>
        <p:nvPicPr>
          <p:cNvPr id="14" name="Picture 4" descr="C:\Users\User\Downloads\image-removebg-preview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19689" y="494837"/>
            <a:ext cx="3701714" cy="3694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164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E2E1950-4726-44D2-BDB1-8F9A5C6D18B9}"/>
              </a:ext>
            </a:extLst>
          </p:cNvPr>
          <p:cNvSpPr txBox="1"/>
          <p:nvPr/>
        </p:nvSpPr>
        <p:spPr>
          <a:xfrm>
            <a:off x="191344" y="823548"/>
            <a:ext cx="11809312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архитектуре приложения, управляющего этим мини роботом-электромобилем, задействованы следующие компоненты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Это центральный элемент, который управляет всеми модулями мини робота-электромобиля. Он получает команды от пользователя (через приложение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анализирует данные с датчиков и передает сигналы на моторы для движения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Моторы и контроллеры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Мини робот-электромобиль оснащен четырьмя моторными блоками, подключенными к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через моторный драйвер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L298N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Это позволяет мини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роботу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двигаться в разные направления, а также маневрировать в ограниченных пространствах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Сенсоры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Камера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подключается через USB или CSI-интерфейс и позволяет получать видеоизображение окружающей среды.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Ультразвуковые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датчики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подключаются к GPIO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пинам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Инфракрасные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датчики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804158"/>
            <a:ext cx="12191999" cy="193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6554826"/>
            <a:ext cx="12191999" cy="288032"/>
          </a:xfrm>
          <a:prstGeom prst="rect">
            <a:avLst/>
          </a:prstGeom>
          <a:gradFill flip="none" rotWithShape="1">
            <a:gsLst>
              <a:gs pos="38000">
                <a:schemeClr val="accent1">
                  <a:shade val="30000"/>
                  <a:satMod val="115000"/>
                </a:schemeClr>
              </a:gs>
              <a:gs pos="75000">
                <a:schemeClr val="accent1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0" scaled="1"/>
            <a:tileRect/>
          </a:gra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199456" y="188640"/>
            <a:ext cx="97930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latin typeface="Times New Roman" panose="02020603050405020304" pitchFamily="18" charset="0"/>
                <a:ea typeface="Verdana" pitchFamily="34" charset="0"/>
                <a:cs typeface="Times New Roman" pitchFamily="18" charset="0"/>
              </a:rPr>
              <a:t>Приложение на </a:t>
            </a:r>
            <a:r>
              <a:rPr lang="ru-RU" sz="2000" b="1" dirty="0" err="1">
                <a:latin typeface="Times New Roman" panose="02020603050405020304" pitchFamily="18" charset="0"/>
                <a:ea typeface="Verdana" pitchFamily="34" charset="0"/>
                <a:cs typeface="Times New Roman" pitchFamily="18" charset="0"/>
              </a:rPr>
              <a:t>Python</a:t>
            </a:r>
            <a:r>
              <a:rPr lang="ru-RU" sz="2000" b="1" dirty="0">
                <a:latin typeface="Times New Roman" panose="02020603050405020304" pitchFamily="18" charset="0"/>
                <a:ea typeface="Verdana" pitchFamily="34" charset="0"/>
                <a:cs typeface="Times New Roman" pitchFamily="18" charset="0"/>
              </a:rPr>
              <a:t>, удаленно управляющее умным роботом-электромобилем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3951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5497</TotalTime>
  <Words>921</Words>
  <Application>Microsoft Office PowerPoint</Application>
  <PresentationFormat>Произвольный</PresentationFormat>
  <Paragraphs>148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ВЫПУСКНАЯ КВАЛИФИКАЦИОННАЯ РАБОТА На тему: «Создание интеллектуального мини робота-электромобиля  снабженного камерой, ультразвуком и инфракрасным излучателем для анализа окружающей среды»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diakov.net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User</cp:lastModifiedBy>
  <cp:revision>164</cp:revision>
  <dcterms:created xsi:type="dcterms:W3CDTF">2018-03-20T05:22:32Z</dcterms:created>
  <dcterms:modified xsi:type="dcterms:W3CDTF">2024-12-30T11:18:42Z</dcterms:modified>
</cp:coreProperties>
</file>