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9" r:id="rId2"/>
    <p:sldId id="257" r:id="rId3"/>
    <p:sldId id="256"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17054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DCB4-6F57-4661-85DE-AC369B717294}"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27843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93464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F52DCB4-6F57-4661-85DE-AC369B717294}"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4014821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899253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05948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39518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DCB4-6F57-4661-85DE-AC369B71729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42354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2DCB4-6F57-4661-85DE-AC369B717294}"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3929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2DCB4-6F57-4661-85DE-AC369B717294}"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84414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2DCB4-6F57-4661-85DE-AC369B717294}"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22673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2DCB4-6F57-4661-85DE-AC369B717294}"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198453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52DCB4-6F57-4661-85DE-AC369B717294}"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259768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F52DCB4-6F57-4661-85DE-AC369B717294}" type="datetimeFigureOut">
              <a:rPr lang="en-US" smtClean="0"/>
              <a:t>11/19/2019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707F864-7E10-422B-B081-6D407B680DEC}" type="slidenum">
              <a:rPr lang="en-US" smtClean="0"/>
              <a:t>‹#›</a:t>
            </a:fld>
            <a:endParaRPr lang="en-US"/>
          </a:p>
        </p:txBody>
      </p:sp>
    </p:spTree>
    <p:extLst>
      <p:ext uri="{BB962C8B-B14F-4D97-AF65-F5344CB8AC3E}">
        <p14:creationId xmlns:p14="http://schemas.microsoft.com/office/powerpoint/2010/main" val="394869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F52DCB4-6F57-4661-85DE-AC369B717294}" type="datetimeFigureOut">
              <a:rPr lang="en-US" smtClean="0"/>
              <a:t>11/19/2019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707F864-7E10-422B-B081-6D407B680DEC}" type="slidenum">
              <a:rPr lang="en-US" smtClean="0"/>
              <a:t>‹#›</a:t>
            </a:fld>
            <a:endParaRPr lang="en-US"/>
          </a:p>
        </p:txBody>
      </p:sp>
    </p:spTree>
    <p:extLst>
      <p:ext uri="{BB962C8B-B14F-4D97-AF65-F5344CB8AC3E}">
        <p14:creationId xmlns:p14="http://schemas.microsoft.com/office/powerpoint/2010/main" val="223346735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684C-93B4-43CC-A544-4E6FE94E3F08}"/>
              </a:ext>
            </a:extLst>
          </p:cNvPr>
          <p:cNvSpPr>
            <a:spLocks noGrp="1"/>
          </p:cNvSpPr>
          <p:nvPr>
            <p:ph type="title"/>
          </p:nvPr>
        </p:nvSpPr>
        <p:spPr/>
        <p:txBody>
          <a:bodyPr/>
          <a:lstStyle/>
          <a:p>
            <a:r>
              <a:rPr lang="en-US" dirty="0"/>
              <a:t>Group 9 – Big Data Project</a:t>
            </a:r>
          </a:p>
        </p:txBody>
      </p:sp>
      <p:pic>
        <p:nvPicPr>
          <p:cNvPr id="5" name="Picture 4">
            <a:extLst>
              <a:ext uri="{FF2B5EF4-FFF2-40B4-BE49-F238E27FC236}">
                <a16:creationId xmlns:a16="http://schemas.microsoft.com/office/drawing/2014/main" id="{6FF7C5DF-FFDF-4998-BCBE-16C82457A93F}"/>
              </a:ext>
            </a:extLst>
          </p:cNvPr>
          <p:cNvPicPr>
            <a:picLocks noChangeAspect="1"/>
          </p:cNvPicPr>
          <p:nvPr/>
        </p:nvPicPr>
        <p:blipFill>
          <a:blip r:embed="rId2"/>
          <a:stretch>
            <a:fillRect/>
          </a:stretch>
        </p:blipFill>
        <p:spPr>
          <a:xfrm>
            <a:off x="810000" y="2568929"/>
            <a:ext cx="7722534" cy="3582977"/>
          </a:xfrm>
          <a:prstGeom prst="rect">
            <a:avLst/>
          </a:prstGeom>
        </p:spPr>
      </p:pic>
      <p:sp>
        <p:nvSpPr>
          <p:cNvPr id="6" name="Content Placeholder 5">
            <a:extLst>
              <a:ext uri="{FF2B5EF4-FFF2-40B4-BE49-F238E27FC236}">
                <a16:creationId xmlns:a16="http://schemas.microsoft.com/office/drawing/2014/main" id="{239B7354-E34C-420D-AD56-7062788104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2951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D418-9FE5-4CF9-9EE4-0EF1349842DC}"/>
              </a:ext>
            </a:extLst>
          </p:cNvPr>
          <p:cNvSpPr>
            <a:spLocks noGrp="1"/>
          </p:cNvSpPr>
          <p:nvPr>
            <p:ph type="title"/>
          </p:nvPr>
        </p:nvSpPr>
        <p:spPr/>
        <p:txBody>
          <a:bodyPr/>
          <a:lstStyle/>
          <a:p>
            <a:r>
              <a:rPr lang="en-US" dirty="0"/>
              <a:t>Problem Statement &amp; Objectives</a:t>
            </a:r>
          </a:p>
        </p:txBody>
      </p:sp>
      <p:sp>
        <p:nvSpPr>
          <p:cNvPr id="3" name="Content Placeholder 2">
            <a:extLst>
              <a:ext uri="{FF2B5EF4-FFF2-40B4-BE49-F238E27FC236}">
                <a16:creationId xmlns:a16="http://schemas.microsoft.com/office/drawing/2014/main" id="{5B773150-0D01-4F9F-B5E9-CB515A854169}"/>
              </a:ext>
            </a:extLst>
          </p:cNvPr>
          <p:cNvSpPr>
            <a:spLocks noGrp="1"/>
          </p:cNvSpPr>
          <p:nvPr>
            <p:ph idx="1"/>
          </p:nvPr>
        </p:nvSpPr>
        <p:spPr>
          <a:xfrm>
            <a:off x="317241" y="1968759"/>
            <a:ext cx="11653935" cy="4655976"/>
          </a:xfrm>
        </p:spPr>
        <p:txBody>
          <a:bodyPr>
            <a:normAutofit fontScale="92500" lnSpcReduction="20000"/>
          </a:bodyPr>
          <a:lstStyle/>
          <a:p>
            <a:pPr marL="0" indent="0">
              <a:buNone/>
            </a:pPr>
            <a:endParaRPr lang="en-US" u="sng" dirty="0"/>
          </a:p>
          <a:p>
            <a:pPr marL="0" indent="0">
              <a:buNone/>
            </a:pPr>
            <a:r>
              <a:rPr lang="en-US" u="sng" dirty="0"/>
              <a:t>Problem Statement</a:t>
            </a:r>
          </a:p>
          <a:p>
            <a:pPr marL="0" indent="0">
              <a:buNone/>
            </a:pPr>
            <a:r>
              <a:rPr lang="en-US" dirty="0"/>
              <a:t>At Az National Trucking (ANT), a fictional national trucking corporation headquartered in California. We ensure that all the drivers in the fleet are in compliance with the rules and regulations of the corporation and do not present an insurance risk due to factors including speeding, unsafe following, lane departure, and other unsafe driving practices.</a:t>
            </a:r>
          </a:p>
          <a:p>
            <a:pPr marL="0" indent="0">
              <a:buNone/>
            </a:pPr>
            <a:r>
              <a:rPr lang="en-US" u="sng" dirty="0"/>
              <a:t>Objective and Insights</a:t>
            </a:r>
          </a:p>
          <a:p>
            <a:pPr marL="0" indent="0">
              <a:buNone/>
            </a:pPr>
            <a:r>
              <a:rPr lang="en-US" dirty="0"/>
              <a:t>We used risk threshold (Event/</a:t>
            </a:r>
            <a:r>
              <a:rPr lang="en-US" dirty="0" err="1"/>
              <a:t>TotMiles</a:t>
            </a:r>
            <a:r>
              <a:rPr lang="en-US" dirty="0"/>
              <a:t>- Scaled) as the key performance indicator to classify the drivers as risky and not risky. These are some of our insights:</a:t>
            </a:r>
          </a:p>
          <a:p>
            <a:pPr lvl="0"/>
            <a:r>
              <a:rPr lang="en-US" dirty="0"/>
              <a:t>Out of the 8000 events recorded, about 94 percent were normal events and the rest 6 percent were indicative of unsafe driving practices. </a:t>
            </a:r>
          </a:p>
          <a:p>
            <a:pPr lvl="0"/>
            <a:r>
              <a:rPr lang="en-US" dirty="0"/>
              <a:t>All 99 unique drivers were recorded with at least one among the unsafe driving events.</a:t>
            </a:r>
          </a:p>
          <a:p>
            <a:pPr lvl="0"/>
            <a:r>
              <a:rPr lang="en-US" dirty="0"/>
              <a:t>Driver with ID A97 was classified as most risky based on our threshold. He has also super exceeded California speed limit</a:t>
            </a:r>
          </a:p>
          <a:p>
            <a:pPr lvl="0"/>
            <a:r>
              <a:rPr lang="en-US" dirty="0"/>
              <a:t>We found that miles driven had no correlation with the driver being risky</a:t>
            </a:r>
          </a:p>
          <a:p>
            <a:pPr lvl="0"/>
            <a:r>
              <a:rPr lang="en-US" dirty="0"/>
              <a:t>14 of the drivers were classified as risky and 85 drivers were classified as non-risky  </a:t>
            </a:r>
          </a:p>
          <a:p>
            <a:pPr marL="0" indent="0">
              <a:buNone/>
            </a:pPr>
            <a:endParaRPr lang="en-US" dirty="0"/>
          </a:p>
        </p:txBody>
      </p:sp>
    </p:spTree>
    <p:extLst>
      <p:ext uri="{BB962C8B-B14F-4D97-AF65-F5344CB8AC3E}">
        <p14:creationId xmlns:p14="http://schemas.microsoft.com/office/powerpoint/2010/main" val="171288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7C5A-1486-4412-A9CB-FEFB6902C49B}"/>
              </a:ext>
            </a:extLst>
          </p:cNvPr>
          <p:cNvSpPr>
            <a:spLocks noGrp="1"/>
          </p:cNvSpPr>
          <p:nvPr>
            <p:ph type="ctrTitle"/>
          </p:nvPr>
        </p:nvSpPr>
        <p:spPr>
          <a:xfrm>
            <a:off x="545285" y="167780"/>
            <a:ext cx="11383860" cy="6375633"/>
          </a:xfrm>
        </p:spPr>
        <p:txBody>
          <a:bodyPr/>
          <a:lstStyle/>
          <a:p>
            <a:endParaRPr lang="en-US" dirty="0"/>
          </a:p>
        </p:txBody>
      </p:sp>
      <p:pic>
        <p:nvPicPr>
          <p:cNvPr id="4" name="Picture 3">
            <a:extLst>
              <a:ext uri="{FF2B5EF4-FFF2-40B4-BE49-F238E27FC236}">
                <a16:creationId xmlns:a16="http://schemas.microsoft.com/office/drawing/2014/main" id="{4BD91F97-4720-4027-92A5-9BFFB3F89980}"/>
              </a:ext>
            </a:extLst>
          </p:cNvPr>
          <p:cNvPicPr>
            <a:picLocks noChangeAspect="1"/>
          </p:cNvPicPr>
          <p:nvPr/>
        </p:nvPicPr>
        <p:blipFill>
          <a:blip r:embed="rId2"/>
          <a:stretch>
            <a:fillRect/>
          </a:stretch>
        </p:blipFill>
        <p:spPr>
          <a:xfrm>
            <a:off x="3293705" y="2028047"/>
            <a:ext cx="1488913" cy="535938"/>
          </a:xfrm>
          <a:prstGeom prst="rect">
            <a:avLst/>
          </a:prstGeom>
        </p:spPr>
      </p:pic>
      <p:pic>
        <p:nvPicPr>
          <p:cNvPr id="1028" name="Picture 4" descr="https://documents.lucidchart.com/documents/d4b3d050-f40f-4b54-a79e-24801b776656/pages/0_0?a=1043&amp;x=122&amp;y=-85&amp;w=2331&amp;h=1412&amp;store=1&amp;accept=image%2F*&amp;auth=LCA%20d953cb98a416bbc039ec40fec2192c6ff960fd56-ts%3D1573674146">
            <a:extLst>
              <a:ext uri="{FF2B5EF4-FFF2-40B4-BE49-F238E27FC236}">
                <a16:creationId xmlns:a16="http://schemas.microsoft.com/office/drawing/2014/main" id="{C151058E-553A-4B17-88AB-CE1C60F6E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0"/>
            <a:ext cx="113204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83F087-1B1E-41EE-BE00-693263B0C0F1}"/>
              </a:ext>
            </a:extLst>
          </p:cNvPr>
          <p:cNvSpPr txBox="1"/>
          <p:nvPr/>
        </p:nvSpPr>
        <p:spPr>
          <a:xfrm>
            <a:off x="6655324" y="802431"/>
            <a:ext cx="4991391" cy="2677656"/>
          </a:xfrm>
          <a:prstGeom prst="rect">
            <a:avLst/>
          </a:prstGeom>
          <a:noFill/>
        </p:spPr>
        <p:txBody>
          <a:bodyPr wrap="square" rtlCol="0">
            <a:spAutoFit/>
          </a:bodyPr>
          <a:lstStyle/>
          <a:p>
            <a:r>
              <a:rPr lang="en-US" sz="1400" u="sng" dirty="0">
                <a:solidFill>
                  <a:schemeClr val="bg1"/>
                </a:solidFill>
                <a:latin typeface="Calibri" panose="020F0502020204030204" pitchFamily="34" charset="0"/>
                <a:cs typeface="Calibri" panose="020F0502020204030204" pitchFamily="34" charset="0"/>
              </a:rPr>
              <a:t>Big Data – Hadoop</a:t>
            </a:r>
          </a:p>
          <a:p>
            <a:r>
              <a:rPr lang="en-US" sz="1400" dirty="0">
                <a:solidFill>
                  <a:schemeClr val="bg1"/>
                </a:solidFill>
                <a:latin typeface="Calibri" panose="020F0502020204030204" pitchFamily="34" charset="0"/>
                <a:cs typeface="Calibri" panose="020F0502020204030204" pitchFamily="34" charset="0"/>
              </a:rPr>
              <a:t>•Install JDBC/ODBC drivers</a:t>
            </a:r>
          </a:p>
          <a:p>
            <a:r>
              <a:rPr lang="en-US" sz="1400" dirty="0">
                <a:solidFill>
                  <a:schemeClr val="bg1"/>
                </a:solidFill>
                <a:latin typeface="Calibri" panose="020F0502020204030204" pitchFamily="34" charset="0"/>
                <a:cs typeface="Calibri" panose="020F0502020204030204" pitchFamily="34" charset="0"/>
              </a:rPr>
              <a:t>•Integrate HDFS with Tableau via JDBC drivers for Impala</a:t>
            </a:r>
          </a:p>
          <a:p>
            <a:r>
              <a:rPr lang="en-US" sz="1400" u="sng" dirty="0">
                <a:solidFill>
                  <a:schemeClr val="bg1"/>
                </a:solidFill>
                <a:latin typeface="Calibri" panose="020F0502020204030204" pitchFamily="34" charset="0"/>
                <a:cs typeface="Calibri" panose="020F0502020204030204" pitchFamily="34" charset="0"/>
              </a:rPr>
              <a:t>ETL on HDFS</a:t>
            </a:r>
          </a:p>
          <a:p>
            <a:r>
              <a:rPr lang="en-US" sz="1400" dirty="0">
                <a:solidFill>
                  <a:schemeClr val="bg1"/>
                </a:solidFill>
                <a:latin typeface="Calibri" panose="020F0502020204030204" pitchFamily="34" charset="0"/>
                <a:cs typeface="Calibri" panose="020F0502020204030204" pitchFamily="34" charset="0"/>
              </a:rPr>
              <a:t>•Split the dataset into individual text files</a:t>
            </a:r>
          </a:p>
          <a:p>
            <a:r>
              <a:rPr lang="en-US" sz="1400" dirty="0">
                <a:solidFill>
                  <a:schemeClr val="bg1"/>
                </a:solidFill>
                <a:latin typeface="Calibri" panose="020F0502020204030204" pitchFamily="34" charset="0"/>
                <a:cs typeface="Calibri" panose="020F0502020204030204" pitchFamily="34" charset="0"/>
              </a:rPr>
              <a:t>•Load individual data files into VM ware - used the </a:t>
            </a:r>
            <a:r>
              <a:rPr lang="en-US" sz="1400" dirty="0" err="1">
                <a:solidFill>
                  <a:schemeClr val="bg1"/>
                </a:solidFill>
                <a:latin typeface="Calibri" panose="020F0502020204030204" pitchFamily="34" charset="0"/>
                <a:cs typeface="Calibri" panose="020F0502020204030204" pitchFamily="34" charset="0"/>
              </a:rPr>
              <a:t>scp</a:t>
            </a:r>
            <a:r>
              <a:rPr lang="en-US" sz="1400" dirty="0">
                <a:solidFill>
                  <a:schemeClr val="bg1"/>
                </a:solidFill>
                <a:latin typeface="Calibri" panose="020F0502020204030204" pitchFamily="34" charset="0"/>
                <a:cs typeface="Calibri" panose="020F0502020204030204" pitchFamily="34" charset="0"/>
              </a:rPr>
              <a:t> command   to transfer files onto HDFS</a:t>
            </a:r>
          </a:p>
          <a:p>
            <a:r>
              <a:rPr lang="en-US" sz="1400" dirty="0">
                <a:solidFill>
                  <a:schemeClr val="bg1"/>
                </a:solidFill>
                <a:latin typeface="Calibri" panose="020F0502020204030204" pitchFamily="34" charset="0"/>
                <a:cs typeface="Calibri" panose="020F0502020204030204" pitchFamily="34" charset="0"/>
              </a:rPr>
              <a:t>•Move these data files into HDFS using </a:t>
            </a:r>
            <a:r>
              <a:rPr lang="en-US" sz="1400" dirty="0" err="1">
                <a:solidFill>
                  <a:schemeClr val="bg1"/>
                </a:solidFill>
                <a:latin typeface="Calibri" panose="020F0502020204030204" pitchFamily="34" charset="0"/>
                <a:cs typeface="Calibri" panose="020F0502020204030204" pitchFamily="34" charset="0"/>
              </a:rPr>
              <a:t>hdfs</a:t>
            </a:r>
            <a:r>
              <a:rPr lang="en-US" sz="1400" dirty="0">
                <a:solidFill>
                  <a:schemeClr val="bg1"/>
                </a:solidFill>
                <a:latin typeface="Calibri" panose="020F0502020204030204" pitchFamily="34" charset="0"/>
                <a:cs typeface="Calibri" panose="020F0502020204030204" pitchFamily="34" charset="0"/>
              </a:rPr>
              <a:t> command</a:t>
            </a:r>
          </a:p>
          <a:p>
            <a:r>
              <a:rPr lang="en-US" sz="1400" dirty="0">
                <a:solidFill>
                  <a:schemeClr val="bg1"/>
                </a:solidFill>
                <a:latin typeface="Calibri" panose="020F0502020204030204" pitchFamily="34" charset="0"/>
                <a:cs typeface="Calibri" panose="020F0502020204030204" pitchFamily="34" charset="0"/>
              </a:rPr>
              <a:t>•Create tables on HIVE </a:t>
            </a:r>
          </a:p>
          <a:p>
            <a:r>
              <a:rPr lang="en-US" sz="1400" dirty="0">
                <a:solidFill>
                  <a:schemeClr val="bg1"/>
                </a:solidFill>
                <a:latin typeface="Calibri" panose="020F0502020204030204" pitchFamily="34" charset="0"/>
                <a:cs typeface="Calibri" panose="020F0502020204030204" pitchFamily="34" charset="0"/>
              </a:rPr>
              <a:t>•Load the data into HIVE by utilizing “LOAD DATA INPATH”</a:t>
            </a:r>
          </a:p>
          <a:p>
            <a:r>
              <a:rPr lang="en-US" sz="1400" u="sng" dirty="0">
                <a:solidFill>
                  <a:schemeClr val="bg1"/>
                </a:solidFill>
                <a:latin typeface="Calibri" panose="020F0502020204030204" pitchFamily="34" charset="0"/>
                <a:cs typeface="Calibri" panose="020F0502020204030204" pitchFamily="34" charset="0"/>
              </a:rPr>
              <a:t>Reporting and Analytics with Hadoop and Tableau</a:t>
            </a:r>
          </a:p>
          <a:p>
            <a:r>
              <a:rPr lang="en-US" sz="1400" dirty="0">
                <a:solidFill>
                  <a:schemeClr val="bg1"/>
                </a:solidFill>
                <a:latin typeface="Calibri" panose="020F0502020204030204" pitchFamily="34" charset="0"/>
                <a:cs typeface="Calibri" panose="020F0502020204030204" pitchFamily="34" charset="0"/>
              </a:rPr>
              <a:t>•Risk Assessment of Truck Drivers  </a:t>
            </a:r>
          </a:p>
        </p:txBody>
      </p:sp>
    </p:spTree>
    <p:extLst>
      <p:ext uri="{BB962C8B-B14F-4D97-AF65-F5344CB8AC3E}">
        <p14:creationId xmlns:p14="http://schemas.microsoft.com/office/powerpoint/2010/main" val="408821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C248767-3D98-4D30-BC29-1A457B61F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 y="134649"/>
            <a:ext cx="11831215" cy="6588702"/>
          </a:xfrm>
        </p:spPr>
      </p:pic>
    </p:spTree>
    <p:extLst>
      <p:ext uri="{BB962C8B-B14F-4D97-AF65-F5344CB8AC3E}">
        <p14:creationId xmlns:p14="http://schemas.microsoft.com/office/powerpoint/2010/main" val="3819335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75</TotalTime>
  <Words>289</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Wingdings 2</vt:lpstr>
      <vt:lpstr>Quotable</vt:lpstr>
      <vt:lpstr>Group 9 – Big Data Project</vt:lpstr>
      <vt:lpstr>Problem Statement &amp; Objectives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Amritha Rekha</dc:creator>
  <cp:lastModifiedBy>Divya Bharathi Miryala</cp:lastModifiedBy>
  <cp:revision>6</cp:revision>
  <dcterms:created xsi:type="dcterms:W3CDTF">2019-11-13T20:16:01Z</dcterms:created>
  <dcterms:modified xsi:type="dcterms:W3CDTF">2019-11-19T06:25:34Z</dcterms:modified>
</cp:coreProperties>
</file>