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 id="2147483651"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5088"/>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
        <p:cNvGrpSpPr/>
        <p:nvPr/>
      </p:nvGrpSpPr>
      <p:grpSpPr>
        <a:xfrm>
          <a:off x="0" y="0"/>
          <a:ext cx="0" cy="0"/>
          <a:chOff x="0" y="0"/>
          <a:chExt cx="0" cy="0"/>
        </a:xfrm>
      </p:grpSpPr>
      <p:sp>
        <p:nvSpPr>
          <p:cNvPr id="10" name="Google Shape;1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 name="Google Shape;11;p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 name="Google Shape;17;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 name="Google Shape;2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 name="Google Shape;29;p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 name="Google Shape;35;p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 name="Google Shape;47;p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 name="Google Shape;59;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p:cSld name="Custom">
    <p:spTree>
      <p:nvGrpSpPr>
        <p:cNvPr id="1"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p:cSld name="Custom">
    <p:spTree>
      <p:nvGrpSpPr>
        <p:cNvPr id="1" name="Shape 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
        <p:cNvGrpSpPr/>
        <p:nvPr/>
      </p:nvGrpSpPr>
      <p:grpSpPr>
        <a:xfrm>
          <a:off x="0" y="0"/>
          <a:ext cx="0" cy="0"/>
          <a:chOff x="0" y="0"/>
          <a:chExt cx="0" cy="0"/>
        </a:xfrm>
      </p:grpSpPr>
      <p:sp>
        <p:nvSpPr>
          <p:cNvPr id="13" name="Google Shape;13;p5"/>
          <p:cNvSpPr txBox="1"/>
          <p:nvPr/>
        </p:nvSpPr>
        <p:spPr>
          <a:xfrm>
            <a:off x="304800" y="319668"/>
            <a:ext cx="8303941" cy="460202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500"/>
              <a:buFont typeface="Arial"/>
              <a:buNone/>
            </a:pPr>
            <a:r>
              <a:rPr lang="en-US" sz="1600" b="1" i="0" u="none" strike="noStrike" cap="none" dirty="0">
                <a:solidFill>
                  <a:schemeClr val="dk1"/>
                </a:solidFill>
                <a:latin typeface="Arial"/>
                <a:ea typeface="Arial"/>
                <a:cs typeface="Arial"/>
                <a:sym typeface="Arial"/>
              </a:rPr>
              <a:t>Problem Statement</a:t>
            </a:r>
            <a:endParaRPr sz="16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500"/>
              <a:buFont typeface="Arial"/>
              <a:buNone/>
            </a:pPr>
            <a:endParaRPr sz="1600" b="1" dirty="0">
              <a:solidFill>
                <a:schemeClr val="dk1"/>
              </a:solidFill>
            </a:endParaRPr>
          </a:p>
          <a:p>
            <a:pPr marL="0" marR="0" lvl="0" indent="0" algn="l" rtl="0">
              <a:lnSpc>
                <a:spcPct val="100000"/>
              </a:lnSpc>
              <a:spcBef>
                <a:spcPts val="0"/>
              </a:spcBef>
              <a:spcAft>
                <a:spcPts val="0"/>
              </a:spcAft>
              <a:buClr>
                <a:schemeClr val="dk1"/>
              </a:buClr>
              <a:buSzPts val="2500"/>
              <a:buFont typeface="Arial"/>
              <a:buNone/>
            </a:pPr>
            <a:r>
              <a:rPr lang="en-US" sz="1600" b="1" dirty="0">
                <a:solidFill>
                  <a:schemeClr val="dk1"/>
                </a:solidFill>
              </a:rPr>
              <a:t>   Title: </a:t>
            </a:r>
            <a:r>
              <a:rPr lang="en-US" sz="1600" dirty="0">
                <a:solidFill>
                  <a:schemeClr val="dk1"/>
                </a:solidFill>
                <a:highlight>
                  <a:srgbClr val="FFFFFF"/>
                </a:highlight>
              </a:rPr>
              <a:t>Develop a 2D Occupancy Grid Map of a Room using Overhead Cameras.</a:t>
            </a:r>
            <a:endParaRPr sz="1600" dirty="0">
              <a:solidFill>
                <a:schemeClr val="dk1"/>
              </a:solidFill>
              <a:highlight>
                <a:srgbClr val="FFFFFF"/>
              </a:highlight>
            </a:endParaRPr>
          </a:p>
          <a:p>
            <a:pPr marL="0" marR="0" lvl="0" indent="0" algn="l" rtl="0">
              <a:lnSpc>
                <a:spcPct val="100000"/>
              </a:lnSpc>
              <a:spcBef>
                <a:spcPts val="0"/>
              </a:spcBef>
              <a:spcAft>
                <a:spcPts val="0"/>
              </a:spcAft>
              <a:buClr>
                <a:schemeClr val="dk1"/>
              </a:buClr>
              <a:buSzPts val="2500"/>
              <a:buFont typeface="Arial"/>
              <a:buNone/>
            </a:pPr>
            <a:endParaRPr sz="1600" dirty="0">
              <a:solidFill>
                <a:schemeClr val="dk1"/>
              </a:solidFill>
            </a:endParaRPr>
          </a:p>
          <a:p>
            <a:pPr marL="0" marR="0" lvl="0" indent="0" algn="just" rtl="0">
              <a:lnSpc>
                <a:spcPct val="100000"/>
              </a:lnSpc>
              <a:spcBef>
                <a:spcPts val="0"/>
              </a:spcBef>
              <a:spcAft>
                <a:spcPts val="0"/>
              </a:spcAft>
              <a:buClr>
                <a:schemeClr val="dk1"/>
              </a:buClr>
              <a:buSzPts val="2500"/>
              <a:buFont typeface="Arial"/>
              <a:buNone/>
            </a:pPr>
            <a:r>
              <a:rPr lang="en-US" sz="1600" dirty="0">
                <a:solidFill>
                  <a:schemeClr val="dk1"/>
                </a:solidFill>
              </a:rPr>
              <a:t> 	</a:t>
            </a:r>
          </a:p>
          <a:p>
            <a:pPr marL="0" marR="0" lvl="0" indent="0" algn="just" rtl="0">
              <a:lnSpc>
                <a:spcPct val="100000"/>
              </a:lnSpc>
              <a:spcBef>
                <a:spcPts val="0"/>
              </a:spcBef>
              <a:spcAft>
                <a:spcPts val="0"/>
              </a:spcAft>
              <a:buClr>
                <a:schemeClr val="dk1"/>
              </a:buClr>
              <a:buSzPts val="2500"/>
              <a:buFont typeface="Arial"/>
              <a:buNone/>
            </a:pPr>
            <a:r>
              <a:rPr lang="en-US" sz="1600" dirty="0">
                <a:solidFill>
                  <a:schemeClr val="dk1"/>
                </a:solidFill>
              </a:rPr>
              <a:t>	This project addresses the need for autonomous mobile robots (AMRs) to navigate indoor environments with precision and adaptability. By developing a detailed 2D occupancy grid map using overhead cameras, similar to those employed by AMRs with ROS2-based SLAM algorithms.</a:t>
            </a:r>
          </a:p>
          <a:p>
            <a:pPr marL="0" marR="0" lvl="0" indent="0" algn="just" rtl="0">
              <a:lnSpc>
                <a:spcPct val="100000"/>
              </a:lnSpc>
              <a:spcBef>
                <a:spcPts val="0"/>
              </a:spcBef>
              <a:spcAft>
                <a:spcPts val="0"/>
              </a:spcAft>
              <a:buClr>
                <a:schemeClr val="dk1"/>
              </a:buClr>
              <a:buSzPts val="2500"/>
              <a:buFont typeface="Arial"/>
              <a:buNone/>
            </a:pPr>
            <a:r>
              <a:rPr lang="en-US" sz="1600" dirty="0">
                <a:solidFill>
                  <a:schemeClr val="dk1"/>
                </a:solidFill>
              </a:rPr>
              <a:t>	The aim is to provide these robots with a clear understanding of their surroundings. This map not only identifies static obstacles like chairs, tables, and boxes but also dynamically updates to accommodate changes in the environment, such as the movement of furniture items.</a:t>
            </a:r>
            <a:endParaRPr lang="en-IN" sz="1600" dirty="0">
              <a:solidFill>
                <a:schemeClr val="dk1"/>
              </a:solidFill>
            </a:endParaRPr>
          </a:p>
          <a:p>
            <a:pPr marL="0" marR="0" lvl="0" indent="0" algn="l" rtl="0">
              <a:lnSpc>
                <a:spcPct val="100000"/>
              </a:lnSpc>
              <a:spcBef>
                <a:spcPts val="0"/>
              </a:spcBef>
              <a:spcAft>
                <a:spcPts val="0"/>
              </a:spcAft>
              <a:buClr>
                <a:schemeClr val="dk1"/>
              </a:buClr>
              <a:buSzPts val="2500"/>
              <a:buFont typeface="Arial"/>
              <a:buNone/>
            </a:pPr>
            <a:endParaRPr sz="1600" b="1" dirty="0">
              <a:solidFill>
                <a:schemeClr val="dk1"/>
              </a:solidFill>
            </a:endParaRPr>
          </a:p>
        </p:txBody>
      </p:sp>
      <p:pic>
        <p:nvPicPr>
          <p:cNvPr id="14" name="Google Shape;14;p5"/>
          <p:cNvPicPr preferRelativeResize="0"/>
          <p:nvPr/>
        </p:nvPicPr>
        <p:blipFill rotWithShape="1">
          <a:blip r:embed="rId3">
            <a:alphaModFix/>
          </a:blip>
          <a:srcRect/>
          <a:stretch/>
        </p:blipFill>
        <p:spPr>
          <a:xfrm>
            <a:off x="9525" y="4921712"/>
            <a:ext cx="9124949" cy="212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
        <p:cNvGrpSpPr/>
        <p:nvPr/>
      </p:nvGrpSpPr>
      <p:grpSpPr>
        <a:xfrm>
          <a:off x="0" y="0"/>
          <a:ext cx="0" cy="0"/>
          <a:chOff x="0" y="0"/>
          <a:chExt cx="0" cy="0"/>
        </a:xfrm>
      </p:grpSpPr>
      <p:sp>
        <p:nvSpPr>
          <p:cNvPr id="19" name="Google Shape;19;p6"/>
          <p:cNvSpPr txBox="1"/>
          <p:nvPr/>
        </p:nvSpPr>
        <p:spPr>
          <a:xfrm>
            <a:off x="0" y="500600"/>
            <a:ext cx="9144000" cy="4741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500"/>
              <a:buFont typeface="Arial"/>
              <a:buNone/>
            </a:pPr>
            <a:r>
              <a:rPr lang="en-US" sz="2500" b="1" i="0" u="none" strike="noStrike" cap="none" dirty="0">
                <a:solidFill>
                  <a:schemeClr val="dk1"/>
                </a:solidFill>
                <a:latin typeface="Arial"/>
                <a:ea typeface="Arial"/>
                <a:cs typeface="Arial"/>
                <a:sym typeface="Arial"/>
              </a:rPr>
              <a:t>Unique Idea Brief (Solution)</a:t>
            </a:r>
            <a:endParaRPr sz="2500" b="1" dirty="0">
              <a:solidFill>
                <a:schemeClr val="dk1"/>
              </a:solidFill>
            </a:endParaRPr>
          </a:p>
          <a:p>
            <a:pPr marL="0" marR="0" lvl="0" indent="0" algn="l" rtl="0">
              <a:lnSpc>
                <a:spcPct val="100000"/>
              </a:lnSpc>
              <a:spcBef>
                <a:spcPts val="0"/>
              </a:spcBef>
              <a:spcAft>
                <a:spcPts val="0"/>
              </a:spcAft>
              <a:buClr>
                <a:schemeClr val="dk1"/>
              </a:buClr>
              <a:buSzPts val="2500"/>
              <a:buFont typeface="Arial"/>
              <a:buNone/>
            </a:pPr>
            <a:endParaRPr sz="2500" dirty="0">
              <a:solidFill>
                <a:schemeClr val="dk1"/>
              </a:solidFill>
            </a:endParaRPr>
          </a:p>
          <a:p>
            <a:pPr marL="457200" marR="0" lvl="0" indent="-323850" algn="l" rtl="0">
              <a:lnSpc>
                <a:spcPct val="100000"/>
              </a:lnSpc>
              <a:spcBef>
                <a:spcPts val="0"/>
              </a:spcBef>
              <a:spcAft>
                <a:spcPts val="0"/>
              </a:spcAft>
              <a:buClr>
                <a:schemeClr val="dk1"/>
              </a:buClr>
              <a:buSzPts val="1500"/>
              <a:buChar char="●"/>
            </a:pPr>
            <a:r>
              <a:rPr lang="en-US" sz="1500" dirty="0">
                <a:solidFill>
                  <a:schemeClr val="dk1"/>
                </a:solidFill>
              </a:rPr>
              <a:t>Our goal is environment Mapping for AMR Navigation.</a:t>
            </a:r>
            <a:endParaRPr sz="1500" dirty="0">
              <a:solidFill>
                <a:schemeClr val="dk1"/>
              </a:solidFill>
            </a:endParaRPr>
          </a:p>
          <a:p>
            <a:pPr marL="457200" marR="0" lvl="0" indent="-323850" algn="l" rtl="0">
              <a:lnSpc>
                <a:spcPct val="100000"/>
              </a:lnSpc>
              <a:spcBef>
                <a:spcPts val="0"/>
              </a:spcBef>
              <a:spcAft>
                <a:spcPts val="0"/>
              </a:spcAft>
              <a:buClr>
                <a:schemeClr val="dk1"/>
              </a:buClr>
              <a:buSzPts val="1500"/>
              <a:buChar char="●"/>
            </a:pPr>
            <a:r>
              <a:rPr lang="en-US" sz="1500" dirty="0">
                <a:solidFill>
                  <a:schemeClr val="dk1"/>
                </a:solidFill>
              </a:rPr>
              <a:t>Focus on map merging using occupancy grids for robotics applications.</a:t>
            </a:r>
            <a:endParaRPr sz="1500" dirty="0">
              <a:solidFill>
                <a:schemeClr val="dk1"/>
              </a:solidFill>
            </a:endParaRPr>
          </a:p>
          <a:p>
            <a:pPr marL="457200" marR="0" lvl="0" indent="-323850" algn="l" rtl="0">
              <a:lnSpc>
                <a:spcPct val="100000"/>
              </a:lnSpc>
              <a:spcBef>
                <a:spcPts val="0"/>
              </a:spcBef>
              <a:spcAft>
                <a:spcPts val="0"/>
              </a:spcAft>
              <a:buClr>
                <a:schemeClr val="dk1"/>
              </a:buClr>
              <a:buSzPts val="1500"/>
              <a:buChar char="●"/>
            </a:pPr>
            <a:r>
              <a:rPr lang="en-US" sz="1500" dirty="0">
                <a:solidFill>
                  <a:schemeClr val="dk1"/>
                </a:solidFill>
              </a:rPr>
              <a:t>Mapping and navigating unstructured environments with accuracy and efficiency.</a:t>
            </a:r>
            <a:endParaRPr sz="1500" dirty="0">
              <a:solidFill>
                <a:schemeClr val="dk1"/>
              </a:solidFill>
            </a:endParaRPr>
          </a:p>
          <a:p>
            <a:pPr marL="457200" marR="0" lvl="0" indent="-323850" algn="l" rtl="0">
              <a:lnSpc>
                <a:spcPct val="100000"/>
              </a:lnSpc>
              <a:spcBef>
                <a:spcPts val="0"/>
              </a:spcBef>
              <a:spcAft>
                <a:spcPts val="0"/>
              </a:spcAft>
              <a:buClr>
                <a:schemeClr val="dk1"/>
              </a:buClr>
              <a:buSzPts val="1500"/>
              <a:buChar char="●"/>
            </a:pPr>
            <a:r>
              <a:rPr lang="en-US" sz="1500" dirty="0">
                <a:solidFill>
                  <a:schemeClr val="dk1"/>
                </a:solidFill>
              </a:rPr>
              <a:t>Instead of traditional feature-based mapping, leveraging occupancy grids for robust environment modeling.</a:t>
            </a:r>
            <a:endParaRPr sz="1500" dirty="0">
              <a:solidFill>
                <a:schemeClr val="dk1"/>
              </a:solidFill>
            </a:endParaRPr>
          </a:p>
          <a:p>
            <a:pPr marL="457200" marR="0" lvl="0" indent="-323850" algn="l" rtl="0">
              <a:lnSpc>
                <a:spcPct val="100000"/>
              </a:lnSpc>
              <a:spcBef>
                <a:spcPts val="0"/>
              </a:spcBef>
              <a:spcAft>
                <a:spcPts val="0"/>
              </a:spcAft>
              <a:buClr>
                <a:schemeClr val="dk1"/>
              </a:buClr>
              <a:buSzPts val="1500"/>
              <a:buChar char="●"/>
            </a:pPr>
            <a:r>
              <a:rPr lang="en-US" sz="1500" dirty="0">
                <a:solidFill>
                  <a:schemeClr val="dk1"/>
                </a:solidFill>
              </a:rPr>
              <a:t>Introducing a novel use of metric ψ (inspired by </a:t>
            </a:r>
            <a:r>
              <a:rPr lang="en-US" sz="1500" dirty="0" err="1">
                <a:solidFill>
                  <a:schemeClr val="dk1"/>
                </a:solidFill>
              </a:rPr>
              <a:t>Birk</a:t>
            </a:r>
            <a:r>
              <a:rPr lang="en-US" sz="1500" dirty="0">
                <a:solidFill>
                  <a:schemeClr val="dk1"/>
                </a:solidFill>
              </a:rPr>
              <a:t>) to measure similarity between occupancy grid maps.</a:t>
            </a:r>
            <a:endParaRPr sz="1500" dirty="0">
              <a:solidFill>
                <a:schemeClr val="dk1"/>
              </a:solidFill>
            </a:endParaRPr>
          </a:p>
          <a:p>
            <a:pPr marL="457200" marR="0" lvl="0" indent="-323850" algn="l" rtl="0">
              <a:lnSpc>
                <a:spcPct val="100000"/>
              </a:lnSpc>
              <a:spcBef>
                <a:spcPts val="0"/>
              </a:spcBef>
              <a:spcAft>
                <a:spcPts val="0"/>
              </a:spcAft>
              <a:buClr>
                <a:schemeClr val="dk1"/>
              </a:buClr>
              <a:buSzPts val="1500"/>
              <a:buChar char="●"/>
            </a:pPr>
            <a:r>
              <a:rPr lang="en-US" sz="1500" dirty="0">
                <a:solidFill>
                  <a:schemeClr val="dk1"/>
                </a:solidFill>
              </a:rPr>
              <a:t>Improved accuracy in mapping and navigation in complex, dynamic environments.</a:t>
            </a:r>
            <a:endParaRPr sz="1500" dirty="0">
              <a:solidFill>
                <a:schemeClr val="dk1"/>
              </a:solidFill>
            </a:endParaRPr>
          </a:p>
          <a:p>
            <a:pPr marL="457200" marR="0" lvl="0" indent="-323850" algn="l" rtl="0">
              <a:lnSpc>
                <a:spcPct val="100000"/>
              </a:lnSpc>
              <a:spcBef>
                <a:spcPts val="0"/>
              </a:spcBef>
              <a:spcAft>
                <a:spcPts val="0"/>
              </a:spcAft>
              <a:buClr>
                <a:schemeClr val="dk1"/>
              </a:buClr>
              <a:buSzPts val="1500"/>
              <a:buFont typeface="Times New Roman"/>
              <a:buChar char="●"/>
            </a:pPr>
            <a:r>
              <a:rPr lang="en-US" sz="1500" dirty="0">
                <a:solidFill>
                  <a:schemeClr val="dk1"/>
                </a:solidFill>
                <a:latin typeface="Times New Roman"/>
                <a:ea typeface="Times New Roman"/>
                <a:cs typeface="Times New Roman"/>
                <a:sym typeface="Times New Roman"/>
              </a:rPr>
              <a:t>Enables real-time map updates and adjustments based on new sensory data.</a:t>
            </a:r>
            <a:endParaRPr sz="1500" dirty="0">
              <a:solidFill>
                <a:schemeClr val="dk1"/>
              </a:solidFill>
              <a:latin typeface="Times New Roman"/>
              <a:ea typeface="Times New Roman"/>
              <a:cs typeface="Times New Roman"/>
              <a:sym typeface="Times New Roman"/>
            </a:endParaRPr>
          </a:p>
          <a:p>
            <a:pPr marL="457200" marR="0" lvl="0" indent="-323850" algn="l" rtl="0">
              <a:lnSpc>
                <a:spcPct val="100000"/>
              </a:lnSpc>
              <a:spcBef>
                <a:spcPts val="0"/>
              </a:spcBef>
              <a:spcAft>
                <a:spcPts val="0"/>
              </a:spcAft>
              <a:buClr>
                <a:schemeClr val="dk1"/>
              </a:buClr>
              <a:buSzPts val="1500"/>
              <a:buFont typeface="Times New Roman"/>
              <a:buChar char="●"/>
            </a:pPr>
            <a:r>
              <a:rPr lang="en-US" sz="1500" dirty="0">
                <a:solidFill>
                  <a:schemeClr val="dk1"/>
                </a:solidFill>
                <a:latin typeface="Times New Roman"/>
                <a:ea typeface="Times New Roman"/>
                <a:cs typeface="Times New Roman"/>
                <a:sym typeface="Times New Roman"/>
              </a:rPr>
              <a:t>Applicable across various industries requiring autonomous navigation, from logistics to search and rescue.</a:t>
            </a:r>
            <a:endParaRPr sz="1500" dirty="0">
              <a:solidFill>
                <a:schemeClr val="dk1"/>
              </a:solidFill>
              <a:latin typeface="Times New Roman"/>
              <a:ea typeface="Times New Roman"/>
              <a:cs typeface="Times New Roman"/>
              <a:sym typeface="Times New Roman"/>
            </a:endParaRPr>
          </a:p>
          <a:p>
            <a:pPr marL="457200" marR="0" lvl="0" indent="-323850" algn="l" rtl="0">
              <a:lnSpc>
                <a:spcPct val="100000"/>
              </a:lnSpc>
              <a:spcBef>
                <a:spcPts val="0"/>
              </a:spcBef>
              <a:spcAft>
                <a:spcPts val="0"/>
              </a:spcAft>
              <a:buClr>
                <a:schemeClr val="dk1"/>
              </a:buClr>
              <a:buSzPts val="1500"/>
              <a:buFont typeface="Times New Roman"/>
              <a:buChar char="●"/>
            </a:pPr>
            <a:r>
              <a:rPr lang="en-US" sz="1500" dirty="0">
                <a:solidFill>
                  <a:schemeClr val="dk1"/>
                </a:solidFill>
                <a:latin typeface="Times New Roman"/>
                <a:ea typeface="Times New Roman"/>
                <a:cs typeface="Times New Roman"/>
                <a:sym typeface="Times New Roman"/>
              </a:rPr>
              <a:t>Our project introduces a pioneering method for map merging using occupancy grids, advancing the capabilities of robotic systems in navigating and understanding their surroundings.</a:t>
            </a:r>
            <a:endParaRPr sz="15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500"/>
              <a:buFont typeface="Arial"/>
              <a:buNone/>
            </a:pPr>
            <a:endParaRPr sz="2500" b="1" dirty="0">
              <a:solidFill>
                <a:schemeClr val="dk1"/>
              </a:solidFill>
            </a:endParaRPr>
          </a:p>
        </p:txBody>
      </p:sp>
      <p:pic>
        <p:nvPicPr>
          <p:cNvPr id="20" name="Google Shape;20;p6"/>
          <p:cNvPicPr preferRelativeResize="0"/>
          <p:nvPr/>
        </p:nvPicPr>
        <p:blipFill rotWithShape="1">
          <a:blip r:embed="rId3">
            <a:alphaModFix/>
          </a:blip>
          <a:srcRect/>
          <a:stretch/>
        </p:blipFill>
        <p:spPr>
          <a:xfrm>
            <a:off x="9525" y="4932362"/>
            <a:ext cx="9124949" cy="212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
        <p:cNvGrpSpPr/>
        <p:nvPr/>
      </p:nvGrpSpPr>
      <p:grpSpPr>
        <a:xfrm>
          <a:off x="0" y="0"/>
          <a:ext cx="0" cy="0"/>
          <a:chOff x="0" y="0"/>
          <a:chExt cx="0" cy="0"/>
        </a:xfrm>
      </p:grpSpPr>
      <p:sp>
        <p:nvSpPr>
          <p:cNvPr id="25" name="Google Shape;25;p7"/>
          <p:cNvSpPr txBox="1"/>
          <p:nvPr/>
        </p:nvSpPr>
        <p:spPr>
          <a:xfrm>
            <a:off x="6350" y="553846"/>
            <a:ext cx="8990700" cy="4465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500"/>
              <a:buFont typeface="Arial"/>
              <a:buNone/>
            </a:pPr>
            <a:r>
              <a:rPr lang="en-US" sz="2500" b="1" i="0" u="none" strike="noStrike" cap="none">
                <a:solidFill>
                  <a:schemeClr val="dk1"/>
                </a:solidFill>
                <a:latin typeface="Arial"/>
                <a:ea typeface="Arial"/>
                <a:cs typeface="Arial"/>
                <a:sym typeface="Arial"/>
              </a:rPr>
              <a:t>Features Offered</a:t>
            </a:r>
            <a:endParaRPr sz="25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500"/>
              <a:buFont typeface="Arial"/>
              <a:buNone/>
            </a:pPr>
            <a:endParaRPr sz="2500" b="1">
              <a:solidFill>
                <a:schemeClr val="dk1"/>
              </a:solidFill>
            </a:endParaRPr>
          </a:p>
          <a:p>
            <a:pPr marL="457200" lvl="0"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Map the entire environment in one shot.</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Map moving obstacles in real-time.</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Reduce AMR costs – no need for expensive LiDAR or depth cameras.</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Provide non-line-of-sight (NLOS) capability to AMRs.</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Improve multi-robot path planning and coordination.</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Fusion of maps from multiple cameras.</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Individual FoV map generation.</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Composite environment map creation using multi-camera data acquisition.</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marR="0" lvl="0" indent="0" algn="l" rtl="0">
              <a:lnSpc>
                <a:spcPct val="100000"/>
              </a:lnSpc>
              <a:spcBef>
                <a:spcPts val="0"/>
              </a:spcBef>
              <a:spcAft>
                <a:spcPts val="0"/>
              </a:spcAft>
              <a:buClr>
                <a:schemeClr val="dk1"/>
              </a:buClr>
              <a:buSzPts val="2500"/>
              <a:buFont typeface="Arial"/>
              <a:buNone/>
            </a:pPr>
            <a:endParaRPr sz="1800" b="1">
              <a:solidFill>
                <a:schemeClr val="dk1"/>
              </a:solidFill>
            </a:endParaRPr>
          </a:p>
        </p:txBody>
      </p:sp>
      <p:pic>
        <p:nvPicPr>
          <p:cNvPr id="26" name="Google Shape;26;p7"/>
          <p:cNvPicPr preferRelativeResize="0"/>
          <p:nvPr/>
        </p:nvPicPr>
        <p:blipFill rotWithShape="1">
          <a:blip r:embed="rId3">
            <a:alphaModFix/>
          </a:blip>
          <a:srcRect/>
          <a:stretch/>
        </p:blipFill>
        <p:spPr>
          <a:xfrm>
            <a:off x="9525" y="4932362"/>
            <a:ext cx="9124949" cy="212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
        <p:cNvGrpSpPr/>
        <p:nvPr/>
      </p:nvGrpSpPr>
      <p:grpSpPr>
        <a:xfrm>
          <a:off x="0" y="0"/>
          <a:ext cx="0" cy="0"/>
          <a:chOff x="0" y="0"/>
          <a:chExt cx="0" cy="0"/>
        </a:xfrm>
      </p:grpSpPr>
      <p:sp>
        <p:nvSpPr>
          <p:cNvPr id="31" name="Google Shape;31;p8"/>
          <p:cNvSpPr txBox="1"/>
          <p:nvPr/>
        </p:nvSpPr>
        <p:spPr>
          <a:xfrm>
            <a:off x="97800" y="0"/>
            <a:ext cx="9046200" cy="4296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500"/>
              <a:buFont typeface="Arial"/>
              <a:buNone/>
            </a:pPr>
            <a:r>
              <a:rPr lang="en-US" sz="2500" b="1" i="0" u="none" strike="noStrike" cap="none" dirty="0">
                <a:solidFill>
                  <a:schemeClr val="dk1"/>
                </a:solidFill>
                <a:latin typeface="Arial"/>
                <a:ea typeface="Arial"/>
                <a:cs typeface="Arial"/>
                <a:sym typeface="Arial"/>
              </a:rPr>
              <a:t>Process flow</a:t>
            </a:r>
            <a:endParaRPr sz="2500" b="1" i="0" u="none" strike="noStrike" cap="none" dirty="0">
              <a:solidFill>
                <a:schemeClr val="dk1"/>
              </a:solidFill>
              <a:latin typeface="Arial"/>
              <a:ea typeface="Arial"/>
              <a:cs typeface="Arial"/>
              <a:sym typeface="Arial"/>
            </a:endParaRPr>
          </a:p>
          <a:p>
            <a:pPr marL="457200" marR="0" lvl="0" indent="0" algn="l" rtl="0">
              <a:lnSpc>
                <a:spcPct val="100000"/>
              </a:lnSpc>
              <a:spcBef>
                <a:spcPts val="0"/>
              </a:spcBef>
              <a:spcAft>
                <a:spcPts val="0"/>
              </a:spcAft>
              <a:buNone/>
            </a:pPr>
            <a:endParaRPr sz="1500" b="1" dirty="0">
              <a:solidFill>
                <a:schemeClr val="dk1"/>
              </a:solidFill>
            </a:endParaRPr>
          </a:p>
          <a:p>
            <a:pPr marL="457200" lvl="0" indent="-317500" algn="l" rtl="0">
              <a:lnSpc>
                <a:spcPct val="115000"/>
              </a:lnSpc>
              <a:spcBef>
                <a:spcPts val="1200"/>
              </a:spcBef>
              <a:spcAft>
                <a:spcPts val="0"/>
              </a:spcAft>
              <a:buClr>
                <a:schemeClr val="dk1"/>
              </a:buClr>
              <a:buSzPts val="1400"/>
              <a:buFont typeface="Times New Roman"/>
              <a:buAutoNum type="arabicPeriod"/>
            </a:pPr>
            <a:r>
              <a:rPr lang="en-US" b="1" dirty="0">
                <a:solidFill>
                  <a:schemeClr val="dk1"/>
                </a:solidFill>
                <a:latin typeface="Times New Roman"/>
                <a:ea typeface="Times New Roman"/>
                <a:cs typeface="Times New Roman"/>
                <a:sym typeface="Times New Roman"/>
              </a:rPr>
              <a:t>Individual </a:t>
            </a:r>
            <a:r>
              <a:rPr lang="en-US" b="1" dirty="0" err="1">
                <a:solidFill>
                  <a:schemeClr val="dk1"/>
                </a:solidFill>
                <a:latin typeface="Times New Roman"/>
                <a:ea typeface="Times New Roman"/>
                <a:cs typeface="Times New Roman"/>
                <a:sym typeface="Times New Roman"/>
              </a:rPr>
              <a:t>FoV</a:t>
            </a:r>
            <a:r>
              <a:rPr lang="en-US" b="1" dirty="0">
                <a:solidFill>
                  <a:schemeClr val="dk1"/>
                </a:solidFill>
                <a:latin typeface="Times New Roman"/>
                <a:ea typeface="Times New Roman"/>
                <a:cs typeface="Times New Roman"/>
                <a:sym typeface="Times New Roman"/>
              </a:rPr>
              <a:t> Map Generation:</a:t>
            </a:r>
            <a:endParaRPr b="1" dirty="0">
              <a:solidFill>
                <a:schemeClr val="dk1"/>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chemeClr val="dk1"/>
              </a:buClr>
              <a:buSzPts val="1400"/>
              <a:buFont typeface="Times New Roman"/>
              <a:buChar char="○"/>
            </a:pPr>
            <a:r>
              <a:rPr lang="en-US" dirty="0">
                <a:solidFill>
                  <a:schemeClr val="dk1"/>
                </a:solidFill>
                <a:latin typeface="Times New Roman"/>
                <a:ea typeface="Times New Roman"/>
                <a:cs typeface="Times New Roman"/>
                <a:sym typeface="Times New Roman"/>
              </a:rPr>
              <a:t>Each camera captures images within its field of view .</a:t>
            </a:r>
            <a:endParaRPr dirty="0">
              <a:solidFill>
                <a:schemeClr val="dk1"/>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chemeClr val="dk1"/>
              </a:buClr>
              <a:buSzPts val="1400"/>
              <a:buFont typeface="Times New Roman"/>
              <a:buChar char="○"/>
            </a:pPr>
            <a:r>
              <a:rPr lang="en-US" dirty="0">
                <a:solidFill>
                  <a:schemeClr val="dk1"/>
                </a:solidFill>
                <a:latin typeface="Times New Roman"/>
                <a:ea typeface="Times New Roman"/>
                <a:cs typeface="Times New Roman"/>
                <a:sym typeface="Times New Roman"/>
              </a:rPr>
              <a:t>These images are processed to create individual maps of the environment from each camera’s perspective.</a:t>
            </a:r>
            <a:endParaRPr dirty="0">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AutoNum type="arabicPeriod"/>
            </a:pPr>
            <a:r>
              <a:rPr lang="en-US" b="1" dirty="0">
                <a:solidFill>
                  <a:schemeClr val="dk1"/>
                </a:solidFill>
                <a:latin typeface="Times New Roman"/>
                <a:ea typeface="Times New Roman"/>
                <a:cs typeface="Times New Roman"/>
                <a:sym typeface="Times New Roman"/>
              </a:rPr>
              <a:t>Multi-Camera Data Acquisition:</a:t>
            </a:r>
            <a:endParaRPr b="1" dirty="0">
              <a:solidFill>
                <a:schemeClr val="dk1"/>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chemeClr val="dk1"/>
              </a:buClr>
              <a:buSzPts val="1400"/>
              <a:buFont typeface="Times New Roman"/>
              <a:buChar char="○"/>
            </a:pPr>
            <a:r>
              <a:rPr lang="en-US" dirty="0">
                <a:solidFill>
                  <a:schemeClr val="dk1"/>
                </a:solidFill>
                <a:latin typeface="Times New Roman"/>
                <a:ea typeface="Times New Roman"/>
                <a:cs typeface="Times New Roman"/>
                <a:sym typeface="Times New Roman"/>
              </a:rPr>
              <a:t>Multiple RGB cameras are strategically placed to cover the entire environment with marginal overlap.</a:t>
            </a:r>
            <a:endParaRPr dirty="0">
              <a:solidFill>
                <a:schemeClr val="dk1"/>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chemeClr val="dk1"/>
              </a:buClr>
              <a:buSzPts val="1400"/>
              <a:buFont typeface="Times New Roman"/>
              <a:buChar char="○"/>
            </a:pPr>
            <a:r>
              <a:rPr lang="en-US" dirty="0">
                <a:solidFill>
                  <a:schemeClr val="dk1"/>
                </a:solidFill>
                <a:latin typeface="Times New Roman"/>
                <a:ea typeface="Times New Roman"/>
                <a:cs typeface="Times New Roman"/>
                <a:sym typeface="Times New Roman"/>
              </a:rPr>
              <a:t>Images from all cameras are simultaneously acquired to ensure comprehensive coverage of the area.</a:t>
            </a:r>
            <a:endParaRPr dirty="0">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AutoNum type="arabicPeriod"/>
            </a:pPr>
            <a:r>
              <a:rPr lang="en-US" b="1" dirty="0">
                <a:solidFill>
                  <a:schemeClr val="dk1"/>
                </a:solidFill>
                <a:latin typeface="Times New Roman"/>
                <a:ea typeface="Times New Roman"/>
                <a:cs typeface="Times New Roman"/>
                <a:sym typeface="Times New Roman"/>
              </a:rPr>
              <a:t>Depth Estimation:</a:t>
            </a:r>
            <a:endParaRPr b="1" dirty="0">
              <a:solidFill>
                <a:schemeClr val="dk1"/>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chemeClr val="dk1"/>
              </a:buClr>
              <a:buSzPts val="1400"/>
              <a:buFont typeface="Times New Roman"/>
              <a:buChar char="○"/>
            </a:pPr>
            <a:r>
              <a:rPr lang="en-US" dirty="0">
                <a:solidFill>
                  <a:schemeClr val="dk1"/>
                </a:solidFill>
                <a:latin typeface="Times New Roman"/>
                <a:ea typeface="Times New Roman"/>
                <a:cs typeface="Times New Roman"/>
                <a:sym typeface="Times New Roman"/>
              </a:rPr>
              <a:t>Depth information is estimated from the images captured by the cameras.</a:t>
            </a:r>
            <a:endParaRPr dirty="0">
              <a:solidFill>
                <a:schemeClr val="dk1"/>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This step involves calculating the distance of objects from the camera to create a 2D representation of the environment.</a:t>
            </a:r>
            <a:endParaRPr>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AutoNum type="arabicPeriod"/>
            </a:pPr>
            <a:r>
              <a:rPr lang="en-US" b="1" dirty="0">
                <a:solidFill>
                  <a:schemeClr val="dk1"/>
                </a:solidFill>
                <a:latin typeface="Times New Roman"/>
                <a:ea typeface="Times New Roman"/>
                <a:cs typeface="Times New Roman"/>
                <a:sym typeface="Times New Roman"/>
              </a:rPr>
              <a:t>Fusion of Maps from Multiple Cameras:</a:t>
            </a:r>
            <a:endParaRPr b="1" dirty="0">
              <a:solidFill>
                <a:schemeClr val="dk1"/>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chemeClr val="dk1"/>
              </a:buClr>
              <a:buSzPts val="1400"/>
              <a:buFont typeface="Times New Roman"/>
              <a:buChar char="○"/>
            </a:pPr>
            <a:r>
              <a:rPr lang="en-US" dirty="0">
                <a:solidFill>
                  <a:schemeClr val="dk1"/>
                </a:solidFill>
                <a:latin typeface="Times New Roman"/>
                <a:ea typeface="Times New Roman"/>
                <a:cs typeface="Times New Roman"/>
                <a:sym typeface="Times New Roman"/>
              </a:rPr>
              <a:t>The individual maps generated by each camera are combined to form a single, unified map.</a:t>
            </a:r>
            <a:endParaRPr dirty="0">
              <a:solidFill>
                <a:schemeClr val="dk1"/>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chemeClr val="dk1"/>
              </a:buClr>
              <a:buSzPts val="1400"/>
              <a:buFont typeface="Times New Roman"/>
              <a:buChar char="○"/>
            </a:pPr>
            <a:r>
              <a:rPr lang="en-US" dirty="0">
                <a:solidFill>
                  <a:schemeClr val="dk1"/>
                </a:solidFill>
                <a:latin typeface="Times New Roman"/>
                <a:ea typeface="Times New Roman"/>
                <a:cs typeface="Times New Roman"/>
                <a:sym typeface="Times New Roman"/>
              </a:rPr>
              <a:t>This fusion process involves aligning the maps based on overlapping areas to ensure accuracy.</a:t>
            </a:r>
            <a:endParaRPr dirty="0">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AutoNum type="arabicPeriod"/>
            </a:pPr>
            <a:r>
              <a:rPr lang="en-US" b="1" dirty="0">
                <a:solidFill>
                  <a:schemeClr val="dk1"/>
                </a:solidFill>
                <a:latin typeface="Times New Roman"/>
                <a:ea typeface="Times New Roman"/>
                <a:cs typeface="Times New Roman"/>
                <a:sym typeface="Times New Roman"/>
              </a:rPr>
              <a:t>Composite Environment Map Creation:</a:t>
            </a:r>
            <a:endParaRPr b="1" dirty="0">
              <a:solidFill>
                <a:schemeClr val="dk1"/>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chemeClr val="dk1"/>
              </a:buClr>
              <a:buSzPts val="1400"/>
              <a:buFont typeface="Times New Roman"/>
              <a:buChar char="○"/>
            </a:pPr>
            <a:r>
              <a:rPr lang="en-US" dirty="0">
                <a:solidFill>
                  <a:schemeClr val="dk1"/>
                </a:solidFill>
                <a:latin typeface="Times New Roman"/>
                <a:ea typeface="Times New Roman"/>
                <a:cs typeface="Times New Roman"/>
                <a:sym typeface="Times New Roman"/>
              </a:rPr>
              <a:t>The fused map is refined to create a final composite environment map.</a:t>
            </a:r>
            <a:endParaRPr dirty="0">
              <a:solidFill>
                <a:schemeClr val="dk1"/>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chemeClr val="dk1"/>
              </a:buClr>
              <a:buSzPts val="1400"/>
              <a:buFont typeface="Times New Roman"/>
              <a:buChar char="○"/>
            </a:pPr>
            <a:r>
              <a:rPr lang="en-US" dirty="0">
                <a:solidFill>
                  <a:schemeClr val="dk1"/>
                </a:solidFill>
                <a:latin typeface="Times New Roman"/>
                <a:ea typeface="Times New Roman"/>
                <a:cs typeface="Times New Roman"/>
                <a:sym typeface="Times New Roman"/>
              </a:rPr>
              <a:t>This map is a comprehensive 2D occupancy grid that represents the entire environment, highlighting obstacles, navigable spaces, and unexplored areas.</a:t>
            </a:r>
            <a:endParaRPr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endParaRPr sz="18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500"/>
              <a:buFont typeface="Arial"/>
              <a:buNone/>
            </a:pPr>
            <a:endParaRPr sz="2500" b="1" dirty="0">
              <a:solidFill>
                <a:schemeClr val="dk1"/>
              </a:solidFill>
            </a:endParaRPr>
          </a:p>
        </p:txBody>
      </p:sp>
      <p:pic>
        <p:nvPicPr>
          <p:cNvPr id="32" name="Google Shape;32;p8"/>
          <p:cNvPicPr preferRelativeResize="0"/>
          <p:nvPr/>
        </p:nvPicPr>
        <p:blipFill rotWithShape="1">
          <a:blip r:embed="rId3">
            <a:alphaModFix/>
          </a:blip>
          <a:srcRect/>
          <a:stretch/>
        </p:blipFill>
        <p:spPr>
          <a:xfrm>
            <a:off x="9525" y="4932362"/>
            <a:ext cx="9124949" cy="212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
        <p:cNvGrpSpPr/>
        <p:nvPr/>
      </p:nvGrpSpPr>
      <p:grpSpPr>
        <a:xfrm>
          <a:off x="0" y="0"/>
          <a:ext cx="0" cy="0"/>
          <a:chOff x="0" y="0"/>
          <a:chExt cx="0" cy="0"/>
        </a:xfrm>
      </p:grpSpPr>
      <p:sp>
        <p:nvSpPr>
          <p:cNvPr id="37" name="Google Shape;37;p9"/>
          <p:cNvSpPr txBox="1"/>
          <p:nvPr/>
        </p:nvSpPr>
        <p:spPr>
          <a:xfrm>
            <a:off x="0" y="557212"/>
            <a:ext cx="3352800" cy="34448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500"/>
              <a:buFont typeface="Arial"/>
              <a:buNone/>
            </a:pPr>
            <a:r>
              <a:rPr lang="en-US" sz="2500" b="1" i="0" u="none" strike="noStrike" cap="none">
                <a:solidFill>
                  <a:schemeClr val="dk1"/>
                </a:solidFill>
                <a:latin typeface="Arial"/>
                <a:ea typeface="Arial"/>
                <a:cs typeface="Arial"/>
                <a:sym typeface="Arial"/>
              </a:rPr>
              <a:t>Architecture Diagram</a:t>
            </a:r>
            <a:endParaRPr/>
          </a:p>
        </p:txBody>
      </p:sp>
      <p:pic>
        <p:nvPicPr>
          <p:cNvPr id="38" name="Google Shape;38;p9"/>
          <p:cNvPicPr preferRelativeResize="0"/>
          <p:nvPr/>
        </p:nvPicPr>
        <p:blipFill rotWithShape="1">
          <a:blip r:embed="rId3">
            <a:alphaModFix/>
          </a:blip>
          <a:srcRect/>
          <a:stretch/>
        </p:blipFill>
        <p:spPr>
          <a:xfrm>
            <a:off x="9525" y="4932362"/>
            <a:ext cx="9124949" cy="212725"/>
          </a:xfrm>
          <a:prstGeom prst="rect">
            <a:avLst/>
          </a:prstGeom>
          <a:noFill/>
          <a:ln>
            <a:noFill/>
          </a:ln>
        </p:spPr>
      </p:pic>
      <p:pic>
        <p:nvPicPr>
          <p:cNvPr id="23" name="Picture 22">
            <a:extLst>
              <a:ext uri="{FF2B5EF4-FFF2-40B4-BE49-F238E27FC236}">
                <a16:creationId xmlns:a16="http://schemas.microsoft.com/office/drawing/2014/main" id="{BF015231-D07F-4992-7AD9-56B81321B910}"/>
              </a:ext>
            </a:extLst>
          </p:cNvPr>
          <p:cNvPicPr>
            <a:picLocks noChangeAspect="1"/>
          </p:cNvPicPr>
          <p:nvPr/>
        </p:nvPicPr>
        <p:blipFill>
          <a:blip r:embed="rId4"/>
          <a:stretch>
            <a:fillRect/>
          </a:stretch>
        </p:blipFill>
        <p:spPr>
          <a:xfrm>
            <a:off x="3405373" y="512554"/>
            <a:ext cx="2661425" cy="4119979"/>
          </a:xfrm>
          <a:prstGeom prst="rect">
            <a:avLst/>
          </a:prstGeom>
        </p:spPr>
      </p:pic>
      <p:sp>
        <p:nvSpPr>
          <p:cNvPr id="4" name="TextBox 3">
            <a:extLst>
              <a:ext uri="{FF2B5EF4-FFF2-40B4-BE49-F238E27FC236}">
                <a16:creationId xmlns:a16="http://schemas.microsoft.com/office/drawing/2014/main" id="{1D07CCAA-E4D6-2349-AA6E-512782258F2A}"/>
              </a:ext>
            </a:extLst>
          </p:cNvPr>
          <p:cNvSpPr txBox="1"/>
          <p:nvPr/>
        </p:nvSpPr>
        <p:spPr>
          <a:xfrm>
            <a:off x="356839" y="1531434"/>
            <a:ext cx="3196683" cy="307777"/>
          </a:xfrm>
          <a:prstGeom prst="rect">
            <a:avLst/>
          </a:prstGeom>
          <a:noFill/>
        </p:spPr>
        <p:txBody>
          <a:bodyPr wrap="square" rtlCol="0">
            <a:spAutoFit/>
          </a:bodyPr>
          <a:lstStyle/>
          <a:p>
            <a:pPr marL="285750" indent="-285750">
              <a:buFont typeface="Arial" panose="020B0604020202020204" pitchFamily="34" charset="0"/>
              <a:buChar char="•"/>
            </a:pPr>
            <a:r>
              <a:rPr lang="en-US" dirty="0"/>
              <a:t>Work flow of the project: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
        <p:cNvGrpSpPr/>
        <p:nvPr/>
      </p:nvGrpSpPr>
      <p:grpSpPr>
        <a:xfrm>
          <a:off x="0" y="0"/>
          <a:ext cx="0" cy="0"/>
          <a:chOff x="0" y="0"/>
          <a:chExt cx="0" cy="0"/>
        </a:xfrm>
      </p:grpSpPr>
      <p:sp>
        <p:nvSpPr>
          <p:cNvPr id="43" name="Google Shape;43;p10"/>
          <p:cNvSpPr txBox="1"/>
          <p:nvPr/>
        </p:nvSpPr>
        <p:spPr>
          <a:xfrm>
            <a:off x="0" y="557054"/>
            <a:ext cx="9144000" cy="4587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500"/>
              <a:buFont typeface="Arial"/>
              <a:buNone/>
            </a:pPr>
            <a:r>
              <a:rPr lang="en-US" sz="2500" b="1" i="0" u="none" strike="noStrike" cap="none" dirty="0">
                <a:solidFill>
                  <a:schemeClr val="dk1"/>
                </a:solidFill>
                <a:latin typeface="Arial"/>
                <a:ea typeface="Arial"/>
                <a:cs typeface="Arial"/>
                <a:sym typeface="Arial"/>
              </a:rPr>
              <a:t>Technologies used</a:t>
            </a:r>
            <a:endParaRPr sz="25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500"/>
              <a:buFont typeface="Arial"/>
              <a:buNone/>
            </a:pPr>
            <a:endParaRPr sz="2500" b="1" dirty="0">
              <a:solidFill>
                <a:schemeClr val="dk1"/>
              </a:solidFill>
            </a:endParaRPr>
          </a:p>
          <a:p>
            <a:pPr marL="457200" lvl="0" indent="-336550" algn="l" rtl="0">
              <a:lnSpc>
                <a:spcPct val="115000"/>
              </a:lnSpc>
              <a:spcBef>
                <a:spcPts val="1200"/>
              </a:spcBef>
              <a:spcAft>
                <a:spcPts val="0"/>
              </a:spcAft>
              <a:buClr>
                <a:schemeClr val="dk1"/>
              </a:buClr>
              <a:buSzPts val="1700"/>
              <a:buChar char="●"/>
            </a:pPr>
            <a:r>
              <a:rPr lang="en-US" sz="1700" b="1" dirty="0">
                <a:solidFill>
                  <a:schemeClr val="dk1"/>
                </a:solidFill>
              </a:rPr>
              <a:t>Simulation Tools:</a:t>
            </a:r>
            <a:endParaRPr sz="1700" b="1" dirty="0">
              <a:solidFill>
                <a:schemeClr val="dk1"/>
              </a:solidFill>
            </a:endParaRPr>
          </a:p>
          <a:p>
            <a:pPr marL="914400" lvl="1" indent="-336550" algn="l" rtl="0">
              <a:lnSpc>
                <a:spcPct val="115000"/>
              </a:lnSpc>
              <a:spcBef>
                <a:spcPts val="0"/>
              </a:spcBef>
              <a:spcAft>
                <a:spcPts val="0"/>
              </a:spcAft>
              <a:buClr>
                <a:schemeClr val="dk1"/>
              </a:buClr>
              <a:buSzPts val="1700"/>
              <a:buChar char="○"/>
            </a:pPr>
            <a:r>
              <a:rPr lang="en-US" sz="1700" dirty="0">
                <a:solidFill>
                  <a:schemeClr val="dk1"/>
                </a:solidFill>
              </a:rPr>
              <a:t>Gazebo simulation environment.</a:t>
            </a:r>
            <a:endParaRPr sz="1700" dirty="0">
              <a:solidFill>
                <a:schemeClr val="dk1"/>
              </a:solidFill>
            </a:endParaRPr>
          </a:p>
          <a:p>
            <a:pPr marL="914400" lvl="1" indent="-336550" algn="l" rtl="0">
              <a:lnSpc>
                <a:spcPct val="115000"/>
              </a:lnSpc>
              <a:spcBef>
                <a:spcPts val="0"/>
              </a:spcBef>
              <a:spcAft>
                <a:spcPts val="0"/>
              </a:spcAft>
              <a:buClr>
                <a:schemeClr val="dk1"/>
              </a:buClr>
              <a:buSzPts val="1700"/>
              <a:buChar char="○"/>
            </a:pPr>
            <a:r>
              <a:rPr lang="en-US" sz="1700" dirty="0">
                <a:solidFill>
                  <a:schemeClr val="dk1"/>
                </a:solidFill>
              </a:rPr>
              <a:t>ROS2 for robotics simulation and control.</a:t>
            </a:r>
            <a:endParaRPr sz="1700" dirty="0">
              <a:solidFill>
                <a:schemeClr val="dk1"/>
              </a:solidFill>
            </a:endParaRPr>
          </a:p>
          <a:p>
            <a:pPr marL="457200" lvl="0" indent="-336550" algn="l" rtl="0">
              <a:lnSpc>
                <a:spcPct val="115000"/>
              </a:lnSpc>
              <a:spcBef>
                <a:spcPts val="0"/>
              </a:spcBef>
              <a:spcAft>
                <a:spcPts val="0"/>
              </a:spcAft>
              <a:buClr>
                <a:schemeClr val="dk1"/>
              </a:buClr>
              <a:buSzPts val="1700"/>
              <a:buChar char="●"/>
            </a:pPr>
            <a:r>
              <a:rPr lang="en-US" sz="1700" b="1" dirty="0">
                <a:solidFill>
                  <a:schemeClr val="dk1"/>
                </a:solidFill>
              </a:rPr>
              <a:t>Hardware:</a:t>
            </a:r>
            <a:endParaRPr sz="1700" b="1" dirty="0">
              <a:solidFill>
                <a:schemeClr val="dk1"/>
              </a:solidFill>
            </a:endParaRPr>
          </a:p>
          <a:p>
            <a:pPr marL="914400" lvl="1" indent="-336550" algn="l" rtl="0">
              <a:lnSpc>
                <a:spcPct val="115000"/>
              </a:lnSpc>
              <a:spcBef>
                <a:spcPts val="0"/>
              </a:spcBef>
              <a:spcAft>
                <a:spcPts val="0"/>
              </a:spcAft>
              <a:buClr>
                <a:schemeClr val="dk1"/>
              </a:buClr>
              <a:buSzPts val="1700"/>
              <a:buChar char="○"/>
            </a:pPr>
            <a:r>
              <a:rPr lang="en-US" sz="1700" dirty="0">
                <a:solidFill>
                  <a:schemeClr val="dk1"/>
                </a:solidFill>
              </a:rPr>
              <a:t>RGB cameras arranged in a 2x2 matrix.</a:t>
            </a:r>
            <a:endParaRPr sz="1700" dirty="0">
              <a:solidFill>
                <a:schemeClr val="dk1"/>
              </a:solidFill>
            </a:endParaRPr>
          </a:p>
          <a:p>
            <a:pPr marL="914400" lvl="1" indent="-336550" algn="l" rtl="0">
              <a:lnSpc>
                <a:spcPct val="115000"/>
              </a:lnSpc>
              <a:spcBef>
                <a:spcPts val="0"/>
              </a:spcBef>
              <a:spcAft>
                <a:spcPts val="0"/>
              </a:spcAft>
              <a:buClr>
                <a:schemeClr val="dk1"/>
              </a:buClr>
              <a:buSzPts val="1700"/>
              <a:buChar char="○"/>
            </a:pPr>
            <a:r>
              <a:rPr lang="en-US" sz="1700" dirty="0">
                <a:solidFill>
                  <a:schemeClr val="dk1"/>
                </a:solidFill>
              </a:rPr>
              <a:t>Intel Core i5 (10th Gen) for processing.</a:t>
            </a:r>
            <a:endParaRPr sz="1700" dirty="0">
              <a:solidFill>
                <a:schemeClr val="dk1"/>
              </a:solidFill>
            </a:endParaRPr>
          </a:p>
          <a:p>
            <a:pPr marL="457200" lvl="0" indent="-336550" algn="l" rtl="0">
              <a:lnSpc>
                <a:spcPct val="115000"/>
              </a:lnSpc>
              <a:spcBef>
                <a:spcPts val="0"/>
              </a:spcBef>
              <a:spcAft>
                <a:spcPts val="0"/>
              </a:spcAft>
              <a:buClr>
                <a:schemeClr val="dk1"/>
              </a:buClr>
              <a:buSzPts val="1700"/>
              <a:buChar char="●"/>
            </a:pPr>
            <a:r>
              <a:rPr lang="en-US" sz="1700" b="1" dirty="0">
                <a:solidFill>
                  <a:schemeClr val="dk1"/>
                </a:solidFill>
              </a:rPr>
              <a:t>Software:</a:t>
            </a:r>
            <a:endParaRPr sz="1700" b="1" dirty="0">
              <a:solidFill>
                <a:schemeClr val="dk1"/>
              </a:solidFill>
            </a:endParaRPr>
          </a:p>
          <a:p>
            <a:pPr marL="914400" lvl="1" indent="-336550" algn="l" rtl="0">
              <a:lnSpc>
                <a:spcPct val="115000"/>
              </a:lnSpc>
              <a:spcBef>
                <a:spcPts val="0"/>
              </a:spcBef>
              <a:spcAft>
                <a:spcPts val="0"/>
              </a:spcAft>
              <a:buClr>
                <a:schemeClr val="dk1"/>
              </a:buClr>
              <a:buSzPts val="1700"/>
              <a:buChar char="○"/>
            </a:pPr>
            <a:r>
              <a:rPr lang="en-US" sz="1700" dirty="0">
                <a:solidFill>
                  <a:schemeClr val="dk1"/>
                </a:solidFill>
              </a:rPr>
              <a:t>ROS2 Foxy for integration and control.</a:t>
            </a:r>
            <a:endParaRPr sz="1700" dirty="0">
              <a:solidFill>
                <a:schemeClr val="dk1"/>
              </a:solidFill>
            </a:endParaRPr>
          </a:p>
          <a:p>
            <a:pPr marL="914400" lvl="1" indent="-336550" algn="l" rtl="0">
              <a:lnSpc>
                <a:spcPct val="115000"/>
              </a:lnSpc>
              <a:spcBef>
                <a:spcPts val="0"/>
              </a:spcBef>
              <a:spcAft>
                <a:spcPts val="0"/>
              </a:spcAft>
              <a:buClr>
                <a:schemeClr val="dk1"/>
              </a:buClr>
              <a:buSzPts val="1700"/>
              <a:buChar char="○"/>
            </a:pPr>
            <a:r>
              <a:rPr lang="en-US" sz="1700" dirty="0">
                <a:solidFill>
                  <a:schemeClr val="dk1"/>
                </a:solidFill>
              </a:rPr>
              <a:t>Image processing and SLAM algorithms.</a:t>
            </a:r>
            <a:endParaRPr sz="1700" dirty="0">
              <a:solidFill>
                <a:schemeClr val="dk1"/>
              </a:solidFill>
            </a:endParaRPr>
          </a:p>
          <a:p>
            <a:pPr marL="0" lvl="0" indent="0" algn="l" rtl="0">
              <a:lnSpc>
                <a:spcPct val="115000"/>
              </a:lnSpc>
              <a:spcBef>
                <a:spcPts val="1400"/>
              </a:spcBef>
              <a:spcAft>
                <a:spcPts val="0"/>
              </a:spcAft>
              <a:buClr>
                <a:schemeClr val="dk1"/>
              </a:buClr>
              <a:buSzPts val="1100"/>
              <a:buFont typeface="Arial"/>
              <a:buNone/>
            </a:pPr>
            <a:endParaRPr sz="1300" b="1" dirty="0">
              <a:solidFill>
                <a:schemeClr val="dk1"/>
              </a:solidFill>
            </a:endParaRPr>
          </a:p>
          <a:p>
            <a:pPr marL="0" marR="0" lvl="0" indent="0" algn="l" rtl="0">
              <a:lnSpc>
                <a:spcPct val="100000"/>
              </a:lnSpc>
              <a:spcBef>
                <a:spcPts val="400"/>
              </a:spcBef>
              <a:spcAft>
                <a:spcPts val="0"/>
              </a:spcAft>
              <a:buClr>
                <a:schemeClr val="dk1"/>
              </a:buClr>
              <a:buSzPts val="2500"/>
              <a:buFont typeface="Arial"/>
              <a:buNone/>
            </a:pPr>
            <a:endParaRPr sz="2500" b="1" dirty="0">
              <a:solidFill>
                <a:schemeClr val="dk1"/>
              </a:solidFill>
            </a:endParaRPr>
          </a:p>
        </p:txBody>
      </p:sp>
      <p:pic>
        <p:nvPicPr>
          <p:cNvPr id="44" name="Google Shape;44;p10"/>
          <p:cNvPicPr preferRelativeResize="0"/>
          <p:nvPr/>
        </p:nvPicPr>
        <p:blipFill rotWithShape="1">
          <a:blip r:embed="rId3">
            <a:alphaModFix/>
          </a:blip>
          <a:srcRect/>
          <a:stretch/>
        </p:blipFill>
        <p:spPr>
          <a:xfrm>
            <a:off x="19050" y="4932237"/>
            <a:ext cx="9124949" cy="212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
        <p:cNvGrpSpPr/>
        <p:nvPr/>
      </p:nvGrpSpPr>
      <p:grpSpPr>
        <a:xfrm>
          <a:off x="0" y="0"/>
          <a:ext cx="0" cy="0"/>
          <a:chOff x="0" y="0"/>
          <a:chExt cx="0" cy="0"/>
        </a:xfrm>
      </p:grpSpPr>
      <p:sp>
        <p:nvSpPr>
          <p:cNvPr id="49" name="Google Shape;49;p11"/>
          <p:cNvSpPr txBox="1"/>
          <p:nvPr/>
        </p:nvSpPr>
        <p:spPr>
          <a:xfrm>
            <a:off x="0" y="557212"/>
            <a:ext cx="5214937" cy="27781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500"/>
              <a:buFont typeface="Arial"/>
              <a:buNone/>
            </a:pPr>
            <a:r>
              <a:rPr lang="en-US" sz="2500" b="1" i="0" u="none" strike="noStrike" cap="none">
                <a:solidFill>
                  <a:schemeClr val="dk1"/>
                </a:solidFill>
                <a:latin typeface="Arial"/>
                <a:ea typeface="Arial"/>
                <a:cs typeface="Arial"/>
                <a:sym typeface="Arial"/>
              </a:rPr>
              <a:t>Team members and contribution:</a:t>
            </a:r>
            <a:endParaRPr/>
          </a:p>
        </p:txBody>
      </p:sp>
      <p:pic>
        <p:nvPicPr>
          <p:cNvPr id="50" name="Google Shape;50;p11"/>
          <p:cNvPicPr preferRelativeResize="0"/>
          <p:nvPr/>
        </p:nvPicPr>
        <p:blipFill rotWithShape="1">
          <a:blip r:embed="rId3">
            <a:alphaModFix/>
          </a:blip>
          <a:srcRect/>
          <a:stretch/>
        </p:blipFill>
        <p:spPr>
          <a:xfrm>
            <a:off x="9525" y="4932362"/>
            <a:ext cx="9124949" cy="212725"/>
          </a:xfrm>
          <a:prstGeom prst="rect">
            <a:avLst/>
          </a:prstGeom>
          <a:noFill/>
          <a:ln>
            <a:noFill/>
          </a:ln>
        </p:spPr>
      </p:pic>
      <p:graphicFrame>
        <p:nvGraphicFramePr>
          <p:cNvPr id="2" name="Table 1">
            <a:extLst>
              <a:ext uri="{FF2B5EF4-FFF2-40B4-BE49-F238E27FC236}">
                <a16:creationId xmlns:a16="http://schemas.microsoft.com/office/drawing/2014/main" id="{9D06F978-B064-BF96-1B40-594FDB07CD59}"/>
              </a:ext>
            </a:extLst>
          </p:cNvPr>
          <p:cNvGraphicFramePr>
            <a:graphicFrameLocks noGrp="1"/>
          </p:cNvGraphicFramePr>
          <p:nvPr>
            <p:extLst>
              <p:ext uri="{D42A27DB-BD31-4B8C-83A1-F6EECF244321}">
                <p14:modId xmlns:p14="http://schemas.microsoft.com/office/powerpoint/2010/main" val="804929808"/>
              </p:ext>
            </p:extLst>
          </p:nvPr>
        </p:nvGraphicFramePr>
        <p:xfrm>
          <a:off x="1323277" y="1492115"/>
          <a:ext cx="6096000" cy="2656840"/>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1104757829"/>
                    </a:ext>
                  </a:extLst>
                </a:gridCol>
                <a:gridCol w="3048000">
                  <a:extLst>
                    <a:ext uri="{9D8B030D-6E8A-4147-A177-3AD203B41FA5}">
                      <a16:colId xmlns:a16="http://schemas.microsoft.com/office/drawing/2014/main" val="3079070637"/>
                    </a:ext>
                  </a:extLst>
                </a:gridCol>
              </a:tblGrid>
              <a:tr h="370840">
                <a:tc>
                  <a:txBody>
                    <a:bodyPr/>
                    <a:lstStyle/>
                    <a:p>
                      <a:r>
                        <a:rPr lang="en-US" dirty="0"/>
                        <a:t>Task and Responsibility</a:t>
                      </a:r>
                      <a:endParaRPr lang="en-IN" dirty="0"/>
                    </a:p>
                  </a:txBody>
                  <a:tcPr/>
                </a:tc>
                <a:tc>
                  <a:txBody>
                    <a:bodyPr/>
                    <a:lstStyle/>
                    <a:p>
                      <a:r>
                        <a:rPr lang="en-US" dirty="0"/>
                        <a:t>Team Members</a:t>
                      </a:r>
                      <a:endParaRPr lang="en-IN" dirty="0"/>
                    </a:p>
                  </a:txBody>
                  <a:tcPr/>
                </a:tc>
                <a:extLst>
                  <a:ext uri="{0D108BD9-81ED-4DB2-BD59-A6C34878D82A}">
                    <a16:rowId xmlns:a16="http://schemas.microsoft.com/office/drawing/2014/main" val="2444551235"/>
                  </a:ext>
                </a:extLst>
              </a:tr>
              <a:tr h="370840">
                <a:tc>
                  <a:txBody>
                    <a:bodyPr/>
                    <a:lstStyle/>
                    <a:p>
                      <a:r>
                        <a:rPr lang="en-US" dirty="0"/>
                        <a:t>Analysis of the problem statement</a:t>
                      </a:r>
                      <a:endParaRPr lang="en-IN" dirty="0"/>
                    </a:p>
                  </a:txBody>
                  <a:tcPr/>
                </a:tc>
                <a:tc>
                  <a:txBody>
                    <a:bodyPr/>
                    <a:lstStyle/>
                    <a:p>
                      <a:r>
                        <a:rPr lang="en-US" dirty="0" err="1"/>
                        <a:t>M.Rama</a:t>
                      </a:r>
                      <a:r>
                        <a:rPr lang="en-US" dirty="0"/>
                        <a:t> </a:t>
                      </a:r>
                      <a:r>
                        <a:rPr lang="en-US" dirty="0" err="1"/>
                        <a:t>krishna</a:t>
                      </a:r>
                      <a:endParaRPr lang="en-US" dirty="0"/>
                    </a:p>
                    <a:p>
                      <a:r>
                        <a:rPr lang="en-US" dirty="0"/>
                        <a:t>P. Mary Ann</a:t>
                      </a:r>
                      <a:endParaRPr lang="en-IN" dirty="0"/>
                    </a:p>
                  </a:txBody>
                  <a:tcPr/>
                </a:tc>
                <a:extLst>
                  <a:ext uri="{0D108BD9-81ED-4DB2-BD59-A6C34878D82A}">
                    <a16:rowId xmlns:a16="http://schemas.microsoft.com/office/drawing/2014/main" val="158741317"/>
                  </a:ext>
                </a:extLst>
              </a:tr>
              <a:tr h="370840">
                <a:tc>
                  <a:txBody>
                    <a:bodyPr/>
                    <a:lstStyle/>
                    <a:p>
                      <a:r>
                        <a:rPr lang="en-US" dirty="0"/>
                        <a:t>Solution Design and Solution Approach  </a:t>
                      </a:r>
                      <a:endParaRPr lang="en-IN" dirty="0"/>
                    </a:p>
                  </a:txBody>
                  <a:tcPr/>
                </a:tc>
                <a:tc>
                  <a:txBody>
                    <a:bodyPr/>
                    <a:lstStyle/>
                    <a:p>
                      <a:r>
                        <a:rPr lang="en-US" dirty="0"/>
                        <a:t>P. Mary Ann</a:t>
                      </a:r>
                    </a:p>
                    <a:p>
                      <a:r>
                        <a:rPr lang="en-US" dirty="0"/>
                        <a:t>R. Anusha</a:t>
                      </a:r>
                      <a:endParaRPr lang="en-IN" dirty="0"/>
                    </a:p>
                  </a:txBody>
                  <a:tcPr/>
                </a:tc>
                <a:extLst>
                  <a:ext uri="{0D108BD9-81ED-4DB2-BD59-A6C34878D82A}">
                    <a16:rowId xmlns:a16="http://schemas.microsoft.com/office/drawing/2014/main" val="207853423"/>
                  </a:ext>
                </a:extLst>
              </a:tr>
              <a:tr h="370840">
                <a:tc>
                  <a:txBody>
                    <a:bodyPr/>
                    <a:lstStyle/>
                    <a:p>
                      <a:r>
                        <a:rPr lang="en-US" dirty="0"/>
                        <a:t>Implementation of the solution </a:t>
                      </a:r>
                      <a:endParaRPr lang="en-IN" dirty="0"/>
                    </a:p>
                  </a:txBody>
                  <a:tcPr/>
                </a:tc>
                <a:tc>
                  <a:txBody>
                    <a:bodyPr/>
                    <a:lstStyle/>
                    <a:p>
                      <a:r>
                        <a:rPr lang="en-US" dirty="0"/>
                        <a:t>P. Mary Ann</a:t>
                      </a:r>
                    </a:p>
                    <a:p>
                      <a:r>
                        <a:rPr lang="en-US" dirty="0"/>
                        <a:t>M. Rama </a:t>
                      </a:r>
                      <a:r>
                        <a:rPr lang="en-US" dirty="0" err="1"/>
                        <a:t>krishna</a:t>
                      </a:r>
                      <a:endParaRPr lang="en-US" dirty="0"/>
                    </a:p>
                    <a:p>
                      <a:endParaRPr lang="en-US" dirty="0"/>
                    </a:p>
                  </a:txBody>
                  <a:tcPr/>
                </a:tc>
                <a:extLst>
                  <a:ext uri="{0D108BD9-81ED-4DB2-BD59-A6C34878D82A}">
                    <a16:rowId xmlns:a16="http://schemas.microsoft.com/office/drawing/2014/main" val="2086024669"/>
                  </a:ext>
                </a:extLst>
              </a:tr>
              <a:tr h="370840">
                <a:tc>
                  <a:txBody>
                    <a:bodyPr/>
                    <a:lstStyle/>
                    <a:p>
                      <a:r>
                        <a:rPr lang="en-US" dirty="0"/>
                        <a:t>Documentation of the solution</a:t>
                      </a:r>
                      <a:endParaRPr lang="en-IN" dirty="0"/>
                    </a:p>
                  </a:txBody>
                  <a:tcPr/>
                </a:tc>
                <a:tc>
                  <a:txBody>
                    <a:bodyPr/>
                    <a:lstStyle/>
                    <a:p>
                      <a:r>
                        <a:rPr lang="en-US" dirty="0"/>
                        <a:t>M. Rama </a:t>
                      </a:r>
                      <a:r>
                        <a:rPr lang="en-US" dirty="0" err="1"/>
                        <a:t>krishna</a:t>
                      </a:r>
                      <a:endParaRPr lang="en-US" dirty="0"/>
                    </a:p>
                    <a:p>
                      <a:r>
                        <a:rPr lang="en-US" dirty="0"/>
                        <a:t>R. Anusha</a:t>
                      </a:r>
                    </a:p>
                  </a:txBody>
                  <a:tcPr/>
                </a:tc>
                <a:extLst>
                  <a:ext uri="{0D108BD9-81ED-4DB2-BD59-A6C34878D82A}">
                    <a16:rowId xmlns:a16="http://schemas.microsoft.com/office/drawing/2014/main" val="379562204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
        <p:cNvGrpSpPr/>
        <p:nvPr/>
      </p:nvGrpSpPr>
      <p:grpSpPr>
        <a:xfrm>
          <a:off x="0" y="0"/>
          <a:ext cx="0" cy="0"/>
          <a:chOff x="0" y="0"/>
          <a:chExt cx="0" cy="0"/>
        </a:xfrm>
      </p:grpSpPr>
      <p:sp>
        <p:nvSpPr>
          <p:cNvPr id="55" name="Google Shape;55;p12"/>
          <p:cNvSpPr txBox="1"/>
          <p:nvPr/>
        </p:nvSpPr>
        <p:spPr>
          <a:xfrm>
            <a:off x="0" y="553842"/>
            <a:ext cx="9144000" cy="4591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500"/>
              <a:buFont typeface="Arial"/>
              <a:buNone/>
            </a:pPr>
            <a:r>
              <a:rPr lang="en-US" sz="2500" b="1" i="0" u="none" strike="noStrike" cap="none" dirty="0">
                <a:solidFill>
                  <a:schemeClr val="dk1"/>
                </a:solidFill>
                <a:latin typeface="Arial"/>
                <a:ea typeface="Arial"/>
                <a:cs typeface="Arial"/>
                <a:sym typeface="Arial"/>
              </a:rPr>
              <a:t>Conclusion</a:t>
            </a:r>
            <a:endParaRPr sz="2500" b="1" i="0" u="none" strike="noStrike" cap="none" dirty="0">
              <a:solidFill>
                <a:schemeClr val="dk1"/>
              </a:solidFill>
              <a:latin typeface="Arial"/>
              <a:ea typeface="Arial"/>
              <a:cs typeface="Arial"/>
              <a:sym typeface="Arial"/>
            </a:endParaRPr>
          </a:p>
          <a:p>
            <a:pPr marL="457200" marR="0" lvl="0" indent="-330200" algn="l" rtl="0">
              <a:lnSpc>
                <a:spcPct val="100000"/>
              </a:lnSpc>
              <a:spcBef>
                <a:spcPts val="0"/>
              </a:spcBef>
              <a:spcAft>
                <a:spcPts val="0"/>
              </a:spcAft>
              <a:buClr>
                <a:schemeClr val="dk1"/>
              </a:buClr>
              <a:buSzPts val="1600"/>
              <a:buChar char="●"/>
            </a:pPr>
            <a:r>
              <a:rPr lang="en-US" sz="1600" dirty="0">
                <a:solidFill>
                  <a:schemeClr val="dk1"/>
                </a:solidFill>
              </a:rPr>
              <a:t>Utilizing a network of RGB cameras in a 2x2 matrix, our project aims to revolutionize AMR navigation by enabling real-time, comprehensive environment mapping without costly LiDAR or depth cameras.</a:t>
            </a:r>
            <a:endParaRPr sz="1600" dirty="0">
              <a:solidFill>
                <a:schemeClr val="dk1"/>
              </a:solidFill>
            </a:endParaRPr>
          </a:p>
          <a:p>
            <a:pPr marL="457200" marR="0" lvl="0" indent="-330200" algn="l" rtl="0">
              <a:lnSpc>
                <a:spcPct val="100000"/>
              </a:lnSpc>
              <a:spcBef>
                <a:spcPts val="0"/>
              </a:spcBef>
              <a:spcAft>
                <a:spcPts val="0"/>
              </a:spcAft>
              <a:buClr>
                <a:schemeClr val="dk1"/>
              </a:buClr>
              <a:buSzPts val="1600"/>
              <a:buChar char="●"/>
            </a:pPr>
            <a:r>
              <a:rPr lang="en-US" sz="1600" dirty="0">
                <a:solidFill>
                  <a:schemeClr val="dk1"/>
                </a:solidFill>
              </a:rPr>
              <a:t>By leveraging multi-camera fusion techniques and depth estimation algorithms, we achieve high-accuracy 2D occupancy grid maps that facilitate precise path planning and obstacle avoidance.</a:t>
            </a:r>
            <a:endParaRPr sz="1600" dirty="0">
              <a:solidFill>
                <a:schemeClr val="dk1"/>
              </a:solidFill>
            </a:endParaRPr>
          </a:p>
          <a:p>
            <a:pPr marL="457200" marR="0" lvl="0" indent="-330200" algn="l" rtl="0">
              <a:lnSpc>
                <a:spcPct val="100000"/>
              </a:lnSpc>
              <a:spcBef>
                <a:spcPts val="0"/>
              </a:spcBef>
              <a:spcAft>
                <a:spcPts val="0"/>
              </a:spcAft>
              <a:buClr>
                <a:schemeClr val="dk1"/>
              </a:buClr>
              <a:buSzPts val="1600"/>
              <a:buChar char="●"/>
            </a:pPr>
            <a:r>
              <a:rPr lang="en-US" sz="1600" dirty="0">
                <a:solidFill>
                  <a:schemeClr val="dk1"/>
                </a:solidFill>
              </a:rPr>
              <a:t>Our solution not only reduces deployment costs but also enhances AMR operational efficiency by providing non-line-of-sight capabilities and robust multi-robot coordination for complex environments.</a:t>
            </a:r>
            <a:endParaRPr sz="1600" dirty="0">
              <a:solidFill>
                <a:schemeClr val="dk1"/>
              </a:solidFill>
            </a:endParaRPr>
          </a:p>
          <a:p>
            <a:pPr marL="457200" marR="0" lvl="0" indent="-330200" algn="l" rtl="0">
              <a:lnSpc>
                <a:spcPct val="100000"/>
              </a:lnSpc>
              <a:spcBef>
                <a:spcPts val="0"/>
              </a:spcBef>
              <a:spcAft>
                <a:spcPts val="0"/>
              </a:spcAft>
              <a:buClr>
                <a:schemeClr val="dk1"/>
              </a:buClr>
              <a:buSzPts val="1600"/>
              <a:buChar char="●"/>
            </a:pPr>
            <a:r>
              <a:rPr lang="en-US" sz="1600" dirty="0">
                <a:solidFill>
                  <a:schemeClr val="dk1"/>
                </a:solidFill>
              </a:rPr>
              <a:t>We rigorously evaluate our approach based on map accuracy (&lt;10% error), computational efficiency (&lt;1000ms latency), and practicality, ensuring it meets industry standards and surpasses conventional SLAM methods.</a:t>
            </a:r>
            <a:endParaRPr sz="1600" dirty="0">
              <a:solidFill>
                <a:schemeClr val="dk1"/>
              </a:solidFill>
            </a:endParaRPr>
          </a:p>
          <a:p>
            <a:pPr marL="457200" marR="0" lvl="0" indent="-330200" algn="l" rtl="0">
              <a:lnSpc>
                <a:spcPct val="100000"/>
              </a:lnSpc>
              <a:spcBef>
                <a:spcPts val="0"/>
              </a:spcBef>
              <a:spcAft>
                <a:spcPts val="0"/>
              </a:spcAft>
              <a:buClr>
                <a:schemeClr val="dk1"/>
              </a:buClr>
              <a:buSzPts val="1600"/>
              <a:buChar char="●"/>
            </a:pPr>
            <a:r>
              <a:rPr lang="en-US" sz="1600" dirty="0">
                <a:solidFill>
                  <a:schemeClr val="dk1"/>
                </a:solidFill>
              </a:rPr>
              <a:t>Moving forward, our project sets the stage for scalable, adaptable AMR systems capable of seamlessly integrating with existing infrastructures, paving the way for safer and more efficient robotic operations in diverse settings.</a:t>
            </a:r>
            <a:endParaRPr sz="1600" dirty="0">
              <a:solidFill>
                <a:schemeClr val="dk1"/>
              </a:solidFill>
            </a:endParaRPr>
          </a:p>
          <a:p>
            <a:pPr marL="0" marR="0" lvl="0" indent="0" algn="l" rtl="0">
              <a:lnSpc>
                <a:spcPct val="100000"/>
              </a:lnSpc>
              <a:spcBef>
                <a:spcPts val="0"/>
              </a:spcBef>
              <a:spcAft>
                <a:spcPts val="0"/>
              </a:spcAft>
              <a:buClr>
                <a:schemeClr val="dk1"/>
              </a:buClr>
              <a:buSzPts val="2500"/>
              <a:buFont typeface="Arial"/>
              <a:buNone/>
            </a:pPr>
            <a:endParaRPr sz="1500" dirty="0">
              <a:solidFill>
                <a:schemeClr val="dk1"/>
              </a:solidFill>
            </a:endParaRPr>
          </a:p>
        </p:txBody>
      </p:sp>
      <p:pic>
        <p:nvPicPr>
          <p:cNvPr id="56" name="Google Shape;56;p12"/>
          <p:cNvPicPr preferRelativeResize="0"/>
          <p:nvPr/>
        </p:nvPicPr>
        <p:blipFill rotWithShape="1">
          <a:blip r:embed="rId3">
            <a:alphaModFix/>
          </a:blip>
          <a:srcRect/>
          <a:stretch/>
        </p:blipFill>
        <p:spPr>
          <a:xfrm>
            <a:off x="9525" y="4932337"/>
            <a:ext cx="9124949" cy="212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
        <p:cNvGrpSpPr/>
        <p:nvPr/>
      </p:nvGrpSpPr>
      <p:grpSpPr>
        <a:xfrm>
          <a:off x="0" y="0"/>
          <a:ext cx="0" cy="0"/>
          <a:chOff x="0" y="0"/>
          <a:chExt cx="0" cy="0"/>
        </a:xfrm>
      </p:grpSpPr>
      <p:pic>
        <p:nvPicPr>
          <p:cNvPr id="61" name="Google Shape;61;p13"/>
          <p:cNvPicPr preferRelativeResize="0"/>
          <p:nvPr/>
        </p:nvPicPr>
        <p:blipFill rotWithShape="1">
          <a:blip r:embed="rId3">
            <a:alphaModFix/>
          </a:blip>
          <a:srcRect/>
          <a:stretch/>
        </p:blipFill>
        <p:spPr>
          <a:xfrm>
            <a:off x="9525" y="4932362"/>
            <a:ext cx="9124949" cy="2127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default">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769</Words>
  <Application>Microsoft Office PowerPoint</Application>
  <PresentationFormat>Custom</PresentationFormat>
  <Paragraphs>79</Paragraphs>
  <Slides>9</Slides>
  <Notes>9</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9</vt:i4>
      </vt:variant>
    </vt:vector>
  </HeadingPairs>
  <TitlesOfParts>
    <vt:vector size="13" baseType="lpstr">
      <vt:lpstr>Arial</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pardhu chinnu</cp:lastModifiedBy>
  <cp:revision>3</cp:revision>
  <dcterms:modified xsi:type="dcterms:W3CDTF">2024-07-15T15:09:29Z</dcterms:modified>
</cp:coreProperties>
</file>