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DM Sans" pitchFamily="2" charset="0"/>
      <p:regular r:id="rId13"/>
    </p:embeddedFont>
    <p:embeddedFont>
      <p:font typeface="DM Sans Bold" charset="0"/>
      <p:regular r:id="rId14"/>
    </p:embeddedFont>
    <p:embeddedFont>
      <p:font typeface="DM Sans Italics" panose="020B0604020202020204" charset="0"/>
      <p:regular r:id="rId15"/>
    </p:embeddedFont>
    <p:embeddedFont>
      <p:font typeface="Open Sauce" panose="020B0604020202020204" charset="0"/>
      <p:regular r:id="rId16"/>
    </p:embeddedFont>
    <p:embeddedFont>
      <p:font typeface="Open Sauce Bold" panose="020B0604020202020204" charset="0"/>
      <p:regular r:id="rId17"/>
    </p:embeddedFont>
    <p:embeddedFont>
      <p:font typeface="Oswald" panose="00000500000000000000" pitchFamily="2" charset="0"/>
      <p:regular r:id="rId18"/>
    </p:embeddedFont>
    <p:embeddedFont>
      <p:font typeface="Oswald Bold" panose="00000800000000000000"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7" d="100"/>
          <a:sy n="57" d="100"/>
        </p:scale>
        <p:origin x="56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hyperlink" Target="https://cloud-object-storage-cos-static-web-hosting-wtd.s3.jp-tok.cloud-object-storage.appdomain.cloud/index.html"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3.svg"/><Relationship Id="rId4" Type="http://schemas.openxmlformats.org/officeDocument/2006/relationships/image" Target="../media/image12.svg"/><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hyperlink" Target="https://cloud-object-storage-cos-static-web-hosting-wtd.s3.jp-tok.cloud-object-storage.appdomain.cloud/index.html" TargetMode="Externa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 y="6724"/>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6" y="3438109"/>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228600" y="4088711"/>
            <a:ext cx="17297400" cy="5382436"/>
          </a:xfrm>
          <a:prstGeom prst="rect">
            <a:avLst/>
          </a:prstGeom>
        </p:spPr>
        <p:txBody>
          <a:bodyPr wrap="square" lIns="0" tIns="0" rIns="0" bIns="0" rtlCol="0" anchor="t">
            <a:spAutoFit/>
          </a:bodyPr>
          <a:lstStyle/>
          <a:p>
            <a:pPr algn="ctr">
              <a:lnSpc>
                <a:spcPts val="22684"/>
              </a:lnSpc>
            </a:pPr>
            <a:r>
              <a:rPr lang="en-US" sz="9600" spc="1610" dirty="0">
                <a:solidFill>
                  <a:srgbClr val="231F20"/>
                </a:solidFill>
                <a:latin typeface="Oswald Bold"/>
              </a:rPr>
              <a:t>   </a:t>
            </a:r>
            <a:r>
              <a:rPr lang="en-US" sz="9600" spc="1610" dirty="0" err="1">
                <a:solidFill>
                  <a:srgbClr val="231F20"/>
                </a:solidFill>
                <a:latin typeface="Oswald Bold"/>
              </a:rPr>
              <a:t>BugBuster</a:t>
            </a:r>
            <a:endParaRPr lang="en-US" sz="9600" spc="1610" dirty="0">
              <a:solidFill>
                <a:srgbClr val="231F20"/>
              </a:solidFill>
              <a:latin typeface="Oswald Bold"/>
            </a:endParaRPr>
          </a:p>
          <a:p>
            <a:pPr algn="ctr">
              <a:lnSpc>
                <a:spcPts val="22684"/>
              </a:lnSpc>
            </a:pPr>
            <a:r>
              <a:rPr lang="en-US" sz="2800" spc="1610" dirty="0" err="1">
                <a:solidFill>
                  <a:srgbClr val="231F20"/>
                </a:solidFill>
                <a:latin typeface="Oswald Bold"/>
              </a:rPr>
              <a:t>Sreenidhi</a:t>
            </a:r>
            <a:r>
              <a:rPr lang="en-US" sz="2800" spc="1610" dirty="0">
                <a:solidFill>
                  <a:srgbClr val="231F20"/>
                </a:solidFill>
                <a:latin typeface="Oswald Bold"/>
              </a:rPr>
              <a:t> institute of science and technology</a:t>
            </a:r>
          </a:p>
        </p:txBody>
      </p:sp>
      <p:sp>
        <p:nvSpPr>
          <p:cNvPr id="9" name="TextBox 9"/>
          <p:cNvSpPr txBox="1"/>
          <p:nvPr/>
        </p:nvSpPr>
        <p:spPr>
          <a:xfrm>
            <a:off x="4236347" y="3438109"/>
            <a:ext cx="9815307" cy="1186902"/>
          </a:xfrm>
          <a:prstGeom prst="rect">
            <a:avLst/>
          </a:prstGeom>
        </p:spPr>
        <p:txBody>
          <a:bodyPr lIns="0" tIns="0" rIns="0" bIns="0" rtlCol="0" anchor="t">
            <a:spAutoFit/>
          </a:bodyPr>
          <a:lstStyle/>
          <a:p>
            <a:pPr algn="ctr">
              <a:lnSpc>
                <a:spcPts val="9748"/>
              </a:lnSpc>
            </a:pPr>
            <a:r>
              <a:rPr lang="en-US" sz="7063" spc="692" dirty="0">
                <a:solidFill>
                  <a:srgbClr val="231F20"/>
                </a:solidFill>
                <a:latin typeface="Oswald Bold"/>
              </a:rPr>
              <a:t>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551054" y="469600"/>
            <a:ext cx="9599212" cy="1330653"/>
          </a:xfrm>
          <a:prstGeom prst="rect">
            <a:avLst/>
          </a:prstGeom>
        </p:spPr>
        <p:txBody>
          <a:bodyPr lIns="0" tIns="0" rIns="0" bIns="0" rtlCol="0" anchor="t">
            <a:spAutoFit/>
          </a:bodyPr>
          <a:lstStyle/>
          <a:p>
            <a:pPr algn="l">
              <a:lnSpc>
                <a:spcPts val="10820"/>
              </a:lnSpc>
            </a:pPr>
            <a:r>
              <a:rPr lang="en-US" sz="7841" spc="768">
                <a:solidFill>
                  <a:srgbClr val="FFFFFF"/>
                </a:solidFill>
                <a:latin typeface="Oswald Bold"/>
              </a:rPr>
              <a:t>LINK AND OUTCOME</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261262" y="5649259"/>
            <a:ext cx="6074415" cy="3416858"/>
          </a:xfrm>
          <a:custGeom>
            <a:avLst/>
            <a:gdLst/>
            <a:ahLst/>
            <a:cxnLst/>
            <a:rect l="l" t="t" r="r" b="b"/>
            <a:pathLst>
              <a:path w="6074415" h="3416858">
                <a:moveTo>
                  <a:pt x="0" y="0"/>
                </a:moveTo>
                <a:lnTo>
                  <a:pt x="6074415" y="0"/>
                </a:lnTo>
                <a:lnTo>
                  <a:pt x="6074415" y="3416858"/>
                </a:lnTo>
                <a:lnTo>
                  <a:pt x="0" y="3416858"/>
                </a:lnTo>
                <a:lnTo>
                  <a:pt x="0" y="0"/>
                </a:lnTo>
                <a:close/>
              </a:path>
            </a:pathLst>
          </a:custGeom>
          <a:blipFill>
            <a:blip r:embed="rId4"/>
            <a:stretch>
              <a:fillRect/>
            </a:stretch>
          </a:blipFill>
        </p:spPr>
      </p:sp>
      <p:sp>
        <p:nvSpPr>
          <p:cNvPr id="6" name="Freeform 6"/>
          <p:cNvSpPr/>
          <p:nvPr/>
        </p:nvSpPr>
        <p:spPr>
          <a:xfrm>
            <a:off x="7335677" y="2001327"/>
            <a:ext cx="6158639" cy="3464234"/>
          </a:xfrm>
          <a:custGeom>
            <a:avLst/>
            <a:gdLst/>
            <a:ahLst/>
            <a:cxnLst/>
            <a:rect l="l" t="t" r="r" b="b"/>
            <a:pathLst>
              <a:path w="6158639" h="3464234">
                <a:moveTo>
                  <a:pt x="0" y="0"/>
                </a:moveTo>
                <a:lnTo>
                  <a:pt x="6158639" y="0"/>
                </a:lnTo>
                <a:lnTo>
                  <a:pt x="6158639" y="3464234"/>
                </a:lnTo>
                <a:lnTo>
                  <a:pt x="0" y="3464234"/>
                </a:lnTo>
                <a:lnTo>
                  <a:pt x="0" y="0"/>
                </a:lnTo>
                <a:close/>
              </a:path>
            </a:pathLst>
          </a:custGeom>
          <a:blipFill>
            <a:blip r:embed="rId5"/>
            <a:stretch>
              <a:fillRect/>
            </a:stretch>
          </a:blipFill>
        </p:spPr>
      </p:sp>
      <p:sp>
        <p:nvSpPr>
          <p:cNvPr id="7" name="TextBox 7"/>
          <p:cNvSpPr txBox="1"/>
          <p:nvPr/>
        </p:nvSpPr>
        <p:spPr>
          <a:xfrm>
            <a:off x="6035223" y="9403898"/>
            <a:ext cx="6630875" cy="533844"/>
          </a:xfrm>
          <a:prstGeom prst="rect">
            <a:avLst/>
          </a:prstGeom>
        </p:spPr>
        <p:txBody>
          <a:bodyPr lIns="0" tIns="0" rIns="0" bIns="0" rtlCol="0" anchor="t">
            <a:spAutoFit/>
          </a:bodyPr>
          <a:lstStyle/>
          <a:p>
            <a:pPr algn="ctr">
              <a:lnSpc>
                <a:spcPts val="4244"/>
              </a:lnSpc>
              <a:spcBef>
                <a:spcPct val="0"/>
              </a:spcBef>
            </a:pPr>
            <a:r>
              <a:rPr lang="en-US" sz="3265" u="sng" dirty="0">
                <a:solidFill>
                  <a:srgbClr val="FFFFFF"/>
                </a:solidFill>
                <a:latin typeface="Open Sauce"/>
                <a:hlinkClick r:id="rId6" tooltip="https://cloud-object-storage-cos-static-web-hosting-wtd.s3.jp-tok.cloud-object-storage.appdomain.cloud/index.html"/>
              </a:rPr>
              <a:t>Ayurvedic Clinic -Website link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887171" y="3549362"/>
            <a:ext cx="8097687" cy="1594138"/>
          </a:xfrm>
          <a:prstGeom prst="rect">
            <a:avLst/>
          </a:prstGeom>
        </p:spPr>
        <p:txBody>
          <a:bodyPr lIns="0" tIns="0" rIns="0" bIns="0" rtlCol="0" anchor="t">
            <a:spAutoFit/>
          </a:bodyPr>
          <a:lstStyle/>
          <a:p>
            <a:pPr marL="0" lvl="0" indent="0" algn="l">
              <a:lnSpc>
                <a:spcPts val="13015"/>
              </a:lnSpc>
              <a:spcBef>
                <a:spcPct val="0"/>
              </a:spcBef>
            </a:pPr>
            <a:r>
              <a:rPr lang="en-US" sz="9431" spc="924">
                <a:solidFill>
                  <a:srgbClr val="231F20"/>
                </a:solidFill>
                <a:latin typeface="Oswald Bold"/>
              </a:rPr>
              <a:t>THANK YOU!</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06</a:t>
            </a:r>
          </a:p>
        </p:txBody>
      </p:sp>
      <p:sp>
        <p:nvSpPr>
          <p:cNvPr id="14" name="TextBox 14"/>
          <p:cNvSpPr txBox="1"/>
          <p:nvPr/>
        </p:nvSpPr>
        <p:spPr>
          <a:xfrm>
            <a:off x="5250954" y="81742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07</a:t>
            </a:r>
          </a:p>
        </p:txBody>
      </p:sp>
      <p:sp>
        <p:nvSpPr>
          <p:cNvPr id="15" name="TextBox 15"/>
          <p:cNvSpPr txBox="1"/>
          <p:nvPr/>
        </p:nvSpPr>
        <p:spPr>
          <a:xfrm>
            <a:off x="6607430" y="3333137"/>
            <a:ext cx="5790503"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rPr>
              <a:t>ABOUT US</a:t>
            </a:r>
          </a:p>
        </p:txBody>
      </p:sp>
      <p:sp>
        <p:nvSpPr>
          <p:cNvPr id="16" name="TextBox 16"/>
          <p:cNvSpPr txBox="1"/>
          <p:nvPr/>
        </p:nvSpPr>
        <p:spPr>
          <a:xfrm>
            <a:off x="6607430" y="4127355"/>
            <a:ext cx="6434990"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rPr>
              <a:t>SUSTAINABLE DEVELOPMENT GOAL</a:t>
            </a:r>
          </a:p>
        </p:txBody>
      </p:sp>
      <p:sp>
        <p:nvSpPr>
          <p:cNvPr id="17" name="TextBox 17"/>
          <p:cNvSpPr txBox="1"/>
          <p:nvPr/>
        </p:nvSpPr>
        <p:spPr>
          <a:xfrm>
            <a:off x="6607430" y="5047445"/>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TOOLS</a:t>
            </a:r>
          </a:p>
        </p:txBody>
      </p:sp>
      <p:sp>
        <p:nvSpPr>
          <p:cNvPr id="18" name="TextBox 18"/>
          <p:cNvSpPr txBox="1"/>
          <p:nvPr/>
        </p:nvSpPr>
        <p:spPr>
          <a:xfrm>
            <a:off x="6607430" y="584166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ABOUT THE MODEL</a:t>
            </a:r>
          </a:p>
        </p:txBody>
      </p:sp>
      <p:sp>
        <p:nvSpPr>
          <p:cNvPr id="19" name="TextBox 19"/>
          <p:cNvSpPr txBox="1"/>
          <p:nvPr/>
        </p:nvSpPr>
        <p:spPr>
          <a:xfrm>
            <a:off x="6607430" y="6642507"/>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DATA USED</a:t>
            </a:r>
          </a:p>
        </p:txBody>
      </p:sp>
      <p:sp>
        <p:nvSpPr>
          <p:cNvPr id="20" name="TextBox 20"/>
          <p:cNvSpPr txBox="1"/>
          <p:nvPr/>
        </p:nvSpPr>
        <p:spPr>
          <a:xfrm>
            <a:off x="6607430" y="7434884"/>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FINAL MODEL AND OBJECTIVES</a:t>
            </a:r>
          </a:p>
        </p:txBody>
      </p:sp>
      <p:sp>
        <p:nvSpPr>
          <p:cNvPr id="21" name="TextBox 21"/>
          <p:cNvSpPr txBox="1"/>
          <p:nvPr/>
        </p:nvSpPr>
        <p:spPr>
          <a:xfrm>
            <a:off x="6607430" y="827926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LINK AND OUTCOME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7" name="Group 7"/>
          <p:cNvGrpSpPr/>
          <p:nvPr/>
        </p:nvGrpSpPr>
        <p:grpSpPr>
          <a:xfrm>
            <a:off x="2142191" y="3396305"/>
            <a:ext cx="9610044" cy="1948998"/>
            <a:chOff x="0" y="0"/>
            <a:chExt cx="3682024" cy="746746"/>
          </a:xfrm>
        </p:grpSpPr>
        <p:sp>
          <p:nvSpPr>
            <p:cNvPr id="8" name="Freeform 8"/>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9" name="TextBox 9"/>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0" name="Freeform 10"/>
          <p:cNvSpPr/>
          <p:nvPr/>
        </p:nvSpPr>
        <p:spPr>
          <a:xfrm>
            <a:off x="2474235" y="3673321"/>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sp>
        <p:nvSpPr>
          <p:cNvPr id="15" name="Freeform 15"/>
          <p:cNvSpPr/>
          <p:nvPr/>
        </p:nvSpPr>
        <p:spPr>
          <a:xfrm>
            <a:off x="2371799" y="6162574"/>
            <a:ext cx="1159455" cy="1178744"/>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TextBox 16"/>
          <p:cNvSpPr txBox="1"/>
          <p:nvPr/>
        </p:nvSpPr>
        <p:spPr>
          <a:xfrm>
            <a:off x="2142191" y="888605"/>
            <a:ext cx="7416941" cy="1686342"/>
          </a:xfrm>
          <a:prstGeom prst="rect">
            <a:avLst/>
          </a:prstGeom>
        </p:spPr>
        <p:txBody>
          <a:bodyPr lIns="0" tIns="0" rIns="0" bIns="0" rtlCol="0" anchor="t">
            <a:spAutoFit/>
          </a:bodyPr>
          <a:lstStyle/>
          <a:p>
            <a:pPr algn="l">
              <a:lnSpc>
                <a:spcPts val="13774"/>
              </a:lnSpc>
            </a:pPr>
            <a:r>
              <a:rPr lang="en-US" sz="9981" spc="978">
                <a:solidFill>
                  <a:srgbClr val="231F20"/>
                </a:solidFill>
                <a:latin typeface="Oswald Bold"/>
              </a:rPr>
              <a:t>ABOUT US</a:t>
            </a:r>
          </a:p>
        </p:txBody>
      </p:sp>
      <p:sp>
        <p:nvSpPr>
          <p:cNvPr id="17" name="TextBox 17"/>
          <p:cNvSpPr txBox="1"/>
          <p:nvPr/>
        </p:nvSpPr>
        <p:spPr>
          <a:xfrm>
            <a:off x="3908899" y="3624745"/>
            <a:ext cx="7132181" cy="1571777"/>
          </a:xfrm>
          <a:prstGeom prst="rect">
            <a:avLst/>
          </a:prstGeom>
        </p:spPr>
        <p:txBody>
          <a:bodyPr lIns="0" tIns="0" rIns="0" bIns="0" rtlCol="0" anchor="t">
            <a:spAutoFit/>
          </a:bodyPr>
          <a:lstStyle/>
          <a:p>
            <a:pPr marL="0" lvl="0" indent="0" algn="l">
              <a:lnSpc>
                <a:spcPts val="3050"/>
              </a:lnSpc>
              <a:spcBef>
                <a:spcPct val="0"/>
              </a:spcBef>
            </a:pPr>
            <a:r>
              <a:rPr lang="en-US" sz="2210" spc="216" dirty="0">
                <a:solidFill>
                  <a:srgbClr val="231F20"/>
                </a:solidFill>
                <a:latin typeface="DM Sans"/>
              </a:rPr>
              <a:t>We are </a:t>
            </a:r>
            <a:r>
              <a:rPr lang="en-US" sz="2210" spc="216" dirty="0">
                <a:solidFill>
                  <a:srgbClr val="231F20"/>
                </a:solidFill>
                <a:latin typeface="DM Sans Bold"/>
              </a:rPr>
              <a:t>Team Bug Busters</a:t>
            </a:r>
            <a:r>
              <a:rPr lang="en-US" sz="2210" spc="216" dirty="0">
                <a:solidFill>
                  <a:srgbClr val="231F20"/>
                </a:solidFill>
                <a:latin typeface="DM Sans"/>
              </a:rPr>
              <a:t> and we thrive to succeed in building solutions that stand out and really help it’s users in the best way possible! </a:t>
            </a:r>
            <a:r>
              <a:rPr lang="en-US" sz="2210" spc="216" dirty="0" err="1">
                <a:solidFill>
                  <a:srgbClr val="231F20"/>
                </a:solidFill>
                <a:latin typeface="DM Sans"/>
              </a:rPr>
              <a:t>Thats</a:t>
            </a:r>
            <a:r>
              <a:rPr lang="en-US" sz="2210" spc="216" dirty="0">
                <a:solidFill>
                  <a:srgbClr val="231F20"/>
                </a:solidFill>
                <a:latin typeface="DM Sans"/>
              </a:rPr>
              <a:t> our motto!</a:t>
            </a:r>
          </a:p>
        </p:txBody>
      </p:sp>
      <p:sp>
        <p:nvSpPr>
          <p:cNvPr id="18" name="TextBox 18"/>
          <p:cNvSpPr txBox="1"/>
          <p:nvPr/>
        </p:nvSpPr>
        <p:spPr>
          <a:xfrm>
            <a:off x="3908899" y="6005886"/>
            <a:ext cx="7132181" cy="1969322"/>
          </a:xfrm>
          <a:prstGeom prst="rect">
            <a:avLst/>
          </a:prstGeom>
        </p:spPr>
        <p:txBody>
          <a:bodyPr lIns="0" tIns="0" rIns="0" bIns="0" rtlCol="0" anchor="t">
            <a:spAutoFit/>
          </a:bodyPr>
          <a:lstStyle/>
          <a:p>
            <a:pPr marL="477229" lvl="1" indent="-238614" algn="l">
              <a:lnSpc>
                <a:spcPts val="3050"/>
              </a:lnSpc>
              <a:buFont typeface="Arial"/>
              <a:buChar char="•"/>
            </a:pPr>
            <a:r>
              <a:rPr lang="en-US" sz="2210" spc="216" dirty="0">
                <a:solidFill>
                  <a:srgbClr val="231F20"/>
                </a:solidFill>
                <a:latin typeface="DM Sans"/>
              </a:rPr>
              <a:t>Rama </a:t>
            </a:r>
            <a:r>
              <a:rPr lang="en-US" sz="2210" spc="216" dirty="0" err="1">
                <a:solidFill>
                  <a:srgbClr val="231F20"/>
                </a:solidFill>
                <a:latin typeface="DM Sans"/>
              </a:rPr>
              <a:t>krishna</a:t>
            </a:r>
            <a:endParaRPr lang="en-US" sz="2210" spc="216" dirty="0">
              <a:solidFill>
                <a:srgbClr val="231F20"/>
              </a:solidFill>
              <a:latin typeface="DM Sans"/>
            </a:endParaRPr>
          </a:p>
          <a:p>
            <a:pPr marL="477229" lvl="1" indent="-238614" algn="l">
              <a:lnSpc>
                <a:spcPts val="3050"/>
              </a:lnSpc>
              <a:buFont typeface="Arial"/>
              <a:buChar char="•"/>
            </a:pPr>
            <a:r>
              <a:rPr lang="en-US" sz="2210" spc="216" dirty="0">
                <a:solidFill>
                  <a:srgbClr val="231F20"/>
                </a:solidFill>
                <a:latin typeface="DM Sans"/>
              </a:rPr>
              <a:t>Dhanush</a:t>
            </a:r>
          </a:p>
          <a:p>
            <a:pPr marL="477229" lvl="1" indent="-238614" algn="l">
              <a:lnSpc>
                <a:spcPts val="3050"/>
              </a:lnSpc>
              <a:buFont typeface="Arial"/>
              <a:buChar char="•"/>
            </a:pPr>
            <a:r>
              <a:rPr lang="en-US" sz="2210" spc="216" dirty="0" err="1">
                <a:solidFill>
                  <a:srgbClr val="231F20"/>
                </a:solidFill>
                <a:latin typeface="DM Sans"/>
              </a:rPr>
              <a:t>Hithasree</a:t>
            </a:r>
            <a:endParaRPr lang="en-US" sz="2210" spc="216" dirty="0">
              <a:solidFill>
                <a:srgbClr val="231F20"/>
              </a:solidFill>
              <a:latin typeface="DM Sans"/>
            </a:endParaRPr>
          </a:p>
          <a:p>
            <a:pPr marL="477229" lvl="1" indent="-238614" algn="l">
              <a:lnSpc>
                <a:spcPts val="3050"/>
              </a:lnSpc>
              <a:buFont typeface="Arial"/>
              <a:buChar char="•"/>
            </a:pPr>
            <a:r>
              <a:rPr lang="en-US" sz="2210" spc="216" dirty="0">
                <a:solidFill>
                  <a:srgbClr val="231F20"/>
                </a:solidFill>
                <a:latin typeface="DM Sans"/>
              </a:rPr>
              <a:t>Nandini </a:t>
            </a:r>
          </a:p>
          <a:p>
            <a:pPr marL="477229" lvl="1" indent="-238614" algn="l">
              <a:lnSpc>
                <a:spcPts val="3050"/>
              </a:lnSpc>
              <a:buFont typeface="Arial"/>
              <a:buChar char="•"/>
            </a:pPr>
            <a:r>
              <a:rPr lang="en-US" sz="2210" spc="216" dirty="0">
                <a:solidFill>
                  <a:srgbClr val="231F20"/>
                </a:solidFill>
                <a:latin typeface="DM Sans"/>
              </a:rPr>
              <a:t>Dinesh</a:t>
            </a:r>
          </a:p>
        </p:txBody>
      </p:sp>
      <p:sp>
        <p:nvSpPr>
          <p:cNvPr id="19" name="Freeform 19"/>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631194" y="1277407"/>
            <a:ext cx="14444370"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SUSTAINABLE DEVELOPMENT GOAL</a:t>
            </a:r>
          </a:p>
        </p:txBody>
      </p:sp>
      <p:grpSp>
        <p:nvGrpSpPr>
          <p:cNvPr id="6" name="Group 6"/>
          <p:cNvGrpSpPr/>
          <p:nvPr/>
        </p:nvGrpSpPr>
        <p:grpSpPr>
          <a:xfrm>
            <a:off x="6222657" y="2670916"/>
            <a:ext cx="5842686" cy="647719"/>
            <a:chOff x="0" y="0"/>
            <a:chExt cx="1538815" cy="170593"/>
          </a:xfrm>
        </p:grpSpPr>
        <p:sp>
          <p:nvSpPr>
            <p:cNvPr id="7" name="Freeform 7"/>
            <p:cNvSpPr/>
            <p:nvPr/>
          </p:nvSpPr>
          <p:spPr>
            <a:xfrm>
              <a:off x="0" y="0"/>
              <a:ext cx="1538815" cy="170593"/>
            </a:xfrm>
            <a:custGeom>
              <a:avLst/>
              <a:gdLst/>
              <a:ahLst/>
              <a:cxnLst/>
              <a:rect l="l" t="t" r="r" b="b"/>
              <a:pathLst>
                <a:path w="1538815" h="170593">
                  <a:moveTo>
                    <a:pt x="0" y="0"/>
                  </a:moveTo>
                  <a:lnTo>
                    <a:pt x="1538815" y="0"/>
                  </a:lnTo>
                  <a:lnTo>
                    <a:pt x="1538815" y="170593"/>
                  </a:lnTo>
                  <a:lnTo>
                    <a:pt x="0" y="170593"/>
                  </a:lnTo>
                  <a:close/>
                </a:path>
              </a:pathLst>
            </a:custGeom>
            <a:solidFill>
              <a:srgbClr val="1A1A1A"/>
            </a:solidFill>
          </p:spPr>
        </p:sp>
        <p:sp>
          <p:nvSpPr>
            <p:cNvPr id="8" name="TextBox 8"/>
            <p:cNvSpPr txBox="1"/>
            <p:nvPr/>
          </p:nvSpPr>
          <p:spPr>
            <a:xfrm>
              <a:off x="0" y="-57150"/>
              <a:ext cx="1538815" cy="22774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3. Good Health and Well-Being</a:t>
              </a:r>
            </a:p>
          </p:txBody>
        </p:sp>
      </p:grpSp>
      <p:sp>
        <p:nvSpPr>
          <p:cNvPr id="9" name="Freeform 9"/>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3582293" y="3740753"/>
            <a:ext cx="11123413" cy="3045095"/>
          </a:xfrm>
          <a:prstGeom prst="rect">
            <a:avLst/>
          </a:prstGeom>
        </p:spPr>
        <p:txBody>
          <a:bodyPr lIns="0" tIns="0" rIns="0" bIns="0" rtlCol="0" anchor="t">
            <a:spAutoFit/>
          </a:bodyPr>
          <a:lstStyle/>
          <a:p>
            <a:pPr marL="0" lvl="0" indent="0" algn="just">
              <a:lnSpc>
                <a:spcPts val="3050"/>
              </a:lnSpc>
              <a:spcBef>
                <a:spcPct val="0"/>
              </a:spcBef>
            </a:pPr>
            <a:r>
              <a:rPr lang="en-US" sz="2210" spc="216">
                <a:solidFill>
                  <a:srgbClr val="231F20"/>
                </a:solidFill>
                <a:latin typeface="DM Sans"/>
              </a:rPr>
              <a:t> </a:t>
            </a:r>
            <a:r>
              <a:rPr lang="en-US" sz="2210" spc="216">
                <a:solidFill>
                  <a:srgbClr val="231F20"/>
                </a:solidFill>
                <a:latin typeface="DM Sans Bold"/>
              </a:rPr>
              <a:t>Problem Statement:</a:t>
            </a:r>
            <a:r>
              <a:rPr lang="en-US" sz="2210" spc="216">
                <a:solidFill>
                  <a:srgbClr val="231F20"/>
                </a:solidFill>
                <a:latin typeface="DM Sans"/>
              </a:rPr>
              <a:t> Many individuals struggle to incorporate Ayurvedic practices into their lives due to a lack of accessible information and personalized guidance. Despite Ayurveda's rich history and proven benefits, there is a need for a user-friendly platform that provides comprehensive Ayurvedic health solutions tailored to individual needs. This includes regular health checkups, solutions for common symptoms, guidance on proper Ayurvedic routines, and alternatives to commonly used modern drugs.</a:t>
            </a:r>
          </a:p>
        </p:txBody>
      </p:sp>
      <p:sp>
        <p:nvSpPr>
          <p:cNvPr id="12" name="TextBox 12"/>
          <p:cNvSpPr txBox="1"/>
          <p:nvPr/>
        </p:nvSpPr>
        <p:spPr>
          <a:xfrm>
            <a:off x="3582293" y="7155176"/>
            <a:ext cx="11123413" cy="1902095"/>
          </a:xfrm>
          <a:prstGeom prst="rect">
            <a:avLst/>
          </a:prstGeom>
        </p:spPr>
        <p:txBody>
          <a:bodyPr lIns="0" tIns="0" rIns="0" bIns="0" rtlCol="0" anchor="t">
            <a:spAutoFit/>
          </a:bodyPr>
          <a:lstStyle/>
          <a:p>
            <a:pPr marL="0" lvl="0" indent="0" algn="just">
              <a:lnSpc>
                <a:spcPts val="3050"/>
              </a:lnSpc>
              <a:spcBef>
                <a:spcPct val="0"/>
              </a:spcBef>
            </a:pPr>
            <a:r>
              <a:rPr lang="en-US" sz="2210" spc="216">
                <a:solidFill>
                  <a:srgbClr val="231F20"/>
                </a:solidFill>
                <a:latin typeface="DM Sans"/>
              </a:rPr>
              <a:t> </a:t>
            </a:r>
            <a:r>
              <a:rPr lang="en-US" sz="2210" spc="216">
                <a:solidFill>
                  <a:srgbClr val="231F20"/>
                </a:solidFill>
                <a:latin typeface="DM Sans Bold"/>
              </a:rPr>
              <a:t>Why this?:</a:t>
            </a:r>
            <a:r>
              <a:rPr lang="en-US" sz="2210" spc="216">
                <a:solidFill>
                  <a:srgbClr val="231F20"/>
                </a:solidFill>
                <a:latin typeface="DM Sans"/>
              </a:rPr>
              <a:t> Medicines, antibiotics or allopathy might work instantly but pose a serious risk to crucial organs in long term. It makes the body dependent on it and therefore reduces immunity in long run. That is exactly why upto some extent, we should prefer Ayurveda over preservatives and allopathy.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TOOLS</a:t>
            </a:r>
          </a:p>
        </p:txBody>
      </p:sp>
      <p:grpSp>
        <p:nvGrpSpPr>
          <p:cNvPr id="9" name="Group 9"/>
          <p:cNvGrpSpPr/>
          <p:nvPr/>
        </p:nvGrpSpPr>
        <p:grpSpPr>
          <a:xfrm>
            <a:off x="1028700" y="3591888"/>
            <a:ext cx="16222730" cy="6286312"/>
            <a:chOff x="0" y="0"/>
            <a:chExt cx="3132873" cy="1213989"/>
          </a:xfrm>
        </p:grpSpPr>
        <p:sp>
          <p:nvSpPr>
            <p:cNvPr id="10" name="Freeform 10"/>
            <p:cNvSpPr/>
            <p:nvPr/>
          </p:nvSpPr>
          <p:spPr>
            <a:xfrm>
              <a:off x="0" y="0"/>
              <a:ext cx="3132873" cy="1213989"/>
            </a:xfrm>
            <a:custGeom>
              <a:avLst/>
              <a:gdLst/>
              <a:ahLst/>
              <a:cxnLst/>
              <a:rect l="l" t="t" r="r" b="b"/>
              <a:pathLst>
                <a:path w="3132873" h="1213989">
                  <a:moveTo>
                    <a:pt x="0" y="0"/>
                  </a:moveTo>
                  <a:lnTo>
                    <a:pt x="3132873" y="0"/>
                  </a:lnTo>
                  <a:lnTo>
                    <a:pt x="3132873" y="1213989"/>
                  </a:lnTo>
                  <a:lnTo>
                    <a:pt x="0" y="1213989"/>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3132873" cy="1233039"/>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1264294" y="4053526"/>
            <a:ext cx="14925211" cy="4849643"/>
          </a:xfrm>
          <a:prstGeom prst="rect">
            <a:avLst/>
          </a:prstGeom>
        </p:spPr>
        <p:txBody>
          <a:bodyPr lIns="0" tIns="0" rIns="0" bIns="0" rtlCol="0" anchor="t">
            <a:spAutoFit/>
          </a:bodyPr>
          <a:lstStyle/>
          <a:p>
            <a:pPr marL="1223494" lvl="1" indent="-611747" algn="l">
              <a:lnSpc>
                <a:spcPts val="7820"/>
              </a:lnSpc>
              <a:buFont typeface="Arial"/>
              <a:buChar char="•"/>
            </a:pPr>
            <a:r>
              <a:rPr lang="en-US" sz="5666" spc="555">
                <a:solidFill>
                  <a:srgbClr val="231F20"/>
                </a:solidFill>
                <a:latin typeface="DM Sans"/>
              </a:rPr>
              <a:t>Watson Studio</a:t>
            </a:r>
          </a:p>
          <a:p>
            <a:pPr marL="1223494" lvl="1" indent="-611747" algn="l">
              <a:lnSpc>
                <a:spcPts val="7820"/>
              </a:lnSpc>
              <a:buFont typeface="Arial"/>
              <a:buChar char="•"/>
            </a:pPr>
            <a:r>
              <a:rPr lang="en-US" sz="5666" spc="555">
                <a:solidFill>
                  <a:srgbClr val="231F20"/>
                </a:solidFill>
                <a:latin typeface="DM Sans"/>
              </a:rPr>
              <a:t>IBM Cloud</a:t>
            </a:r>
          </a:p>
          <a:p>
            <a:pPr marL="1223494" lvl="1" indent="-611747" algn="l">
              <a:lnSpc>
                <a:spcPts val="7820"/>
              </a:lnSpc>
              <a:buFont typeface="Arial"/>
              <a:buChar char="•"/>
            </a:pPr>
            <a:r>
              <a:rPr lang="en-US" sz="5666" spc="555">
                <a:solidFill>
                  <a:srgbClr val="231F20"/>
                </a:solidFill>
                <a:latin typeface="DM Sans"/>
              </a:rPr>
              <a:t>Watson Machine Learning</a:t>
            </a:r>
          </a:p>
          <a:p>
            <a:pPr marL="1223494" lvl="1" indent="-611747" algn="l">
              <a:lnSpc>
                <a:spcPts val="7820"/>
              </a:lnSpc>
              <a:buFont typeface="Arial"/>
              <a:buChar char="•"/>
            </a:pPr>
            <a:r>
              <a:rPr lang="en-US" sz="5666" spc="555">
                <a:solidFill>
                  <a:srgbClr val="231F20"/>
                </a:solidFill>
                <a:latin typeface="DM Sans"/>
              </a:rPr>
              <a:t>Cloud Object Storage</a:t>
            </a:r>
          </a:p>
          <a:p>
            <a:pPr marL="1223494" lvl="1" indent="-611747" algn="l">
              <a:lnSpc>
                <a:spcPts val="7820"/>
              </a:lnSpc>
              <a:buFont typeface="Arial"/>
              <a:buChar char="•"/>
            </a:pPr>
            <a:r>
              <a:rPr lang="en-US" sz="5666" spc="555">
                <a:solidFill>
                  <a:srgbClr val="231F20"/>
                </a:solidFill>
                <a:latin typeface="DM Sans"/>
              </a:rPr>
              <a:t>Watsonx Assistant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ABOUT THE MODEL</a:t>
            </a:r>
          </a:p>
        </p:txBody>
      </p:sp>
      <p:sp>
        <p:nvSpPr>
          <p:cNvPr id="7" name="TextBox 7"/>
          <p:cNvSpPr txBox="1"/>
          <p:nvPr/>
        </p:nvSpPr>
        <p:spPr>
          <a:xfrm>
            <a:off x="2438276" y="3500927"/>
            <a:ext cx="14372130" cy="4754688"/>
          </a:xfrm>
          <a:prstGeom prst="rect">
            <a:avLst/>
          </a:prstGeom>
        </p:spPr>
        <p:txBody>
          <a:bodyPr lIns="0" tIns="0" rIns="0" bIns="0" rtlCol="0" anchor="t">
            <a:spAutoFit/>
          </a:bodyPr>
          <a:lstStyle/>
          <a:p>
            <a:pPr algn="just">
              <a:lnSpc>
                <a:spcPts val="3467"/>
              </a:lnSpc>
            </a:pPr>
            <a:r>
              <a:rPr lang="en-US" sz="2512" spc="246">
                <a:solidFill>
                  <a:srgbClr val="231F20"/>
                </a:solidFill>
                <a:latin typeface="Oswald Bold"/>
              </a:rPr>
              <a:t>How?</a:t>
            </a:r>
          </a:p>
          <a:p>
            <a:pPr marL="542534" lvl="1" indent="-271267" algn="just">
              <a:lnSpc>
                <a:spcPts val="3467"/>
              </a:lnSpc>
              <a:buAutoNum type="arabicPeriod"/>
            </a:pPr>
            <a:r>
              <a:rPr lang="en-US" sz="2512" spc="246">
                <a:solidFill>
                  <a:srgbClr val="231F20"/>
                </a:solidFill>
                <a:latin typeface="Oswald"/>
              </a:rPr>
              <a:t>Understanding User Queries: Uses NLP to interpret and respond accurately.</a:t>
            </a:r>
          </a:p>
          <a:p>
            <a:pPr marL="542534" lvl="1" indent="-271267" algn="just">
              <a:lnSpc>
                <a:spcPts val="3467"/>
              </a:lnSpc>
              <a:buAutoNum type="arabicPeriod"/>
            </a:pPr>
            <a:r>
              <a:rPr lang="en-US" sz="2512" spc="246">
                <a:solidFill>
                  <a:srgbClr val="231F20"/>
                </a:solidFill>
                <a:latin typeface="Oswald"/>
              </a:rPr>
              <a:t>Providing Ayurvedic Alternatives: Offers validated, personalized Ayurvedic suggestions.</a:t>
            </a:r>
          </a:p>
          <a:p>
            <a:pPr marL="542534" lvl="1" indent="-271267" algn="just">
              <a:lnSpc>
                <a:spcPts val="3467"/>
              </a:lnSpc>
              <a:buAutoNum type="arabicPeriod"/>
            </a:pPr>
            <a:r>
              <a:rPr lang="en-US" sz="2512" spc="246">
                <a:solidFill>
                  <a:srgbClr val="231F20"/>
                </a:solidFill>
                <a:latin typeface="Oswald"/>
              </a:rPr>
              <a:t>Educating Users: Provides detailed, accessible information on Ayurvedic remedies.</a:t>
            </a:r>
          </a:p>
          <a:p>
            <a:pPr algn="just">
              <a:lnSpc>
                <a:spcPts val="3467"/>
              </a:lnSpc>
            </a:pPr>
            <a:endParaRPr lang="en-US" sz="2512" spc="246">
              <a:solidFill>
                <a:srgbClr val="231F20"/>
              </a:solidFill>
              <a:latin typeface="Oswald"/>
            </a:endParaRPr>
          </a:p>
          <a:p>
            <a:pPr algn="just">
              <a:lnSpc>
                <a:spcPts val="3467"/>
              </a:lnSpc>
            </a:pPr>
            <a:r>
              <a:rPr lang="en-US" sz="2512" spc="246">
                <a:solidFill>
                  <a:srgbClr val="231F20"/>
                </a:solidFill>
                <a:latin typeface="Oswald Bold"/>
              </a:rPr>
              <a:t>Why the Model Will Work?</a:t>
            </a:r>
          </a:p>
          <a:p>
            <a:pPr marL="542534" lvl="1" indent="-271267" algn="just">
              <a:lnSpc>
                <a:spcPts val="3467"/>
              </a:lnSpc>
              <a:buAutoNum type="arabicPeriod"/>
            </a:pPr>
            <a:r>
              <a:rPr lang="en-US" sz="2512" spc="246">
                <a:solidFill>
                  <a:srgbClr val="231F20"/>
                </a:solidFill>
                <a:latin typeface="Oswald"/>
              </a:rPr>
              <a:t>Robust AI Capabilities: Advanced NLP and continuous learning improve accuracy.</a:t>
            </a:r>
          </a:p>
          <a:p>
            <a:pPr marL="542534" lvl="1" indent="-271267" algn="just">
              <a:lnSpc>
                <a:spcPts val="3467"/>
              </a:lnSpc>
              <a:buAutoNum type="arabicPeriod"/>
            </a:pPr>
            <a:r>
              <a:rPr lang="en-US" sz="2512" spc="246">
                <a:solidFill>
                  <a:srgbClr val="231F20"/>
                </a:solidFill>
                <a:latin typeface="Oswald"/>
              </a:rPr>
              <a:t>Comprehensive Dataset: Contains expert-validated Ayurvedic practices and remedies.</a:t>
            </a:r>
          </a:p>
          <a:p>
            <a:pPr marL="542534" lvl="1" indent="-271267" algn="just">
              <a:lnSpc>
                <a:spcPts val="3467"/>
              </a:lnSpc>
              <a:buAutoNum type="arabicPeriod"/>
            </a:pPr>
            <a:r>
              <a:rPr lang="en-US" sz="2512" spc="246">
                <a:solidFill>
                  <a:srgbClr val="231F20"/>
                </a:solidFill>
                <a:latin typeface="Oswald"/>
              </a:rPr>
              <a:t>User-Centric Design: Tailors responses to user profiles and incorporates feedback.</a:t>
            </a:r>
          </a:p>
          <a:p>
            <a:pPr marL="542534" lvl="1" indent="-271267" algn="just">
              <a:lnSpc>
                <a:spcPts val="3467"/>
              </a:lnSpc>
              <a:buAutoNum type="arabicPeriod"/>
            </a:pPr>
            <a:r>
              <a:rPr lang="en-US" sz="2512" spc="246">
                <a:solidFill>
                  <a:srgbClr val="231F20"/>
                </a:solidFill>
                <a:latin typeface="Oswald"/>
              </a:rPr>
              <a:t>Scalability and Flexibility: Efficiently handles large queries and easily integrates updates.</a:t>
            </a:r>
          </a:p>
          <a:p>
            <a:pPr marL="0" lvl="0" indent="0" algn="just">
              <a:lnSpc>
                <a:spcPts val="3467"/>
              </a:lnSpc>
              <a:spcBef>
                <a:spcPct val="0"/>
              </a:spcBef>
            </a:pPr>
            <a:r>
              <a:rPr lang="en-US" sz="2512" spc="246">
                <a:solidFill>
                  <a:srgbClr val="231F20"/>
                </a:solidFill>
                <a:latin typeface="DM Sans"/>
              </a:rPr>
              <a:t> </a:t>
            </a:r>
          </a:p>
        </p:txBody>
      </p:sp>
      <p:sp>
        <p:nvSpPr>
          <p:cNvPr id="8" name="Freeform 8"/>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5851306" y="586019"/>
            <a:ext cx="6585389" cy="2002284"/>
            <a:chOff x="0" y="0"/>
            <a:chExt cx="1734423" cy="527350"/>
          </a:xfrm>
        </p:grpSpPr>
        <p:sp>
          <p:nvSpPr>
            <p:cNvPr id="3" name="Freeform 3"/>
            <p:cNvSpPr/>
            <p:nvPr/>
          </p:nvSpPr>
          <p:spPr>
            <a:xfrm>
              <a:off x="0" y="0"/>
              <a:ext cx="1734423" cy="527351"/>
            </a:xfrm>
            <a:custGeom>
              <a:avLst/>
              <a:gdLst/>
              <a:ahLst/>
              <a:cxnLst/>
              <a:rect l="l" t="t" r="r" b="b"/>
              <a:pathLst>
                <a:path w="1734423" h="527351">
                  <a:moveTo>
                    <a:pt x="0" y="0"/>
                  </a:moveTo>
                  <a:lnTo>
                    <a:pt x="1734423" y="0"/>
                  </a:lnTo>
                  <a:lnTo>
                    <a:pt x="1734423" y="527351"/>
                  </a:lnTo>
                  <a:lnTo>
                    <a:pt x="0" y="527351"/>
                  </a:lnTo>
                  <a:close/>
                </a:path>
              </a:pathLst>
            </a:custGeom>
            <a:solidFill>
              <a:srgbClr val="000000"/>
            </a:solidFill>
          </p:spPr>
        </p:sp>
        <p:sp>
          <p:nvSpPr>
            <p:cNvPr id="4" name="TextBox 4"/>
            <p:cNvSpPr txBox="1"/>
            <p:nvPr/>
          </p:nvSpPr>
          <p:spPr>
            <a:xfrm>
              <a:off x="0" y="-76200"/>
              <a:ext cx="1734423" cy="603550"/>
            </a:xfrm>
            <a:prstGeom prst="rect">
              <a:avLst/>
            </a:prstGeom>
          </p:spPr>
          <p:txBody>
            <a:bodyPr lIns="50800" tIns="50800" rIns="50800" bIns="50800" rtlCol="0" anchor="ctr"/>
            <a:lstStyle/>
            <a:p>
              <a:pPr algn="ctr">
                <a:lnSpc>
                  <a:spcPts val="10400"/>
                </a:lnSpc>
              </a:pPr>
              <a:r>
                <a:rPr lang="en-US" sz="8000">
                  <a:solidFill>
                    <a:srgbClr val="FFFFFF"/>
                  </a:solidFill>
                  <a:latin typeface="Oswald"/>
                </a:rPr>
                <a:t>Data Used</a:t>
              </a:r>
            </a:p>
          </p:txBody>
        </p:sp>
      </p:grpSp>
      <p:sp>
        <p:nvSpPr>
          <p:cNvPr id="5" name="TextBox 5"/>
          <p:cNvSpPr txBox="1"/>
          <p:nvPr/>
        </p:nvSpPr>
        <p:spPr>
          <a:xfrm>
            <a:off x="2430746" y="4580363"/>
            <a:ext cx="13426507" cy="4177408"/>
          </a:xfrm>
          <a:prstGeom prst="rect">
            <a:avLst/>
          </a:prstGeom>
        </p:spPr>
        <p:txBody>
          <a:bodyPr lIns="0" tIns="0" rIns="0" bIns="0" rtlCol="0" anchor="t">
            <a:spAutoFit/>
          </a:bodyPr>
          <a:lstStyle/>
          <a:p>
            <a:pPr algn="just">
              <a:lnSpc>
                <a:spcPts val="3341"/>
              </a:lnSpc>
            </a:pPr>
            <a:endParaRPr/>
          </a:p>
          <a:p>
            <a:pPr marL="554907" lvl="1" indent="-277454" algn="just">
              <a:lnSpc>
                <a:spcPts val="3341"/>
              </a:lnSpc>
              <a:buFont typeface="Arial"/>
              <a:buChar char="•"/>
            </a:pPr>
            <a:r>
              <a:rPr lang="en-US" sz="2570">
                <a:solidFill>
                  <a:srgbClr val="000000"/>
                </a:solidFill>
                <a:latin typeface="Open Sauce Bold"/>
              </a:rPr>
              <a:t>Ayurvedic Remedies:</a:t>
            </a:r>
            <a:r>
              <a:rPr lang="en-US" sz="2570">
                <a:solidFill>
                  <a:srgbClr val="000000"/>
                </a:solidFill>
                <a:latin typeface="Open Sauce"/>
              </a:rPr>
              <a:t> Sourced from Ayurvedic texts, journals, and online databases.</a:t>
            </a:r>
          </a:p>
          <a:p>
            <a:pPr marL="554907" lvl="1" indent="-277454" algn="just">
              <a:lnSpc>
                <a:spcPts val="3341"/>
              </a:lnSpc>
              <a:buFont typeface="Arial"/>
              <a:buChar char="•"/>
            </a:pPr>
            <a:r>
              <a:rPr lang="en-US" sz="2570">
                <a:solidFill>
                  <a:srgbClr val="000000"/>
                </a:solidFill>
                <a:latin typeface="Open Sauce Bold"/>
              </a:rPr>
              <a:t>Allopathic Medicine:</a:t>
            </a:r>
            <a:r>
              <a:rPr lang="en-US" sz="2570">
                <a:solidFill>
                  <a:srgbClr val="000000"/>
                </a:solidFill>
                <a:latin typeface="Open Sauce"/>
              </a:rPr>
              <a:t> Derived from medical databases like PubMed and Medline.</a:t>
            </a:r>
          </a:p>
          <a:p>
            <a:pPr marL="554907" lvl="1" indent="-277454" algn="just">
              <a:lnSpc>
                <a:spcPts val="3341"/>
              </a:lnSpc>
              <a:buFont typeface="Arial"/>
              <a:buChar char="•"/>
            </a:pPr>
            <a:r>
              <a:rPr lang="en-US" sz="2570">
                <a:solidFill>
                  <a:srgbClr val="000000"/>
                </a:solidFill>
                <a:latin typeface="Open Sauce Bold"/>
              </a:rPr>
              <a:t>Preservatives and Alternatives:</a:t>
            </a:r>
            <a:r>
              <a:rPr lang="en-US" sz="2570">
                <a:solidFill>
                  <a:srgbClr val="000000"/>
                </a:solidFill>
                <a:latin typeface="Open Sauce"/>
              </a:rPr>
              <a:t> Gathered from scientific articles and food safety resources.</a:t>
            </a:r>
          </a:p>
          <a:p>
            <a:pPr marL="554907" lvl="1" indent="-277454" algn="just">
              <a:lnSpc>
                <a:spcPts val="3341"/>
              </a:lnSpc>
              <a:buFont typeface="Arial"/>
              <a:buChar char="•"/>
            </a:pPr>
            <a:r>
              <a:rPr lang="en-US" sz="2570">
                <a:solidFill>
                  <a:srgbClr val="000000"/>
                </a:solidFill>
                <a:latin typeface="Open Sauce Bold"/>
              </a:rPr>
              <a:t>User Interaction Data:</a:t>
            </a:r>
            <a:r>
              <a:rPr lang="en-US" sz="2570">
                <a:solidFill>
                  <a:srgbClr val="000000"/>
                </a:solidFill>
                <a:latin typeface="Open Sauce"/>
              </a:rPr>
              <a:t> Collected from initial user testing and feedback.</a:t>
            </a:r>
          </a:p>
          <a:p>
            <a:pPr marL="554907" lvl="1" indent="-277454" algn="just">
              <a:lnSpc>
                <a:spcPts val="3341"/>
              </a:lnSpc>
              <a:buFont typeface="Arial"/>
              <a:buChar char="•"/>
            </a:pPr>
            <a:r>
              <a:rPr lang="en-US" sz="2570">
                <a:solidFill>
                  <a:srgbClr val="000000"/>
                </a:solidFill>
                <a:latin typeface="Open Sauce"/>
              </a:rPr>
              <a:t>Web Scrapping.</a:t>
            </a:r>
          </a:p>
          <a:p>
            <a:pPr marL="554907" lvl="1" indent="-277454" algn="just">
              <a:lnSpc>
                <a:spcPts val="3341"/>
              </a:lnSpc>
              <a:buFont typeface="Arial"/>
              <a:buChar char="•"/>
            </a:pPr>
            <a:r>
              <a:rPr lang="en-US" sz="2570">
                <a:solidFill>
                  <a:srgbClr val="000000"/>
                </a:solidFill>
                <a:latin typeface="Open Sauce"/>
              </a:rPr>
              <a:t>ChatGPT.</a:t>
            </a:r>
          </a:p>
          <a:p>
            <a:pPr algn="just">
              <a:lnSpc>
                <a:spcPts val="3341"/>
              </a:lnSpc>
            </a:pPr>
            <a:endParaRPr lang="en-US" sz="2570">
              <a:solidFill>
                <a:srgbClr val="000000"/>
              </a:solidFill>
              <a:latin typeface="Open Sauce"/>
            </a:endParaRPr>
          </a:p>
        </p:txBody>
      </p:sp>
      <p:sp>
        <p:nvSpPr>
          <p:cNvPr id="6" name="TextBox 6"/>
          <p:cNvSpPr txBox="1"/>
          <p:nvPr/>
        </p:nvSpPr>
        <p:spPr>
          <a:xfrm>
            <a:off x="6971347" y="3336048"/>
            <a:ext cx="4345305" cy="477520"/>
          </a:xfrm>
          <a:prstGeom prst="rect">
            <a:avLst/>
          </a:prstGeom>
        </p:spPr>
        <p:txBody>
          <a:bodyPr lIns="0" tIns="0" rIns="0" bIns="0" rtlCol="0" anchor="t">
            <a:spAutoFit/>
          </a:bodyPr>
          <a:lstStyle/>
          <a:p>
            <a:pPr algn="ctr">
              <a:lnSpc>
                <a:spcPts val="3769"/>
              </a:lnSpc>
              <a:spcBef>
                <a:spcPct val="0"/>
              </a:spcBef>
            </a:pPr>
            <a:r>
              <a:rPr lang="en-US" sz="2899">
                <a:solidFill>
                  <a:srgbClr val="000000"/>
                </a:solidFill>
                <a:latin typeface="Open Sauce Bold"/>
              </a:rPr>
              <a:t>Data Type and Sources</a:t>
            </a:r>
            <a:r>
              <a:rPr lang="en-US" sz="2899">
                <a:solidFill>
                  <a:srgbClr val="000000"/>
                </a:solidFill>
                <a:latin typeface="Open Sauce"/>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76200"/>
              <a:ext cx="4816593" cy="889000"/>
            </a:xfrm>
            <a:prstGeom prst="rect">
              <a:avLst/>
            </a:prstGeom>
          </p:spPr>
          <p:txBody>
            <a:bodyPr lIns="50800" tIns="50800" rIns="50800" bIns="50800" rtlCol="0" anchor="ctr"/>
            <a:lstStyle/>
            <a:p>
              <a:pPr algn="ctr">
                <a:lnSpc>
                  <a:spcPts val="9359"/>
                </a:lnSpc>
              </a:pPr>
              <a:r>
                <a:rPr lang="en-US" sz="7199">
                  <a:solidFill>
                    <a:srgbClr val="FFFFFF"/>
                  </a:solidFill>
                  <a:latin typeface="Oswald"/>
                </a:rPr>
                <a:t>Final model and objectives</a:t>
              </a: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2163000" y="3875422"/>
            <a:ext cx="4473739" cy="2443073"/>
          </a:xfrm>
          <a:custGeom>
            <a:avLst/>
            <a:gdLst/>
            <a:ahLst/>
            <a:cxnLst/>
            <a:rect l="l" t="t" r="r" b="b"/>
            <a:pathLst>
              <a:path w="4473739" h="2443073">
                <a:moveTo>
                  <a:pt x="0" y="0"/>
                </a:moveTo>
                <a:lnTo>
                  <a:pt x="4473739" y="0"/>
                </a:lnTo>
                <a:lnTo>
                  <a:pt x="4473739" y="2443073"/>
                </a:lnTo>
                <a:lnTo>
                  <a:pt x="0" y="2443073"/>
                </a:lnTo>
                <a:lnTo>
                  <a:pt x="0" y="0"/>
                </a:lnTo>
                <a:close/>
              </a:path>
            </a:pathLst>
          </a:custGeom>
          <a:blipFill>
            <a:blip r:embed="rId5"/>
            <a:stretch>
              <a:fillRect t="-3528" b="-18474"/>
            </a:stretch>
          </a:blipFill>
        </p:spPr>
      </p:sp>
      <p:grpSp>
        <p:nvGrpSpPr>
          <p:cNvPr id="9" name="Group 9"/>
          <p:cNvGrpSpPr/>
          <p:nvPr/>
        </p:nvGrpSpPr>
        <p:grpSpPr>
          <a:xfrm>
            <a:off x="2163000" y="3442596"/>
            <a:ext cx="4473739" cy="636748"/>
            <a:chOff x="0" y="0"/>
            <a:chExt cx="1178269" cy="167703"/>
          </a:xfrm>
        </p:grpSpPr>
        <p:sp>
          <p:nvSpPr>
            <p:cNvPr id="10" name="Freeform 10"/>
            <p:cNvSpPr/>
            <p:nvPr/>
          </p:nvSpPr>
          <p:spPr>
            <a:xfrm>
              <a:off x="0" y="0"/>
              <a:ext cx="1178269" cy="167703"/>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sp>
        <p:sp>
          <p:nvSpPr>
            <p:cNvPr id="11" name="TextBox 11"/>
            <p:cNvSpPr txBox="1"/>
            <p:nvPr/>
          </p:nvSpPr>
          <p:spPr>
            <a:xfrm>
              <a:off x="0" y="-57150"/>
              <a:ext cx="1178269"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Mission</a:t>
              </a:r>
            </a:p>
          </p:txBody>
        </p:sp>
      </p:grpSp>
      <p:grpSp>
        <p:nvGrpSpPr>
          <p:cNvPr id="12" name="Group 12"/>
          <p:cNvGrpSpPr/>
          <p:nvPr/>
        </p:nvGrpSpPr>
        <p:grpSpPr>
          <a:xfrm>
            <a:off x="6893475" y="3510391"/>
            <a:ext cx="9034431" cy="2808103"/>
            <a:chOff x="0" y="0"/>
            <a:chExt cx="1744696" cy="542290"/>
          </a:xfrm>
        </p:grpSpPr>
        <p:sp>
          <p:nvSpPr>
            <p:cNvPr id="13" name="Freeform 13"/>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19050"/>
              <a:ext cx="1744696" cy="56134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7224667" y="3767306"/>
            <a:ext cx="8900334" cy="2383398"/>
          </a:xfrm>
          <a:prstGeom prst="rect">
            <a:avLst/>
          </a:prstGeom>
        </p:spPr>
        <p:txBody>
          <a:bodyPr lIns="0" tIns="0" rIns="0" bIns="0" rtlCol="0" anchor="t">
            <a:spAutoFit/>
          </a:bodyPr>
          <a:lstStyle/>
          <a:p>
            <a:pPr marL="427768" lvl="1" indent="-213884" algn="l">
              <a:lnSpc>
                <a:spcPts val="2734"/>
              </a:lnSpc>
              <a:buFont typeface="Arial"/>
              <a:buChar char="•"/>
            </a:pPr>
            <a:r>
              <a:rPr lang="en-US" sz="1981" spc="194">
                <a:solidFill>
                  <a:srgbClr val="231F20"/>
                </a:solidFill>
                <a:latin typeface="DM Sans"/>
              </a:rPr>
              <a:t>Lorem ipsum dolor sit amet, consectetur adipiscing elit. Duis vulputate nulla at ante rhoncus, vel efficitur felis condimentum. Proin odio odio.</a:t>
            </a:r>
          </a:p>
          <a:p>
            <a:pPr algn="l">
              <a:lnSpc>
                <a:spcPts val="2734"/>
              </a:lnSpc>
            </a:pPr>
            <a:endParaRPr lang="en-US" sz="1981" spc="194">
              <a:solidFill>
                <a:srgbClr val="231F20"/>
              </a:solidFill>
              <a:latin typeface="DM Sans"/>
            </a:endParaRPr>
          </a:p>
          <a:p>
            <a:pPr marL="427768" lvl="1" indent="-213884" algn="l">
              <a:lnSpc>
                <a:spcPts val="2734"/>
              </a:lnSpc>
              <a:buFont typeface="Arial"/>
              <a:buChar char="•"/>
            </a:pPr>
            <a:r>
              <a:rPr lang="en-US" sz="1981" spc="194">
                <a:solidFill>
                  <a:srgbClr val="231F20"/>
                </a:solidFill>
                <a:latin typeface="DM Sans"/>
              </a:rPr>
              <a:t>Lorem ipsum dolor sit amet, consectetur adipiscing elit. Duis vulputate nulla at ante rhoncus, vel efficitur felis condimentum. Proin odio odio.</a:t>
            </a:r>
          </a:p>
        </p:txBody>
      </p:sp>
      <p:sp>
        <p:nvSpPr>
          <p:cNvPr id="16" name="Freeform 16"/>
          <p:cNvSpPr/>
          <p:nvPr/>
        </p:nvSpPr>
        <p:spPr>
          <a:xfrm>
            <a:off x="11410691" y="6937093"/>
            <a:ext cx="4473739" cy="2443073"/>
          </a:xfrm>
          <a:custGeom>
            <a:avLst/>
            <a:gdLst/>
            <a:ahLst/>
            <a:cxnLst/>
            <a:rect l="l" t="t" r="r" b="b"/>
            <a:pathLst>
              <a:path w="4473739" h="2443073">
                <a:moveTo>
                  <a:pt x="0" y="0"/>
                </a:moveTo>
                <a:lnTo>
                  <a:pt x="4473739" y="0"/>
                </a:lnTo>
                <a:lnTo>
                  <a:pt x="4473739" y="2443073"/>
                </a:lnTo>
                <a:lnTo>
                  <a:pt x="0" y="2443073"/>
                </a:lnTo>
                <a:lnTo>
                  <a:pt x="0" y="0"/>
                </a:lnTo>
                <a:close/>
              </a:path>
            </a:pathLst>
          </a:custGeom>
          <a:blipFill>
            <a:blip r:embed="rId6"/>
            <a:stretch>
              <a:fillRect t="-11039" b="-11039"/>
            </a:stretch>
          </a:blipFill>
        </p:spPr>
      </p:sp>
      <p:grpSp>
        <p:nvGrpSpPr>
          <p:cNvPr id="17" name="Group 17"/>
          <p:cNvGrpSpPr/>
          <p:nvPr/>
        </p:nvGrpSpPr>
        <p:grpSpPr>
          <a:xfrm>
            <a:off x="11410691" y="6504266"/>
            <a:ext cx="4473739" cy="636748"/>
            <a:chOff x="0" y="0"/>
            <a:chExt cx="1178269" cy="167703"/>
          </a:xfrm>
        </p:grpSpPr>
        <p:sp>
          <p:nvSpPr>
            <p:cNvPr id="18" name="Freeform 18"/>
            <p:cNvSpPr/>
            <p:nvPr/>
          </p:nvSpPr>
          <p:spPr>
            <a:xfrm>
              <a:off x="0" y="0"/>
              <a:ext cx="1178269" cy="167703"/>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sp>
        <p:sp>
          <p:nvSpPr>
            <p:cNvPr id="19" name="TextBox 19"/>
            <p:cNvSpPr txBox="1"/>
            <p:nvPr/>
          </p:nvSpPr>
          <p:spPr>
            <a:xfrm>
              <a:off x="0" y="-57150"/>
              <a:ext cx="1178269"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Vision</a:t>
              </a:r>
            </a:p>
          </p:txBody>
        </p:sp>
      </p:grpSp>
      <p:grpSp>
        <p:nvGrpSpPr>
          <p:cNvPr id="20" name="Group 20"/>
          <p:cNvGrpSpPr/>
          <p:nvPr/>
        </p:nvGrpSpPr>
        <p:grpSpPr>
          <a:xfrm>
            <a:off x="2179166" y="6572062"/>
            <a:ext cx="9034431" cy="2808103"/>
            <a:chOff x="0" y="0"/>
            <a:chExt cx="1744696" cy="542290"/>
          </a:xfrm>
        </p:grpSpPr>
        <p:sp>
          <p:nvSpPr>
            <p:cNvPr id="21" name="Freeform 21"/>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id="22" name="TextBox 22"/>
            <p:cNvSpPr txBox="1"/>
            <p:nvPr/>
          </p:nvSpPr>
          <p:spPr>
            <a:xfrm>
              <a:off x="0" y="-19050"/>
              <a:ext cx="1744696" cy="561340"/>
            </a:xfrm>
            <a:prstGeom prst="rect">
              <a:avLst/>
            </a:prstGeom>
          </p:spPr>
          <p:txBody>
            <a:bodyPr lIns="50800" tIns="50800" rIns="50800" bIns="50800" rtlCol="0" anchor="ctr"/>
            <a:lstStyle/>
            <a:p>
              <a:pPr algn="ctr">
                <a:lnSpc>
                  <a:spcPts val="2859"/>
                </a:lnSpc>
              </a:pPr>
              <a:endParaRPr/>
            </a:p>
          </p:txBody>
        </p:sp>
      </p:grpSp>
      <p:sp>
        <p:nvSpPr>
          <p:cNvPr id="23" name="TextBox 23"/>
          <p:cNvSpPr txBox="1"/>
          <p:nvPr/>
        </p:nvSpPr>
        <p:spPr>
          <a:xfrm>
            <a:off x="2510357" y="6828977"/>
            <a:ext cx="8512431" cy="2383398"/>
          </a:xfrm>
          <a:prstGeom prst="rect">
            <a:avLst/>
          </a:prstGeom>
        </p:spPr>
        <p:txBody>
          <a:bodyPr lIns="0" tIns="0" rIns="0" bIns="0" rtlCol="0" anchor="t">
            <a:spAutoFit/>
          </a:bodyPr>
          <a:lstStyle/>
          <a:p>
            <a:pPr marL="427768" lvl="1" indent="-213884" algn="l">
              <a:lnSpc>
                <a:spcPts val="2734"/>
              </a:lnSpc>
              <a:buFont typeface="Arial"/>
              <a:buChar char="•"/>
            </a:pPr>
            <a:r>
              <a:rPr lang="en-US" sz="1981" spc="194">
                <a:solidFill>
                  <a:srgbClr val="231F20"/>
                </a:solidFill>
                <a:latin typeface="DM Sans"/>
              </a:rPr>
              <a:t>Lorem ipsum dolor sit amet, consectetur adipiscing elit. Duis vulputate nulla at ante rhoncus, vel efficitur felis condimentum. Proin odio odio.</a:t>
            </a:r>
          </a:p>
          <a:p>
            <a:pPr algn="l">
              <a:lnSpc>
                <a:spcPts val="2734"/>
              </a:lnSpc>
            </a:pPr>
            <a:endParaRPr lang="en-US" sz="1981" spc="194">
              <a:solidFill>
                <a:srgbClr val="231F20"/>
              </a:solidFill>
              <a:latin typeface="DM Sans"/>
            </a:endParaRPr>
          </a:p>
          <a:p>
            <a:pPr marL="427768" lvl="1" indent="-213884" algn="l">
              <a:lnSpc>
                <a:spcPts val="2734"/>
              </a:lnSpc>
              <a:buFont typeface="Arial"/>
              <a:buChar char="•"/>
            </a:pPr>
            <a:r>
              <a:rPr lang="en-US" sz="1981" spc="194">
                <a:solidFill>
                  <a:srgbClr val="231F20"/>
                </a:solidFill>
                <a:latin typeface="DM Sans"/>
              </a:rPr>
              <a:t>Lorem ipsum dolor sit amet, consectetur adipiscing elit. Duis vulputate nulla at ante rhoncus, vel efficitur felis condimentum. Proin odio odio.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551054" y="469600"/>
            <a:ext cx="9599212" cy="1330653"/>
          </a:xfrm>
          <a:prstGeom prst="rect">
            <a:avLst/>
          </a:prstGeom>
        </p:spPr>
        <p:txBody>
          <a:bodyPr lIns="0" tIns="0" rIns="0" bIns="0" rtlCol="0" anchor="t">
            <a:spAutoFit/>
          </a:bodyPr>
          <a:lstStyle/>
          <a:p>
            <a:pPr algn="l">
              <a:lnSpc>
                <a:spcPts val="10820"/>
              </a:lnSpc>
            </a:pPr>
            <a:r>
              <a:rPr lang="en-US" sz="7841" spc="768">
                <a:solidFill>
                  <a:srgbClr val="FFFFFF"/>
                </a:solidFill>
                <a:latin typeface="Oswald Bold"/>
              </a:rPr>
              <a:t>LINK AND OUTCOME</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752011" y="5553153"/>
            <a:ext cx="6301175" cy="3544411"/>
          </a:xfrm>
          <a:custGeom>
            <a:avLst/>
            <a:gdLst/>
            <a:ahLst/>
            <a:cxnLst/>
            <a:rect l="l" t="t" r="r" b="b"/>
            <a:pathLst>
              <a:path w="6301175" h="3544411">
                <a:moveTo>
                  <a:pt x="0" y="0"/>
                </a:moveTo>
                <a:lnTo>
                  <a:pt x="6301175" y="0"/>
                </a:lnTo>
                <a:lnTo>
                  <a:pt x="6301175" y="3544411"/>
                </a:lnTo>
                <a:lnTo>
                  <a:pt x="0" y="3544411"/>
                </a:lnTo>
                <a:lnTo>
                  <a:pt x="0" y="0"/>
                </a:lnTo>
                <a:close/>
              </a:path>
            </a:pathLst>
          </a:custGeom>
          <a:blipFill>
            <a:blip r:embed="rId4"/>
            <a:stretch>
              <a:fillRect/>
            </a:stretch>
          </a:blipFill>
        </p:spPr>
      </p:sp>
      <p:sp>
        <p:nvSpPr>
          <p:cNvPr id="6" name="Freeform 6"/>
          <p:cNvSpPr/>
          <p:nvPr/>
        </p:nvSpPr>
        <p:spPr>
          <a:xfrm>
            <a:off x="7296253" y="2008742"/>
            <a:ext cx="6301175" cy="3544411"/>
          </a:xfrm>
          <a:custGeom>
            <a:avLst/>
            <a:gdLst/>
            <a:ahLst/>
            <a:cxnLst/>
            <a:rect l="l" t="t" r="r" b="b"/>
            <a:pathLst>
              <a:path w="6301175" h="3544411">
                <a:moveTo>
                  <a:pt x="0" y="0"/>
                </a:moveTo>
                <a:lnTo>
                  <a:pt x="6301176" y="0"/>
                </a:lnTo>
                <a:lnTo>
                  <a:pt x="6301176" y="3544411"/>
                </a:lnTo>
                <a:lnTo>
                  <a:pt x="0" y="3544411"/>
                </a:lnTo>
                <a:lnTo>
                  <a:pt x="0" y="0"/>
                </a:lnTo>
                <a:close/>
              </a:path>
            </a:pathLst>
          </a:custGeom>
          <a:blipFill>
            <a:blip r:embed="rId5"/>
            <a:stretch>
              <a:fillRect/>
            </a:stretch>
          </a:blipFill>
        </p:spPr>
      </p:sp>
      <p:sp>
        <p:nvSpPr>
          <p:cNvPr id="7" name="TextBox 7"/>
          <p:cNvSpPr txBox="1"/>
          <p:nvPr/>
        </p:nvSpPr>
        <p:spPr>
          <a:xfrm>
            <a:off x="6035223" y="9403898"/>
            <a:ext cx="6630875" cy="533844"/>
          </a:xfrm>
          <a:prstGeom prst="rect">
            <a:avLst/>
          </a:prstGeom>
        </p:spPr>
        <p:txBody>
          <a:bodyPr lIns="0" tIns="0" rIns="0" bIns="0" rtlCol="0" anchor="t">
            <a:spAutoFit/>
          </a:bodyPr>
          <a:lstStyle/>
          <a:p>
            <a:pPr algn="ctr">
              <a:lnSpc>
                <a:spcPts val="4244"/>
              </a:lnSpc>
              <a:spcBef>
                <a:spcPct val="0"/>
              </a:spcBef>
            </a:pPr>
            <a:r>
              <a:rPr lang="en-US" sz="3265" u="sng" dirty="0">
                <a:solidFill>
                  <a:srgbClr val="FFFFFF"/>
                </a:solidFill>
                <a:latin typeface="Open Sauce"/>
                <a:hlinkClick r:id="rId6" tooltip="https://cloud-object-storage-cos-static-web-hosting-wtd.s3.jp-tok.cloud-object-storage.appdomain.cloud/index.html"/>
              </a:rPr>
              <a:t>Ayurvedic Clinic -Website link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515</Words>
  <Application>Microsoft Office PowerPoint</Application>
  <PresentationFormat>Custom</PresentationFormat>
  <Paragraphs>70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Oswald Bold</vt:lpstr>
      <vt:lpstr>Arial</vt:lpstr>
      <vt:lpstr>DM Sans</vt:lpstr>
      <vt:lpstr>Oswald</vt:lpstr>
      <vt:lpstr>Open Sauce Bold</vt:lpstr>
      <vt:lpstr>Calibri</vt:lpstr>
      <vt:lpstr>DM Sans Bold</vt:lpstr>
      <vt:lpstr>Open Sauce</vt:lpstr>
      <vt:lpstr>DM Sans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nerella nandini</dc:creator>
  <cp:lastModifiedBy>nerella nandini</cp:lastModifiedBy>
  <cp:revision>3</cp:revision>
  <dcterms:created xsi:type="dcterms:W3CDTF">2006-08-16T00:00:00Z</dcterms:created>
  <dcterms:modified xsi:type="dcterms:W3CDTF">2024-07-17T13:46:17Z</dcterms:modified>
  <dc:identifier>DAGJm7Z2W6I</dc:identifier>
</cp:coreProperties>
</file>