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23-Nov-21</a:t>
            </a:fld>
            <a:endParaRPr lang="en-US" dirty="0"/>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dirty="0"/>
          </a:p>
        </p:txBody>
      </p:sp>
    </p:spTree>
    <p:extLst>
      <p:ext uri="{BB962C8B-B14F-4D97-AF65-F5344CB8AC3E}">
        <p14:creationId xmlns:p14="http://schemas.microsoft.com/office/powerpoint/2010/main" val="139071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173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95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582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91635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577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773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404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37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6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23-Nov-21</a:t>
            </a:fld>
            <a:endParaRPr lang="en-US" dirty="0"/>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305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23-Nov-21</a:t>
            </a:fld>
            <a:endParaRPr lang="en-US" dirty="0"/>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dirty="0"/>
          </a:p>
        </p:txBody>
      </p:sp>
    </p:spTree>
    <p:extLst>
      <p:ext uri="{BB962C8B-B14F-4D97-AF65-F5344CB8AC3E}">
        <p14:creationId xmlns:p14="http://schemas.microsoft.com/office/powerpoint/2010/main" val="49403325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point.com/tutorial_view.htm?cid=flask&amp;pid" TargetMode="External"/><Relationship Id="rId2" Type="http://schemas.openxmlformats.org/officeDocument/2006/relationships/hyperlink" Target="https://scikit-learn.org/stable/modules/svm.html" TargetMode="External"/><Relationship Id="rId1" Type="http://schemas.openxmlformats.org/officeDocument/2006/relationships/slideLayout" Target="../slideLayouts/slideLayout7.xml"/><Relationship Id="rId6" Type="http://schemas.openxmlformats.org/officeDocument/2006/relationships/hyperlink" Target="https://towardsdatascience.com/cnn-based-face-detector-from-dlib-c3696195e01c" TargetMode="External"/><Relationship Id="rId5" Type="http://schemas.openxmlformats.org/officeDocument/2006/relationships/hyperlink" Target="https://www.w3schools.com/js/" TargetMode="External"/><Relationship Id="rId4" Type="http://schemas.openxmlformats.org/officeDocument/2006/relationships/hyperlink" Target="https://www.w3schools.com/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Open book with pen on desk">
            <a:extLst>
              <a:ext uri="{FF2B5EF4-FFF2-40B4-BE49-F238E27FC236}">
                <a16:creationId xmlns:a16="http://schemas.microsoft.com/office/drawing/2014/main" id="{A3D061E2-04DB-4E2D-89E6-D3FBF60D998C}"/>
              </a:ext>
            </a:extLst>
          </p:cNvPr>
          <p:cNvPicPr>
            <a:picLocks noChangeAspect="1"/>
          </p:cNvPicPr>
          <p:nvPr/>
        </p:nvPicPr>
        <p:blipFill rotWithShape="1">
          <a:blip r:embed="rId2"/>
          <a:srcRect t="9960" r="-1" b="5431"/>
          <a:stretch/>
        </p:blipFill>
        <p:spPr>
          <a:xfrm>
            <a:off x="3048" y="10"/>
            <a:ext cx="1218895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BFBD3AB4-2937-43C3-9BAA-43A2D8138426}"/>
              </a:ext>
            </a:extLst>
          </p:cNvPr>
          <p:cNvSpPr>
            <a:spLocks noGrp="1"/>
          </p:cNvSpPr>
          <p:nvPr>
            <p:ph type="ctrTitle"/>
          </p:nvPr>
        </p:nvSpPr>
        <p:spPr>
          <a:xfrm>
            <a:off x="561865" y="1247140"/>
            <a:ext cx="6404554" cy="3450844"/>
          </a:xfrm>
        </p:spPr>
        <p:txBody>
          <a:bodyPr>
            <a:normAutofit fontScale="90000"/>
          </a:bodyPr>
          <a:lstStyle/>
          <a:p>
            <a:pPr algn="ctr"/>
            <a:br>
              <a:rPr lang="en-US" dirty="0"/>
            </a:br>
            <a:r>
              <a:rPr lang="en-US" dirty="0"/>
              <a:t>Smart College</a:t>
            </a:r>
            <a:br>
              <a:rPr lang="en-US" dirty="0"/>
            </a:br>
            <a:br>
              <a:rPr lang="en-US" dirty="0"/>
            </a:br>
            <a:r>
              <a:rPr lang="en-US" dirty="0"/>
              <a:t>				</a:t>
            </a:r>
          </a:p>
        </p:txBody>
      </p:sp>
      <p:sp>
        <p:nvSpPr>
          <p:cNvPr id="3" name="Subtitle 2">
            <a:extLst>
              <a:ext uri="{FF2B5EF4-FFF2-40B4-BE49-F238E27FC236}">
                <a16:creationId xmlns:a16="http://schemas.microsoft.com/office/drawing/2014/main" id="{3804B284-E982-48D4-8452-2EF7646D078F}"/>
              </a:ext>
            </a:extLst>
          </p:cNvPr>
          <p:cNvSpPr>
            <a:spLocks noGrp="1"/>
          </p:cNvSpPr>
          <p:nvPr>
            <p:ph type="subTitle" idx="1"/>
          </p:nvPr>
        </p:nvSpPr>
        <p:spPr>
          <a:xfrm>
            <a:off x="561864" y="3927107"/>
            <a:ext cx="6404555" cy="2160003"/>
          </a:xfrm>
        </p:spPr>
        <p:txBody>
          <a:bodyPr>
            <a:normAutofit fontScale="55000" lnSpcReduction="20000"/>
          </a:bodyPr>
          <a:lstStyle/>
          <a:p>
            <a:pPr>
              <a:lnSpc>
                <a:spcPct val="120000"/>
              </a:lnSpc>
            </a:pPr>
            <a:r>
              <a:rPr lang="en-US" dirty="0"/>
              <a:t>				</a:t>
            </a:r>
            <a:r>
              <a:rPr lang="en-US" sz="4300" dirty="0"/>
              <a:t>Team number-22</a:t>
            </a:r>
          </a:p>
          <a:p>
            <a:pPr>
              <a:lnSpc>
                <a:spcPct val="120000"/>
              </a:lnSpc>
            </a:pPr>
            <a:r>
              <a:rPr lang="en-US" sz="4300" dirty="0"/>
              <a:t>				M. Rohith-089</a:t>
            </a:r>
          </a:p>
          <a:p>
            <a:pPr>
              <a:lnSpc>
                <a:spcPct val="120000"/>
              </a:lnSpc>
            </a:pPr>
            <a:r>
              <a:rPr lang="en-US" sz="4300" dirty="0"/>
              <a:t>				B. Sai Kumar-094</a:t>
            </a:r>
          </a:p>
          <a:p>
            <a:pPr>
              <a:lnSpc>
                <a:spcPct val="120000"/>
              </a:lnSpc>
            </a:pPr>
            <a:r>
              <a:rPr lang="en-US" sz="4300" dirty="0"/>
              <a:t>				M.Akash-063</a:t>
            </a:r>
          </a:p>
        </p:txBody>
      </p:sp>
    </p:spTree>
    <p:extLst>
      <p:ext uri="{BB962C8B-B14F-4D97-AF65-F5344CB8AC3E}">
        <p14:creationId xmlns:p14="http://schemas.microsoft.com/office/powerpoint/2010/main" val="87762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CB610580-3AE3-45EF-B580-BC0C535393E4}"/>
              </a:ext>
            </a:extLst>
          </p:cNvPr>
          <p:cNvPicPr>
            <a:picLocks noChangeAspect="1"/>
          </p:cNvPicPr>
          <p:nvPr/>
        </p:nvPicPr>
        <p:blipFill rotWithShape="1">
          <a:blip r:embed="rId2">
            <a:extLst>
              <a:ext uri="{28A0092B-C50C-407E-A947-70E740481C1C}">
                <a14:useLocalDpi xmlns:a14="http://schemas.microsoft.com/office/drawing/2010/main" val="0"/>
              </a:ext>
            </a:extLst>
          </a:blip>
          <a:srcRect t="162" r="2" b="2"/>
          <a:stretch/>
        </p:blipFill>
        <p:spPr>
          <a:xfrm>
            <a:off x="1692627" y="565150"/>
            <a:ext cx="9934214" cy="5727699"/>
          </a:xfrm>
          <a:prstGeom prst="rect">
            <a:avLst/>
          </a:prstGeom>
        </p:spPr>
      </p:pic>
    </p:spTree>
    <p:extLst>
      <p:ext uri="{BB962C8B-B14F-4D97-AF65-F5344CB8AC3E}">
        <p14:creationId xmlns:p14="http://schemas.microsoft.com/office/powerpoint/2010/main" val="293716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application&#10;&#10;Description automatically generated">
            <a:extLst>
              <a:ext uri="{FF2B5EF4-FFF2-40B4-BE49-F238E27FC236}">
                <a16:creationId xmlns:a16="http://schemas.microsoft.com/office/drawing/2014/main" id="{CE4CA852-1456-4F5B-B302-C2390A57E012}"/>
              </a:ext>
            </a:extLst>
          </p:cNvPr>
          <p:cNvPicPr>
            <a:picLocks noChangeAspect="1"/>
          </p:cNvPicPr>
          <p:nvPr/>
        </p:nvPicPr>
        <p:blipFill rotWithShape="1">
          <a:blip r:embed="rId2">
            <a:extLst>
              <a:ext uri="{28A0092B-C50C-407E-A947-70E740481C1C}">
                <a14:useLocalDpi xmlns:a14="http://schemas.microsoft.com/office/drawing/2010/main" val="0"/>
              </a:ext>
            </a:extLst>
          </a:blip>
          <a:srcRect r="2437" b="-2"/>
          <a:stretch/>
        </p:blipFill>
        <p:spPr>
          <a:xfrm>
            <a:off x="1692627" y="565150"/>
            <a:ext cx="9934214" cy="5727699"/>
          </a:xfrm>
          <a:prstGeom prst="rect">
            <a:avLst/>
          </a:prstGeom>
        </p:spPr>
      </p:pic>
    </p:spTree>
    <p:extLst>
      <p:ext uri="{BB962C8B-B14F-4D97-AF65-F5344CB8AC3E}">
        <p14:creationId xmlns:p14="http://schemas.microsoft.com/office/powerpoint/2010/main" val="66746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website&#10;&#10;Description automatically generated">
            <a:extLst>
              <a:ext uri="{FF2B5EF4-FFF2-40B4-BE49-F238E27FC236}">
                <a16:creationId xmlns:a16="http://schemas.microsoft.com/office/drawing/2014/main" id="{9326EC77-2B7F-44B9-BB78-28588470B646}"/>
              </a:ext>
            </a:extLst>
          </p:cNvPr>
          <p:cNvPicPr>
            <a:picLocks noChangeAspect="1"/>
          </p:cNvPicPr>
          <p:nvPr/>
        </p:nvPicPr>
        <p:blipFill rotWithShape="1">
          <a:blip r:embed="rId2">
            <a:extLst>
              <a:ext uri="{28A0092B-C50C-407E-A947-70E740481C1C}">
                <a14:useLocalDpi xmlns:a14="http://schemas.microsoft.com/office/drawing/2010/main" val="0"/>
              </a:ext>
            </a:extLst>
          </a:blip>
          <a:srcRect r="2" b="164"/>
          <a:stretch/>
        </p:blipFill>
        <p:spPr>
          <a:xfrm>
            <a:off x="1692627" y="565150"/>
            <a:ext cx="9934214" cy="5727699"/>
          </a:xfrm>
          <a:prstGeom prst="rect">
            <a:avLst/>
          </a:prstGeom>
        </p:spPr>
      </p:pic>
    </p:spTree>
    <p:extLst>
      <p:ext uri="{BB962C8B-B14F-4D97-AF65-F5344CB8AC3E}">
        <p14:creationId xmlns:p14="http://schemas.microsoft.com/office/powerpoint/2010/main" val="352424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CEE6-8D9C-45CA-8C5A-6682E2093841}"/>
              </a:ext>
            </a:extLst>
          </p:cNvPr>
          <p:cNvSpPr>
            <a:spLocks noGrp="1"/>
          </p:cNvSpPr>
          <p:nvPr>
            <p:ph type="title"/>
          </p:nvPr>
        </p:nvSpPr>
        <p:spPr>
          <a:xfrm>
            <a:off x="1587710" y="455363"/>
            <a:ext cx="9486690" cy="1084680"/>
          </a:xfrm>
        </p:spPr>
        <p:txBody>
          <a:bodyPr/>
          <a:lstStyle/>
          <a:p>
            <a:r>
              <a:rPr lang="en-US" dirty="0"/>
              <a:t>Abstract:</a:t>
            </a:r>
          </a:p>
        </p:txBody>
      </p:sp>
      <p:sp>
        <p:nvSpPr>
          <p:cNvPr id="3" name="Content Placeholder 2">
            <a:extLst>
              <a:ext uri="{FF2B5EF4-FFF2-40B4-BE49-F238E27FC236}">
                <a16:creationId xmlns:a16="http://schemas.microsoft.com/office/drawing/2014/main" id="{AA91EE20-4282-492E-A7F9-947290FD5C73}"/>
              </a:ext>
            </a:extLst>
          </p:cNvPr>
          <p:cNvSpPr>
            <a:spLocks noGrp="1"/>
          </p:cNvSpPr>
          <p:nvPr>
            <p:ph idx="1"/>
          </p:nvPr>
        </p:nvSpPr>
        <p:spPr>
          <a:xfrm>
            <a:off x="1587710" y="1658679"/>
            <a:ext cx="9486690" cy="4427489"/>
          </a:xfrm>
        </p:spPr>
        <p:txBody>
          <a:bodyPr/>
          <a:lstStyle/>
          <a:p>
            <a:pPr marL="0" indent="0">
              <a:buNone/>
            </a:pPr>
            <a:r>
              <a:rPr lang="en-US" dirty="0"/>
              <a:t>Concept of smart college can one be of the emerging trend in ML in coming up years where the thought of ‘Smart Campus, Secure Campus’ may become the new mantra. Our project focus on helping the management for taking  quick attendance and it also help teachers to predict which student can be able to get a placement or not. This project is also helpful in knowing about the college for newly joined students  through an interactive </a:t>
            </a:r>
            <a:r>
              <a:rPr lang="en-US"/>
              <a:t>chat bot </a:t>
            </a:r>
            <a:r>
              <a:rPr lang="en-US" dirty="0"/>
              <a:t>.Furthermore, the project will present and discuss an idea about smart college using the concepts of Machine Learning.</a:t>
            </a:r>
          </a:p>
        </p:txBody>
      </p:sp>
    </p:spTree>
    <p:extLst>
      <p:ext uri="{BB962C8B-B14F-4D97-AF65-F5344CB8AC3E}">
        <p14:creationId xmlns:p14="http://schemas.microsoft.com/office/powerpoint/2010/main" val="276363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EBEA-078A-4DF8-8B83-075013CCBCEB}"/>
              </a:ext>
            </a:extLst>
          </p:cNvPr>
          <p:cNvSpPr>
            <a:spLocks noGrp="1"/>
          </p:cNvSpPr>
          <p:nvPr>
            <p:ph type="title"/>
          </p:nvPr>
        </p:nvSpPr>
        <p:spPr>
          <a:xfrm>
            <a:off x="1321704" y="181043"/>
            <a:ext cx="4887904" cy="567102"/>
          </a:xfrm>
        </p:spPr>
        <p:txBody>
          <a:bodyPr>
            <a:normAutofit fontScale="90000"/>
          </a:bodyPr>
          <a:lstStyle/>
          <a:p>
            <a:r>
              <a:rPr lang="en-US" sz="3200" dirty="0"/>
              <a:t>Overall Architecture:</a:t>
            </a:r>
          </a:p>
        </p:txBody>
      </p:sp>
      <p:sp>
        <p:nvSpPr>
          <p:cNvPr id="5" name="Rectangle 4"/>
          <p:cNvSpPr/>
          <p:nvPr/>
        </p:nvSpPr>
        <p:spPr>
          <a:xfrm>
            <a:off x="1995055" y="681644"/>
            <a:ext cx="8503920" cy="1213658"/>
          </a:xfrm>
          <a:prstGeom prst="rect">
            <a:avLst/>
          </a:prstGeom>
          <a:solidFill>
            <a:schemeClr val="tx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995055" y="1978428"/>
            <a:ext cx="8503921" cy="2535381"/>
          </a:xfrm>
          <a:prstGeom prst="rect">
            <a:avLst/>
          </a:prstGeom>
          <a:solidFill>
            <a:schemeClr val="tx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995054" y="4557448"/>
            <a:ext cx="8503921" cy="1770611"/>
          </a:xfrm>
          <a:prstGeom prst="rect">
            <a:avLst/>
          </a:prstGeom>
          <a:solidFill>
            <a:schemeClr val="tx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302624" y="1188720"/>
            <a:ext cx="2660074"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 attendance system</a:t>
            </a:r>
          </a:p>
        </p:txBody>
      </p:sp>
      <p:sp>
        <p:nvSpPr>
          <p:cNvPr id="9" name="Rounded Rectangle 8"/>
          <p:cNvSpPr/>
          <p:nvPr/>
        </p:nvSpPr>
        <p:spPr>
          <a:xfrm>
            <a:off x="5261956" y="1188720"/>
            <a:ext cx="217793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Placements Prediction </a:t>
            </a:r>
          </a:p>
        </p:txBody>
      </p:sp>
      <p:sp>
        <p:nvSpPr>
          <p:cNvPr id="10" name="Rounded Rectangle 9"/>
          <p:cNvSpPr/>
          <p:nvPr/>
        </p:nvSpPr>
        <p:spPr>
          <a:xfrm>
            <a:off x="7730836" y="1188720"/>
            <a:ext cx="25603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Interactive </a:t>
            </a:r>
            <a:r>
              <a:rPr lang="en-US" dirty="0" err="1"/>
              <a:t>Chatbot</a:t>
            </a:r>
            <a:r>
              <a:rPr lang="en-US" dirty="0"/>
              <a:t> </a:t>
            </a:r>
          </a:p>
        </p:txBody>
      </p:sp>
      <p:sp>
        <p:nvSpPr>
          <p:cNvPr id="11" name="Rounded Rectangle 10"/>
          <p:cNvSpPr/>
          <p:nvPr/>
        </p:nvSpPr>
        <p:spPr>
          <a:xfrm>
            <a:off x="3192087" y="719051"/>
            <a:ext cx="6234546" cy="328353"/>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Smart intelligent featured apps used in college </a:t>
            </a:r>
          </a:p>
        </p:txBody>
      </p:sp>
      <p:sp>
        <p:nvSpPr>
          <p:cNvPr id="14" name="Rounded Rectangle 13"/>
          <p:cNvSpPr/>
          <p:nvPr/>
        </p:nvSpPr>
        <p:spPr>
          <a:xfrm>
            <a:off x="3011977" y="2101734"/>
            <a:ext cx="6234546" cy="328353"/>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Frontend technologies and core functionalities</a:t>
            </a:r>
          </a:p>
        </p:txBody>
      </p:sp>
      <p:sp>
        <p:nvSpPr>
          <p:cNvPr id="12" name="Rounded Rectangle 11"/>
          <p:cNvSpPr/>
          <p:nvPr/>
        </p:nvSpPr>
        <p:spPr>
          <a:xfrm>
            <a:off x="3011977" y="2701636"/>
            <a:ext cx="1427019" cy="159604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Html and css based pages</a:t>
            </a:r>
          </a:p>
        </p:txBody>
      </p:sp>
      <p:sp>
        <p:nvSpPr>
          <p:cNvPr id="15" name="Right Arrow 14"/>
          <p:cNvSpPr/>
          <p:nvPr/>
        </p:nvSpPr>
        <p:spPr>
          <a:xfrm>
            <a:off x="4438996" y="3344456"/>
            <a:ext cx="1130531" cy="155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710843" y="2610196"/>
            <a:ext cx="1803862" cy="168748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All functionalities </a:t>
            </a:r>
          </a:p>
          <a:p>
            <a:pPr algn="ctr"/>
            <a:r>
              <a:rPr lang="en-US" dirty="0">
                <a:solidFill>
                  <a:schemeClr val="bg1"/>
                </a:solidFill>
              </a:rPr>
              <a:t>Handled through python</a:t>
            </a:r>
          </a:p>
        </p:txBody>
      </p:sp>
      <p:sp>
        <p:nvSpPr>
          <p:cNvPr id="17" name="Right Arrow 16"/>
          <p:cNvSpPr/>
          <p:nvPr/>
        </p:nvSpPr>
        <p:spPr>
          <a:xfrm rot="10800000">
            <a:off x="7589519" y="3344456"/>
            <a:ext cx="1147156" cy="224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11491" y="2701636"/>
            <a:ext cx="1479665" cy="159604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Different Machine learning models </a:t>
            </a:r>
          </a:p>
        </p:txBody>
      </p:sp>
      <p:sp>
        <p:nvSpPr>
          <p:cNvPr id="19" name="Can 18"/>
          <p:cNvSpPr/>
          <p:nvPr/>
        </p:nvSpPr>
        <p:spPr>
          <a:xfrm>
            <a:off x="3948545" y="4981311"/>
            <a:ext cx="1620982" cy="12967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database </a:t>
            </a:r>
          </a:p>
        </p:txBody>
      </p:sp>
      <p:sp>
        <p:nvSpPr>
          <p:cNvPr id="20" name="Bent-Up Arrow 19"/>
          <p:cNvSpPr/>
          <p:nvPr/>
        </p:nvSpPr>
        <p:spPr>
          <a:xfrm>
            <a:off x="5598621" y="4771333"/>
            <a:ext cx="1421477" cy="5486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02436" y="5093622"/>
            <a:ext cx="897773" cy="1115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Excel sheets</a:t>
            </a:r>
          </a:p>
        </p:txBody>
      </p:sp>
      <p:sp>
        <p:nvSpPr>
          <p:cNvPr id="22" name="Right Arrow 21"/>
          <p:cNvSpPr/>
          <p:nvPr/>
        </p:nvSpPr>
        <p:spPr>
          <a:xfrm rot="16200000">
            <a:off x="9337186" y="4689247"/>
            <a:ext cx="515058" cy="25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061555" y="4609409"/>
            <a:ext cx="3327861" cy="270162"/>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Backend technologies</a:t>
            </a:r>
          </a:p>
        </p:txBody>
      </p:sp>
    </p:spTree>
    <p:extLst>
      <p:ext uri="{BB962C8B-B14F-4D97-AF65-F5344CB8AC3E}">
        <p14:creationId xmlns:p14="http://schemas.microsoft.com/office/powerpoint/2010/main" val="141905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9029-E5E6-4354-ABB8-582633195331}"/>
              </a:ext>
            </a:extLst>
          </p:cNvPr>
          <p:cNvSpPr>
            <a:spLocks noGrp="1"/>
          </p:cNvSpPr>
          <p:nvPr>
            <p:ph type="title"/>
          </p:nvPr>
        </p:nvSpPr>
        <p:spPr>
          <a:xfrm>
            <a:off x="1587710" y="455362"/>
            <a:ext cx="9486690" cy="757421"/>
          </a:xfrm>
        </p:spPr>
        <p:txBody>
          <a:bodyPr>
            <a:normAutofit/>
          </a:bodyPr>
          <a:lstStyle/>
          <a:p>
            <a:r>
              <a:rPr lang="en-US" sz="3200" dirty="0"/>
              <a:t>Software Requirements:</a:t>
            </a:r>
          </a:p>
        </p:txBody>
      </p:sp>
      <p:sp>
        <p:nvSpPr>
          <p:cNvPr id="3" name="Content Placeholder 2">
            <a:extLst>
              <a:ext uri="{FF2B5EF4-FFF2-40B4-BE49-F238E27FC236}">
                <a16:creationId xmlns:a16="http://schemas.microsoft.com/office/drawing/2014/main" id="{F0BEDA6E-FE80-4E31-AC91-6AF5810D6C8E}"/>
              </a:ext>
            </a:extLst>
          </p:cNvPr>
          <p:cNvSpPr>
            <a:spLocks noGrp="1"/>
          </p:cNvSpPr>
          <p:nvPr>
            <p:ph idx="1"/>
          </p:nvPr>
        </p:nvSpPr>
        <p:spPr>
          <a:xfrm>
            <a:off x="1587710" y="1212783"/>
            <a:ext cx="9486690" cy="4873385"/>
          </a:xfrm>
        </p:spPr>
        <p:txBody>
          <a:bodyPr/>
          <a:lstStyle/>
          <a:p>
            <a:r>
              <a:rPr lang="en-US" b="1" i="1" dirty="0"/>
              <a:t>Python Libraries which include : </a:t>
            </a:r>
            <a:r>
              <a:rPr lang="en-US" sz="1800" dirty="0"/>
              <a:t>Numpy ,sklearn ,pandas ,opencv,flask and nklt</a:t>
            </a:r>
          </a:p>
          <a:p>
            <a:pPr marL="0" indent="0">
              <a:buNone/>
            </a:pPr>
            <a:endParaRPr lang="en-US" sz="2000" dirty="0"/>
          </a:p>
          <a:p>
            <a:r>
              <a:rPr lang="en-US" b="1" i="1" dirty="0"/>
              <a:t>Tool used</a:t>
            </a:r>
            <a:r>
              <a:rPr lang="en-US" dirty="0"/>
              <a:t>: </a:t>
            </a:r>
            <a:r>
              <a:rPr lang="en-US" sz="1800" dirty="0"/>
              <a:t>Pycharm Editor</a:t>
            </a:r>
          </a:p>
          <a:p>
            <a:pPr marL="0" indent="0">
              <a:buNone/>
            </a:pPr>
            <a:endParaRPr lang="en-US" sz="2000" dirty="0"/>
          </a:p>
          <a:p>
            <a:r>
              <a:rPr lang="en-US" b="1" i="1" dirty="0"/>
              <a:t>For database tool used</a:t>
            </a:r>
            <a:r>
              <a:rPr lang="en-US" dirty="0"/>
              <a:t>: </a:t>
            </a:r>
            <a:r>
              <a:rPr lang="en-US" sz="1800" dirty="0"/>
              <a:t>Microsoft Sql Server Management studio</a:t>
            </a:r>
          </a:p>
          <a:p>
            <a:pPr marL="0" indent="0">
              <a:buNone/>
            </a:pPr>
            <a:endParaRPr lang="en-US" sz="2000" dirty="0"/>
          </a:p>
          <a:p>
            <a:r>
              <a:rPr lang="en-US" sz="2000" b="1" i="1" dirty="0"/>
              <a:t>For Frontend Technologies Used </a:t>
            </a:r>
            <a:r>
              <a:rPr lang="en-US" sz="2000" dirty="0"/>
              <a:t>: </a:t>
            </a:r>
            <a:r>
              <a:rPr lang="en-US" sz="1800" dirty="0"/>
              <a:t>Html,Css, JavaScript</a:t>
            </a:r>
          </a:p>
          <a:p>
            <a:endParaRPr lang="en-US" sz="2000" dirty="0"/>
          </a:p>
          <a:p>
            <a:r>
              <a:rPr lang="en-US" sz="2000" b="1" i="1" dirty="0"/>
              <a:t>Computer Specifications Required</a:t>
            </a:r>
            <a:r>
              <a:rPr lang="en-US" sz="2000" dirty="0"/>
              <a:t>: </a:t>
            </a:r>
            <a:r>
              <a:rPr lang="en-US" sz="1800" dirty="0"/>
              <a:t>4 Gb ram, Windows Os, 2 Gb Rom</a:t>
            </a:r>
            <a:r>
              <a:rPr lang="en-US" sz="2000" dirty="0"/>
              <a:t>.</a:t>
            </a:r>
          </a:p>
          <a:p>
            <a:endParaRPr lang="en-US" sz="2000" dirty="0"/>
          </a:p>
          <a:p>
            <a:endParaRPr lang="en-US" dirty="0"/>
          </a:p>
          <a:p>
            <a:endParaRPr lang="en-US" dirty="0"/>
          </a:p>
        </p:txBody>
      </p:sp>
    </p:spTree>
    <p:extLst>
      <p:ext uri="{BB962C8B-B14F-4D97-AF65-F5344CB8AC3E}">
        <p14:creationId xmlns:p14="http://schemas.microsoft.com/office/powerpoint/2010/main" val="363959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7484" y="511474"/>
            <a:ext cx="2246128" cy="523220"/>
          </a:xfrm>
          <a:prstGeom prst="rect">
            <a:avLst/>
          </a:prstGeom>
          <a:noFill/>
        </p:spPr>
        <p:txBody>
          <a:bodyPr wrap="none" rtlCol="0">
            <a:spAutoFit/>
          </a:bodyPr>
          <a:lstStyle/>
          <a:p>
            <a:r>
              <a:rPr lang="en-US" sz="2800" b="1" dirty="0"/>
              <a:t>References:</a:t>
            </a:r>
          </a:p>
        </p:txBody>
      </p:sp>
      <p:sp>
        <p:nvSpPr>
          <p:cNvPr id="3" name="TextBox 2"/>
          <p:cNvSpPr txBox="1"/>
          <p:nvPr/>
        </p:nvSpPr>
        <p:spPr>
          <a:xfrm>
            <a:off x="2003367" y="1321723"/>
            <a:ext cx="8312728" cy="4524315"/>
          </a:xfrm>
          <a:prstGeom prst="rect">
            <a:avLst/>
          </a:prstGeom>
          <a:noFill/>
        </p:spPr>
        <p:txBody>
          <a:bodyPr wrap="square" rtlCol="0">
            <a:spAutoFit/>
          </a:bodyPr>
          <a:lstStyle/>
          <a:p>
            <a:pPr marL="285750" indent="-285750">
              <a:buFont typeface="Arial" pitchFamily="34" charset="0"/>
              <a:buChar char="•"/>
            </a:pPr>
            <a:r>
              <a:rPr lang="en-US" dirty="0">
                <a:hlinkClick r:id="rId2"/>
              </a:rPr>
              <a:t>https://scikit-learn.org/stable/modules/svm.html</a:t>
            </a:r>
            <a:endParaRPr lang="en-US" dirty="0"/>
          </a:p>
          <a:p>
            <a:pPr marL="285750" indent="-285750">
              <a:buFont typeface="Arial" pitchFamily="34" charset="0"/>
              <a:buChar char="•"/>
            </a:pPr>
            <a:endParaRPr lang="en-US" dirty="0"/>
          </a:p>
          <a:p>
            <a:pPr marL="285750" indent="-285750">
              <a:buFont typeface="Arial" pitchFamily="34" charset="0"/>
              <a:buChar char="•"/>
            </a:pPr>
            <a:r>
              <a:rPr lang="en-US" dirty="0">
                <a:hlinkClick r:id="rId3"/>
              </a:rPr>
              <a:t>https://www.tutorialspoint.com/tutorial_view.htm?cid=flask&amp;pid</a:t>
            </a:r>
            <a:r>
              <a:rPr lang="en-US" dirty="0"/>
              <a:t>=</a:t>
            </a:r>
          </a:p>
          <a:p>
            <a:pPr marL="285750" indent="-285750">
              <a:buFont typeface="Arial" pitchFamily="34" charset="0"/>
              <a:buChar char="•"/>
            </a:pPr>
            <a:endParaRPr lang="en-US" dirty="0"/>
          </a:p>
          <a:p>
            <a:pPr marL="285750" indent="-285750">
              <a:buFont typeface="Arial" pitchFamily="34" charset="0"/>
              <a:buChar char="•"/>
            </a:pPr>
            <a:r>
              <a:rPr lang="en-US" dirty="0">
                <a:hlinkClick r:id="rId4"/>
              </a:rPr>
              <a:t>https://www.w3schools.com/html/</a:t>
            </a:r>
            <a:endParaRPr lang="en-US" dirty="0"/>
          </a:p>
          <a:p>
            <a:pPr marL="285750" indent="-285750">
              <a:buFont typeface="Arial" pitchFamily="34" charset="0"/>
              <a:buChar char="•"/>
            </a:pPr>
            <a:endParaRPr lang="en-US" dirty="0"/>
          </a:p>
          <a:p>
            <a:pPr marL="285750" indent="-285750">
              <a:buFont typeface="Arial" pitchFamily="34" charset="0"/>
              <a:buChar char="•"/>
            </a:pPr>
            <a:r>
              <a:rPr lang="en-US" dirty="0">
                <a:hlinkClick r:id="rId5"/>
              </a:rPr>
              <a:t>https://www.w3schools.com/js/</a:t>
            </a:r>
            <a:endParaRPr lang="en-US" dirty="0"/>
          </a:p>
          <a:p>
            <a:pPr marL="285750" indent="-285750">
              <a:buFont typeface="Arial" pitchFamily="34" charset="0"/>
              <a:buChar char="•"/>
            </a:pPr>
            <a:endParaRPr lang="en-US" dirty="0"/>
          </a:p>
          <a:p>
            <a:pPr marL="285750" indent="-285750">
              <a:buFont typeface="Arial" pitchFamily="34" charset="0"/>
              <a:buChar char="•"/>
            </a:pPr>
            <a:r>
              <a:rPr lang="en-US" dirty="0">
                <a:hlinkClick r:id="rId6"/>
              </a:rPr>
              <a:t>https://towardsdatascience.com/cnn-based-face-detector-from-dlib-c3696195e01c</a:t>
            </a:r>
            <a:endParaRPr lang="en-US" dirty="0"/>
          </a:p>
          <a:p>
            <a:pPr marL="285750" indent="-285750">
              <a:buFont typeface="Arial" pitchFamily="34" charset="0"/>
              <a:buChar char="•"/>
            </a:pPr>
            <a:endParaRPr lang="en-US" dirty="0"/>
          </a:p>
          <a:p>
            <a:endParaRPr lang="en-US" dirty="0"/>
          </a:p>
          <a:p>
            <a:pPr marL="285750" indent="-285750">
              <a:buFont typeface="Arial" pitchFamily="34" charset="0"/>
              <a:buChar char="•"/>
            </a:pPr>
            <a:endParaRPr lang="en-US" dirty="0"/>
          </a:p>
          <a:p>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62079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D831-7860-4307-9530-63494AC3B05E}"/>
              </a:ext>
            </a:extLst>
          </p:cNvPr>
          <p:cNvSpPr>
            <a:spLocks noGrp="1"/>
          </p:cNvSpPr>
          <p:nvPr>
            <p:ph type="title"/>
          </p:nvPr>
        </p:nvSpPr>
        <p:spPr>
          <a:xfrm>
            <a:off x="457200" y="365125"/>
            <a:ext cx="10722932" cy="915035"/>
          </a:xfrm>
        </p:spPr>
        <p:txBody>
          <a:bodyPr>
            <a:normAutofit fontScale="90000"/>
          </a:bodyPr>
          <a:lstStyle/>
          <a:p>
            <a:r>
              <a:rPr lang="en-US" dirty="0"/>
              <a:t>Use Case Diagram:</a:t>
            </a:r>
            <a:br>
              <a:rPr lang="en-US" dirty="0"/>
            </a:br>
            <a:endParaRPr lang="en-US" dirty="0"/>
          </a:p>
        </p:txBody>
      </p:sp>
      <p:pic>
        <p:nvPicPr>
          <p:cNvPr id="4" name="Picture 3" descr="Diagram&#10;&#10;Description automatically generated">
            <a:extLst>
              <a:ext uri="{FF2B5EF4-FFF2-40B4-BE49-F238E27FC236}">
                <a16:creationId xmlns:a16="http://schemas.microsoft.com/office/drawing/2014/main" id="{756D4A65-420B-420D-AA11-E04D9AB65582}"/>
              </a:ext>
            </a:extLst>
          </p:cNvPr>
          <p:cNvPicPr>
            <a:picLocks noChangeAspect="1"/>
          </p:cNvPicPr>
          <p:nvPr/>
        </p:nvPicPr>
        <p:blipFill rotWithShape="1">
          <a:blip r:embed="rId2">
            <a:extLst>
              <a:ext uri="{28A0092B-C50C-407E-A947-70E740481C1C}">
                <a14:useLocalDpi xmlns:a14="http://schemas.microsoft.com/office/drawing/2010/main" val="0"/>
              </a:ext>
            </a:extLst>
          </a:blip>
          <a:srcRect r="1002" b="1648"/>
          <a:stretch/>
        </p:blipFill>
        <p:spPr>
          <a:xfrm>
            <a:off x="833120" y="904875"/>
            <a:ext cx="9937549" cy="5495926"/>
          </a:xfrm>
          <a:prstGeom prst="rect">
            <a:avLst/>
          </a:prstGeom>
        </p:spPr>
      </p:pic>
    </p:spTree>
    <p:extLst>
      <p:ext uri="{BB962C8B-B14F-4D97-AF65-F5344CB8AC3E}">
        <p14:creationId xmlns:p14="http://schemas.microsoft.com/office/powerpoint/2010/main" val="410843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19A2-5E0F-4825-A339-39DEF3A2E46E}"/>
              </a:ext>
            </a:extLst>
          </p:cNvPr>
          <p:cNvSpPr>
            <a:spLocks noGrp="1"/>
          </p:cNvSpPr>
          <p:nvPr>
            <p:ph type="title"/>
          </p:nvPr>
        </p:nvSpPr>
        <p:spPr>
          <a:xfrm>
            <a:off x="1168400" y="336884"/>
            <a:ext cx="10088734" cy="1414914"/>
          </a:xfrm>
        </p:spPr>
        <p:txBody>
          <a:bodyPr>
            <a:noAutofit/>
          </a:bodyPr>
          <a:lstStyle/>
          <a:p>
            <a:r>
              <a:rPr lang="en-US" sz="2400" dirty="0">
                <a:latin typeface="Calibri" panose="020F0502020204030204" pitchFamily="34" charset="0"/>
                <a:cs typeface="Calibri" panose="020F0502020204030204" pitchFamily="34" charset="0"/>
              </a:rPr>
              <a:t>Modules In the Use Case Diagram are:</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Home Page, Login, Check Previous Year Placements, Predict Placements, Chat Bot and Attendance.</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28590C0-8B2A-4468-BA05-DDEF22AE423D}"/>
              </a:ext>
            </a:extLst>
          </p:cNvPr>
          <p:cNvSpPr>
            <a:spLocks noGrp="1"/>
          </p:cNvSpPr>
          <p:nvPr>
            <p:ph idx="1"/>
          </p:nvPr>
        </p:nvSpPr>
        <p:spPr>
          <a:xfrm>
            <a:off x="1270000" y="2021840"/>
            <a:ext cx="9910132" cy="4155123"/>
          </a:xfrm>
        </p:spPr>
        <p:txBody>
          <a:bodyPr>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There are mainly 3 actors in the Use Case Diagram :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1.) Student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2.) Faculty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3.) Management </a:t>
            </a:r>
          </a:p>
          <a:p>
            <a:r>
              <a:rPr lang="en-US" sz="2400" u="sng" dirty="0">
                <a:latin typeface="Calibri" panose="020F0502020204030204" pitchFamily="34" charset="0"/>
                <a:cs typeface="Calibri" panose="020F0502020204030204" pitchFamily="34" charset="0"/>
              </a:rPr>
              <a:t>Student: </a:t>
            </a:r>
            <a:r>
              <a:rPr lang="en-US" sz="2400" dirty="0">
                <a:latin typeface="Calibri" panose="020F0502020204030204" pitchFamily="34" charset="0"/>
                <a:cs typeface="Calibri" panose="020F0502020204030204" pitchFamily="34" charset="0"/>
              </a:rPr>
              <a:t> Mainly a student can predict placements, make queries in the chat bot and look over the previous year placements.</a:t>
            </a:r>
          </a:p>
          <a:p>
            <a:r>
              <a:rPr lang="en-US" sz="2400" u="sng" dirty="0">
                <a:latin typeface="Calibri" panose="020F0502020204030204" pitchFamily="34" charset="0"/>
                <a:cs typeface="Calibri" panose="020F0502020204030204" pitchFamily="34" charset="0"/>
              </a:rPr>
              <a:t>Faculty: </a:t>
            </a:r>
            <a:r>
              <a:rPr lang="en-US" sz="2400" dirty="0">
                <a:latin typeface="Calibri" panose="020F0502020204030204" pitchFamily="34" charset="0"/>
                <a:cs typeface="Calibri" panose="020F0502020204030204" pitchFamily="34" charset="0"/>
              </a:rPr>
              <a:t>The Main function of the faculty is to take attendance in fair and secure manner through camera.</a:t>
            </a:r>
          </a:p>
          <a:p>
            <a:r>
              <a:rPr lang="en-US" sz="2400" u="sng" dirty="0">
                <a:latin typeface="Calibri" panose="020F0502020204030204" pitchFamily="34" charset="0"/>
                <a:cs typeface="Calibri" panose="020F0502020204030204" pitchFamily="34" charset="0"/>
              </a:rPr>
              <a:t>Management</a:t>
            </a:r>
            <a:r>
              <a:rPr lang="en-US" sz="2400" dirty="0">
                <a:latin typeface="Calibri" panose="020F0502020204030204" pitchFamily="34" charset="0"/>
                <a:cs typeface="Calibri" panose="020F0502020204030204" pitchFamily="34" charset="0"/>
              </a:rPr>
              <a:t>: Management  mainly controls the login credentials and overall functioning of the Smart College System.</a:t>
            </a:r>
          </a:p>
        </p:txBody>
      </p:sp>
    </p:spTree>
    <p:extLst>
      <p:ext uri="{BB962C8B-B14F-4D97-AF65-F5344CB8AC3E}">
        <p14:creationId xmlns:p14="http://schemas.microsoft.com/office/powerpoint/2010/main" val="8772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application, website&#10;&#10;Description automatically generated">
            <a:extLst>
              <a:ext uri="{FF2B5EF4-FFF2-40B4-BE49-F238E27FC236}">
                <a16:creationId xmlns:a16="http://schemas.microsoft.com/office/drawing/2014/main" id="{10958627-257C-43C2-A40A-11563BC6AB72}"/>
              </a:ext>
            </a:extLst>
          </p:cNvPr>
          <p:cNvPicPr>
            <a:picLocks noChangeAspect="1"/>
          </p:cNvPicPr>
          <p:nvPr/>
        </p:nvPicPr>
        <p:blipFill rotWithShape="1">
          <a:blip r:embed="rId2">
            <a:extLst>
              <a:ext uri="{28A0092B-C50C-407E-A947-70E740481C1C}">
                <a14:useLocalDpi xmlns:a14="http://schemas.microsoft.com/office/drawing/2010/main" val="0"/>
              </a:ext>
            </a:extLst>
          </a:blip>
          <a:srcRect r="2437" b="-2"/>
          <a:stretch/>
        </p:blipFill>
        <p:spPr>
          <a:xfrm>
            <a:off x="1692627" y="565150"/>
            <a:ext cx="9934214" cy="5727699"/>
          </a:xfrm>
          <a:prstGeom prst="rect">
            <a:avLst/>
          </a:prstGeom>
        </p:spPr>
      </p:pic>
    </p:spTree>
    <p:extLst>
      <p:ext uri="{BB962C8B-B14F-4D97-AF65-F5344CB8AC3E}">
        <p14:creationId xmlns:p14="http://schemas.microsoft.com/office/powerpoint/2010/main" val="76399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A3B6BFE5-AACA-435B-969F-F46D7A988461}"/>
              </a:ext>
            </a:extLst>
          </p:cNvPr>
          <p:cNvPicPr>
            <a:picLocks noChangeAspect="1"/>
          </p:cNvPicPr>
          <p:nvPr/>
        </p:nvPicPr>
        <p:blipFill rotWithShape="1">
          <a:blip r:embed="rId2">
            <a:extLst>
              <a:ext uri="{28A0092B-C50C-407E-A947-70E740481C1C}">
                <a14:useLocalDpi xmlns:a14="http://schemas.microsoft.com/office/drawing/2010/main" val="0"/>
              </a:ext>
            </a:extLst>
          </a:blip>
          <a:srcRect l="1464" r="974" b="-2"/>
          <a:stretch/>
        </p:blipFill>
        <p:spPr>
          <a:xfrm>
            <a:off x="1692627" y="565150"/>
            <a:ext cx="9934214" cy="5727699"/>
          </a:xfrm>
          <a:prstGeom prst="rect">
            <a:avLst/>
          </a:prstGeom>
        </p:spPr>
      </p:pic>
    </p:spTree>
    <p:extLst>
      <p:ext uri="{BB962C8B-B14F-4D97-AF65-F5344CB8AC3E}">
        <p14:creationId xmlns:p14="http://schemas.microsoft.com/office/powerpoint/2010/main" val="1823802450"/>
      </p:ext>
    </p:extLst>
  </p:cSld>
  <p:clrMapOvr>
    <a:masterClrMapping/>
  </p:clrMapOvr>
</p:sld>
</file>

<file path=ppt/theme/theme1.xml><?xml version="1.0" encoding="utf-8"?>
<a:theme xmlns:a="http://schemas.openxmlformats.org/drawingml/2006/main" name="InterweaveVTI">
  <a:themeElements>
    <a:clrScheme name="AnalogousFromLightSeedLeftStep">
      <a:dk1>
        <a:srgbClr val="000000"/>
      </a:dk1>
      <a:lt1>
        <a:srgbClr val="FFFFFF"/>
      </a:lt1>
      <a:dk2>
        <a:srgbClr val="243741"/>
      </a:dk2>
      <a:lt2>
        <a:srgbClr val="E2E8E5"/>
      </a:lt2>
      <a:accent1>
        <a:srgbClr val="C696B1"/>
      </a:accent1>
      <a:accent2>
        <a:srgbClr val="BA7FB9"/>
      </a:accent2>
      <a:accent3>
        <a:srgbClr val="B396C6"/>
      </a:accent3>
      <a:accent4>
        <a:srgbClr val="8A7FBA"/>
      </a:accent4>
      <a:accent5>
        <a:srgbClr val="96A1C6"/>
      </a:accent5>
      <a:accent6>
        <a:srgbClr val="7FA5BA"/>
      </a:accent6>
      <a:hlink>
        <a:srgbClr val="558D6D"/>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120</TotalTime>
  <Words>423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Neue Haas Grotesk Text Pro</vt:lpstr>
      <vt:lpstr>InterweaveVTI</vt:lpstr>
      <vt:lpstr> Smart College      </vt:lpstr>
      <vt:lpstr>Abstract:</vt:lpstr>
      <vt:lpstr>Overall Architecture:</vt:lpstr>
      <vt:lpstr>Software Requirements:</vt:lpstr>
      <vt:lpstr>PowerPoint Presentation</vt:lpstr>
      <vt:lpstr>Use Case Diagram: </vt:lpstr>
      <vt:lpstr>Modules In the Use Case Diagram are:  Home Page, Login, Check Previous Year Placements, Predict Placements, Chat Bot and Attendance.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College      </dc:title>
  <dc:creator>MIRYALA ROHITH</dc:creator>
  <cp:lastModifiedBy>MIRYALA ROHITH</cp:lastModifiedBy>
  <cp:revision>19</cp:revision>
  <dcterms:created xsi:type="dcterms:W3CDTF">2021-10-08T02:09:58Z</dcterms:created>
  <dcterms:modified xsi:type="dcterms:W3CDTF">2021-11-23T15:07:01Z</dcterms:modified>
</cp:coreProperties>
</file>