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2" r:id="rId3"/>
    <p:sldId id="265" r:id="rId4"/>
    <p:sldId id="294" r:id="rId5"/>
    <p:sldId id="279" r:id="rId6"/>
    <p:sldId id="283" r:id="rId7"/>
    <p:sldId id="281" r:id="rId8"/>
    <p:sldId id="288" r:id="rId9"/>
    <p:sldId id="280" r:id="rId10"/>
    <p:sldId id="287" r:id="rId11"/>
    <p:sldId id="269" r:id="rId12"/>
    <p:sldId id="266" r:id="rId13"/>
    <p:sldId id="290" r:id="rId14"/>
    <p:sldId id="271" r:id="rId15"/>
    <p:sldId id="291" r:id="rId16"/>
    <p:sldId id="292" r:id="rId17"/>
    <p:sldId id="284" r:id="rId18"/>
    <p:sldId id="276" r:id="rId19"/>
    <p:sldId id="289" r:id="rId20"/>
    <p:sldId id="293" r:id="rId21"/>
    <p:sldId id="285" r:id="rId22"/>
    <p:sldId id="275" r:id="rId23"/>
    <p:sldId id="286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6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88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70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2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4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8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7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7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5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13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7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ryu-PS/2021_DGUalgocamp" TargetMode="External"/><Relationship Id="rId4" Type="http://schemas.openxmlformats.org/officeDocument/2006/relationships/hyperlink" Target="mailto:minsoo12349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1714500" y="2857500"/>
            <a:ext cx="8763000" cy="2124075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5631181" y="-76933"/>
            <a:ext cx="929639" cy="6798506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5631181" y="34175"/>
            <a:ext cx="92963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42640" y="2857500"/>
            <a:ext cx="6506721" cy="1681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spc="-15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2021 </a:t>
            </a:r>
            <a:r>
              <a:rPr lang="ko-KR" altLang="en-US" sz="2800" b="1" i="1" kern="0" spc="-15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여름학기 동국대학교 </a:t>
            </a:r>
            <a:r>
              <a:rPr lang="en-US" altLang="ko-KR" sz="2800" b="1" i="1" kern="0" spc="-15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SW</a:t>
            </a:r>
            <a:r>
              <a:rPr lang="ko-KR" altLang="en-US" sz="2800" b="1" i="1" kern="0" spc="-15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역량강화캠프</a:t>
            </a:r>
            <a:endParaRPr lang="en-US" altLang="ko-KR" sz="2400" b="1" i="1" kern="0" spc="-150" dirty="0">
              <a:solidFill>
                <a:srgbClr val="FF66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i="1" kern="0" spc="-150" dirty="0">
              <a:solidFill>
                <a:srgbClr val="FF66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200" kern="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0. </a:t>
            </a:r>
            <a:r>
              <a:rPr lang="ko-KR" altLang="en-US" sz="3200" kern="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오리엔테이션</a:t>
            </a:r>
            <a:endParaRPr lang="ko-KR" altLang="en-US" sz="19900" kern="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620D13-CD00-4DC5-A7AA-BAA520C62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461EEB-9948-4475-AD8B-F5DE413D4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1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35783" y="0"/>
            <a:ext cx="3457998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코딩 테스트</a:t>
            </a:r>
            <a:r>
              <a:rPr lang="en-US" altLang="ko-KR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무엇을 평가하는가</a:t>
            </a:r>
            <a:r>
              <a:rPr lang="en-US" altLang="ko-KR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  <a:endParaRPr lang="ko-KR" altLang="en-US" sz="4000" b="1" kern="0" dirty="0">
              <a:solidFill>
                <a:prstClr val="black">
                  <a:lumMod val="50000"/>
                  <a:lumOff val="50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E5F25F9-23CD-432E-B8A3-CB4BAD7D90B9}"/>
              </a:ext>
            </a:extLst>
          </p:cNvPr>
          <p:cNvSpPr txBox="1"/>
          <p:nvPr/>
        </p:nvSpPr>
        <p:spPr>
          <a:xfrm>
            <a:off x="828496" y="1018413"/>
            <a:ext cx="1053500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코딩테스트의 핵심은 </a:t>
            </a:r>
            <a:r>
              <a:rPr lang="en-US" altLang="ko-KR" sz="2000" b="1" u="sng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sz="2000" b="1" u="sng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</a:t>
            </a:r>
            <a:r>
              <a:rPr lang="en-US" altLang="ko-KR" sz="2000" b="1" u="sng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</a:t>
            </a:r>
          </a:p>
          <a:p>
            <a:pPr marL="0" indent="0">
              <a:buNone/>
            </a:pPr>
            <a:endParaRPr lang="en-US" altLang="ko-KR" sz="2000" b="1" u="sng" dirty="0">
              <a:solidFill>
                <a:srgbClr val="FF66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기업에서 요구하는 </a:t>
            </a:r>
            <a:r>
              <a:rPr lang="en-US" altLang="ko-KR" sz="2000" b="1" u="sng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sz="2000" b="1" u="sng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문제해결 역량</a:t>
            </a:r>
            <a:r>
              <a:rPr lang="en-US" altLang="ko-KR" sz="2000" b="1" u="sng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 = ‘</a:t>
            </a:r>
            <a:r>
              <a:rPr lang="ko-KR" altLang="en-US" sz="2000" b="1" u="sng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</a:t>
            </a:r>
            <a:r>
              <a:rPr lang="en-US" altLang="ko-KR" sz="2000" b="1" u="sng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000" b="1" u="sng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역량</a:t>
            </a:r>
            <a:r>
              <a:rPr lang="en-US" altLang="ko-KR" sz="2000" b="1" u="sng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이기 때문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600" b="1" u="sng" dirty="0">
              <a:solidFill>
                <a:srgbClr val="FF66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추가로 이를 통해 지원자의 프로그래밍 역량도 함께 평가 할 수 있음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ko-KR" altLang="en-US" sz="1600" b="1" u="sng" dirty="0">
              <a:solidFill>
                <a:srgbClr val="FF66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86E6CB2-74FF-4F9E-AC20-1B7A508C2609}"/>
              </a:ext>
            </a:extLst>
          </p:cNvPr>
          <p:cNvGrpSpPr/>
          <p:nvPr/>
        </p:nvGrpSpPr>
        <p:grpSpPr>
          <a:xfrm>
            <a:off x="3122974" y="3343306"/>
            <a:ext cx="5946050" cy="2752294"/>
            <a:chOff x="998370" y="1759116"/>
            <a:chExt cx="8370205" cy="387438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96C8A7E-9F21-4F8B-BF0F-04C2BF7B3BE7}"/>
                </a:ext>
              </a:extLst>
            </p:cNvPr>
            <p:cNvGrpSpPr/>
            <p:nvPr/>
          </p:nvGrpSpPr>
          <p:grpSpPr>
            <a:xfrm rot="10800000">
              <a:off x="998370" y="1759116"/>
              <a:ext cx="8370205" cy="3874382"/>
              <a:chOff x="704934" y="1152902"/>
              <a:chExt cx="8370205" cy="3874382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43267B26-EDCE-40F1-ACEC-851D3A67AB16}"/>
                  </a:ext>
                </a:extLst>
              </p:cNvPr>
              <p:cNvGrpSpPr/>
              <p:nvPr/>
            </p:nvGrpSpPr>
            <p:grpSpPr>
              <a:xfrm>
                <a:off x="704934" y="1152902"/>
                <a:ext cx="8370205" cy="3005563"/>
                <a:chOff x="855296" y="1152902"/>
                <a:chExt cx="8370205" cy="3005563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F98D7F33-E5ED-4536-9DE6-5048BD76388D}"/>
                    </a:ext>
                  </a:extLst>
                </p:cNvPr>
                <p:cNvSpPr/>
                <p:nvPr/>
              </p:nvSpPr>
              <p:spPr>
                <a:xfrm rot="10800000">
                  <a:off x="855296" y="2718465"/>
                  <a:ext cx="1440000" cy="1440000"/>
                </a:xfrm>
                <a:prstGeom prst="ellipse">
                  <a:avLst/>
                </a:prstGeom>
                <a:solidFill>
                  <a:srgbClr val="F046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Sandoll GtNeoCond 06 Sb" panose="020B0600000101010101" pitchFamily="34" charset="-127"/>
                      <a:ea typeface="Sandoll GtNeoCond 06 Sb" panose="020B0600000101010101" pitchFamily="34" charset="-127"/>
                    </a:rPr>
                    <a:t>정보보안</a:t>
                  </a:r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FA891188-ADB2-4810-8E47-6C289E99908B}"/>
                    </a:ext>
                  </a:extLst>
                </p:cNvPr>
                <p:cNvSpPr/>
                <p:nvPr/>
              </p:nvSpPr>
              <p:spPr>
                <a:xfrm rot="10800000">
                  <a:off x="2624121" y="1503735"/>
                  <a:ext cx="1440000" cy="14400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Sandoll GtNeoCond 06 Sb" panose="020B0600000101010101" pitchFamily="34" charset="-127"/>
                      <a:ea typeface="Sandoll GtNeoCond 06 Sb" panose="020B0600000101010101" pitchFamily="34" charset="-127"/>
                    </a:rPr>
                    <a:t>인공지능</a:t>
                  </a:r>
                </a:p>
              </p:txBody>
            </p: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74B60259-D95C-47D3-B3D3-D9B4AAE75710}"/>
                    </a:ext>
                  </a:extLst>
                </p:cNvPr>
                <p:cNvSpPr/>
                <p:nvPr/>
              </p:nvSpPr>
              <p:spPr>
                <a:xfrm rot="10800000">
                  <a:off x="4470675" y="1152902"/>
                  <a:ext cx="1440000" cy="1440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Sandoll GtNeoCond 06 Sb" panose="020B0600000101010101" pitchFamily="34" charset="-127"/>
                      <a:ea typeface="Sandoll GtNeoCond 06 Sb" panose="020B0600000101010101" pitchFamily="34" charset="-127"/>
                    </a:rPr>
                    <a:t>게임개발</a:t>
                  </a:r>
                </a:p>
              </p:txBody>
            </p:sp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7705A24B-FF16-4625-89AC-4B1739C90029}"/>
                    </a:ext>
                  </a:extLst>
                </p:cNvPr>
                <p:cNvSpPr/>
                <p:nvPr/>
              </p:nvSpPr>
              <p:spPr>
                <a:xfrm rot="10800000">
                  <a:off x="6202628" y="1561275"/>
                  <a:ext cx="1440000" cy="14400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Sandoll GtNeoCond 06 Sb" panose="020B0600000101010101" pitchFamily="34" charset="-127"/>
                      <a:ea typeface="Sandoll GtNeoCond 06 Sb" panose="020B0600000101010101" pitchFamily="34" charset="-127"/>
                    </a:rPr>
                    <a:t>임베디드</a:t>
                  </a: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EBB40C32-6BED-4142-BECA-406A6A27BA7D}"/>
                    </a:ext>
                  </a:extLst>
                </p:cNvPr>
                <p:cNvSpPr/>
                <p:nvPr/>
              </p:nvSpPr>
              <p:spPr>
                <a:xfrm rot="10800000">
                  <a:off x="7785501" y="2660627"/>
                  <a:ext cx="1440000" cy="144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Sandoll GtNeoCond 06 Sb" panose="020B0600000101010101" pitchFamily="34" charset="-127"/>
                      <a:ea typeface="Sandoll GtNeoCond 06 Sb" panose="020B0600000101010101" pitchFamily="34" charset="-127"/>
                    </a:rPr>
                    <a:t>웹</a:t>
                  </a:r>
                  <a:r>
                    <a:rPr lang="en-US" altLang="ko-KR" dirty="0">
                      <a:latin typeface="Sandoll GtNeoCond 06 Sb" panose="020B0600000101010101" pitchFamily="34" charset="-127"/>
                      <a:ea typeface="Sandoll GtNeoCond 06 Sb" panose="020B0600000101010101" pitchFamily="34" charset="-127"/>
                    </a:rPr>
                    <a:t>/</a:t>
                  </a:r>
                  <a:r>
                    <a:rPr lang="ko-KR" altLang="en-US" dirty="0">
                      <a:latin typeface="Sandoll GtNeoCond 06 Sb" panose="020B0600000101010101" pitchFamily="34" charset="-127"/>
                      <a:ea typeface="Sandoll GtNeoCond 06 Sb" panose="020B0600000101010101" pitchFamily="34" charset="-127"/>
                    </a:rPr>
                    <a:t>앱</a:t>
                  </a:r>
                </a:p>
              </p:txBody>
            </p:sp>
          </p:grp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84543CD-D147-409A-A054-EF4861B7A8CF}"/>
                  </a:ext>
                </a:extLst>
              </p:cNvPr>
              <p:cNvSpPr/>
              <p:nvPr/>
            </p:nvSpPr>
            <p:spPr>
              <a:xfrm rot="10800000">
                <a:off x="3600312" y="3947284"/>
                <a:ext cx="2880000" cy="108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latin typeface="Sandoll GtNeoCond 06 Sb" panose="020B0600000101010101" pitchFamily="34" charset="-127"/>
                    <a:ea typeface="Sandoll GtNeoCond 06 Sb" panose="020B0600000101010101" pitchFamily="34" charset="-127"/>
                  </a:rPr>
                  <a:t>알고리즘 역량</a:t>
                </a:r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AA10D693-722B-4197-A1C4-8C643A1608EB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 rot="10800000" flipH="1">
                <a:off x="5037688" y="2592902"/>
                <a:ext cx="2625" cy="1369941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DECE19E1-1727-4A51-893F-2EB853B6C46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85661" y="2867392"/>
                <a:ext cx="741589" cy="1065802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28945BCE-FBC2-4A2B-B52D-27E278119C26}"/>
                  </a:ext>
                </a:extLst>
              </p:cNvPr>
              <p:cNvCxnSpPr>
                <a:cxnSpLocks/>
                <a:endCxn id="36" idx="7"/>
              </p:cNvCxnSpPr>
              <p:nvPr/>
            </p:nvCxnSpPr>
            <p:spPr>
              <a:xfrm rot="10800000" flipH="1">
                <a:off x="6481987" y="3889744"/>
                <a:ext cx="1364035" cy="617282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BA6421AF-56C5-48E4-9026-BE52A28788F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070835" y="3766179"/>
                <a:ext cx="1526126" cy="740847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051BA85-1565-4C6B-BC0A-C5DA76DEE9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1522" y="2853206"/>
              <a:ext cx="612864" cy="989459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8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5188" y="0"/>
            <a:ext cx="1063112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출제분야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5D5FA83-3377-4DCF-9A77-ADBCF60D0549}"/>
              </a:ext>
            </a:extLst>
          </p:cNvPr>
          <p:cNvGrpSpPr/>
          <p:nvPr/>
        </p:nvGrpSpPr>
        <p:grpSpPr>
          <a:xfrm>
            <a:off x="1928539" y="1335296"/>
            <a:ext cx="8334922" cy="4403305"/>
            <a:chOff x="2642359" y="1556204"/>
            <a:chExt cx="8334922" cy="4403305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C47ECAEA-946D-442C-ABF6-02AB9BD7A797}"/>
                </a:ext>
              </a:extLst>
            </p:cNvPr>
            <p:cNvSpPr/>
            <p:nvPr/>
          </p:nvSpPr>
          <p:spPr>
            <a:xfrm>
              <a:off x="5969363" y="1556204"/>
              <a:ext cx="1780542" cy="1780542"/>
            </a:xfrm>
            <a:prstGeom prst="arc">
              <a:avLst>
                <a:gd name="adj1" fmla="val 16200000"/>
                <a:gd name="adj2" fmla="val 19942698"/>
              </a:avLst>
            </a:prstGeom>
            <a:ln w="53975" cap="rnd"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C95CC0-E951-49BA-94C4-300078D1DBD2}"/>
                </a:ext>
              </a:extLst>
            </p:cNvPr>
            <p:cNvSpPr txBox="1"/>
            <p:nvPr/>
          </p:nvSpPr>
          <p:spPr>
            <a:xfrm>
              <a:off x="6275785" y="2113621"/>
              <a:ext cx="1212114" cy="89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15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%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DFS/BFS</a:t>
              </a:r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id="{F0B1785B-A74A-4A1C-87B0-752099829E17}"/>
                </a:ext>
              </a:extLst>
            </p:cNvPr>
            <p:cNvSpPr/>
            <p:nvPr/>
          </p:nvSpPr>
          <p:spPr>
            <a:xfrm>
              <a:off x="2642359" y="1556204"/>
              <a:ext cx="1780542" cy="1780542"/>
            </a:xfrm>
            <a:prstGeom prst="arc">
              <a:avLst>
                <a:gd name="adj1" fmla="val 16200000"/>
                <a:gd name="adj2" fmla="val 3806735"/>
              </a:avLst>
            </a:prstGeom>
            <a:ln w="53975" cap="rnd">
              <a:solidFill>
                <a:srgbClr val="FF66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266D57-7DCB-4687-AE62-47A7EFE080AD}"/>
                </a:ext>
              </a:extLst>
            </p:cNvPr>
            <p:cNvSpPr txBox="1"/>
            <p:nvPr/>
          </p:nvSpPr>
          <p:spPr>
            <a:xfrm>
              <a:off x="2948781" y="2113621"/>
              <a:ext cx="1212114" cy="89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45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%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구현</a:t>
              </a: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C86969F9-7B08-4717-83BB-D28A7A13D4D8}"/>
                </a:ext>
              </a:extLst>
            </p:cNvPr>
            <p:cNvSpPr/>
            <p:nvPr/>
          </p:nvSpPr>
          <p:spPr>
            <a:xfrm>
              <a:off x="9196739" y="1556204"/>
              <a:ext cx="1780542" cy="1780542"/>
            </a:xfrm>
            <a:prstGeom prst="arc">
              <a:avLst>
                <a:gd name="adj1" fmla="val 16200000"/>
                <a:gd name="adj2" fmla="val 18762187"/>
              </a:avLst>
            </a:prstGeom>
            <a:ln w="53975" cap="rnd">
              <a:solidFill>
                <a:srgbClr val="FF66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6B7035-5F26-44B3-8881-FB694BF9AE53}"/>
                </a:ext>
              </a:extLst>
            </p:cNvPr>
            <p:cNvSpPr txBox="1"/>
            <p:nvPr/>
          </p:nvSpPr>
          <p:spPr>
            <a:xfrm>
              <a:off x="9503161" y="2113621"/>
              <a:ext cx="1212114" cy="89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10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%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그리디</a:t>
              </a: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FF6B1D8F-A049-4F5A-90B6-131B181E7693}"/>
                </a:ext>
              </a:extLst>
            </p:cNvPr>
            <p:cNvSpPr/>
            <p:nvPr/>
          </p:nvSpPr>
          <p:spPr>
            <a:xfrm>
              <a:off x="5969363" y="4088784"/>
              <a:ext cx="1780542" cy="1780542"/>
            </a:xfrm>
            <a:prstGeom prst="arc">
              <a:avLst>
                <a:gd name="adj1" fmla="val 16200000"/>
                <a:gd name="adj2" fmla="val 18620593"/>
              </a:avLst>
            </a:prstGeom>
            <a:ln w="53975" cap="rnd"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281289-6CE9-4D5B-AEC6-D5A17F6FD4A5}"/>
                </a:ext>
              </a:extLst>
            </p:cNvPr>
            <p:cNvSpPr txBox="1"/>
            <p:nvPr/>
          </p:nvSpPr>
          <p:spPr>
            <a:xfrm>
              <a:off x="6275785" y="4646201"/>
              <a:ext cx="1212114" cy="89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10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%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그래프</a:t>
              </a: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DFB0B528-3B5B-4BBD-A5E4-51F08DFF167F}"/>
                </a:ext>
              </a:extLst>
            </p:cNvPr>
            <p:cNvSpPr/>
            <p:nvPr/>
          </p:nvSpPr>
          <p:spPr>
            <a:xfrm>
              <a:off x="2642359" y="4088784"/>
              <a:ext cx="1780542" cy="1780542"/>
            </a:xfrm>
            <a:prstGeom prst="arc">
              <a:avLst>
                <a:gd name="adj1" fmla="val 16200000"/>
                <a:gd name="adj2" fmla="val 18842862"/>
              </a:avLst>
            </a:prstGeom>
            <a:ln w="53975" cap="rnd">
              <a:solidFill>
                <a:srgbClr val="FF66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8A55C6-C098-4B25-A0B5-0C98E325BCBB}"/>
                </a:ext>
              </a:extLst>
            </p:cNvPr>
            <p:cNvSpPr txBox="1"/>
            <p:nvPr/>
          </p:nvSpPr>
          <p:spPr>
            <a:xfrm>
              <a:off x="2948781" y="4646201"/>
              <a:ext cx="1212114" cy="1313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10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%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다이나믹</a:t>
              </a: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프로그래밍</a:t>
              </a: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29714172-019F-4259-9DD9-60D747119E89}"/>
                </a:ext>
              </a:extLst>
            </p:cNvPr>
            <p:cNvSpPr/>
            <p:nvPr/>
          </p:nvSpPr>
          <p:spPr>
            <a:xfrm>
              <a:off x="9196739" y="4088784"/>
              <a:ext cx="1780542" cy="1780542"/>
            </a:xfrm>
            <a:prstGeom prst="arc">
              <a:avLst>
                <a:gd name="adj1" fmla="val 16200000"/>
                <a:gd name="adj2" fmla="val 18762187"/>
              </a:avLst>
            </a:prstGeom>
            <a:ln w="53975" cap="rnd">
              <a:solidFill>
                <a:srgbClr val="FF66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65E357-2630-4CB2-9048-A152A996087A}"/>
                </a:ext>
              </a:extLst>
            </p:cNvPr>
            <p:cNvSpPr txBox="1"/>
            <p:nvPr/>
          </p:nvSpPr>
          <p:spPr>
            <a:xfrm>
              <a:off x="9503161" y="4646201"/>
              <a:ext cx="1212114" cy="89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10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%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기타</a:t>
              </a: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293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530CA4-45DE-4D63-BFF1-036D768E1502}"/>
              </a:ext>
            </a:extLst>
          </p:cNvPr>
          <p:cNvSpPr txBox="1"/>
          <p:nvPr/>
        </p:nvSpPr>
        <p:spPr>
          <a:xfrm>
            <a:off x="828496" y="1018413"/>
            <a:ext cx="105350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2000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년대 초 실리콘밸리를 중심으로 개발자 채용 수요가 폭발적으로 증가함에 따라 해외 대형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기업들을 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중심으로 코딩테스트로 개발자를 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스크리닝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(Screening)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하는 문화가 등장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2010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이후 국내에서도 개발자 채용에 대한 수요가 증가함에 따라 대기업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삼성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LG, SK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코딩테스트를 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실시하기 시작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현재는 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대기업뿐만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아니라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게임회사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스타트업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중소기업까지 개발자 채용 시 거의 대부분에 기업에서 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코딩테스트를 실시 중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35783" y="0"/>
            <a:ext cx="3334567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코딩 테스트를 평가하는 기업들</a:t>
            </a:r>
            <a:endParaRPr lang="ko-KR" altLang="en-US" sz="4000" b="1" kern="0" dirty="0">
              <a:solidFill>
                <a:prstClr val="black">
                  <a:lumMod val="50000"/>
                  <a:lumOff val="50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C43992C1-3581-45CB-B801-907051268FD4}"/>
              </a:ext>
            </a:extLst>
          </p:cNvPr>
          <p:cNvGrpSpPr/>
          <p:nvPr/>
        </p:nvGrpSpPr>
        <p:grpSpPr>
          <a:xfrm>
            <a:off x="1379639" y="3663502"/>
            <a:ext cx="4362858" cy="2135657"/>
            <a:chOff x="1026208" y="3720768"/>
            <a:chExt cx="4362858" cy="213565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846E35C-17CA-48A0-A3D6-51271B7B7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208" y="3720768"/>
              <a:ext cx="1971675" cy="13716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18EA213-89AE-4BF0-A419-30DA53B1F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03066" y="3720768"/>
              <a:ext cx="2286000" cy="148590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C0B5D55-5417-49C0-B478-98AB1F192A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0274" b="11914"/>
            <a:stretch/>
          </p:blipFill>
          <p:spPr>
            <a:xfrm>
              <a:off x="1076213" y="5294287"/>
              <a:ext cx="1871663" cy="56213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EB696DF-1210-4EFA-AD52-7C090E815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79278" y="5217951"/>
              <a:ext cx="1933575" cy="628650"/>
            </a:xfrm>
            <a:prstGeom prst="rect">
              <a:avLst/>
            </a:prstGeom>
          </p:spPr>
        </p:pic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DE3BFF2-3005-47B4-93ED-907FCE151EA3}"/>
              </a:ext>
            </a:extLst>
          </p:cNvPr>
          <p:cNvSpPr/>
          <p:nvPr/>
        </p:nvSpPr>
        <p:spPr>
          <a:xfrm>
            <a:off x="1102621" y="3480132"/>
            <a:ext cx="4714875" cy="262934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63771A-427D-46AC-96E2-11ACF68BBD16}"/>
              </a:ext>
            </a:extLst>
          </p:cNvPr>
          <p:cNvSpPr/>
          <p:nvPr/>
        </p:nvSpPr>
        <p:spPr>
          <a:xfrm>
            <a:off x="2533650" y="3377869"/>
            <a:ext cx="1876425" cy="285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국내 </a:t>
            </a:r>
            <a:r>
              <a:rPr lang="en-US" altLang="ko-KR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</a:t>
            </a:r>
            <a:r>
              <a:rPr lang="ko-KR" altLang="en-US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기업들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F45BAB3-EDBC-4F27-B0FA-26481534B8AB}"/>
              </a:ext>
            </a:extLst>
          </p:cNvPr>
          <p:cNvSpPr/>
          <p:nvPr/>
        </p:nvSpPr>
        <p:spPr>
          <a:xfrm>
            <a:off x="6265171" y="3480132"/>
            <a:ext cx="4714875" cy="262934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768661-0227-4B3D-9A85-B274FDE8254B}"/>
              </a:ext>
            </a:extLst>
          </p:cNvPr>
          <p:cNvSpPr/>
          <p:nvPr/>
        </p:nvSpPr>
        <p:spPr>
          <a:xfrm>
            <a:off x="7696200" y="3377869"/>
            <a:ext cx="1876425" cy="285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해외 </a:t>
            </a:r>
            <a:r>
              <a:rPr lang="en-US" altLang="ko-KR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</a:t>
            </a:r>
            <a:r>
              <a:rPr lang="ko-KR" altLang="en-US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기업들</a:t>
            </a:r>
          </a:p>
        </p:txBody>
      </p:sp>
      <p:pic>
        <p:nvPicPr>
          <p:cNvPr id="5122" name="Picture 2" descr="Google">
            <a:extLst>
              <a:ext uri="{FF2B5EF4-FFF2-40B4-BE49-F238E27FC236}">
                <a16:creationId xmlns:a16="http://schemas.microsoft.com/office/drawing/2014/main" id="{27EC2D30-BDC5-4493-A187-FA0082D96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3873499"/>
            <a:ext cx="1876425" cy="65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아마존 로고">
            <a:extLst>
              <a:ext uri="{FF2B5EF4-FFF2-40B4-BE49-F238E27FC236}">
                <a16:creationId xmlns:a16="http://schemas.microsoft.com/office/drawing/2014/main" id="{62976110-C01F-4554-8B84-BEB5B121E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75" y="3923764"/>
            <a:ext cx="1377602" cy="5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acebook - 로그인 또는 가입">
            <a:extLst>
              <a:ext uri="{FF2B5EF4-FFF2-40B4-BE49-F238E27FC236}">
                <a16:creationId xmlns:a16="http://schemas.microsoft.com/office/drawing/2014/main" id="{36BC7A55-627A-41B9-A5C3-4E2C1082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117" y="4583775"/>
            <a:ext cx="2176066" cy="7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공정위, 넷플릭스의 불공정 약관 시정 요구 - Korea IT Times">
            <a:extLst>
              <a:ext uri="{FF2B5EF4-FFF2-40B4-BE49-F238E27FC236}">
                <a16:creationId xmlns:a16="http://schemas.microsoft.com/office/drawing/2014/main" id="{C2978BE5-79B7-4C2D-88BE-23FE3C3B0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421" y="4519961"/>
            <a:ext cx="1776144" cy="74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마이크로소프트 Microsoft 주식 배당금 정보 [3,6,9,12월]">
            <a:extLst>
              <a:ext uri="{FF2B5EF4-FFF2-40B4-BE49-F238E27FC236}">
                <a16:creationId xmlns:a16="http://schemas.microsoft.com/office/drawing/2014/main" id="{737F4851-0362-4ECD-A809-4C2C3F769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138" y="5258484"/>
            <a:ext cx="2034666" cy="7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디즈니코리아, 성인고객 공략 속도낸다 | 연합뉴스">
            <a:extLst>
              <a:ext uri="{FF2B5EF4-FFF2-40B4-BE49-F238E27FC236}">
                <a16:creationId xmlns:a16="http://schemas.microsoft.com/office/drawing/2014/main" id="{56D9103C-20F3-4050-AF66-9CEF2973D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204" y="5239748"/>
            <a:ext cx="1581150" cy="80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4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32356" y="0"/>
            <a:ext cx="2820004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기업별 문제 예시 </a:t>
            </a:r>
            <a:r>
              <a:rPr lang="en-US" altLang="ko-KR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카카오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3C0054-E9C8-4CBF-AEAC-52996526FC47}"/>
              </a:ext>
            </a:extLst>
          </p:cNvPr>
          <p:cNvSpPr txBox="1"/>
          <p:nvPr/>
        </p:nvSpPr>
        <p:spPr>
          <a:xfrm>
            <a:off x="7802782" y="1255934"/>
            <a:ext cx="37796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[2020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카카오 블라인드 코딩 테스트 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기출문제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</a:p>
          <a:p>
            <a:pPr marL="0" indent="0">
              <a:buNone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●문제 유형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완전탐색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●문제 난이도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DF450A1-7849-45B6-90B7-31E7E0BC8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91" y="1003620"/>
            <a:ext cx="7074014" cy="397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1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2551" y="0"/>
            <a:ext cx="3039615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기업별 문제 예시 </a:t>
            </a:r>
            <a:r>
              <a:rPr lang="en-US" altLang="ko-KR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삼성전자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CEBB81-5731-4A18-8637-CCF791212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07" y="1255934"/>
            <a:ext cx="7115175" cy="4219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3C0054-E9C8-4CBF-AEAC-52996526FC47}"/>
              </a:ext>
            </a:extLst>
          </p:cNvPr>
          <p:cNvSpPr txBox="1"/>
          <p:nvPr/>
        </p:nvSpPr>
        <p:spPr>
          <a:xfrm>
            <a:off x="7802782" y="1255934"/>
            <a:ext cx="37796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[2018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삼성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SW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역량테스트 기출문제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</a:p>
          <a:p>
            <a:pPr marL="0" indent="0">
              <a:buNone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●문제 유형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빡센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구현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</a:p>
          <a:p>
            <a:pPr marL="0" indent="0">
              <a:buNone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●문제 난이도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74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2162" y="0"/>
            <a:ext cx="2600392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기업별 문제 예시 </a:t>
            </a:r>
            <a:r>
              <a:rPr lang="en-US" altLang="ko-KR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3C0054-E9C8-4CBF-AEAC-52996526FC47}"/>
              </a:ext>
            </a:extLst>
          </p:cNvPr>
          <p:cNvSpPr txBox="1"/>
          <p:nvPr/>
        </p:nvSpPr>
        <p:spPr>
          <a:xfrm>
            <a:off x="7802782" y="1255934"/>
            <a:ext cx="377961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[2020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구글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Kickstart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기출문제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※Kickstart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란 구글에서 정기적으로 진행하는 코딩테스트 겸 알고리즘 대회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●문제 유형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다이나믹 프로그래밍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●문제 난이도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중하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B4DEA4-0089-42C4-BFC1-9648C58CB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127346"/>
            <a:ext cx="6964580" cy="196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70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2551" y="0"/>
            <a:ext cx="3039615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기업별 문제 예시 </a:t>
            </a:r>
            <a:r>
              <a:rPr lang="en-US" altLang="ko-KR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페이스북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3C0054-E9C8-4CBF-AEAC-52996526FC47}"/>
              </a:ext>
            </a:extLst>
          </p:cNvPr>
          <p:cNvSpPr txBox="1"/>
          <p:nvPr/>
        </p:nvSpPr>
        <p:spPr>
          <a:xfrm>
            <a:off x="7802782" y="1255934"/>
            <a:ext cx="39267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[2020 Facebook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코딩 테스트 기출문제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</a:p>
          <a:p>
            <a:pPr marL="0" indent="0">
              <a:buNone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●문제 유형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그리디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투 포인터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●문제 난이도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F9F8286-1463-42F4-BA45-843D5D6E9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46" y="1013062"/>
            <a:ext cx="7231050" cy="294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7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14921" y="5413"/>
            <a:ext cx="918841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목    차</a:t>
            </a:r>
            <a:endParaRPr lang="ko-KR" altLang="en-US" sz="4000" b="1" kern="0" dirty="0">
              <a:solidFill>
                <a:prstClr val="black">
                  <a:lumMod val="50000"/>
                  <a:lumOff val="50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F8A1D5-99CB-4DCD-AD72-B32A540E6830}"/>
              </a:ext>
            </a:extLst>
          </p:cNvPr>
          <p:cNvGrpSpPr/>
          <p:nvPr/>
        </p:nvGrpSpPr>
        <p:grpSpPr>
          <a:xfrm>
            <a:off x="1382883" y="2618625"/>
            <a:ext cx="9426234" cy="1620750"/>
            <a:chOff x="1560087" y="2000250"/>
            <a:chExt cx="9426234" cy="162075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4C3A6FE-F8AA-42BA-855D-52593CD33180}"/>
                </a:ext>
              </a:extLst>
            </p:cNvPr>
            <p:cNvSpPr/>
            <p:nvPr/>
          </p:nvSpPr>
          <p:spPr>
            <a:xfrm>
              <a:off x="1560087" y="2001000"/>
              <a:ext cx="1620000" cy="1620000"/>
            </a:xfrm>
            <a:prstGeom prst="ellipse">
              <a:avLst/>
            </a:prstGeom>
            <a:solidFill>
              <a:srgbClr val="FF66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강사 및</a:t>
              </a:r>
              <a:endPara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조교진</a:t>
              </a:r>
              <a:r>
                <a:rPr lang="ko-KR" altLang="en-US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소개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F03D839-0A76-4BB2-8746-8963DA3217AC}"/>
                </a:ext>
              </a:extLst>
            </p:cNvPr>
            <p:cNvSpPr/>
            <p:nvPr/>
          </p:nvSpPr>
          <p:spPr>
            <a:xfrm>
              <a:off x="4162165" y="2000250"/>
              <a:ext cx="1620000" cy="1620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코딩테스트 소개</a:t>
              </a:r>
              <a:endPara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F45760A-A478-4F64-87EB-913F1E93F332}"/>
                </a:ext>
              </a:extLst>
            </p:cNvPr>
            <p:cNvSpPr/>
            <p:nvPr/>
          </p:nvSpPr>
          <p:spPr>
            <a:xfrm>
              <a:off x="6764243" y="200025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학습과정</a:t>
              </a:r>
              <a:endParaRPr lang="en-US" altLang="ko-KR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소개</a:t>
              </a:r>
              <a:endParaRPr lang="en-US" altLang="ko-KR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446B0C8-CFD8-4875-AAA3-C0581FEA8F1D}"/>
                </a:ext>
              </a:extLst>
            </p:cNvPr>
            <p:cNvSpPr/>
            <p:nvPr/>
          </p:nvSpPr>
          <p:spPr>
            <a:xfrm>
              <a:off x="9366321" y="2000250"/>
              <a:ext cx="1620000" cy="1620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메뉴얼</a:t>
              </a:r>
              <a:endPara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소개</a:t>
              </a:r>
              <a:endPara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5B6E6027-D9F8-478C-BAD5-2077CD63BEE9}"/>
                </a:ext>
              </a:extLst>
            </p:cNvPr>
            <p:cNvSpPr/>
            <p:nvPr/>
          </p:nvSpPr>
          <p:spPr>
            <a:xfrm>
              <a:off x="6006504" y="2657850"/>
              <a:ext cx="533400" cy="3048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7CF6B4B2-8CAF-46A3-A214-ADA06851BBD8}"/>
                </a:ext>
              </a:extLst>
            </p:cNvPr>
            <p:cNvSpPr/>
            <p:nvPr/>
          </p:nvSpPr>
          <p:spPr>
            <a:xfrm>
              <a:off x="3404426" y="2657850"/>
              <a:ext cx="533400" cy="3048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9CCE544A-E0E1-455E-92FB-4091B88BCC5E}"/>
                </a:ext>
              </a:extLst>
            </p:cNvPr>
            <p:cNvSpPr/>
            <p:nvPr/>
          </p:nvSpPr>
          <p:spPr>
            <a:xfrm>
              <a:off x="8608582" y="2543925"/>
              <a:ext cx="533400" cy="3048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7082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1040" y="0"/>
            <a:ext cx="1063112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커리큘럼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10E27B-864F-49DF-BB4D-10F1A30A486A}"/>
              </a:ext>
            </a:extLst>
          </p:cNvPr>
          <p:cNvGrpSpPr/>
          <p:nvPr/>
        </p:nvGrpSpPr>
        <p:grpSpPr>
          <a:xfrm>
            <a:off x="756098" y="1101724"/>
            <a:ext cx="10679806" cy="3448813"/>
            <a:chOff x="1361566" y="901699"/>
            <a:chExt cx="9999045" cy="322897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A23C0BD-50D2-4786-9D2D-7E802D3F3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4908"/>
            <a:stretch/>
          </p:blipFill>
          <p:spPr>
            <a:xfrm>
              <a:off x="1361566" y="901699"/>
              <a:ext cx="4874466" cy="3228976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7AD5C24-A0ED-4F7E-AC3F-696408B4BD4E}"/>
                </a:ext>
              </a:extLst>
            </p:cNvPr>
            <p:cNvGrpSpPr/>
            <p:nvPr/>
          </p:nvGrpSpPr>
          <p:grpSpPr>
            <a:xfrm>
              <a:off x="6486145" y="901699"/>
              <a:ext cx="4874466" cy="2943227"/>
              <a:chOff x="6400420" y="888999"/>
              <a:chExt cx="4874466" cy="2943227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A9F8586-0DFD-4F9F-B10C-1D5330C13F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55092"/>
              <a:stretch/>
            </p:blipFill>
            <p:spPr>
              <a:xfrm>
                <a:off x="6400420" y="1200149"/>
                <a:ext cx="4874466" cy="2632077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6A31E180-508B-4037-9DDF-CA587EBB59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94908"/>
              <a:stretch/>
            </p:blipFill>
            <p:spPr>
              <a:xfrm>
                <a:off x="6400420" y="888999"/>
                <a:ext cx="4874466" cy="298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7097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50619" y="0"/>
            <a:ext cx="2308645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사전테스트 결과 리뷰</a:t>
            </a:r>
            <a:endParaRPr lang="ko-KR" altLang="en-US" sz="2000" b="1" i="1" kern="0" dirty="0">
              <a:solidFill>
                <a:srgbClr val="FF66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DBA3CA-731F-4EAA-BD46-601F2EC63A18}"/>
              </a:ext>
            </a:extLst>
          </p:cNvPr>
          <p:cNvSpPr txBox="1"/>
          <p:nvPr/>
        </p:nvSpPr>
        <p:spPr>
          <a:xfrm>
            <a:off x="767548" y="921130"/>
            <a:ext cx="102433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지원자들의 알고리즘 역량을 평가하기 위해 코딩테스트에 자주 나오는 빈출 알고리즘 개념을 </a:t>
            </a:r>
          </a:p>
          <a:p>
            <a:pPr marL="0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바탕으로 난이도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별로 각각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문제씩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총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문제 출제</a:t>
            </a:r>
          </a:p>
          <a:p>
            <a:pPr marL="0" indent="0">
              <a:buNone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시험은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 진행</a:t>
            </a:r>
          </a:p>
          <a:p>
            <a:pPr marL="0" indent="0">
              <a:buNone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문제 유형 및 난이도 구성은 다음과 같음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B7113AE-9DB5-4E5C-AF99-B0304C6C7D3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19" y="2750502"/>
            <a:ext cx="5627028" cy="1878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14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14921" y="5413"/>
            <a:ext cx="918841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목    차</a:t>
            </a:r>
            <a:endParaRPr lang="ko-KR" altLang="en-US" sz="4000" b="1" kern="0" dirty="0">
              <a:solidFill>
                <a:prstClr val="black">
                  <a:lumMod val="50000"/>
                  <a:lumOff val="50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F8A1D5-99CB-4DCD-AD72-B32A540E6830}"/>
              </a:ext>
            </a:extLst>
          </p:cNvPr>
          <p:cNvGrpSpPr/>
          <p:nvPr/>
        </p:nvGrpSpPr>
        <p:grpSpPr>
          <a:xfrm>
            <a:off x="1382883" y="2618625"/>
            <a:ext cx="9426234" cy="1620750"/>
            <a:chOff x="1560087" y="2000250"/>
            <a:chExt cx="9426234" cy="162075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4C3A6FE-F8AA-42BA-855D-52593CD33180}"/>
                </a:ext>
              </a:extLst>
            </p:cNvPr>
            <p:cNvSpPr/>
            <p:nvPr/>
          </p:nvSpPr>
          <p:spPr>
            <a:xfrm>
              <a:off x="1560087" y="2001000"/>
              <a:ext cx="1620000" cy="1620000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강사 및</a:t>
              </a:r>
              <a:endPara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조교진</a:t>
              </a:r>
              <a:r>
                <a:rPr lang="ko-KR" altLang="en-US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소개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F03D839-0A76-4BB2-8746-8963DA3217AC}"/>
                </a:ext>
              </a:extLst>
            </p:cNvPr>
            <p:cNvSpPr/>
            <p:nvPr/>
          </p:nvSpPr>
          <p:spPr>
            <a:xfrm>
              <a:off x="4162165" y="2000250"/>
              <a:ext cx="1620000" cy="1620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코딩테스트 소개</a:t>
              </a:r>
              <a:endPara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F45760A-A478-4F64-87EB-913F1E93F332}"/>
                </a:ext>
              </a:extLst>
            </p:cNvPr>
            <p:cNvSpPr/>
            <p:nvPr/>
          </p:nvSpPr>
          <p:spPr>
            <a:xfrm>
              <a:off x="6764243" y="2000250"/>
              <a:ext cx="1620000" cy="1620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학습과정</a:t>
              </a:r>
              <a:endPara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소개</a:t>
              </a:r>
              <a:endPara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446B0C8-CFD8-4875-AAA3-C0581FEA8F1D}"/>
                </a:ext>
              </a:extLst>
            </p:cNvPr>
            <p:cNvSpPr/>
            <p:nvPr/>
          </p:nvSpPr>
          <p:spPr>
            <a:xfrm>
              <a:off x="9366321" y="2000250"/>
              <a:ext cx="1620000" cy="1620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메뉴얼</a:t>
              </a:r>
              <a:endPara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소개</a:t>
              </a:r>
              <a:endPara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5B6E6027-D9F8-478C-BAD5-2077CD63BEE9}"/>
                </a:ext>
              </a:extLst>
            </p:cNvPr>
            <p:cNvSpPr/>
            <p:nvPr/>
          </p:nvSpPr>
          <p:spPr>
            <a:xfrm>
              <a:off x="6006504" y="2657850"/>
              <a:ext cx="533400" cy="3048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7CF6B4B2-8CAF-46A3-A214-ADA06851BBD8}"/>
                </a:ext>
              </a:extLst>
            </p:cNvPr>
            <p:cNvSpPr/>
            <p:nvPr/>
          </p:nvSpPr>
          <p:spPr>
            <a:xfrm>
              <a:off x="3404426" y="2657850"/>
              <a:ext cx="533400" cy="3048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9CCE544A-E0E1-455E-92FB-4091B88BCC5E}"/>
                </a:ext>
              </a:extLst>
            </p:cNvPr>
            <p:cNvSpPr/>
            <p:nvPr/>
          </p:nvSpPr>
          <p:spPr>
            <a:xfrm>
              <a:off x="8608582" y="2543925"/>
              <a:ext cx="533400" cy="3048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47623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50619" y="0"/>
            <a:ext cx="2308645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사전테스트 결과 리뷰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79B866-BFD8-4E8C-B0A6-E9346F053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88" y="978599"/>
            <a:ext cx="5936815" cy="4528875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4ACF7C0-2547-41BE-9063-F4717384B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557260"/>
              </p:ext>
            </p:extLst>
          </p:nvPr>
        </p:nvGraphicFramePr>
        <p:xfrm>
          <a:off x="7148874" y="1539196"/>
          <a:ext cx="3962335" cy="273367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35505">
                  <a:extLst>
                    <a:ext uri="{9D8B030D-6E8A-4147-A177-3AD203B41FA5}">
                      <a16:colId xmlns:a16="http://schemas.microsoft.com/office/drawing/2014/main" val="2767701391"/>
                    </a:ext>
                  </a:extLst>
                </a:gridCol>
                <a:gridCol w="2826830">
                  <a:extLst>
                    <a:ext uri="{9D8B030D-6E8A-4147-A177-3AD203B41FA5}">
                      <a16:colId xmlns:a16="http://schemas.microsoft.com/office/drawing/2014/main" val="1832919259"/>
                    </a:ext>
                  </a:extLst>
                </a:gridCol>
              </a:tblGrid>
              <a:tr h="3357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700" b="0" kern="100" dirty="0"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맞은 개수</a:t>
                      </a:r>
                      <a:endParaRPr lang="ko-KR" sz="1700" b="0" kern="100" dirty="0"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12558" marR="112558" marT="30898" marB="308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700" b="0" kern="100" dirty="0"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수</a:t>
                      </a:r>
                      <a:r>
                        <a:rPr lang="en-US" sz="1700" b="0" kern="100" dirty="0"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(</a:t>
                      </a:r>
                      <a:r>
                        <a:rPr lang="ko-KR" sz="1700" b="0" kern="100" dirty="0"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비율</a:t>
                      </a:r>
                      <a:r>
                        <a:rPr lang="en-US" sz="1700" b="0" kern="100" dirty="0"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endParaRPr lang="ko-KR" sz="1700" b="0" kern="100" dirty="0"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12558" marR="112558" marT="30898" marB="308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2204"/>
                  </a:ext>
                </a:extLst>
              </a:tr>
              <a:tr h="387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en-US" sz="1700" b="0" kern="100" dirty="0"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4</a:t>
                      </a:r>
                      <a:endParaRPr lang="ko-KR" sz="1700" b="0" kern="100" dirty="0"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12558" marR="112558" marT="30898" marB="308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en-US" sz="1700" b="0" kern="100"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 (20%)</a:t>
                      </a:r>
                      <a:endParaRPr lang="ko-KR" sz="1700" b="0" kern="100"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12558" marR="112558" marT="30898" marB="308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311879"/>
                  </a:ext>
                </a:extLst>
              </a:tr>
              <a:tr h="387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en-US" sz="1700" b="0" kern="100" dirty="0"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</a:t>
                      </a:r>
                      <a:endParaRPr lang="ko-KR" sz="1700" b="0" kern="100" dirty="0"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12558" marR="112558" marT="30898" marB="308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en-US" sz="1700" b="0" kern="100" dirty="0"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 (6.6%)</a:t>
                      </a:r>
                      <a:endParaRPr lang="ko-KR" sz="1700" b="0" kern="100" dirty="0"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12558" marR="112558" marT="30898" marB="308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785811"/>
                  </a:ext>
                </a:extLst>
              </a:tr>
              <a:tr h="4458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en-US" sz="1700" b="0" kern="100" dirty="0"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2</a:t>
                      </a:r>
                      <a:endParaRPr lang="ko-KR" sz="1700" b="0" kern="100" dirty="0"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12558" marR="112558" marT="30898" marB="308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en-US" sz="1700" b="0" kern="100" dirty="0"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 (20%)</a:t>
                      </a:r>
                      <a:endParaRPr lang="ko-KR" sz="1700" b="0" kern="100" dirty="0"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12558" marR="112558" marT="30898" marB="308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195595"/>
                  </a:ext>
                </a:extLst>
              </a:tr>
              <a:tr h="4027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en-US" sz="1700" b="0" kern="100" dirty="0"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</a:t>
                      </a:r>
                      <a:endParaRPr lang="ko-KR" sz="1700" b="0" kern="100" dirty="0"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12558" marR="112558" marT="30898" marB="308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en-US" sz="1700" b="0" kern="100" dirty="0"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2 (13.3%)</a:t>
                      </a:r>
                      <a:endParaRPr lang="ko-KR" sz="1700" b="0" kern="100" dirty="0"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12558" marR="112558" marT="30898" marB="308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031493"/>
                  </a:ext>
                </a:extLst>
              </a:tr>
              <a:tr h="387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en-US" sz="1700" b="0" kern="100" dirty="0"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0</a:t>
                      </a:r>
                      <a:endParaRPr lang="ko-KR" sz="1700" b="0" kern="100" dirty="0"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12558" marR="112558" marT="30898" marB="308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en-US" sz="1700" b="0" kern="100" dirty="0"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6 (40%)</a:t>
                      </a:r>
                      <a:endParaRPr lang="ko-KR" sz="1700" b="0" kern="100" dirty="0"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12558" marR="112558" marT="30898" marB="308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74453"/>
                  </a:ext>
                </a:extLst>
              </a:tr>
              <a:tr h="387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ko-KR" sz="1700" b="0" kern="100" dirty="0"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합계</a:t>
                      </a:r>
                      <a:endParaRPr lang="ko-KR" sz="1700" b="0" kern="100" dirty="0"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12558" marR="112558" marT="30898" marB="308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</a:pPr>
                      <a:r>
                        <a:rPr lang="en-US" sz="1700" b="0" kern="100" dirty="0"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15 (100%)</a:t>
                      </a:r>
                      <a:endParaRPr lang="ko-KR" sz="1700" b="0" kern="100" dirty="0"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12558" marR="112558" marT="30898" marB="308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35001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7285154-C14B-4FA8-8D0F-24E3F5193590}"/>
              </a:ext>
            </a:extLst>
          </p:cNvPr>
          <p:cNvSpPr txBox="1"/>
          <p:nvPr/>
        </p:nvSpPr>
        <p:spPr>
          <a:xfrm>
            <a:off x="6953843" y="1081995"/>
            <a:ext cx="6096000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●정답 개수 별 분포도</a:t>
            </a:r>
            <a:endParaRPr lang="ko-KR" altLang="ko-KR" sz="1400" kern="10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6756C-DBEE-4598-86B6-C551CFEB52DC}"/>
              </a:ext>
            </a:extLst>
          </p:cNvPr>
          <p:cNvSpPr txBox="1"/>
          <p:nvPr/>
        </p:nvSpPr>
        <p:spPr>
          <a:xfrm>
            <a:off x="767549" y="5628739"/>
            <a:ext cx="10243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정답 </a:t>
            </a:r>
            <a:r>
              <a:rPr lang="ko-KR" altLang="en-US" b="1" u="sng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갯수가</a:t>
            </a:r>
            <a:r>
              <a:rPr lang="ko-KR" altLang="en-US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이하인 학생분들을 위해서 별도의 구현 역량 강화 커리큘럼이 제공될 예정</a:t>
            </a:r>
            <a:r>
              <a:rPr lang="en-US" altLang="ko-KR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  <a:endParaRPr lang="ko-KR" altLang="en-US" b="1" u="sng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6396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5918" y="5413"/>
            <a:ext cx="1136850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학습 목표</a:t>
            </a:r>
            <a:endParaRPr lang="ko-KR" altLang="en-US" sz="4000" b="1" kern="0" dirty="0">
              <a:solidFill>
                <a:prstClr val="black">
                  <a:lumMod val="50000"/>
                  <a:lumOff val="50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D9329BA1-1697-4EE7-B192-33245426B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672" y="707880"/>
            <a:ext cx="2823103" cy="148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7F456F-F3B7-46E3-A6AB-685F3295B92B}"/>
              </a:ext>
            </a:extLst>
          </p:cNvPr>
          <p:cNvSpPr txBox="1"/>
          <p:nvPr/>
        </p:nvSpPr>
        <p:spPr>
          <a:xfrm>
            <a:off x="767548" y="921130"/>
            <a:ext cx="102433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코딩테스트 합격생들의 평균 점수는 약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69%,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불합격자들의 평균 점수는 약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38%</a:t>
            </a:r>
          </a:p>
          <a:p>
            <a:pPr marL="0" indent="0">
              <a:buNone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70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점 이상 안정적으로 받을 수 있다면 코딩테스트를 통과하고 취업을 할 수 있다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</a:p>
          <a:p>
            <a:pPr marL="0" indent="0">
              <a:buNone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알고리즘 역량은 단기간에 학습하기 어려운 만큼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이번 캠프를 통해 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지속적인 알고리즘 학습을 할 수 있는 기초역량을 강화하는데 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초첨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추가로 코딩테스트에서 절반 이상의 문제를 소화할 수 있는 주요 알고리즘 토픽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7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가지에 대한 학습 진행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5693221-38DB-4BB2-801B-CFD308C863EF}"/>
              </a:ext>
            </a:extLst>
          </p:cNvPr>
          <p:cNvGrpSpPr/>
          <p:nvPr/>
        </p:nvGrpSpPr>
        <p:grpSpPr>
          <a:xfrm>
            <a:off x="1328737" y="4379072"/>
            <a:ext cx="9534525" cy="1078036"/>
            <a:chOff x="1405918" y="4800450"/>
            <a:chExt cx="9534525" cy="1078036"/>
          </a:xfrm>
        </p:grpSpPr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E04B8B73-6BCD-41CE-8021-20A4DAFCC079}"/>
                </a:ext>
              </a:extLst>
            </p:cNvPr>
            <p:cNvSpPr/>
            <p:nvPr/>
          </p:nvSpPr>
          <p:spPr>
            <a:xfrm>
              <a:off x="1405918" y="4870205"/>
              <a:ext cx="9534525" cy="25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7E2E4B-E059-4A83-80DD-82868639FC98}"/>
                </a:ext>
              </a:extLst>
            </p:cNvPr>
            <p:cNvSpPr txBox="1"/>
            <p:nvPr/>
          </p:nvSpPr>
          <p:spPr>
            <a:xfrm>
              <a:off x="8268296" y="5232155"/>
              <a:ext cx="15138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코딩테스트 </a:t>
              </a:r>
              <a:endPara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통과</a:t>
              </a:r>
              <a:r>
                <a:rPr lang="en-US" altLang="ko-KR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!</a:t>
              </a:r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B66F391-9E7E-4B93-BC25-F53E0080135D}"/>
                </a:ext>
              </a:extLst>
            </p:cNvPr>
            <p:cNvSpPr/>
            <p:nvPr/>
          </p:nvSpPr>
          <p:spPr>
            <a:xfrm>
              <a:off x="8845237" y="4800450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745C773-5587-4BF0-B06D-12C8CED0C947}"/>
                </a:ext>
              </a:extLst>
            </p:cNvPr>
            <p:cNvSpPr/>
            <p:nvPr/>
          </p:nvSpPr>
          <p:spPr>
            <a:xfrm>
              <a:off x="5993180" y="4839443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136BFFC4-4B2B-4046-AB0F-E6B43F01C9B1}"/>
              </a:ext>
            </a:extLst>
          </p:cNvPr>
          <p:cNvSpPr/>
          <p:nvPr/>
        </p:nvSpPr>
        <p:spPr>
          <a:xfrm>
            <a:off x="2788500" y="441806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AE45345-7050-48D8-9B02-DA61BBC46B18}"/>
              </a:ext>
            </a:extLst>
          </p:cNvPr>
          <p:cNvSpPr/>
          <p:nvPr/>
        </p:nvSpPr>
        <p:spPr>
          <a:xfrm>
            <a:off x="3233055" y="4200525"/>
            <a:ext cx="2596245" cy="180000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5622A5-5F41-4B01-B11C-137E7F1BCEE0}"/>
              </a:ext>
            </a:extLst>
          </p:cNvPr>
          <p:cNvSpPr txBox="1"/>
          <p:nvPr/>
        </p:nvSpPr>
        <p:spPr>
          <a:xfrm>
            <a:off x="3423945" y="3802662"/>
            <a:ext cx="219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SW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역량강화캠프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8299AC-A1CC-474A-8621-A3851FD30433}"/>
              </a:ext>
            </a:extLst>
          </p:cNvPr>
          <p:cNvSpPr txBox="1"/>
          <p:nvPr/>
        </p:nvSpPr>
        <p:spPr>
          <a:xfrm>
            <a:off x="1612239" y="4064094"/>
            <a:ext cx="219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20~40%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702A1F-9CE5-4ED7-A1F8-C8E20833BD12}"/>
              </a:ext>
            </a:extLst>
          </p:cNvPr>
          <p:cNvSpPr txBox="1"/>
          <p:nvPr/>
        </p:nvSpPr>
        <p:spPr>
          <a:xfrm>
            <a:off x="4998096" y="4042303"/>
            <a:ext cx="219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50%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B6F60E-7B76-4310-8D07-15FB14AEFACE}"/>
              </a:ext>
            </a:extLst>
          </p:cNvPr>
          <p:cNvSpPr txBox="1"/>
          <p:nvPr/>
        </p:nvSpPr>
        <p:spPr>
          <a:xfrm>
            <a:off x="7850152" y="4041849"/>
            <a:ext cx="219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70%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8F6092-EBDE-4DA7-AEBA-CFBB4BC3D7E1}"/>
              </a:ext>
            </a:extLst>
          </p:cNvPr>
          <p:cNvSpPr txBox="1"/>
          <p:nvPr/>
        </p:nvSpPr>
        <p:spPr>
          <a:xfrm>
            <a:off x="9632493" y="4052331"/>
            <a:ext cx="219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100%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6199F5-8B2F-423B-8AA7-926F2D1B93D5}"/>
              </a:ext>
            </a:extLst>
          </p:cNvPr>
          <p:cNvSpPr txBox="1"/>
          <p:nvPr/>
        </p:nvSpPr>
        <p:spPr>
          <a:xfrm>
            <a:off x="290312" y="4080051"/>
            <a:ext cx="219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0%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88FA2D-7EDF-444C-90B6-4929989FAE78}"/>
              </a:ext>
            </a:extLst>
          </p:cNvPr>
          <p:cNvSpPr txBox="1"/>
          <p:nvPr/>
        </p:nvSpPr>
        <p:spPr>
          <a:xfrm>
            <a:off x="5339057" y="4825001"/>
            <a:ext cx="151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학습 목표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D0A75-E79E-4D4D-AD57-4ACA98C9FB70}"/>
              </a:ext>
            </a:extLst>
          </p:cNvPr>
          <p:cNvSpPr txBox="1"/>
          <p:nvPr/>
        </p:nvSpPr>
        <p:spPr>
          <a:xfrm>
            <a:off x="571796" y="4753517"/>
            <a:ext cx="151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뉴비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CB8384-05A3-4D23-819F-3DCD37FACBCA}"/>
              </a:ext>
            </a:extLst>
          </p:cNvPr>
          <p:cNvSpPr txBox="1"/>
          <p:nvPr/>
        </p:nvSpPr>
        <p:spPr>
          <a:xfrm>
            <a:off x="9973454" y="4791920"/>
            <a:ext cx="151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알고리즘의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신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B3C605-3E69-4137-BCFF-E15B70E70166}"/>
              </a:ext>
            </a:extLst>
          </p:cNvPr>
          <p:cNvSpPr txBox="1"/>
          <p:nvPr/>
        </p:nvSpPr>
        <p:spPr>
          <a:xfrm>
            <a:off x="2211559" y="4837925"/>
            <a:ext cx="151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현재상태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3E4FA-DECC-4B9F-9CC3-D82A95250135}"/>
              </a:ext>
            </a:extLst>
          </p:cNvPr>
          <p:cNvSpPr txBox="1"/>
          <p:nvPr/>
        </p:nvSpPr>
        <p:spPr>
          <a:xfrm>
            <a:off x="8926726" y="2202674"/>
            <a:ext cx="2560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출처 </a:t>
            </a:r>
            <a:r>
              <a:rPr lang="en-US" altLang="ko-KR" sz="900" dirty="0"/>
              <a:t>: “</a:t>
            </a:r>
            <a:r>
              <a:rPr lang="ko-KR" altLang="en-US" sz="900" dirty="0"/>
              <a:t>이것이 코딩 테스트다</a:t>
            </a:r>
            <a:r>
              <a:rPr lang="en-US" altLang="ko-KR" sz="900" dirty="0"/>
              <a:t>”</a:t>
            </a:r>
            <a:r>
              <a:rPr lang="ko-KR" altLang="en-US" sz="900" dirty="0"/>
              <a:t> </a:t>
            </a:r>
            <a:r>
              <a:rPr lang="ko-KR" altLang="en-US" sz="900" dirty="0" err="1"/>
              <a:t>한빛미디어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569851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1039" y="0"/>
            <a:ext cx="1063112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수업방식</a:t>
            </a:r>
            <a:endParaRPr lang="ko-KR" altLang="en-US" sz="2000" b="1" i="1" kern="0" dirty="0">
              <a:solidFill>
                <a:srgbClr val="FF66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FDF707-DC6C-4D1D-8286-2595EB2F97B9}"/>
              </a:ext>
            </a:extLst>
          </p:cNvPr>
          <p:cNvGrpSpPr/>
          <p:nvPr/>
        </p:nvGrpSpPr>
        <p:grpSpPr>
          <a:xfrm>
            <a:off x="1778615" y="1679908"/>
            <a:ext cx="8634769" cy="1212569"/>
            <a:chOff x="1381125" y="1183994"/>
            <a:chExt cx="8634769" cy="121256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9B7CD7D-040C-4CF2-8C8A-1789766F6700}"/>
                </a:ext>
              </a:extLst>
            </p:cNvPr>
            <p:cNvSpPr/>
            <p:nvPr/>
          </p:nvSpPr>
          <p:spPr>
            <a:xfrm>
              <a:off x="1381125" y="1183994"/>
              <a:ext cx="1238250" cy="1209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문제 파악</a:t>
              </a:r>
              <a:endPara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8080E8C-0443-438D-8769-05D825C2D798}"/>
                </a:ext>
              </a:extLst>
            </p:cNvPr>
            <p:cNvSpPr/>
            <p:nvPr/>
          </p:nvSpPr>
          <p:spPr>
            <a:xfrm>
              <a:off x="3846631" y="1186888"/>
              <a:ext cx="1238250" cy="1209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문제 해설</a:t>
              </a:r>
              <a:endPara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558EC3F-EE90-402E-B4A0-D7A52F7CF968}"/>
                </a:ext>
              </a:extLst>
            </p:cNvPr>
            <p:cNvSpPr/>
            <p:nvPr/>
          </p:nvSpPr>
          <p:spPr>
            <a:xfrm>
              <a:off x="6312138" y="1183994"/>
              <a:ext cx="1238250" cy="1209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문제</a:t>
              </a:r>
              <a:endPara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실습</a:t>
              </a:r>
              <a:endPara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65ACA72-8440-4BD5-86A9-614A0F72004C}"/>
                </a:ext>
              </a:extLst>
            </p:cNvPr>
            <p:cNvSpPr/>
            <p:nvPr/>
          </p:nvSpPr>
          <p:spPr>
            <a:xfrm>
              <a:off x="8777644" y="1183994"/>
              <a:ext cx="1238250" cy="1209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코드</a:t>
              </a:r>
              <a:endPara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리뷰</a:t>
              </a:r>
              <a:endPara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B682E9FA-47CC-4E20-B289-CF9EAB2D2F85}"/>
                </a:ext>
              </a:extLst>
            </p:cNvPr>
            <p:cNvSpPr/>
            <p:nvPr/>
          </p:nvSpPr>
          <p:spPr>
            <a:xfrm>
              <a:off x="2980590" y="1609725"/>
              <a:ext cx="504825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67FC22D1-AA8E-418B-B7FD-B8FE173274B0}"/>
                </a:ext>
              </a:extLst>
            </p:cNvPr>
            <p:cNvSpPr/>
            <p:nvPr/>
          </p:nvSpPr>
          <p:spPr>
            <a:xfrm>
              <a:off x="5477608" y="1609725"/>
              <a:ext cx="504825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AAF50F34-9417-4467-954F-3B88EFA3860C}"/>
                </a:ext>
              </a:extLst>
            </p:cNvPr>
            <p:cNvSpPr/>
            <p:nvPr/>
          </p:nvSpPr>
          <p:spPr>
            <a:xfrm>
              <a:off x="7943115" y="1609725"/>
              <a:ext cx="504825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9AD2944-861C-49E1-8921-113080B9BD4A}"/>
              </a:ext>
            </a:extLst>
          </p:cNvPr>
          <p:cNvSpPr txBox="1"/>
          <p:nvPr/>
        </p:nvSpPr>
        <p:spPr>
          <a:xfrm>
            <a:off x="767548" y="921130"/>
            <a:ext cx="102433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대표 문제 학습</a:t>
            </a:r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0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수업당</a:t>
            </a:r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4~5</a:t>
            </a:r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문제</a:t>
            </a:r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– 1</a:t>
            </a:r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 </a:t>
            </a:r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30</a:t>
            </a:r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630591-D85B-48F6-897E-8E811739A805}"/>
              </a:ext>
            </a:extLst>
          </p:cNvPr>
          <p:cNvSpPr txBox="1"/>
          <p:nvPr/>
        </p:nvSpPr>
        <p:spPr>
          <a:xfrm>
            <a:off x="767548" y="3222140"/>
            <a:ext cx="102433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추가 문제에 대한 개인별 실습 및 질의 응답</a:t>
            </a:r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- 1</a:t>
            </a:r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 </a:t>
            </a:r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30</a:t>
            </a:r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</a:t>
            </a:r>
            <a:endParaRPr lang="en-US" altLang="ko-KR" sz="2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</a:t>
            </a:r>
            <a:r>
              <a:rPr lang="en-US" altLang="ko-KR" sz="20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github</a:t>
            </a:r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통해 모범코드 제공</a:t>
            </a:r>
          </a:p>
          <a:p>
            <a:endParaRPr lang="en-US" altLang="ko-KR" sz="2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다음 수업 시간에 제출한 코드에 대한 코드 리뷰 제공</a:t>
            </a:r>
            <a:endParaRPr lang="en-US" altLang="ko-KR" sz="2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2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과제는 수업 당 </a:t>
            </a:r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문제 내외로 출제</a:t>
            </a:r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해설은 다음날 </a:t>
            </a:r>
            <a:r>
              <a:rPr lang="en-US" altLang="ko-KR" sz="20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github</a:t>
            </a:r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풀이 제공</a:t>
            </a:r>
          </a:p>
        </p:txBody>
      </p:sp>
    </p:spTree>
    <p:extLst>
      <p:ext uri="{BB962C8B-B14F-4D97-AF65-F5344CB8AC3E}">
        <p14:creationId xmlns:p14="http://schemas.microsoft.com/office/powerpoint/2010/main" val="293699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14921" y="5413"/>
            <a:ext cx="918841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목    차</a:t>
            </a:r>
            <a:endParaRPr lang="ko-KR" altLang="en-US" sz="4000" b="1" kern="0" dirty="0">
              <a:solidFill>
                <a:prstClr val="black">
                  <a:lumMod val="50000"/>
                  <a:lumOff val="50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F8A1D5-99CB-4DCD-AD72-B32A540E6830}"/>
              </a:ext>
            </a:extLst>
          </p:cNvPr>
          <p:cNvGrpSpPr/>
          <p:nvPr/>
        </p:nvGrpSpPr>
        <p:grpSpPr>
          <a:xfrm>
            <a:off x="1382883" y="2618625"/>
            <a:ext cx="9426234" cy="1620750"/>
            <a:chOff x="1560087" y="2000250"/>
            <a:chExt cx="9426234" cy="162075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4C3A6FE-F8AA-42BA-855D-52593CD33180}"/>
                </a:ext>
              </a:extLst>
            </p:cNvPr>
            <p:cNvSpPr/>
            <p:nvPr/>
          </p:nvSpPr>
          <p:spPr>
            <a:xfrm>
              <a:off x="1560087" y="2001000"/>
              <a:ext cx="1620000" cy="1620000"/>
            </a:xfrm>
            <a:prstGeom prst="ellipse">
              <a:avLst/>
            </a:prstGeom>
            <a:solidFill>
              <a:srgbClr val="FF66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강사 및</a:t>
              </a:r>
              <a:endPara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조교진</a:t>
              </a:r>
              <a:r>
                <a:rPr lang="ko-KR" altLang="en-US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소개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F03D839-0A76-4BB2-8746-8963DA3217AC}"/>
                </a:ext>
              </a:extLst>
            </p:cNvPr>
            <p:cNvSpPr/>
            <p:nvPr/>
          </p:nvSpPr>
          <p:spPr>
            <a:xfrm>
              <a:off x="4162165" y="2000250"/>
              <a:ext cx="1620000" cy="1620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코딩테스트 소개</a:t>
              </a:r>
              <a:endPara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F45760A-A478-4F64-87EB-913F1E93F332}"/>
                </a:ext>
              </a:extLst>
            </p:cNvPr>
            <p:cNvSpPr/>
            <p:nvPr/>
          </p:nvSpPr>
          <p:spPr>
            <a:xfrm>
              <a:off x="6764243" y="2000250"/>
              <a:ext cx="1620000" cy="1620000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학습과정</a:t>
              </a:r>
              <a:endParaRPr lang="en-US" altLang="ko-KR" sz="20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소개</a:t>
              </a:r>
              <a:endParaRPr lang="en-US" altLang="ko-KR" sz="20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446B0C8-CFD8-4875-AAA3-C0581FEA8F1D}"/>
                </a:ext>
              </a:extLst>
            </p:cNvPr>
            <p:cNvSpPr/>
            <p:nvPr/>
          </p:nvSpPr>
          <p:spPr>
            <a:xfrm>
              <a:off x="9366321" y="200025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메뉴얼</a:t>
              </a:r>
              <a:endParaRPr lang="en-US" altLang="ko-KR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소개</a:t>
              </a:r>
              <a:endParaRPr lang="en-US" altLang="ko-KR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5B6E6027-D9F8-478C-BAD5-2077CD63BEE9}"/>
                </a:ext>
              </a:extLst>
            </p:cNvPr>
            <p:cNvSpPr/>
            <p:nvPr/>
          </p:nvSpPr>
          <p:spPr>
            <a:xfrm>
              <a:off x="6006504" y="2657850"/>
              <a:ext cx="533400" cy="3048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7CF6B4B2-8CAF-46A3-A214-ADA06851BBD8}"/>
                </a:ext>
              </a:extLst>
            </p:cNvPr>
            <p:cNvSpPr/>
            <p:nvPr/>
          </p:nvSpPr>
          <p:spPr>
            <a:xfrm>
              <a:off x="3404426" y="2657850"/>
              <a:ext cx="533400" cy="3048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9CCE544A-E0E1-455E-92FB-4091B88BCC5E}"/>
                </a:ext>
              </a:extLst>
            </p:cNvPr>
            <p:cNvSpPr/>
            <p:nvPr/>
          </p:nvSpPr>
          <p:spPr>
            <a:xfrm>
              <a:off x="8608582" y="2543925"/>
              <a:ext cx="533400" cy="3048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51012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48" y="0"/>
            <a:ext cx="2525051" cy="508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메뉴얼 소개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87576AB-0F98-4C43-BD25-8CA07B03C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568" y="990307"/>
            <a:ext cx="7070864" cy="4877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835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96298" y="5413"/>
            <a:ext cx="1156086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강사 소개</a:t>
            </a:r>
            <a:endParaRPr lang="ko-KR" altLang="en-US" sz="4000" b="1" kern="0" dirty="0">
              <a:solidFill>
                <a:prstClr val="black">
                  <a:lumMod val="50000"/>
                  <a:lumOff val="50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8540A89D-10EB-4D04-9F5B-90805AEC66D9}"/>
              </a:ext>
            </a:extLst>
          </p:cNvPr>
          <p:cNvGrpSpPr/>
          <p:nvPr/>
        </p:nvGrpSpPr>
        <p:grpSpPr>
          <a:xfrm>
            <a:off x="767549" y="927099"/>
            <a:ext cx="11423053" cy="5156440"/>
            <a:chOff x="767549" y="927099"/>
            <a:chExt cx="11423053" cy="515644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962FB29-9E1D-46A6-8088-6EB2B50B6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7549" y="927099"/>
              <a:ext cx="5353050" cy="4238625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8D93D7B-1D0B-4AF4-AEE8-EE2CD2179403}"/>
                </a:ext>
              </a:extLst>
            </p:cNvPr>
            <p:cNvSpPr/>
            <p:nvPr/>
          </p:nvSpPr>
          <p:spPr>
            <a:xfrm>
              <a:off x="2722166" y="5376210"/>
              <a:ext cx="288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박민수 지도강사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5E4E326-BEF7-4FDE-B793-60C5ED96059C}"/>
                </a:ext>
              </a:extLst>
            </p:cNvPr>
            <p:cNvSpPr/>
            <p:nvPr/>
          </p:nvSpPr>
          <p:spPr>
            <a:xfrm>
              <a:off x="2722166" y="5160210"/>
              <a:ext cx="2880000" cy="2160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FUTURE TECH ACADEMY</a:t>
              </a:r>
              <a:endPara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4692DD-6AEF-48A6-8B7D-C84F19BE921E}"/>
                </a:ext>
              </a:extLst>
            </p:cNvPr>
            <p:cNvSpPr txBox="1"/>
            <p:nvPr/>
          </p:nvSpPr>
          <p:spPr>
            <a:xfrm>
              <a:off x="2824122" y="5736210"/>
              <a:ext cx="2676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고려대학교 사이버국방학과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4F15EE-B339-49B6-B92D-FAC91888BFBD}"/>
                </a:ext>
              </a:extLst>
            </p:cNvPr>
            <p:cNvSpPr txBox="1"/>
            <p:nvPr/>
          </p:nvSpPr>
          <p:spPr>
            <a:xfrm>
              <a:off x="6096000" y="4236880"/>
              <a:ext cx="6094602" cy="18466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주요경력</a:t>
              </a:r>
            </a:p>
            <a:p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  </a:t>
              </a:r>
              <a:r>
                <a:rPr lang="ko-KR" altLang="en-US" sz="1400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ㆍ고려대학교</a:t>
              </a:r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정보보호학부</a:t>
              </a:r>
            </a:p>
            <a:p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  </a:t>
              </a:r>
              <a:r>
                <a:rPr lang="ko-KR" altLang="en-US" sz="1400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ㆍ경기과학고</a:t>
              </a:r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졸업</a:t>
              </a:r>
            </a:p>
            <a:p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  </a:t>
              </a:r>
              <a:r>
                <a:rPr lang="ko-KR" altLang="en-US" sz="1400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ㆍACM-I</a:t>
              </a:r>
              <a:r>
                <a:rPr lang="en-US" altLang="ko-KR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CPC</a:t>
              </a:r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</a:t>
              </a:r>
              <a:r>
                <a:rPr lang="ko-KR" altLang="en-US" sz="1400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국제대학생프로그래밍경시대회</a:t>
              </a:r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)한국 10위</a:t>
              </a:r>
            </a:p>
            <a:p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  </a:t>
              </a:r>
              <a:r>
                <a:rPr lang="ko-KR" altLang="en-US" sz="1400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ㆍ한국정보올림피아드</a:t>
              </a:r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(KOI)고등부 전국대회 은상</a:t>
              </a:r>
            </a:p>
            <a:p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  </a:t>
              </a:r>
              <a:r>
                <a:rPr lang="ko-KR" altLang="en-US" sz="1400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ㆍ국제정보올림피아드</a:t>
              </a:r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(IOI)국가대표 상비군</a:t>
              </a:r>
            </a:p>
            <a:p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  </a:t>
              </a:r>
              <a:r>
                <a:rPr lang="ko-KR" altLang="en-US" sz="1400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ㆍ국제정보올림피아드</a:t>
              </a:r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(IOI)국가대표 조교</a:t>
              </a:r>
            </a:p>
            <a:p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  </a:t>
              </a:r>
              <a:r>
                <a:rPr lang="ko-KR" altLang="en-US" sz="1400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ㆍ알고리즘</a:t>
              </a:r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강의경력 5년 이상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36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5916" y="5413"/>
            <a:ext cx="1136850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강사 소개</a:t>
            </a:r>
            <a:endParaRPr lang="ko-KR" altLang="en-US" sz="4000" b="1" kern="0" dirty="0">
              <a:solidFill>
                <a:prstClr val="black">
                  <a:lumMod val="50000"/>
                  <a:lumOff val="50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E5F25F9-23CD-432E-B8A3-CB4BAD7D90B9}"/>
              </a:ext>
            </a:extLst>
          </p:cNvPr>
          <p:cNvSpPr txBox="1"/>
          <p:nvPr/>
        </p:nvSpPr>
        <p:spPr>
          <a:xfrm>
            <a:off x="874021" y="2126079"/>
            <a:ext cx="7984222" cy="2069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1300"/>
              </a:spcBef>
              <a:buNone/>
            </a:pP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이메일</a:t>
            </a: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en-US" altLang="ko-KR" sz="2400" u="sng" dirty="0">
                <a:solidFill>
                  <a:schemeClr val="hlin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4"/>
              </a:rPr>
              <a:t>minsoo12349@gmail.com</a:t>
            </a:r>
            <a:endParaRPr lang="en-US" altLang="ko-KR" sz="2400" u="sng" dirty="0">
              <a:solidFill>
                <a:schemeClr val="hlin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spcBef>
                <a:spcPts val="1300"/>
              </a:spcBef>
              <a:buNone/>
            </a:pPr>
            <a:endParaRPr lang="en-US" altLang="ko-KR" sz="2400" u="sng" dirty="0">
              <a:solidFill>
                <a:schemeClr val="hlin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spcBef>
                <a:spcPts val="1300"/>
              </a:spcBef>
            </a:pP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모범코드는 </a:t>
            </a:r>
            <a:r>
              <a:rPr lang="en-US" altLang="ko-KR" sz="2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Github</a:t>
            </a: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게재될 예정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</a:t>
            </a: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5"/>
              </a:rPr>
              <a:t>https://github.com/Miryu-PS/2021_DGUalgocamp</a:t>
            </a:r>
            <a:endParaRPr lang="ko-KR" altLang="en-US" sz="2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62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6110" y="5413"/>
            <a:ext cx="1356461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 err="1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조교진</a:t>
            </a: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소개</a:t>
            </a:r>
            <a:endParaRPr lang="ko-KR" altLang="en-US" sz="4000" b="1" kern="0" dirty="0">
              <a:solidFill>
                <a:prstClr val="black">
                  <a:lumMod val="50000"/>
                  <a:lumOff val="50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69A2F36-EF80-4906-9800-A55CB80789EB}"/>
              </a:ext>
            </a:extLst>
          </p:cNvPr>
          <p:cNvSpPr/>
          <p:nvPr/>
        </p:nvSpPr>
        <p:spPr>
          <a:xfrm>
            <a:off x="1752571" y="1979802"/>
            <a:ext cx="1800000" cy="1800000"/>
          </a:xfrm>
          <a:prstGeom prst="ellipse">
            <a:avLst/>
          </a:prstGeom>
          <a:blipFill dpi="0" rotWithShape="1">
            <a:blip r:embed="rId4"/>
            <a:srcRect/>
            <a:stretch>
              <a:fillRect l="-5000" r="-5000"/>
            </a:stretch>
          </a:blip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D31F6B9-4C0B-42A7-8297-B81A259DC2F8}"/>
              </a:ext>
            </a:extLst>
          </p:cNvPr>
          <p:cNvSpPr/>
          <p:nvPr/>
        </p:nvSpPr>
        <p:spPr>
          <a:xfrm>
            <a:off x="5196707" y="1979802"/>
            <a:ext cx="1800000" cy="180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BA4A625-0A52-4DE8-87EF-22D930F9CB61}"/>
              </a:ext>
            </a:extLst>
          </p:cNvPr>
          <p:cNvSpPr/>
          <p:nvPr/>
        </p:nvSpPr>
        <p:spPr>
          <a:xfrm>
            <a:off x="8601234" y="1979802"/>
            <a:ext cx="1800000" cy="1800000"/>
          </a:xfrm>
          <a:prstGeom prst="ellipse">
            <a:avLst/>
          </a:prstGeom>
          <a:blipFill dpi="0" rotWithShape="1">
            <a:blip r:embed="rId6"/>
            <a:srcRect/>
            <a:stretch>
              <a:fillRect l="5000" r="5000"/>
            </a:stretch>
          </a:blip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5949CE-198F-4D38-BF00-15EE0A5E06C7}"/>
              </a:ext>
            </a:extLst>
          </p:cNvPr>
          <p:cNvSpPr/>
          <p:nvPr/>
        </p:nvSpPr>
        <p:spPr>
          <a:xfrm>
            <a:off x="1296110" y="4206288"/>
            <a:ext cx="288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김태훈 조교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803E34-252A-4827-A4D5-5FAECA12C907}"/>
              </a:ext>
            </a:extLst>
          </p:cNvPr>
          <p:cNvSpPr/>
          <p:nvPr/>
        </p:nvSpPr>
        <p:spPr>
          <a:xfrm>
            <a:off x="1296110" y="3990288"/>
            <a:ext cx="2880000" cy="216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FUTURE TECH ACADEMY</a:t>
            </a:r>
            <a:endParaRPr lang="ko-KR" altLang="en-US" sz="12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4E38F8-29B4-458C-B70A-7ABEE48EDD0B}"/>
              </a:ext>
            </a:extLst>
          </p:cNvPr>
          <p:cNvSpPr txBox="1"/>
          <p:nvPr/>
        </p:nvSpPr>
        <p:spPr>
          <a:xfrm>
            <a:off x="1398066" y="4566288"/>
            <a:ext cx="2676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고려대학교 사이버국방학과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6189E0-1F60-48CE-9DDF-58AC51071FB6}"/>
              </a:ext>
            </a:extLst>
          </p:cNvPr>
          <p:cNvGrpSpPr/>
          <p:nvPr/>
        </p:nvGrpSpPr>
        <p:grpSpPr>
          <a:xfrm>
            <a:off x="4656000" y="3990288"/>
            <a:ext cx="2880000" cy="883777"/>
            <a:chOff x="4792346" y="3985404"/>
            <a:chExt cx="2880000" cy="88377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520AE10-890D-4730-9D2A-6C7F16251579}"/>
                </a:ext>
              </a:extLst>
            </p:cNvPr>
            <p:cNvSpPr/>
            <p:nvPr/>
          </p:nvSpPr>
          <p:spPr>
            <a:xfrm>
              <a:off x="4792346" y="4201404"/>
              <a:ext cx="288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김남일 조교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9620482-DA4E-4001-9991-3CEF30806476}"/>
                </a:ext>
              </a:extLst>
            </p:cNvPr>
            <p:cNvSpPr/>
            <p:nvPr/>
          </p:nvSpPr>
          <p:spPr>
            <a:xfrm>
              <a:off x="4792346" y="3985404"/>
              <a:ext cx="2880000" cy="2160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FUTURE TECH ACADEMY</a:t>
              </a:r>
              <a:endPara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C0F26D-57CE-4948-BD88-7A3DD456F70C}"/>
                </a:ext>
              </a:extLst>
            </p:cNvPr>
            <p:cNvSpPr txBox="1"/>
            <p:nvPr/>
          </p:nvSpPr>
          <p:spPr>
            <a:xfrm>
              <a:off x="4894302" y="4561404"/>
              <a:ext cx="2676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고려대학교 사이버국방학과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975B843-E15F-410C-8EA8-40D2D020D751}"/>
              </a:ext>
            </a:extLst>
          </p:cNvPr>
          <p:cNvGrpSpPr/>
          <p:nvPr/>
        </p:nvGrpSpPr>
        <p:grpSpPr>
          <a:xfrm>
            <a:off x="8015890" y="3990288"/>
            <a:ext cx="2880000" cy="883777"/>
            <a:chOff x="4792346" y="3985404"/>
            <a:chExt cx="2880000" cy="88377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42F7F44-FCE4-45D8-B27B-D3EF10855341}"/>
                </a:ext>
              </a:extLst>
            </p:cNvPr>
            <p:cNvSpPr/>
            <p:nvPr/>
          </p:nvSpPr>
          <p:spPr>
            <a:xfrm>
              <a:off x="4792346" y="4201404"/>
              <a:ext cx="288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곽재혁</a:t>
              </a:r>
              <a:r>
                <a:rPr lang="ko-KR" altLang="en-US" sz="1600" b="1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조교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91B835E-7AD6-40DA-8685-1640BC9CB295}"/>
                </a:ext>
              </a:extLst>
            </p:cNvPr>
            <p:cNvSpPr/>
            <p:nvPr/>
          </p:nvSpPr>
          <p:spPr>
            <a:xfrm>
              <a:off x="4792346" y="3985404"/>
              <a:ext cx="2880000" cy="2160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FUTURE TECH ACADEMY</a:t>
              </a:r>
              <a:endPara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54BAC39-F5C2-482D-BBEE-A6536A506A94}"/>
                </a:ext>
              </a:extLst>
            </p:cNvPr>
            <p:cNvSpPr txBox="1"/>
            <p:nvPr/>
          </p:nvSpPr>
          <p:spPr>
            <a:xfrm>
              <a:off x="4894302" y="4561404"/>
              <a:ext cx="2676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연세대학교 컴퓨터공학과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0ABE5CF-4BDC-4730-AEC3-8EAAAB01DB32}"/>
              </a:ext>
            </a:extLst>
          </p:cNvPr>
          <p:cNvSpPr txBox="1"/>
          <p:nvPr/>
        </p:nvSpPr>
        <p:spPr>
          <a:xfrm>
            <a:off x="1347088" y="4871518"/>
            <a:ext cx="2778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정보올림피아드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전국대회 고등부 은상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1EC325-9423-4319-B866-7E64D40CE253}"/>
              </a:ext>
            </a:extLst>
          </p:cNvPr>
          <p:cNvSpPr txBox="1"/>
          <p:nvPr/>
        </p:nvSpPr>
        <p:spPr>
          <a:xfrm>
            <a:off x="4706978" y="4871518"/>
            <a:ext cx="2778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정보올림피아드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고등부 동상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45DD8E-0B1A-4F44-A8C0-8360577B1CCB}"/>
              </a:ext>
            </a:extLst>
          </p:cNvPr>
          <p:cNvSpPr txBox="1"/>
          <p:nvPr/>
        </p:nvSpPr>
        <p:spPr>
          <a:xfrm>
            <a:off x="8066868" y="4868133"/>
            <a:ext cx="2778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SCPC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본선</a:t>
            </a:r>
          </a:p>
        </p:txBody>
      </p:sp>
    </p:spTree>
    <p:extLst>
      <p:ext uri="{BB962C8B-B14F-4D97-AF65-F5344CB8AC3E}">
        <p14:creationId xmlns:p14="http://schemas.microsoft.com/office/powerpoint/2010/main" val="102252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14921" y="5413"/>
            <a:ext cx="918841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목    차</a:t>
            </a:r>
            <a:endParaRPr lang="ko-KR" altLang="en-US" sz="4000" b="1" kern="0" dirty="0">
              <a:solidFill>
                <a:prstClr val="black">
                  <a:lumMod val="50000"/>
                  <a:lumOff val="50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F8A1D5-99CB-4DCD-AD72-B32A540E6830}"/>
              </a:ext>
            </a:extLst>
          </p:cNvPr>
          <p:cNvGrpSpPr/>
          <p:nvPr/>
        </p:nvGrpSpPr>
        <p:grpSpPr>
          <a:xfrm>
            <a:off x="1382883" y="2618625"/>
            <a:ext cx="9426234" cy="1620750"/>
            <a:chOff x="1560087" y="2000250"/>
            <a:chExt cx="9426234" cy="162075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4C3A6FE-F8AA-42BA-855D-52593CD33180}"/>
                </a:ext>
              </a:extLst>
            </p:cNvPr>
            <p:cNvSpPr/>
            <p:nvPr/>
          </p:nvSpPr>
          <p:spPr>
            <a:xfrm>
              <a:off x="1560087" y="2001000"/>
              <a:ext cx="1620000" cy="1620000"/>
            </a:xfrm>
            <a:prstGeom prst="ellipse">
              <a:avLst/>
            </a:prstGeom>
            <a:solidFill>
              <a:srgbClr val="FF66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강사 및</a:t>
              </a:r>
              <a:endPara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조교진</a:t>
              </a:r>
              <a:r>
                <a:rPr lang="ko-KR" altLang="en-US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소개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F03D839-0A76-4BB2-8746-8963DA3217AC}"/>
                </a:ext>
              </a:extLst>
            </p:cNvPr>
            <p:cNvSpPr/>
            <p:nvPr/>
          </p:nvSpPr>
          <p:spPr>
            <a:xfrm>
              <a:off x="4162165" y="2000250"/>
              <a:ext cx="1620000" cy="1620000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코딩테스트 소개</a:t>
              </a:r>
              <a:endParaRPr lang="en-US" altLang="ko-KR" sz="2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F45760A-A478-4F64-87EB-913F1E93F332}"/>
                </a:ext>
              </a:extLst>
            </p:cNvPr>
            <p:cNvSpPr/>
            <p:nvPr/>
          </p:nvSpPr>
          <p:spPr>
            <a:xfrm>
              <a:off x="6764243" y="2000250"/>
              <a:ext cx="1620000" cy="1620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학습과정</a:t>
              </a:r>
              <a:endPara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소개</a:t>
              </a:r>
              <a:endPara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446B0C8-CFD8-4875-AAA3-C0581FEA8F1D}"/>
                </a:ext>
              </a:extLst>
            </p:cNvPr>
            <p:cNvSpPr/>
            <p:nvPr/>
          </p:nvSpPr>
          <p:spPr>
            <a:xfrm>
              <a:off x="9366321" y="2000250"/>
              <a:ext cx="1620000" cy="1620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메뉴얼</a:t>
              </a:r>
              <a:endPara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소개</a:t>
              </a:r>
              <a:endPara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5B6E6027-D9F8-478C-BAD5-2077CD63BEE9}"/>
                </a:ext>
              </a:extLst>
            </p:cNvPr>
            <p:cNvSpPr/>
            <p:nvPr/>
          </p:nvSpPr>
          <p:spPr>
            <a:xfrm>
              <a:off x="6006504" y="2657850"/>
              <a:ext cx="533400" cy="3048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7CF6B4B2-8CAF-46A3-A214-ADA06851BBD8}"/>
                </a:ext>
              </a:extLst>
            </p:cNvPr>
            <p:cNvSpPr/>
            <p:nvPr/>
          </p:nvSpPr>
          <p:spPr>
            <a:xfrm>
              <a:off x="3404426" y="2657850"/>
              <a:ext cx="533400" cy="3048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9CCE544A-E0E1-455E-92FB-4091B88BCC5E}"/>
                </a:ext>
              </a:extLst>
            </p:cNvPr>
            <p:cNvSpPr/>
            <p:nvPr/>
          </p:nvSpPr>
          <p:spPr>
            <a:xfrm>
              <a:off x="8608582" y="2543925"/>
              <a:ext cx="533400" cy="3048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9865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35783" y="0"/>
            <a:ext cx="1697901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코딩 테스트란</a:t>
            </a:r>
            <a:r>
              <a:rPr lang="en-US" altLang="ko-KR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  <a:endParaRPr lang="ko-KR" altLang="en-US" sz="4000" b="1" kern="0" dirty="0">
              <a:solidFill>
                <a:prstClr val="black">
                  <a:lumMod val="50000"/>
                  <a:lumOff val="50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E5F25F9-23CD-432E-B8A3-CB4BAD7D90B9}"/>
              </a:ext>
            </a:extLst>
          </p:cNvPr>
          <p:cNvSpPr txBox="1"/>
          <p:nvPr/>
        </p:nvSpPr>
        <p:spPr>
          <a:xfrm>
            <a:off x="828496" y="1018413"/>
            <a:ext cx="10535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000" b="1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</a:t>
            </a:r>
            <a:r>
              <a:rPr lang="ko-KR" altLang="en-US" sz="2000" b="1" dirty="0" err="1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코딩테스트란</a:t>
            </a:r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sz="20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개발자로서의</a:t>
            </a:r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기초역량과 소양을 보기 위한 시험</a:t>
            </a:r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</a:t>
            </a:r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으로써 기업에서 개발자를 채용하는  </a:t>
            </a:r>
            <a:endParaRPr lang="en-US" altLang="ko-KR" sz="2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            </a:t>
            </a:r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채용 프로세스 중 하나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3AE09D-00E3-41A4-8A42-FD1B6EBC5E92}"/>
              </a:ext>
            </a:extLst>
          </p:cNvPr>
          <p:cNvGrpSpPr/>
          <p:nvPr/>
        </p:nvGrpSpPr>
        <p:grpSpPr>
          <a:xfrm>
            <a:off x="2906484" y="2071612"/>
            <a:ext cx="6379029" cy="3341016"/>
            <a:chOff x="2906484" y="1758492"/>
            <a:chExt cx="6379029" cy="3341016"/>
          </a:xfrm>
        </p:grpSpPr>
        <p:pic>
          <p:nvPicPr>
            <p:cNvPr id="1028" name="Picture 4" descr="카카오코딩테스트에 대한 모든 것 (feat. 카카오 코딩테스트 합격자 영상 有) : 네이버 블로그">
              <a:extLst>
                <a:ext uri="{FF2B5EF4-FFF2-40B4-BE49-F238E27FC236}">
                  <a16:creationId xmlns:a16="http://schemas.microsoft.com/office/drawing/2014/main" id="{F3C7C161-F725-4593-9088-8B7E0FEF48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484" y="1758492"/>
              <a:ext cx="6379029" cy="334101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BFD8D4B-06B6-4F1E-A5F6-A0D00DBC276D}"/>
                </a:ext>
              </a:extLst>
            </p:cNvPr>
            <p:cNvSpPr/>
            <p:nvPr/>
          </p:nvSpPr>
          <p:spPr>
            <a:xfrm>
              <a:off x="4371975" y="3044574"/>
              <a:ext cx="1080000" cy="10800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260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35783" y="0"/>
            <a:ext cx="2089033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코딩 테스트의 정의</a:t>
            </a:r>
            <a:endParaRPr lang="ko-KR" altLang="en-US" sz="4000" b="1" kern="0" dirty="0">
              <a:solidFill>
                <a:prstClr val="black">
                  <a:lumMod val="50000"/>
                  <a:lumOff val="50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E5F25F9-23CD-432E-B8A3-CB4BAD7D90B9}"/>
              </a:ext>
            </a:extLst>
          </p:cNvPr>
          <p:cNvSpPr txBox="1"/>
          <p:nvPr/>
        </p:nvSpPr>
        <p:spPr>
          <a:xfrm>
            <a:off x="828496" y="1161288"/>
            <a:ext cx="10535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‘</a:t>
            </a:r>
            <a:r>
              <a:rPr lang="ko-KR" altLang="en-US" sz="2000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주어진 시간동안</a:t>
            </a:r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000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주어진 문제를 요구사항에 맞게</a:t>
            </a:r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000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프로그래밍하여</a:t>
            </a:r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000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ACCEPT</a:t>
            </a:r>
            <a:r>
              <a:rPr lang="ko-KR" altLang="en-US" sz="2000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 점수를 받는 시험</a:t>
            </a:r>
            <a:r>
              <a:rPr lang="ko-KR" altLang="en-US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E6986-861A-40EB-BA16-46A967CDD51C}"/>
              </a:ext>
            </a:extLst>
          </p:cNvPr>
          <p:cNvSpPr txBox="1"/>
          <p:nvPr/>
        </p:nvSpPr>
        <p:spPr>
          <a:xfrm>
            <a:off x="1921079" y="156145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662C0-466F-49C0-80EE-8E0879330B14}"/>
              </a:ext>
            </a:extLst>
          </p:cNvPr>
          <p:cNvSpPr txBox="1"/>
          <p:nvPr/>
        </p:nvSpPr>
        <p:spPr>
          <a:xfrm>
            <a:off x="4321379" y="156139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E2C55D-D4E6-4574-AE66-553414BF8EB6}"/>
              </a:ext>
            </a:extLst>
          </p:cNvPr>
          <p:cNvSpPr txBox="1"/>
          <p:nvPr/>
        </p:nvSpPr>
        <p:spPr>
          <a:xfrm>
            <a:off x="6918123" y="156139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E8BEBA-DB63-4473-87A1-C6DADA9A7872}"/>
              </a:ext>
            </a:extLst>
          </p:cNvPr>
          <p:cNvSpPr txBox="1"/>
          <p:nvPr/>
        </p:nvSpPr>
        <p:spPr>
          <a:xfrm>
            <a:off x="9364561" y="157760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④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799E5D9-8985-462B-9890-8F7C3086AE62}"/>
              </a:ext>
            </a:extLst>
          </p:cNvPr>
          <p:cNvSpPr/>
          <p:nvPr/>
        </p:nvSpPr>
        <p:spPr>
          <a:xfrm>
            <a:off x="1994002" y="2397476"/>
            <a:ext cx="330404" cy="628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E92C0-7CE2-41E3-8AEA-6C132F9A13DC}"/>
              </a:ext>
            </a:extLst>
          </p:cNvPr>
          <p:cNvSpPr txBox="1"/>
          <p:nvPr/>
        </p:nvSpPr>
        <p:spPr>
          <a:xfrm>
            <a:off x="1104280" y="3441761"/>
            <a:ext cx="2109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~5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 내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8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문제 이내를 해결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35E9EC45-BDE5-48FC-9AEF-E8ABD7BF6E64}"/>
              </a:ext>
            </a:extLst>
          </p:cNvPr>
          <p:cNvSpPr/>
          <p:nvPr/>
        </p:nvSpPr>
        <p:spPr>
          <a:xfrm>
            <a:off x="4414538" y="2397476"/>
            <a:ext cx="330404" cy="628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D695E-2C09-4683-9487-43D954B9B670}"/>
              </a:ext>
            </a:extLst>
          </p:cNvPr>
          <p:cNvSpPr txBox="1"/>
          <p:nvPr/>
        </p:nvSpPr>
        <p:spPr>
          <a:xfrm>
            <a:off x="3445362" y="3427897"/>
            <a:ext cx="22282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 문제가 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대부분이나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간혹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DB,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네트워크 관련 문제가 출제되기도 함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23F9F474-7F98-4E45-88C6-E5078CC8FC7E}"/>
              </a:ext>
            </a:extLst>
          </p:cNvPr>
          <p:cNvSpPr/>
          <p:nvPr/>
        </p:nvSpPr>
        <p:spPr>
          <a:xfrm>
            <a:off x="7018863" y="2397476"/>
            <a:ext cx="330404" cy="628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AB8CFB-7DED-4FDC-8885-205A717EFFA9}"/>
              </a:ext>
            </a:extLst>
          </p:cNvPr>
          <p:cNvSpPr txBox="1"/>
          <p:nvPr/>
        </p:nvSpPr>
        <p:spPr>
          <a:xfrm>
            <a:off x="6049687" y="3427897"/>
            <a:ext cx="22282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C/C++</a:t>
            </a:r>
          </a:p>
          <a:p>
            <a:pPr marL="0" indent="0" algn="ctr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Java</a:t>
            </a:r>
          </a:p>
          <a:p>
            <a:pPr marL="0" indent="0" algn="ctr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Python</a:t>
            </a:r>
          </a:p>
          <a:p>
            <a:pPr marL="0" indent="0" algn="ctr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 선택하여 진행</a:t>
            </a: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FA4DD2E3-8F2E-44A3-BF66-7268B8F1CD9A}"/>
              </a:ext>
            </a:extLst>
          </p:cNvPr>
          <p:cNvSpPr/>
          <p:nvPr/>
        </p:nvSpPr>
        <p:spPr>
          <a:xfrm>
            <a:off x="9435167" y="2391290"/>
            <a:ext cx="330404" cy="628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1EBAE-6931-4679-977B-486A23C91724}"/>
              </a:ext>
            </a:extLst>
          </p:cNvPr>
          <p:cNvSpPr txBox="1"/>
          <p:nvPr/>
        </p:nvSpPr>
        <p:spPr>
          <a:xfrm>
            <a:off x="8277971" y="3427897"/>
            <a:ext cx="27925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ko-KR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u="sng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맞왜틀</a:t>
            </a:r>
            <a:r>
              <a:rPr lang="en-US" altLang="ko-KR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</a:t>
            </a:r>
          </a:p>
          <a:p>
            <a:pPr marL="0" indent="0" algn="ctr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“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나는 맞았는데 왜 틀렸나요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?”</a:t>
            </a:r>
          </a:p>
          <a:p>
            <a:pPr marL="0" indent="0" algn="ctr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(1)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시간복잡도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(2)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엣지케이스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(3)Clean Code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등의 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요구사항을 종합적으로 고려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17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3825617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3719145" y="-2951595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35783" y="0"/>
            <a:ext cx="2579552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코딩 테스트</a:t>
            </a:r>
            <a:r>
              <a:rPr lang="en-US" altLang="ko-KR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왜 보는가</a:t>
            </a:r>
            <a:r>
              <a:rPr lang="en-US" altLang="ko-KR" sz="2000" b="1" i="1" kern="0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  <a:endParaRPr lang="ko-KR" altLang="en-US" sz="4000" b="1" kern="0" dirty="0">
              <a:solidFill>
                <a:prstClr val="black">
                  <a:lumMod val="50000"/>
                  <a:lumOff val="50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E97B1-14C6-46D1-963B-1DD7F2C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58344"/>
            <a:ext cx="1540079" cy="799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FEE964-F4AE-4B3A-AB27-460BD258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18" y="6270173"/>
            <a:ext cx="1513882" cy="37599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E5F25F9-23CD-432E-B8A3-CB4BAD7D90B9}"/>
              </a:ext>
            </a:extLst>
          </p:cNvPr>
          <p:cNvSpPr txBox="1"/>
          <p:nvPr/>
        </p:nvSpPr>
        <p:spPr>
          <a:xfrm>
            <a:off x="828496" y="786396"/>
            <a:ext cx="10535007" cy="3156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기업에서 코딩테스트를 진행하는 이유는 </a:t>
            </a:r>
            <a:r>
              <a:rPr lang="en-US" altLang="ko-KR" sz="2000" b="1" u="sng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sz="2000" b="1" u="sng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현업에서 개발할 수 있는 사람인가</a:t>
            </a:r>
            <a:r>
              <a:rPr lang="en-US" altLang="ko-KR" sz="2000" b="1" u="sng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?’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확인하기 위해서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0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 기업에서 코딩테스트를 진행할 때는 직군 및 세부 개발분야에 상관없이 테스트를 진행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2000" b="1" u="sng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▶알고리즘이 모든 프로그래밍에 있어서 핵심 역량이기 때문</a:t>
            </a:r>
            <a:r>
              <a:rPr lang="en-US" altLang="ko-KR" sz="2000" b="1" u="sng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0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●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어떤 분야로 취업을 하던 실제 현업에서는 프로그래밍 내외적으로 다양한 문제들이 존재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▶이러한 문제들을 해결하기 위해서는 ①추상적사고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상황 분석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②절차적 사고 ③구현 능력 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 역량이 필요한데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000" b="1" u="sng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이러한 역량을 평가할 수 있는 시험이 바로 </a:t>
            </a:r>
            <a:r>
              <a:rPr lang="en-US" altLang="ko-KR" sz="2000" b="1" u="sng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sz="2000" b="1" u="sng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코딩테스트</a:t>
            </a:r>
            <a:r>
              <a:rPr lang="en-US" altLang="ko-KR" sz="2000" b="1" u="sng" dirty="0">
                <a:solidFill>
                  <a:srgbClr val="FF66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</a:t>
            </a:r>
            <a:endParaRPr lang="en-US" altLang="ko-KR" b="1" u="sng" dirty="0">
              <a:solidFill>
                <a:srgbClr val="FF66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94C15B9-AD69-4B8E-B0FE-A15ECD82CC6B}"/>
              </a:ext>
            </a:extLst>
          </p:cNvPr>
          <p:cNvGrpSpPr/>
          <p:nvPr/>
        </p:nvGrpSpPr>
        <p:grpSpPr>
          <a:xfrm>
            <a:off x="3156104" y="4055812"/>
            <a:ext cx="5879792" cy="2464558"/>
            <a:chOff x="956094" y="1530433"/>
            <a:chExt cx="8342572" cy="3496851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BE16681-3B8D-42DC-9432-008BC5C70A3E}"/>
                </a:ext>
              </a:extLst>
            </p:cNvPr>
            <p:cNvGrpSpPr/>
            <p:nvPr/>
          </p:nvGrpSpPr>
          <p:grpSpPr>
            <a:xfrm>
              <a:off x="956094" y="1530433"/>
              <a:ext cx="8342572" cy="2947725"/>
              <a:chOff x="1106456" y="1530433"/>
              <a:chExt cx="8342572" cy="2947725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2A0512D2-9B58-41F5-8566-A411E110FFC3}"/>
                  </a:ext>
                </a:extLst>
              </p:cNvPr>
              <p:cNvSpPr/>
              <p:nvPr/>
            </p:nvSpPr>
            <p:spPr>
              <a:xfrm>
                <a:off x="1106456" y="3038158"/>
                <a:ext cx="1440000" cy="1440000"/>
              </a:xfrm>
              <a:prstGeom prst="ellipse">
                <a:avLst/>
              </a:prstGeom>
              <a:solidFill>
                <a:srgbClr val="F046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Sandoll GtNeoCond 06 Sb" panose="020B0600000101010101" pitchFamily="34" charset="-127"/>
                    <a:ea typeface="Sandoll GtNeoCond 06 Sb" panose="020B0600000101010101" pitchFamily="34" charset="-127"/>
                  </a:rPr>
                  <a:t>웹</a:t>
                </a:r>
                <a:r>
                  <a:rPr lang="en-US" altLang="ko-KR" dirty="0">
                    <a:latin typeface="Sandoll GtNeoCond 06 Sb" panose="020B0600000101010101" pitchFamily="34" charset="-127"/>
                    <a:ea typeface="Sandoll GtNeoCond 06 Sb" panose="020B0600000101010101" pitchFamily="34" charset="-127"/>
                  </a:rPr>
                  <a:t>/</a:t>
                </a:r>
                <a:r>
                  <a:rPr lang="ko-KR" altLang="en-US" dirty="0">
                    <a:latin typeface="Sandoll GtNeoCond 06 Sb" panose="020B0600000101010101" pitchFamily="34" charset="-127"/>
                    <a:ea typeface="Sandoll GtNeoCond 06 Sb" panose="020B0600000101010101" pitchFamily="34" charset="-127"/>
                  </a:rPr>
                  <a:t>앱</a:t>
                </a: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3FDF15F-D2D4-4929-A53D-82C6CC8D3ABF}"/>
                  </a:ext>
                </a:extLst>
              </p:cNvPr>
              <p:cNvSpPr/>
              <p:nvPr/>
            </p:nvSpPr>
            <p:spPr>
              <a:xfrm>
                <a:off x="2530036" y="1965439"/>
                <a:ext cx="1440000" cy="144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Sandoll GtNeoCond 06 Sb" panose="020B0600000101010101" pitchFamily="34" charset="-127"/>
                    <a:ea typeface="Sandoll GtNeoCond 06 Sb" panose="020B0600000101010101" pitchFamily="34" charset="-127"/>
                  </a:rPr>
                  <a:t>임베디드</a:t>
                </a: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3041280B-DCA9-42CC-874F-13B1405AEA9D}"/>
                  </a:ext>
                </a:extLst>
              </p:cNvPr>
              <p:cNvSpPr/>
              <p:nvPr/>
            </p:nvSpPr>
            <p:spPr>
              <a:xfrm>
                <a:off x="4457576" y="1530433"/>
                <a:ext cx="1440000" cy="144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Sandoll GtNeoCond 06 Sb" panose="020B0600000101010101" pitchFamily="34" charset="-127"/>
                    <a:ea typeface="Sandoll GtNeoCond 06 Sb" panose="020B0600000101010101" pitchFamily="34" charset="-127"/>
                  </a:rPr>
                  <a:t>게임개발</a:t>
                </a: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62CCCAC5-862D-40F0-85C2-FDF9FEADC670}"/>
                  </a:ext>
                </a:extLst>
              </p:cNvPr>
              <p:cNvSpPr/>
              <p:nvPr/>
            </p:nvSpPr>
            <p:spPr>
              <a:xfrm>
                <a:off x="6425416" y="1965439"/>
                <a:ext cx="1440000" cy="1440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Sandoll GtNeoCond 06 Sb" panose="020B0600000101010101" pitchFamily="34" charset="-127"/>
                    <a:ea typeface="Sandoll GtNeoCond 06 Sb" panose="020B0600000101010101" pitchFamily="34" charset="-127"/>
                  </a:rPr>
                  <a:t>인공지능</a:t>
                </a: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51ADE867-90BD-4093-B83F-A870BF1334E2}"/>
                  </a:ext>
                </a:extLst>
              </p:cNvPr>
              <p:cNvSpPr/>
              <p:nvPr/>
            </p:nvSpPr>
            <p:spPr>
              <a:xfrm>
                <a:off x="8009028" y="2939844"/>
                <a:ext cx="1440000" cy="14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Sandoll GtNeoCond 06 Sb" panose="020B0600000101010101" pitchFamily="34" charset="-127"/>
                    <a:ea typeface="Sandoll GtNeoCond 06 Sb" panose="020B0600000101010101" pitchFamily="34" charset="-127"/>
                  </a:rPr>
                  <a:t>정보보안</a:t>
                </a: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DB9104-4305-497B-A12F-13FDAB1565B2}"/>
                </a:ext>
              </a:extLst>
            </p:cNvPr>
            <p:cNvSpPr/>
            <p:nvPr/>
          </p:nvSpPr>
          <p:spPr>
            <a:xfrm>
              <a:off x="3587214" y="3947284"/>
              <a:ext cx="2880000" cy="108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Sandoll GtNeoCond 06 Sb" panose="020B0600000101010101" pitchFamily="34" charset="-127"/>
                  <a:ea typeface="Sandoll GtNeoCond 06 Sb" panose="020B0600000101010101" pitchFamily="34" charset="-127"/>
                </a:rPr>
                <a:t>문제 해결 역량</a:t>
              </a: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4FD2CAB6-2343-47A6-8D44-4BCE35E5E64D}"/>
                </a:ext>
              </a:extLst>
            </p:cNvPr>
            <p:cNvCxnSpPr>
              <a:cxnSpLocks/>
              <a:stCxn id="66" idx="4"/>
              <a:endCxn id="58" idx="0"/>
            </p:cNvCxnSpPr>
            <p:nvPr/>
          </p:nvCxnSpPr>
          <p:spPr>
            <a:xfrm>
              <a:off x="5027214" y="2970433"/>
              <a:ext cx="0" cy="97685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46E1F111-4F30-4ED3-BEF9-26530022696D}"/>
                </a:ext>
              </a:extLst>
            </p:cNvPr>
            <p:cNvCxnSpPr>
              <a:cxnSpLocks/>
              <a:stCxn id="65" idx="5"/>
            </p:cNvCxnSpPr>
            <p:nvPr/>
          </p:nvCxnSpPr>
          <p:spPr>
            <a:xfrm>
              <a:off x="3608791" y="3194556"/>
              <a:ext cx="390883" cy="79207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7EB697B-EDCD-41B9-A1A3-57E1B01C39DE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2348630" y="4158167"/>
              <a:ext cx="1238584" cy="32911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1EFB2770-FEEA-4287-84F2-17AEA2BC225A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 flipH="1">
              <a:off x="5899474" y="3194556"/>
              <a:ext cx="586463" cy="79689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DA8BA7EB-B289-4740-9A66-62AC9083D019}"/>
                </a:ext>
              </a:extLst>
            </p:cNvPr>
            <p:cNvCxnSpPr>
              <a:cxnSpLocks/>
              <a:endCxn id="58" idx="3"/>
            </p:cNvCxnSpPr>
            <p:nvPr/>
          </p:nvCxnSpPr>
          <p:spPr>
            <a:xfrm flipH="1">
              <a:off x="6467214" y="4060947"/>
              <a:ext cx="1391452" cy="42633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9090813"/>
      </p:ext>
    </p:extLst>
  </p:cSld>
  <p:clrMapOvr>
    <a:masterClrMapping/>
  </p:clrMapOvr>
</p:sld>
</file>

<file path=ppt/theme/theme1.xml><?xml version="1.0" encoding="utf-8"?>
<a:theme xmlns:a="http://schemas.openxmlformats.org/drawingml/2006/main" name="2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904</Words>
  <Application>Microsoft Office PowerPoint</Application>
  <PresentationFormat>와이드스크린</PresentationFormat>
  <Paragraphs>230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KoPub돋움체 Medium</vt:lpstr>
      <vt:lpstr>Sandoll GtNeoCond 06 Sb</vt:lpstr>
      <vt:lpstr>맑은 고딕</vt:lpstr>
      <vt:lpstr>Arial</vt:lpstr>
      <vt:lpstr>28_Office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박민수[ 학부재학 / 사이버국방학과 ]</cp:lastModifiedBy>
  <cp:revision>86</cp:revision>
  <dcterms:created xsi:type="dcterms:W3CDTF">2021-04-14T14:47:37Z</dcterms:created>
  <dcterms:modified xsi:type="dcterms:W3CDTF">2021-07-21T03:18:21Z</dcterms:modified>
</cp:coreProperties>
</file>