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BD8FBE1-2CD9-4E8E-A93B-B0F525B15B0F}" type="datetimeFigureOut">
              <a:rPr lang="ru-RU" smtClean="0"/>
              <a:t>12.05.2025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209403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BD8FBE1-2CD9-4E8E-A93B-B0F525B15B0F}" type="datetimeFigureOut">
              <a:rPr lang="ru-RU" smtClean="0"/>
              <a:t>12.05.2025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335940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BD8FBE1-2CD9-4E8E-A93B-B0F525B15B0F}" type="datetimeFigureOut">
              <a:rPr lang="ru-RU" smtClean="0"/>
              <a:t>12.05.2025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383271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BD8FBE1-2CD9-4E8E-A93B-B0F525B15B0F}" type="datetimeFigureOut">
              <a:rPr lang="ru-RU" smtClean="0"/>
              <a:t>12.05.2025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181E58-33AC-4DEE-815C-0E54E862202B}" type="slidenum">
              <a:rPr lang="ru-RU" smtClean="0"/>
              <a:t>‹#›</a:t>
            </a:fld>
            <a:endParaRPr lang="ru-R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8193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BD8FBE1-2CD9-4E8E-A93B-B0F525B15B0F}" type="datetimeFigureOut">
              <a:rPr lang="ru-RU" smtClean="0"/>
              <a:t>12.05.2025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313864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BD8FBE1-2CD9-4E8E-A93B-B0F525B15B0F}" type="datetimeFigureOut">
              <a:rPr lang="ru-RU" smtClean="0"/>
              <a:t>12.05.2025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257780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BD8FBE1-2CD9-4E8E-A93B-B0F525B15B0F}" type="datetimeFigureOut">
              <a:rPr lang="ru-RU" smtClean="0"/>
              <a:t>12.05.2025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3735745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BD8FBE1-2CD9-4E8E-A93B-B0F525B15B0F}" type="datetimeFigureOut">
              <a:rPr lang="ru-RU" smtClean="0"/>
              <a:t>12.05.2025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255233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BD8FBE1-2CD9-4E8E-A93B-B0F525B15B0F}" type="datetimeFigureOut">
              <a:rPr lang="ru-RU" smtClean="0"/>
              <a:t>12.05.2025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334652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BD8FBE1-2CD9-4E8E-A93B-B0F525B15B0F}" type="datetimeFigureOut">
              <a:rPr lang="ru-RU" smtClean="0"/>
              <a:t>12.05.2025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154122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ru-RU"/>
              <a:t>Образец заголовка</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BD8FBE1-2CD9-4E8E-A93B-B0F525B15B0F}" type="datetimeFigureOut">
              <a:rPr lang="ru-RU" smtClean="0"/>
              <a:t>12.05.2025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116113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BD8FBE1-2CD9-4E8E-A93B-B0F525B15B0F}" type="datetimeFigureOut">
              <a:rPr lang="ru-RU" smtClean="0"/>
              <a:t>12.05.2025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56035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913795" y="2912232"/>
            <a:ext cx="5107208"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912232"/>
            <a:ext cx="5095357"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BD8FBE1-2CD9-4E8E-A93B-B0F525B15B0F}" type="datetimeFigureOut">
              <a:rPr lang="ru-RU" smtClean="0"/>
              <a:t>12.05.2025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379467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BD8FBE1-2CD9-4E8E-A93B-B0F525B15B0F}" type="datetimeFigureOut">
              <a:rPr lang="ru-RU" smtClean="0"/>
              <a:t>12.05.2025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149651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8FBE1-2CD9-4E8E-A93B-B0F525B15B0F}" type="datetimeFigureOut">
              <a:rPr lang="ru-RU" smtClean="0"/>
              <a:t>12.05.2025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68121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ru-RU"/>
              <a:t>Образец заголовка</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BD8FBE1-2CD9-4E8E-A93B-B0F525B15B0F}" type="datetimeFigureOut">
              <a:rPr lang="ru-RU" smtClean="0"/>
              <a:t>12.05.2025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246117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BD8FBE1-2CD9-4E8E-A93B-B0F525B15B0F}" type="datetimeFigureOut">
              <a:rPr lang="ru-RU" smtClean="0"/>
              <a:t>12.05.2025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181E58-33AC-4DEE-815C-0E54E862202B}" type="slidenum">
              <a:rPr lang="ru-RU" smtClean="0"/>
              <a:t>‹#›</a:t>
            </a:fld>
            <a:endParaRPr lang="ru-RU"/>
          </a:p>
        </p:txBody>
      </p:sp>
    </p:spTree>
    <p:extLst>
      <p:ext uri="{BB962C8B-B14F-4D97-AF65-F5344CB8AC3E}">
        <p14:creationId xmlns:p14="http://schemas.microsoft.com/office/powerpoint/2010/main" val="196437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BD8FBE1-2CD9-4E8E-A93B-B0F525B15B0F}" type="datetimeFigureOut">
              <a:rPr lang="ru-RU" smtClean="0"/>
              <a:t>12.05.2025</a:t>
            </a:fld>
            <a:endParaRPr lang="ru-R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7181E58-33AC-4DEE-815C-0E54E862202B}" type="slidenum">
              <a:rPr lang="ru-RU" smtClean="0"/>
              <a:t>‹#›</a:t>
            </a:fld>
            <a:endParaRPr lang="ru-RU"/>
          </a:p>
        </p:txBody>
      </p:sp>
    </p:spTree>
    <p:extLst>
      <p:ext uri="{BB962C8B-B14F-4D97-AF65-F5344CB8AC3E}">
        <p14:creationId xmlns:p14="http://schemas.microsoft.com/office/powerpoint/2010/main" val="2108756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2C4B5820-41E3-4A25-8AD8-D178DB37896E}"/>
              </a:ext>
            </a:extLst>
          </p:cNvPr>
          <p:cNvPicPr>
            <a:picLocks noChangeAspect="1"/>
          </p:cNvPicPr>
          <p:nvPr/>
        </p:nvPicPr>
        <p:blipFill rotWithShape="1">
          <a:blip r:embed="rId2">
            <a:extLst>
              <a:ext uri="{28A0092B-C50C-407E-A947-70E740481C1C}">
                <a14:useLocalDpi xmlns:a14="http://schemas.microsoft.com/office/drawing/2010/main" val="0"/>
              </a:ext>
            </a:extLst>
          </a:blip>
          <a:srcRect l="3092" t="27800" r="2421" b="28078"/>
          <a:stretch/>
        </p:blipFill>
        <p:spPr>
          <a:xfrm>
            <a:off x="92801" y="118019"/>
            <a:ext cx="2055018" cy="10021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Прямоугольник 7">
            <a:extLst>
              <a:ext uri="{FF2B5EF4-FFF2-40B4-BE49-F238E27FC236}">
                <a16:creationId xmlns:a16="http://schemas.microsoft.com/office/drawing/2014/main" id="{C8EE0C6A-A923-4A56-B261-EA4055EA38A8}"/>
              </a:ext>
            </a:extLst>
          </p:cNvPr>
          <p:cNvSpPr/>
          <p:nvPr/>
        </p:nvSpPr>
        <p:spPr>
          <a:xfrm>
            <a:off x="1667185" y="1103300"/>
            <a:ext cx="8857629" cy="784830"/>
          </a:xfrm>
          <a:prstGeom prst="rect">
            <a:avLst/>
          </a:prstGeom>
          <a:noFill/>
        </p:spPr>
        <p:txBody>
          <a:bodyPr wrap="square" lIns="91440" tIns="45720" rIns="91440" bIns="45720">
            <a:spAutoFit/>
          </a:bodyPr>
          <a:lstStyle/>
          <a:p>
            <a:pPr algn="ctr"/>
            <a:r>
              <a:rPr lang="az-Latn-AZ" sz="4500" dirty="0">
                <a:ln w="0"/>
                <a:solidFill>
                  <a:schemeClr val="bg1"/>
                </a:solidFill>
                <a:effectLst>
                  <a:outerShdw blurRad="38100" dist="19050" dir="2700000" algn="tl" rotWithShape="0">
                    <a:schemeClr val="dk1">
                      <a:alpha val="40000"/>
                    </a:schemeClr>
                  </a:outerShdw>
                </a:effectLst>
                <a:highlight>
                  <a:srgbClr val="FFFF00"/>
                </a:highlight>
              </a:rPr>
              <a:t>Azerbaijan Technical University</a:t>
            </a:r>
            <a:endParaRPr lang="ru-RU" sz="4500" b="0" cap="none" spc="0" dirty="0">
              <a:ln w="0"/>
              <a:solidFill>
                <a:schemeClr val="bg1"/>
              </a:solidFill>
              <a:effectLst>
                <a:outerShdw blurRad="38100" dist="19050" dir="2700000" algn="tl" rotWithShape="0">
                  <a:schemeClr val="dk1">
                    <a:alpha val="40000"/>
                  </a:schemeClr>
                </a:outerShdw>
              </a:effectLst>
              <a:highlight>
                <a:srgbClr val="FFFF00"/>
              </a:highlight>
            </a:endParaRPr>
          </a:p>
        </p:txBody>
      </p:sp>
      <p:sp>
        <p:nvSpPr>
          <p:cNvPr id="9" name="Прямоугольник 8">
            <a:extLst>
              <a:ext uri="{FF2B5EF4-FFF2-40B4-BE49-F238E27FC236}">
                <a16:creationId xmlns:a16="http://schemas.microsoft.com/office/drawing/2014/main" id="{417FB595-A526-4B02-B4CA-D5014E36BBAA}"/>
              </a:ext>
            </a:extLst>
          </p:cNvPr>
          <p:cNvSpPr/>
          <p:nvPr/>
        </p:nvSpPr>
        <p:spPr>
          <a:xfrm>
            <a:off x="4522491" y="1828095"/>
            <a:ext cx="3147016" cy="492443"/>
          </a:xfrm>
          <a:prstGeom prst="rect">
            <a:avLst/>
          </a:prstGeom>
          <a:noFill/>
        </p:spPr>
        <p:txBody>
          <a:bodyPr wrap="none" lIns="91440" tIns="45720" rIns="91440" bIns="45720">
            <a:spAutoFit/>
          </a:bodyPr>
          <a:lstStyle/>
          <a:p>
            <a:pPr algn="ctr"/>
            <a:r>
              <a:rPr lang="az-Latn-AZ" sz="2600" dirty="0">
                <a:ln w="0"/>
                <a:effectLst>
                  <a:outerShdw blurRad="38100" dist="19050" dir="2700000" algn="tl" rotWithShape="0">
                    <a:schemeClr val="dk1">
                      <a:alpha val="40000"/>
                    </a:schemeClr>
                  </a:outerShdw>
                </a:effectLst>
              </a:rPr>
              <a:t>F</a:t>
            </a:r>
            <a:r>
              <a:rPr lang="en-US" sz="2600" dirty="0">
                <a:ln w="0"/>
                <a:effectLst>
                  <a:outerShdw blurRad="38100" dist="19050" dir="2700000" algn="tl" rotWithShape="0">
                    <a:schemeClr val="dk1">
                      <a:alpha val="40000"/>
                    </a:schemeClr>
                  </a:outerShdw>
                </a:effectLst>
              </a:rPr>
              <a:t>REELANCE WORK</a:t>
            </a:r>
            <a:endParaRPr lang="ru-RU" sz="2600" b="0" cap="none" spc="0" dirty="0">
              <a:ln w="0"/>
              <a:solidFill>
                <a:schemeClr val="tx1"/>
              </a:solidFill>
              <a:effectLst>
                <a:outerShdw blurRad="38100" dist="19050" dir="2700000" algn="tl" rotWithShape="0">
                  <a:schemeClr val="dk1">
                    <a:alpha val="40000"/>
                  </a:schemeClr>
                </a:outerShdw>
              </a:effectLst>
            </a:endParaRPr>
          </a:p>
        </p:txBody>
      </p:sp>
      <p:sp>
        <p:nvSpPr>
          <p:cNvPr id="10" name="Прямоугольник 9">
            <a:extLst>
              <a:ext uri="{FF2B5EF4-FFF2-40B4-BE49-F238E27FC236}">
                <a16:creationId xmlns:a16="http://schemas.microsoft.com/office/drawing/2014/main" id="{C28A640A-BC77-4D20-85AD-0BF81CD573DC}"/>
              </a:ext>
            </a:extLst>
          </p:cNvPr>
          <p:cNvSpPr/>
          <p:nvPr/>
        </p:nvSpPr>
        <p:spPr>
          <a:xfrm>
            <a:off x="92801" y="2308693"/>
            <a:ext cx="10277814" cy="3785652"/>
          </a:xfrm>
          <a:prstGeom prst="rect">
            <a:avLst/>
          </a:prstGeom>
          <a:noFill/>
        </p:spPr>
        <p:txBody>
          <a:bodyPr wrap="none" lIns="91440" tIns="45720" rIns="91440" bIns="45720">
            <a:spAutoFit/>
          </a:bodyPr>
          <a:lstStyle/>
          <a:p>
            <a:r>
              <a:rPr lang="en-US" sz="3000" dirty="0">
                <a:ln w="0"/>
                <a:effectLst>
                  <a:outerShdw blurRad="38100" dist="19050" dir="2700000" algn="tl" rotWithShape="0">
                    <a:schemeClr val="dk1">
                      <a:alpha val="40000"/>
                    </a:schemeClr>
                  </a:outerShdw>
                </a:effectLst>
              </a:rPr>
              <a:t>Student: Abdullayev Miryusif </a:t>
            </a:r>
            <a:r>
              <a:rPr lang="az-Latn-AZ" sz="3000" dirty="0">
                <a:ln w="0"/>
                <a:effectLst>
                  <a:outerShdw blurRad="38100" dist="19050" dir="2700000" algn="tl" rotWithShape="0">
                    <a:schemeClr val="dk1">
                      <a:alpha val="40000"/>
                    </a:schemeClr>
                  </a:outerShdw>
                </a:effectLst>
              </a:rPr>
              <a:t>             </a:t>
            </a:r>
          </a:p>
          <a:p>
            <a:r>
              <a:rPr lang="az-Latn-AZ" sz="3000" dirty="0">
                <a:ln w="0"/>
                <a:effectLst>
                  <a:outerShdw blurRad="38100" dist="19050" dir="2700000" algn="tl" rotWithShape="0">
                    <a:schemeClr val="dk1">
                      <a:alpha val="40000"/>
                    </a:schemeClr>
                  </a:outerShdw>
                </a:effectLst>
              </a:rPr>
              <a:t>Faculty</a:t>
            </a:r>
            <a:r>
              <a:rPr lang="en-US" sz="3000" dirty="0">
                <a:ln w="0"/>
                <a:effectLst>
                  <a:outerShdw blurRad="38100" dist="19050" dir="2700000" algn="tl" rotWithShape="0">
                    <a:schemeClr val="dk1">
                      <a:alpha val="40000"/>
                    </a:schemeClr>
                  </a:outerShdw>
                </a:effectLst>
              </a:rPr>
              <a:t>: Information and telecommunication technologies</a:t>
            </a:r>
          </a:p>
          <a:p>
            <a:r>
              <a:rPr lang="en-US" sz="3000" dirty="0">
                <a:ln w="0"/>
                <a:effectLst>
                  <a:outerShdw blurRad="38100" dist="19050" dir="2700000" algn="tl" rotWithShape="0">
                    <a:schemeClr val="dk1">
                      <a:alpha val="40000"/>
                    </a:schemeClr>
                  </a:outerShdw>
                </a:effectLst>
              </a:rPr>
              <a:t>Group: 6224e</a:t>
            </a:r>
          </a:p>
          <a:p>
            <a:r>
              <a:rPr lang="en-US" sz="3000" dirty="0">
                <a:ln w="0"/>
                <a:effectLst>
                  <a:outerShdw blurRad="38100" dist="19050" dir="2700000" algn="tl" rotWithShape="0">
                    <a:schemeClr val="dk1">
                      <a:alpha val="40000"/>
                    </a:schemeClr>
                  </a:outerShdw>
                </a:effectLst>
              </a:rPr>
              <a:t>Specialty:</a:t>
            </a:r>
            <a:r>
              <a:rPr lang="az-Latn-AZ" sz="3000" dirty="0">
                <a:ln w="0"/>
                <a:effectLst>
                  <a:outerShdw blurRad="38100" dist="19050" dir="2700000" algn="tl" rotWithShape="0">
                    <a:schemeClr val="dk1">
                      <a:alpha val="40000"/>
                    </a:schemeClr>
                  </a:outerShdw>
                </a:effectLst>
              </a:rPr>
              <a:t> İnformation Technologies</a:t>
            </a:r>
          </a:p>
          <a:p>
            <a:r>
              <a:rPr lang="az-Latn-AZ" sz="3000" dirty="0">
                <a:ln w="0"/>
                <a:effectLst>
                  <a:outerShdw blurRad="38100" dist="19050" dir="2700000" algn="tl" rotWithShape="0">
                    <a:schemeClr val="dk1">
                      <a:alpha val="40000"/>
                    </a:schemeClr>
                  </a:outerShdw>
                </a:effectLst>
              </a:rPr>
              <a:t>Academic year</a:t>
            </a:r>
            <a:r>
              <a:rPr lang="en-US" sz="3000" dirty="0">
                <a:ln w="0"/>
                <a:effectLst>
                  <a:outerShdw blurRad="38100" dist="19050" dir="2700000" algn="tl" rotWithShape="0">
                    <a:schemeClr val="dk1">
                      <a:alpha val="40000"/>
                    </a:schemeClr>
                  </a:outerShdw>
                </a:effectLst>
              </a:rPr>
              <a:t>: 2024/2025</a:t>
            </a:r>
          </a:p>
          <a:p>
            <a:r>
              <a:rPr lang="az-Latn-AZ" sz="3000" dirty="0">
                <a:ln w="0"/>
                <a:effectLst>
                  <a:outerShdw blurRad="38100" dist="19050" dir="2700000" algn="tl" rotWithShape="0">
                    <a:schemeClr val="dk1">
                      <a:alpha val="40000"/>
                    </a:schemeClr>
                  </a:outerShdw>
                </a:effectLst>
              </a:rPr>
              <a:t>Subject</a:t>
            </a:r>
            <a:r>
              <a:rPr lang="en-US" sz="3000" dirty="0">
                <a:ln w="0"/>
                <a:effectLst>
                  <a:outerShdw blurRad="38100" dist="19050" dir="2700000" algn="tl" rotWithShape="0">
                    <a:schemeClr val="dk1">
                      <a:alpha val="40000"/>
                    </a:schemeClr>
                  </a:outerShdw>
                </a:effectLst>
              </a:rPr>
              <a:t>: Data structure and algorithms</a:t>
            </a:r>
          </a:p>
          <a:p>
            <a:r>
              <a:rPr lang="en-US" sz="3000" dirty="0">
                <a:ln w="0"/>
                <a:effectLst>
                  <a:outerShdw blurRad="38100" dist="19050" dir="2700000" algn="tl" rotWithShape="0">
                    <a:schemeClr val="dk1">
                      <a:alpha val="40000"/>
                    </a:schemeClr>
                  </a:outerShdw>
                </a:effectLst>
              </a:rPr>
              <a:t>Teachers: </a:t>
            </a:r>
            <a:r>
              <a:rPr lang="en-US" sz="3000" dirty="0" err="1"/>
              <a:t>Quluzadə</a:t>
            </a:r>
            <a:r>
              <a:rPr lang="en-US" sz="3000" dirty="0"/>
              <a:t> </a:t>
            </a:r>
            <a:r>
              <a:rPr lang="en-US" sz="3000" dirty="0" err="1"/>
              <a:t>Dilarə</a:t>
            </a:r>
            <a:endParaRPr lang="en-US" sz="3000" dirty="0">
              <a:ln w="0"/>
              <a:effectLst>
                <a:outerShdw blurRad="38100" dist="19050" dir="2700000" algn="tl" rotWithShape="0">
                  <a:schemeClr val="dk1">
                    <a:alpha val="40000"/>
                  </a:schemeClr>
                </a:outerShdw>
              </a:effectLst>
            </a:endParaRPr>
          </a:p>
          <a:p>
            <a:r>
              <a:rPr lang="az-Latn-AZ" sz="3000" dirty="0">
                <a:ln w="0"/>
                <a:effectLst>
                  <a:outerShdw blurRad="38100" dist="19050" dir="2700000" algn="tl" rotWithShape="0">
                    <a:schemeClr val="dk1">
                      <a:alpha val="40000"/>
                    </a:schemeClr>
                  </a:outerShdw>
                </a:effectLst>
              </a:rPr>
              <a:t>Topic of the Freelance </a:t>
            </a:r>
            <a:r>
              <a:rPr lang="en-US" sz="3000" dirty="0" err="1">
                <a:ln w="0"/>
                <a:effectLst>
                  <a:outerShdw blurRad="38100" dist="19050" dir="2700000" algn="tl" rotWithShape="0">
                    <a:schemeClr val="dk1">
                      <a:alpha val="40000"/>
                    </a:schemeClr>
                  </a:outerShdw>
                </a:effectLst>
              </a:rPr>
              <a:t>work:Data</a:t>
            </a:r>
            <a:r>
              <a:rPr lang="en-US" sz="3000" dirty="0">
                <a:ln w="0"/>
                <a:effectLst>
                  <a:outerShdw blurRad="38100" dist="19050" dir="2700000" algn="tl" rotWithShape="0">
                    <a:schemeClr val="dk1">
                      <a:alpha val="40000"/>
                    </a:schemeClr>
                  </a:outerShdw>
                </a:effectLst>
              </a:rPr>
              <a:t> sorting algorithms</a:t>
            </a:r>
            <a:endParaRPr lang="az-Latn-AZ" sz="3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2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1F6D56-DB55-49BA-8A9B-45DF3FA02513}"/>
              </a:ext>
            </a:extLst>
          </p:cNvPr>
          <p:cNvSpPr>
            <a:spLocks noGrp="1"/>
          </p:cNvSpPr>
          <p:nvPr>
            <p:ph type="title"/>
          </p:nvPr>
        </p:nvSpPr>
        <p:spPr>
          <a:xfrm>
            <a:off x="913795" y="0"/>
            <a:ext cx="10353761" cy="1326321"/>
          </a:xfrm>
        </p:spPr>
        <p:txBody>
          <a:bodyPr>
            <a:normAutofit/>
          </a:bodyPr>
          <a:lstStyle/>
          <a:p>
            <a:r>
              <a:rPr lang="en-US" sz="4500" dirty="0">
                <a:solidFill>
                  <a:schemeClr val="bg1"/>
                </a:solidFill>
                <a:highlight>
                  <a:srgbClr val="FFFF00"/>
                </a:highlight>
              </a:rPr>
              <a:t>Counting Sort</a:t>
            </a:r>
            <a:endParaRPr lang="ru-RU" sz="4500" dirty="0">
              <a:solidFill>
                <a:schemeClr val="bg1"/>
              </a:solidFill>
              <a:highlight>
                <a:srgbClr val="FFFF00"/>
              </a:highlight>
            </a:endParaRPr>
          </a:p>
        </p:txBody>
      </p:sp>
      <p:sp>
        <p:nvSpPr>
          <p:cNvPr id="3" name="Объект 2">
            <a:extLst>
              <a:ext uri="{FF2B5EF4-FFF2-40B4-BE49-F238E27FC236}">
                <a16:creationId xmlns:a16="http://schemas.microsoft.com/office/drawing/2014/main" id="{5C891E39-AD0E-45FF-A22F-690EC9CBA150}"/>
              </a:ext>
            </a:extLst>
          </p:cNvPr>
          <p:cNvSpPr>
            <a:spLocks noGrp="1"/>
          </p:cNvSpPr>
          <p:nvPr>
            <p:ph idx="1"/>
          </p:nvPr>
        </p:nvSpPr>
        <p:spPr>
          <a:xfrm>
            <a:off x="0" y="996133"/>
            <a:ext cx="12192000" cy="2316910"/>
          </a:xfrm>
        </p:spPr>
        <p:txBody>
          <a:bodyPr>
            <a:normAutofit/>
          </a:bodyPr>
          <a:lstStyle/>
          <a:p>
            <a:r>
              <a:rPr lang="en-US" sz="2800" b="1" dirty="0"/>
              <a:t>Counting Sort is an integer sorting algorithm that counts the occurrences of each value. It works well when the range of input data (k) is not significantly greater than the number of elements (n), achieving linear time O(n + k).</a:t>
            </a:r>
            <a:endParaRPr lang="ru-RU" sz="2800" b="1" dirty="0"/>
          </a:p>
        </p:txBody>
      </p:sp>
      <p:pic>
        <p:nvPicPr>
          <p:cNvPr id="5" name="Рисунок 4">
            <a:extLst>
              <a:ext uri="{FF2B5EF4-FFF2-40B4-BE49-F238E27FC236}">
                <a16:creationId xmlns:a16="http://schemas.microsoft.com/office/drawing/2014/main" id="{11015DF7-A621-4B31-80F5-D236ED508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988" y="3313043"/>
            <a:ext cx="5821373" cy="2910687"/>
          </a:xfrm>
          <a:prstGeom prst="rect">
            <a:avLst/>
          </a:prstGeom>
        </p:spPr>
      </p:pic>
    </p:spTree>
    <p:extLst>
      <p:ext uri="{BB962C8B-B14F-4D97-AF65-F5344CB8AC3E}">
        <p14:creationId xmlns:p14="http://schemas.microsoft.com/office/powerpoint/2010/main" val="58288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43B8B4-D9C4-49C4-90B9-D4620FCF2561}"/>
              </a:ext>
            </a:extLst>
          </p:cNvPr>
          <p:cNvSpPr>
            <a:spLocks noGrp="1"/>
          </p:cNvSpPr>
          <p:nvPr>
            <p:ph type="title"/>
          </p:nvPr>
        </p:nvSpPr>
        <p:spPr>
          <a:xfrm>
            <a:off x="919119" y="-79983"/>
            <a:ext cx="10353761" cy="1326321"/>
          </a:xfrm>
        </p:spPr>
        <p:txBody>
          <a:bodyPr>
            <a:normAutofit/>
          </a:bodyPr>
          <a:lstStyle/>
          <a:p>
            <a:r>
              <a:rPr lang="en-US" sz="4000" dirty="0">
                <a:solidFill>
                  <a:schemeClr val="bg1"/>
                </a:solidFill>
                <a:highlight>
                  <a:srgbClr val="FFFF00"/>
                </a:highlight>
              </a:rPr>
              <a:t>Radix Sort</a:t>
            </a:r>
            <a:endParaRPr lang="ru-RU" sz="4000" dirty="0">
              <a:solidFill>
                <a:schemeClr val="bg1"/>
              </a:solidFill>
              <a:highlight>
                <a:srgbClr val="FFFF00"/>
              </a:highlight>
            </a:endParaRPr>
          </a:p>
        </p:txBody>
      </p:sp>
      <p:sp>
        <p:nvSpPr>
          <p:cNvPr id="3" name="Объект 2">
            <a:extLst>
              <a:ext uri="{FF2B5EF4-FFF2-40B4-BE49-F238E27FC236}">
                <a16:creationId xmlns:a16="http://schemas.microsoft.com/office/drawing/2014/main" id="{35072277-28E9-4763-AF4F-6BBF1360EDCD}"/>
              </a:ext>
            </a:extLst>
          </p:cNvPr>
          <p:cNvSpPr>
            <a:spLocks noGrp="1"/>
          </p:cNvSpPr>
          <p:nvPr>
            <p:ph idx="1"/>
          </p:nvPr>
        </p:nvSpPr>
        <p:spPr>
          <a:xfrm>
            <a:off x="0" y="1066800"/>
            <a:ext cx="5128591" cy="4776298"/>
          </a:xfrm>
        </p:spPr>
        <p:txBody>
          <a:bodyPr>
            <a:normAutofit/>
          </a:bodyPr>
          <a:lstStyle/>
          <a:p>
            <a:r>
              <a:rPr lang="en-US" sz="2400" b="1" dirty="0"/>
              <a:t>Radix Sort processes each digit of the numbers from least significant to most significant. It uses a stable sub-sorting algorithm at each step. This makes it efficient for fixed-length integers and other structured data.</a:t>
            </a:r>
            <a:endParaRPr lang="ru-RU" sz="2400" b="1" dirty="0"/>
          </a:p>
        </p:txBody>
      </p:sp>
      <p:pic>
        <p:nvPicPr>
          <p:cNvPr id="5" name="Рисунок 4">
            <a:extLst>
              <a:ext uri="{FF2B5EF4-FFF2-40B4-BE49-F238E27FC236}">
                <a16:creationId xmlns:a16="http://schemas.microsoft.com/office/drawing/2014/main" id="{E5F6969E-78F3-4D12-BCB0-271CF83E9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896" y="1239712"/>
            <a:ext cx="6581351" cy="4378575"/>
          </a:xfrm>
          <a:prstGeom prst="rect">
            <a:avLst/>
          </a:prstGeom>
        </p:spPr>
      </p:pic>
    </p:spTree>
    <p:extLst>
      <p:ext uri="{BB962C8B-B14F-4D97-AF65-F5344CB8AC3E}">
        <p14:creationId xmlns:p14="http://schemas.microsoft.com/office/powerpoint/2010/main" val="829028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849E00-4B50-425D-B451-102B5B8B003E}"/>
              </a:ext>
            </a:extLst>
          </p:cNvPr>
          <p:cNvSpPr>
            <a:spLocks noGrp="1"/>
          </p:cNvSpPr>
          <p:nvPr>
            <p:ph type="title"/>
          </p:nvPr>
        </p:nvSpPr>
        <p:spPr>
          <a:xfrm>
            <a:off x="913796" y="0"/>
            <a:ext cx="10353761" cy="1326321"/>
          </a:xfrm>
        </p:spPr>
        <p:txBody>
          <a:bodyPr>
            <a:normAutofit/>
          </a:bodyPr>
          <a:lstStyle/>
          <a:p>
            <a:r>
              <a:rPr lang="en-US" sz="4000" dirty="0">
                <a:solidFill>
                  <a:schemeClr val="bg1"/>
                </a:solidFill>
                <a:highlight>
                  <a:srgbClr val="FFFF00"/>
                </a:highlight>
              </a:rPr>
              <a:t>Bucket Sort</a:t>
            </a:r>
            <a:endParaRPr lang="ru-RU" sz="4000" dirty="0">
              <a:solidFill>
                <a:schemeClr val="bg1"/>
              </a:solidFill>
              <a:highlight>
                <a:srgbClr val="FFFF00"/>
              </a:highlight>
            </a:endParaRPr>
          </a:p>
        </p:txBody>
      </p:sp>
      <p:sp>
        <p:nvSpPr>
          <p:cNvPr id="3" name="Объект 2">
            <a:extLst>
              <a:ext uri="{FF2B5EF4-FFF2-40B4-BE49-F238E27FC236}">
                <a16:creationId xmlns:a16="http://schemas.microsoft.com/office/drawing/2014/main" id="{0B9D519B-F224-47F9-AFEE-7529C91AE7E2}"/>
              </a:ext>
            </a:extLst>
          </p:cNvPr>
          <p:cNvSpPr>
            <a:spLocks noGrp="1"/>
          </p:cNvSpPr>
          <p:nvPr>
            <p:ph idx="1"/>
          </p:nvPr>
        </p:nvSpPr>
        <p:spPr>
          <a:xfrm>
            <a:off x="0" y="956376"/>
            <a:ext cx="12192000" cy="3695136"/>
          </a:xfrm>
        </p:spPr>
        <p:txBody>
          <a:bodyPr>
            <a:normAutofit/>
          </a:bodyPr>
          <a:lstStyle/>
          <a:p>
            <a:r>
              <a:rPr lang="en-US" sz="2400" b="1" dirty="0"/>
              <a:t>Bucket Sort distributes elements into several 'buckets' based on a hash or range, and then sorts each bucket individually. It is effective when input data is uniformly distributed and performs best with a good internal sort.</a:t>
            </a:r>
            <a:endParaRPr lang="ru-RU" sz="2400" b="1" dirty="0"/>
          </a:p>
        </p:txBody>
      </p:sp>
      <p:pic>
        <p:nvPicPr>
          <p:cNvPr id="5" name="Рисунок 4">
            <a:extLst>
              <a:ext uri="{FF2B5EF4-FFF2-40B4-BE49-F238E27FC236}">
                <a16:creationId xmlns:a16="http://schemas.microsoft.com/office/drawing/2014/main" id="{0304D236-C9AD-4DF9-9524-C41FA75EA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973" y="2803944"/>
            <a:ext cx="7388053" cy="3695135"/>
          </a:xfrm>
          <a:prstGeom prst="rect">
            <a:avLst/>
          </a:prstGeom>
        </p:spPr>
      </p:pic>
    </p:spTree>
    <p:extLst>
      <p:ext uri="{BB962C8B-B14F-4D97-AF65-F5344CB8AC3E}">
        <p14:creationId xmlns:p14="http://schemas.microsoft.com/office/powerpoint/2010/main" val="83386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90F6D-6EC8-48EE-80BE-B6650F48889F}"/>
              </a:ext>
            </a:extLst>
          </p:cNvPr>
          <p:cNvSpPr>
            <a:spLocks noGrp="1"/>
          </p:cNvSpPr>
          <p:nvPr>
            <p:ph type="title"/>
          </p:nvPr>
        </p:nvSpPr>
        <p:spPr>
          <a:xfrm>
            <a:off x="913795" y="0"/>
            <a:ext cx="10353761" cy="1326321"/>
          </a:xfrm>
        </p:spPr>
        <p:txBody>
          <a:bodyPr>
            <a:normAutofit/>
          </a:bodyPr>
          <a:lstStyle/>
          <a:p>
            <a:r>
              <a:rPr lang="en-US" sz="4000" dirty="0">
                <a:solidFill>
                  <a:schemeClr val="bg1"/>
                </a:solidFill>
                <a:highlight>
                  <a:srgbClr val="FFFF00"/>
                </a:highlight>
              </a:rPr>
              <a:t>Stable vs Unstable Sorts</a:t>
            </a:r>
            <a:endParaRPr lang="ru-RU" sz="4000" dirty="0">
              <a:solidFill>
                <a:schemeClr val="bg1"/>
              </a:solidFill>
              <a:highlight>
                <a:srgbClr val="FFFF00"/>
              </a:highlight>
            </a:endParaRPr>
          </a:p>
        </p:txBody>
      </p:sp>
      <p:sp>
        <p:nvSpPr>
          <p:cNvPr id="3" name="Объект 2">
            <a:extLst>
              <a:ext uri="{FF2B5EF4-FFF2-40B4-BE49-F238E27FC236}">
                <a16:creationId xmlns:a16="http://schemas.microsoft.com/office/drawing/2014/main" id="{020ECF85-B474-42A1-9C7A-D057A273D64D}"/>
              </a:ext>
            </a:extLst>
          </p:cNvPr>
          <p:cNvSpPr>
            <a:spLocks noGrp="1"/>
          </p:cNvSpPr>
          <p:nvPr>
            <p:ph idx="1"/>
          </p:nvPr>
        </p:nvSpPr>
        <p:spPr>
          <a:xfrm>
            <a:off x="0" y="956377"/>
            <a:ext cx="12192000" cy="3695136"/>
          </a:xfrm>
        </p:spPr>
        <p:txBody>
          <a:bodyPr>
            <a:noAutofit/>
          </a:bodyPr>
          <a:lstStyle/>
          <a:p>
            <a:r>
              <a:rPr lang="en-US" sz="2800" b="1" dirty="0"/>
              <a:t>Stability in sorting algorithms means that equal elements retain their original relative order. Stable sorts are important when sorting complex records. Examples: Merge Sort is stable; Quick Sort is not.</a:t>
            </a:r>
            <a:endParaRPr lang="ru-RU" sz="2800" b="1" dirty="0"/>
          </a:p>
        </p:txBody>
      </p:sp>
      <p:pic>
        <p:nvPicPr>
          <p:cNvPr id="7" name="Рисунок 6">
            <a:extLst>
              <a:ext uri="{FF2B5EF4-FFF2-40B4-BE49-F238E27FC236}">
                <a16:creationId xmlns:a16="http://schemas.microsoft.com/office/drawing/2014/main" id="{C71C7026-F162-4EFD-BFEB-65B27D865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510" y="3019638"/>
            <a:ext cx="7540979" cy="3263749"/>
          </a:xfrm>
          <a:prstGeom prst="rect">
            <a:avLst/>
          </a:prstGeom>
        </p:spPr>
      </p:pic>
    </p:spTree>
    <p:extLst>
      <p:ext uri="{BB962C8B-B14F-4D97-AF65-F5344CB8AC3E}">
        <p14:creationId xmlns:p14="http://schemas.microsoft.com/office/powerpoint/2010/main" val="310467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90275-F251-4B1E-AE02-08E9726C6299}"/>
              </a:ext>
            </a:extLst>
          </p:cNvPr>
          <p:cNvSpPr>
            <a:spLocks noGrp="1"/>
          </p:cNvSpPr>
          <p:nvPr>
            <p:ph type="title"/>
          </p:nvPr>
        </p:nvSpPr>
        <p:spPr>
          <a:xfrm>
            <a:off x="0" y="0"/>
            <a:ext cx="12192000" cy="1326321"/>
          </a:xfrm>
        </p:spPr>
        <p:txBody>
          <a:bodyPr>
            <a:normAutofit/>
          </a:bodyPr>
          <a:lstStyle/>
          <a:p>
            <a:r>
              <a:rPr lang="en-US" sz="4000" dirty="0">
                <a:solidFill>
                  <a:schemeClr val="bg1"/>
                </a:solidFill>
                <a:highlight>
                  <a:srgbClr val="FFFF00"/>
                </a:highlight>
              </a:rPr>
              <a:t>Comparison of Sorting Algorithms</a:t>
            </a:r>
            <a:endParaRPr lang="ru-RU" sz="4000" dirty="0">
              <a:solidFill>
                <a:schemeClr val="bg1"/>
              </a:solidFill>
              <a:highlight>
                <a:srgbClr val="FFFF00"/>
              </a:highlight>
            </a:endParaRPr>
          </a:p>
        </p:txBody>
      </p:sp>
      <p:sp>
        <p:nvSpPr>
          <p:cNvPr id="3" name="Объект 2">
            <a:extLst>
              <a:ext uri="{FF2B5EF4-FFF2-40B4-BE49-F238E27FC236}">
                <a16:creationId xmlns:a16="http://schemas.microsoft.com/office/drawing/2014/main" id="{37F81A79-DDB3-4AD6-AFD7-5B4E7652ADC8}"/>
              </a:ext>
            </a:extLst>
          </p:cNvPr>
          <p:cNvSpPr>
            <a:spLocks noGrp="1"/>
          </p:cNvSpPr>
          <p:nvPr>
            <p:ph idx="1"/>
          </p:nvPr>
        </p:nvSpPr>
        <p:spPr>
          <a:xfrm>
            <a:off x="-1" y="943124"/>
            <a:ext cx="12191999" cy="2098310"/>
          </a:xfrm>
        </p:spPr>
        <p:txBody>
          <a:bodyPr>
            <a:normAutofit/>
          </a:bodyPr>
          <a:lstStyle/>
          <a:p>
            <a:pPr marL="0" indent="0">
              <a:buNone/>
            </a:pPr>
            <a:r>
              <a:rPr lang="en-US" sz="2600" b="1" dirty="0"/>
              <a:t>Comparison of Sorting </a:t>
            </a:r>
            <a:r>
              <a:rPr lang="en-US" sz="2600" b="1" dirty="0" err="1"/>
              <a:t>AlgorithmsText:Sorting</a:t>
            </a:r>
            <a:r>
              <a:rPr lang="en-US" sz="2600" b="1" dirty="0"/>
              <a:t> algorithms are compared based on time complexity, space usage, stability, and implementation difficulty. No single algorithm is best for all situations. Choosing the right one depends on the data and application.</a:t>
            </a:r>
            <a:endParaRPr lang="ru-RU" sz="2600" b="1" dirty="0"/>
          </a:p>
        </p:txBody>
      </p:sp>
      <p:pic>
        <p:nvPicPr>
          <p:cNvPr id="9" name="Рисунок 8">
            <a:extLst>
              <a:ext uri="{FF2B5EF4-FFF2-40B4-BE49-F238E27FC236}">
                <a16:creationId xmlns:a16="http://schemas.microsoft.com/office/drawing/2014/main" id="{F0FC937E-11FB-4257-8522-5BCB55C21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24" y="3041434"/>
            <a:ext cx="8348551" cy="3193652"/>
          </a:xfrm>
          <a:prstGeom prst="rect">
            <a:avLst/>
          </a:prstGeom>
        </p:spPr>
      </p:pic>
    </p:spTree>
    <p:extLst>
      <p:ext uri="{BB962C8B-B14F-4D97-AF65-F5344CB8AC3E}">
        <p14:creationId xmlns:p14="http://schemas.microsoft.com/office/powerpoint/2010/main" val="56283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A6930F-76E9-483E-A962-F04740A0AE75}"/>
              </a:ext>
            </a:extLst>
          </p:cNvPr>
          <p:cNvSpPr>
            <a:spLocks noGrp="1"/>
          </p:cNvSpPr>
          <p:nvPr>
            <p:ph type="title"/>
          </p:nvPr>
        </p:nvSpPr>
        <p:spPr>
          <a:xfrm>
            <a:off x="913795" y="0"/>
            <a:ext cx="10353761" cy="1326321"/>
          </a:xfrm>
        </p:spPr>
        <p:txBody>
          <a:bodyPr>
            <a:normAutofit/>
          </a:bodyPr>
          <a:lstStyle/>
          <a:p>
            <a:r>
              <a:rPr lang="en-US" sz="4000" dirty="0">
                <a:solidFill>
                  <a:schemeClr val="bg1"/>
                </a:solidFill>
                <a:highlight>
                  <a:srgbClr val="FFFF00"/>
                </a:highlight>
              </a:rPr>
              <a:t>Real-World Applications</a:t>
            </a:r>
            <a:endParaRPr lang="ru-RU" sz="4000" dirty="0">
              <a:solidFill>
                <a:schemeClr val="bg1"/>
              </a:solidFill>
              <a:highlight>
                <a:srgbClr val="FFFF00"/>
              </a:highlight>
            </a:endParaRPr>
          </a:p>
        </p:txBody>
      </p:sp>
      <p:sp>
        <p:nvSpPr>
          <p:cNvPr id="3" name="Объект 2">
            <a:extLst>
              <a:ext uri="{FF2B5EF4-FFF2-40B4-BE49-F238E27FC236}">
                <a16:creationId xmlns:a16="http://schemas.microsoft.com/office/drawing/2014/main" id="{D755F89C-8325-473D-9495-573D6C559E78}"/>
              </a:ext>
            </a:extLst>
          </p:cNvPr>
          <p:cNvSpPr>
            <a:spLocks noGrp="1"/>
          </p:cNvSpPr>
          <p:nvPr>
            <p:ph idx="1"/>
          </p:nvPr>
        </p:nvSpPr>
        <p:spPr>
          <a:xfrm>
            <a:off x="-1" y="943124"/>
            <a:ext cx="5897217" cy="5914875"/>
          </a:xfrm>
        </p:spPr>
        <p:txBody>
          <a:bodyPr>
            <a:normAutofit/>
          </a:bodyPr>
          <a:lstStyle/>
          <a:p>
            <a:r>
              <a:rPr lang="en-US" sz="2800" dirty="0"/>
              <a:t>Sorting algorithms are used in search engines, databases, artificial intelligence, e-commerce, data visualization, and more. They are part of the core tools of any data processing system.</a:t>
            </a:r>
            <a:endParaRPr lang="ru-RU" sz="2800" dirty="0"/>
          </a:p>
        </p:txBody>
      </p:sp>
      <p:pic>
        <p:nvPicPr>
          <p:cNvPr id="5" name="Рисунок 4">
            <a:extLst>
              <a:ext uri="{FF2B5EF4-FFF2-40B4-BE49-F238E27FC236}">
                <a16:creationId xmlns:a16="http://schemas.microsoft.com/office/drawing/2014/main" id="{58206E49-A75B-46F2-93B3-D544EE820303}"/>
              </a:ext>
            </a:extLst>
          </p:cNvPr>
          <p:cNvPicPr>
            <a:picLocks noChangeAspect="1"/>
          </p:cNvPicPr>
          <p:nvPr/>
        </p:nvPicPr>
        <p:blipFill rotWithShape="1">
          <a:blip r:embed="rId2">
            <a:extLst>
              <a:ext uri="{28A0092B-C50C-407E-A947-70E740481C1C}">
                <a14:useLocalDpi xmlns:a14="http://schemas.microsoft.com/office/drawing/2010/main" val="0"/>
              </a:ext>
            </a:extLst>
          </a:blip>
          <a:srcRect l="3896" t="2873" r="2855" b="2435"/>
          <a:stretch/>
        </p:blipFill>
        <p:spPr>
          <a:xfrm>
            <a:off x="6294786" y="1062394"/>
            <a:ext cx="5590688" cy="5576946"/>
          </a:xfrm>
          <a:prstGeom prst="rect">
            <a:avLst/>
          </a:prstGeom>
        </p:spPr>
      </p:pic>
    </p:spTree>
    <p:extLst>
      <p:ext uri="{BB962C8B-B14F-4D97-AF65-F5344CB8AC3E}">
        <p14:creationId xmlns:p14="http://schemas.microsoft.com/office/powerpoint/2010/main" val="2170056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E05A7E-57B9-4B69-94A3-24D36C32E1B1}"/>
              </a:ext>
            </a:extLst>
          </p:cNvPr>
          <p:cNvSpPr>
            <a:spLocks noGrp="1"/>
          </p:cNvSpPr>
          <p:nvPr>
            <p:ph type="title"/>
          </p:nvPr>
        </p:nvSpPr>
        <p:spPr>
          <a:xfrm>
            <a:off x="919119" y="-70071"/>
            <a:ext cx="10353761" cy="1326321"/>
          </a:xfrm>
        </p:spPr>
        <p:txBody>
          <a:bodyPr>
            <a:normAutofit/>
          </a:bodyPr>
          <a:lstStyle/>
          <a:p>
            <a:r>
              <a:rPr lang="en-US" sz="4000" dirty="0">
                <a:solidFill>
                  <a:schemeClr val="bg1"/>
                </a:solidFill>
                <a:highlight>
                  <a:srgbClr val="FFFF00"/>
                </a:highlight>
              </a:rPr>
              <a:t>Conclusion</a:t>
            </a:r>
            <a:endParaRPr lang="ru-RU" sz="4000" dirty="0">
              <a:solidFill>
                <a:schemeClr val="bg1"/>
              </a:solidFill>
              <a:highlight>
                <a:srgbClr val="FFFF00"/>
              </a:highlight>
            </a:endParaRPr>
          </a:p>
        </p:txBody>
      </p:sp>
      <p:sp>
        <p:nvSpPr>
          <p:cNvPr id="3" name="Объект 2">
            <a:extLst>
              <a:ext uri="{FF2B5EF4-FFF2-40B4-BE49-F238E27FC236}">
                <a16:creationId xmlns:a16="http://schemas.microsoft.com/office/drawing/2014/main" id="{9FB4C2EF-E5D5-4098-9DC9-26B0C7A967EB}"/>
              </a:ext>
            </a:extLst>
          </p:cNvPr>
          <p:cNvSpPr>
            <a:spLocks noGrp="1"/>
          </p:cNvSpPr>
          <p:nvPr>
            <p:ph idx="1"/>
          </p:nvPr>
        </p:nvSpPr>
        <p:spPr>
          <a:xfrm>
            <a:off x="6758609" y="1256250"/>
            <a:ext cx="5433391" cy="5151727"/>
          </a:xfrm>
        </p:spPr>
        <p:txBody>
          <a:bodyPr>
            <a:normAutofit/>
          </a:bodyPr>
          <a:lstStyle/>
          <a:p>
            <a:pPr marL="0" indent="0">
              <a:buNone/>
            </a:pPr>
            <a:r>
              <a:rPr lang="en-US" sz="2600" b="1" dirty="0"/>
              <a:t>Understanding sorting algorithms helps developers write faster and more efficient programs. Whether it's a simple Bubble Sort or a complex Quick Sort, each algorithm plays a crucial role in computing.</a:t>
            </a:r>
            <a:endParaRPr lang="ru-RU" sz="2600" b="1" dirty="0"/>
          </a:p>
        </p:txBody>
      </p:sp>
      <p:pic>
        <p:nvPicPr>
          <p:cNvPr id="5" name="Рисунок 4">
            <a:extLst>
              <a:ext uri="{FF2B5EF4-FFF2-40B4-BE49-F238E27FC236}">
                <a16:creationId xmlns:a16="http://schemas.microsoft.com/office/drawing/2014/main" id="{E8AE1720-D201-4613-86B3-0711C75FCC71}"/>
              </a:ext>
            </a:extLst>
          </p:cNvPr>
          <p:cNvPicPr>
            <a:picLocks noChangeAspect="1"/>
          </p:cNvPicPr>
          <p:nvPr/>
        </p:nvPicPr>
        <p:blipFill rotWithShape="1">
          <a:blip r:embed="rId2">
            <a:extLst>
              <a:ext uri="{28A0092B-C50C-407E-A947-70E740481C1C}">
                <a14:useLocalDpi xmlns:a14="http://schemas.microsoft.com/office/drawing/2010/main" val="0"/>
              </a:ext>
            </a:extLst>
          </a:blip>
          <a:srcRect l="13836" t="2126" r="5398" b="3574"/>
          <a:stretch/>
        </p:blipFill>
        <p:spPr>
          <a:xfrm>
            <a:off x="159028" y="1256250"/>
            <a:ext cx="6308034" cy="4743175"/>
          </a:xfrm>
          <a:prstGeom prst="rect">
            <a:avLst/>
          </a:prstGeom>
        </p:spPr>
      </p:pic>
    </p:spTree>
    <p:extLst>
      <p:ext uri="{BB962C8B-B14F-4D97-AF65-F5344CB8AC3E}">
        <p14:creationId xmlns:p14="http://schemas.microsoft.com/office/powerpoint/2010/main" val="59930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F33018-EDE1-45E0-85D4-30221F99FED0}"/>
              </a:ext>
            </a:extLst>
          </p:cNvPr>
          <p:cNvSpPr>
            <a:spLocks noGrp="1"/>
          </p:cNvSpPr>
          <p:nvPr>
            <p:ph type="ctrTitle"/>
          </p:nvPr>
        </p:nvSpPr>
        <p:spPr>
          <a:xfrm>
            <a:off x="1" y="0"/>
            <a:ext cx="12191999" cy="1495632"/>
          </a:xfrm>
        </p:spPr>
        <p:txBody>
          <a:bodyPr/>
          <a:lstStyle/>
          <a:p>
            <a:r>
              <a:rPr lang="en-US" dirty="0">
                <a:solidFill>
                  <a:schemeClr val="bg1"/>
                </a:solidFill>
                <a:highlight>
                  <a:srgbClr val="FFFF00"/>
                </a:highlight>
              </a:rPr>
              <a:t>Introduction to Sorting Algorithms</a:t>
            </a:r>
            <a:endParaRPr lang="ru-RU" dirty="0">
              <a:solidFill>
                <a:schemeClr val="bg1"/>
              </a:solidFill>
              <a:highlight>
                <a:srgbClr val="FFFF00"/>
              </a:highlight>
            </a:endParaRPr>
          </a:p>
        </p:txBody>
      </p:sp>
      <p:sp>
        <p:nvSpPr>
          <p:cNvPr id="3" name="Подзаголовок 2">
            <a:extLst>
              <a:ext uri="{FF2B5EF4-FFF2-40B4-BE49-F238E27FC236}">
                <a16:creationId xmlns:a16="http://schemas.microsoft.com/office/drawing/2014/main" id="{2DCD28BC-38A8-4888-98EB-C33C0DCD67B7}"/>
              </a:ext>
            </a:extLst>
          </p:cNvPr>
          <p:cNvSpPr>
            <a:spLocks noGrp="1"/>
          </p:cNvSpPr>
          <p:nvPr>
            <p:ph type="subTitle" idx="1"/>
          </p:nvPr>
        </p:nvSpPr>
        <p:spPr>
          <a:xfrm>
            <a:off x="-2" y="1507021"/>
            <a:ext cx="12191999" cy="5026301"/>
          </a:xfrm>
        </p:spPr>
        <p:txBody>
          <a:bodyPr>
            <a:noAutofit/>
          </a:bodyPr>
          <a:lstStyle/>
          <a:p>
            <a:pPr algn="l"/>
            <a:r>
              <a:rPr lang="en-US" sz="2600" b="1" dirty="0"/>
              <a:t>Sorting algorithms are fundamental in computer science. They are used to rearrange data into a specific order—either ascending or descending. Efficient sorting improves the performance of other algorithms, such as search and merge operations, and is essential for processing large datasets.</a:t>
            </a:r>
            <a:endParaRPr lang="ru-RU" sz="2600" b="1" dirty="0"/>
          </a:p>
        </p:txBody>
      </p:sp>
      <p:pic>
        <p:nvPicPr>
          <p:cNvPr id="5" name="Рисунок 4">
            <a:extLst>
              <a:ext uri="{FF2B5EF4-FFF2-40B4-BE49-F238E27FC236}">
                <a16:creationId xmlns:a16="http://schemas.microsoft.com/office/drawing/2014/main" id="{F2B86264-51E3-43EB-A894-60CC1B8DA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090" y="3521765"/>
            <a:ext cx="6045813" cy="3219199"/>
          </a:xfrm>
          <a:prstGeom prst="rect">
            <a:avLst/>
          </a:prstGeom>
        </p:spPr>
      </p:pic>
    </p:spTree>
    <p:extLst>
      <p:ext uri="{BB962C8B-B14F-4D97-AF65-F5344CB8AC3E}">
        <p14:creationId xmlns:p14="http://schemas.microsoft.com/office/powerpoint/2010/main" val="315040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4470D4-D74F-444E-96B3-92240CF210A5}"/>
              </a:ext>
            </a:extLst>
          </p:cNvPr>
          <p:cNvSpPr>
            <a:spLocks noGrp="1"/>
          </p:cNvSpPr>
          <p:nvPr>
            <p:ph type="title"/>
          </p:nvPr>
        </p:nvSpPr>
        <p:spPr>
          <a:xfrm>
            <a:off x="919119" y="26504"/>
            <a:ext cx="10353761" cy="1326321"/>
          </a:xfrm>
        </p:spPr>
        <p:txBody>
          <a:bodyPr>
            <a:normAutofit/>
          </a:bodyPr>
          <a:lstStyle/>
          <a:p>
            <a:r>
              <a:rPr lang="en-US" sz="4000" dirty="0">
                <a:solidFill>
                  <a:schemeClr val="bg1"/>
                </a:solidFill>
                <a:highlight>
                  <a:srgbClr val="FFFF00"/>
                </a:highlight>
              </a:rPr>
              <a:t>Why Sorting is Important ?</a:t>
            </a:r>
            <a:endParaRPr lang="ru-RU" sz="4000" dirty="0">
              <a:solidFill>
                <a:schemeClr val="bg1"/>
              </a:solidFill>
              <a:highlight>
                <a:srgbClr val="FFFF00"/>
              </a:highlight>
            </a:endParaRPr>
          </a:p>
        </p:txBody>
      </p:sp>
      <p:sp>
        <p:nvSpPr>
          <p:cNvPr id="3" name="Объект 2">
            <a:extLst>
              <a:ext uri="{FF2B5EF4-FFF2-40B4-BE49-F238E27FC236}">
                <a16:creationId xmlns:a16="http://schemas.microsoft.com/office/drawing/2014/main" id="{10054D52-5C4A-4AD2-ACA9-F24153229802}"/>
              </a:ext>
            </a:extLst>
          </p:cNvPr>
          <p:cNvSpPr>
            <a:spLocks noGrp="1"/>
          </p:cNvSpPr>
          <p:nvPr>
            <p:ph idx="1"/>
          </p:nvPr>
        </p:nvSpPr>
        <p:spPr>
          <a:xfrm>
            <a:off x="0" y="1326321"/>
            <a:ext cx="6467061" cy="5914875"/>
          </a:xfrm>
        </p:spPr>
        <p:txBody>
          <a:bodyPr>
            <a:normAutofit/>
          </a:bodyPr>
          <a:lstStyle/>
          <a:p>
            <a:r>
              <a:rPr lang="en-US" sz="2800" b="1" dirty="0"/>
              <a:t>Sorting makes data easier to analyze and visualize. It helps with tasks like searching, duplicate removal, and data compression. The choice of sorting algorithm can significantly affect the time and space efficiency of software systems.</a:t>
            </a:r>
            <a:endParaRPr lang="ru-RU" sz="2800" b="1" dirty="0"/>
          </a:p>
        </p:txBody>
      </p:sp>
      <p:pic>
        <p:nvPicPr>
          <p:cNvPr id="7" name="Рисунок 6">
            <a:extLst>
              <a:ext uri="{FF2B5EF4-FFF2-40B4-BE49-F238E27FC236}">
                <a16:creationId xmlns:a16="http://schemas.microsoft.com/office/drawing/2014/main" id="{80860E12-8633-4118-A0D4-8E1DD8786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061" y="1528162"/>
            <a:ext cx="5497167" cy="3078414"/>
          </a:xfrm>
          <a:prstGeom prst="rect">
            <a:avLst/>
          </a:prstGeom>
        </p:spPr>
      </p:pic>
    </p:spTree>
    <p:extLst>
      <p:ext uri="{BB962C8B-B14F-4D97-AF65-F5344CB8AC3E}">
        <p14:creationId xmlns:p14="http://schemas.microsoft.com/office/powerpoint/2010/main" val="326580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52870-3947-474D-8DF9-6FC69545C109}"/>
              </a:ext>
            </a:extLst>
          </p:cNvPr>
          <p:cNvSpPr>
            <a:spLocks noGrp="1"/>
          </p:cNvSpPr>
          <p:nvPr>
            <p:ph type="title"/>
          </p:nvPr>
        </p:nvSpPr>
        <p:spPr>
          <a:xfrm>
            <a:off x="919119" y="-13252"/>
            <a:ext cx="10353761" cy="1326321"/>
          </a:xfrm>
        </p:spPr>
        <p:txBody>
          <a:bodyPr>
            <a:normAutofit/>
          </a:bodyPr>
          <a:lstStyle/>
          <a:p>
            <a:r>
              <a:rPr lang="en-US" sz="4000" dirty="0">
                <a:solidFill>
                  <a:schemeClr val="bg1"/>
                </a:solidFill>
                <a:highlight>
                  <a:srgbClr val="FFFF00"/>
                </a:highlight>
              </a:rPr>
              <a:t>Bubble Sort</a:t>
            </a:r>
            <a:endParaRPr lang="ru-RU" sz="4000" dirty="0">
              <a:solidFill>
                <a:schemeClr val="bg1"/>
              </a:solidFill>
              <a:highlight>
                <a:srgbClr val="FFFF00"/>
              </a:highlight>
            </a:endParaRPr>
          </a:p>
        </p:txBody>
      </p:sp>
      <p:sp>
        <p:nvSpPr>
          <p:cNvPr id="7" name="Объект 6">
            <a:extLst>
              <a:ext uri="{FF2B5EF4-FFF2-40B4-BE49-F238E27FC236}">
                <a16:creationId xmlns:a16="http://schemas.microsoft.com/office/drawing/2014/main" id="{802691AC-260A-4B85-9218-DF1D072ACE94}"/>
              </a:ext>
            </a:extLst>
          </p:cNvPr>
          <p:cNvSpPr>
            <a:spLocks noGrp="1"/>
          </p:cNvSpPr>
          <p:nvPr>
            <p:ph idx="1"/>
          </p:nvPr>
        </p:nvSpPr>
        <p:spPr>
          <a:xfrm>
            <a:off x="0" y="956377"/>
            <a:ext cx="12192000" cy="3695136"/>
          </a:xfrm>
        </p:spPr>
        <p:txBody>
          <a:bodyPr>
            <a:normAutofit/>
          </a:bodyPr>
          <a:lstStyle/>
          <a:p>
            <a:r>
              <a:rPr lang="en-US" sz="2800" b="1" dirty="0"/>
              <a:t>Bubble Sort is a simple algorithm that repeatedly steps through the list, compares adjacent elements, and swaps them if they are in the wrong order. Though it is easy to implement, it is inefficient for large datasets due to its O(n²) time complexity.</a:t>
            </a:r>
            <a:endParaRPr lang="ru-RU" sz="2800" b="1" dirty="0"/>
          </a:p>
        </p:txBody>
      </p:sp>
      <p:pic>
        <p:nvPicPr>
          <p:cNvPr id="11" name="Рисунок 10">
            <a:extLst>
              <a:ext uri="{FF2B5EF4-FFF2-40B4-BE49-F238E27FC236}">
                <a16:creationId xmlns:a16="http://schemas.microsoft.com/office/drawing/2014/main" id="{D12A7B66-8D28-4F9C-899B-6C0144158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899" y="3429000"/>
            <a:ext cx="4838201" cy="2902921"/>
          </a:xfrm>
          <a:prstGeom prst="rect">
            <a:avLst/>
          </a:prstGeom>
        </p:spPr>
      </p:pic>
    </p:spTree>
    <p:extLst>
      <p:ext uri="{BB962C8B-B14F-4D97-AF65-F5344CB8AC3E}">
        <p14:creationId xmlns:p14="http://schemas.microsoft.com/office/powerpoint/2010/main" val="85023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E646D6-FC8E-4AAB-842D-BFF76D4E37D7}"/>
              </a:ext>
            </a:extLst>
          </p:cNvPr>
          <p:cNvSpPr>
            <a:spLocks noGrp="1"/>
          </p:cNvSpPr>
          <p:nvPr>
            <p:ph type="title"/>
          </p:nvPr>
        </p:nvSpPr>
        <p:spPr>
          <a:xfrm>
            <a:off x="919119" y="0"/>
            <a:ext cx="10353761" cy="1326321"/>
          </a:xfrm>
        </p:spPr>
        <p:txBody>
          <a:bodyPr>
            <a:normAutofit/>
          </a:bodyPr>
          <a:lstStyle/>
          <a:p>
            <a:r>
              <a:rPr lang="en-US" sz="4000" dirty="0">
                <a:solidFill>
                  <a:schemeClr val="bg1"/>
                </a:solidFill>
                <a:highlight>
                  <a:srgbClr val="FFFF00"/>
                </a:highlight>
              </a:rPr>
              <a:t>Selection Sort</a:t>
            </a:r>
            <a:endParaRPr lang="ru-RU" sz="4000" dirty="0">
              <a:solidFill>
                <a:schemeClr val="bg1"/>
              </a:solidFill>
              <a:highlight>
                <a:srgbClr val="FFFF00"/>
              </a:highlight>
            </a:endParaRPr>
          </a:p>
        </p:txBody>
      </p:sp>
      <p:sp>
        <p:nvSpPr>
          <p:cNvPr id="3" name="Объект 2">
            <a:extLst>
              <a:ext uri="{FF2B5EF4-FFF2-40B4-BE49-F238E27FC236}">
                <a16:creationId xmlns:a16="http://schemas.microsoft.com/office/drawing/2014/main" id="{2D68B729-4F11-4961-A953-79B4A9C5DED2}"/>
              </a:ext>
            </a:extLst>
          </p:cNvPr>
          <p:cNvSpPr>
            <a:spLocks noGrp="1"/>
          </p:cNvSpPr>
          <p:nvPr>
            <p:ph idx="1"/>
          </p:nvPr>
        </p:nvSpPr>
        <p:spPr>
          <a:xfrm>
            <a:off x="0" y="956377"/>
            <a:ext cx="12192000" cy="3695136"/>
          </a:xfrm>
        </p:spPr>
        <p:txBody>
          <a:bodyPr>
            <a:normAutofit/>
          </a:bodyPr>
          <a:lstStyle/>
          <a:p>
            <a:r>
              <a:rPr lang="en-US" sz="2600" b="1" dirty="0"/>
              <a:t>Selection Sort divides the input list into a sorted and unsorted region. It repeatedly selects the minimum (or maximum) element from the unsorted part and moves it to the sorted region. Like Bubble Sort, it also runs in O(n²) time.</a:t>
            </a:r>
            <a:endParaRPr lang="ru-RU" sz="2600" b="1" dirty="0"/>
          </a:p>
        </p:txBody>
      </p:sp>
      <p:pic>
        <p:nvPicPr>
          <p:cNvPr id="5" name="Рисунок 4">
            <a:extLst>
              <a:ext uri="{FF2B5EF4-FFF2-40B4-BE49-F238E27FC236}">
                <a16:creationId xmlns:a16="http://schemas.microsoft.com/office/drawing/2014/main" id="{E2ABD92B-960A-4026-9A96-E9ECFA4DD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109" y="2644360"/>
            <a:ext cx="1927779" cy="4014305"/>
          </a:xfrm>
          <a:prstGeom prst="rect">
            <a:avLst/>
          </a:prstGeom>
        </p:spPr>
      </p:pic>
    </p:spTree>
    <p:extLst>
      <p:ext uri="{BB962C8B-B14F-4D97-AF65-F5344CB8AC3E}">
        <p14:creationId xmlns:p14="http://schemas.microsoft.com/office/powerpoint/2010/main" val="223764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4F20CD-DE39-4580-9582-2E45A2F60788}"/>
              </a:ext>
            </a:extLst>
          </p:cNvPr>
          <p:cNvSpPr>
            <a:spLocks noGrp="1"/>
          </p:cNvSpPr>
          <p:nvPr>
            <p:ph type="title"/>
          </p:nvPr>
        </p:nvSpPr>
        <p:spPr>
          <a:xfrm>
            <a:off x="913796" y="0"/>
            <a:ext cx="10353761" cy="1326321"/>
          </a:xfrm>
        </p:spPr>
        <p:txBody>
          <a:bodyPr>
            <a:normAutofit/>
          </a:bodyPr>
          <a:lstStyle/>
          <a:p>
            <a:r>
              <a:rPr lang="en-US" sz="4000" dirty="0">
                <a:solidFill>
                  <a:schemeClr val="bg1"/>
                </a:solidFill>
                <a:highlight>
                  <a:srgbClr val="FFFF00"/>
                </a:highlight>
              </a:rPr>
              <a:t>Insertion Sort</a:t>
            </a:r>
            <a:endParaRPr lang="ru-RU" sz="4000" dirty="0">
              <a:solidFill>
                <a:schemeClr val="bg1"/>
              </a:solidFill>
              <a:highlight>
                <a:srgbClr val="FFFF00"/>
              </a:highlight>
            </a:endParaRPr>
          </a:p>
        </p:txBody>
      </p:sp>
      <p:sp>
        <p:nvSpPr>
          <p:cNvPr id="3" name="Объект 2">
            <a:extLst>
              <a:ext uri="{FF2B5EF4-FFF2-40B4-BE49-F238E27FC236}">
                <a16:creationId xmlns:a16="http://schemas.microsoft.com/office/drawing/2014/main" id="{EF48C08F-DB4B-4426-8535-8FFEC85DB957}"/>
              </a:ext>
            </a:extLst>
          </p:cNvPr>
          <p:cNvSpPr>
            <a:spLocks noGrp="1"/>
          </p:cNvSpPr>
          <p:nvPr>
            <p:ph idx="1"/>
          </p:nvPr>
        </p:nvSpPr>
        <p:spPr>
          <a:xfrm>
            <a:off x="0" y="943124"/>
            <a:ext cx="6096000" cy="5285397"/>
          </a:xfrm>
        </p:spPr>
        <p:txBody>
          <a:bodyPr>
            <a:normAutofit/>
          </a:bodyPr>
          <a:lstStyle/>
          <a:p>
            <a:r>
              <a:rPr lang="en-US" sz="2600" b="1" dirty="0"/>
              <a:t>Insertion Sort builds the sorted list one element at a time by comparing each new item with those already sorted and inserting it into the correct position. It performs well on small or nearly sorted data sets.</a:t>
            </a:r>
            <a:endParaRPr lang="ru-RU" sz="2600" b="1" dirty="0"/>
          </a:p>
        </p:txBody>
      </p:sp>
      <p:pic>
        <p:nvPicPr>
          <p:cNvPr id="5" name="Рисунок 4">
            <a:extLst>
              <a:ext uri="{FF2B5EF4-FFF2-40B4-BE49-F238E27FC236}">
                <a16:creationId xmlns:a16="http://schemas.microsoft.com/office/drawing/2014/main" id="{802CD5D4-4A8C-4C94-AA43-587CF5A9D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944" y="1234493"/>
            <a:ext cx="4238211" cy="2542927"/>
          </a:xfrm>
          <a:prstGeom prst="rect">
            <a:avLst/>
          </a:prstGeom>
        </p:spPr>
      </p:pic>
    </p:spTree>
    <p:extLst>
      <p:ext uri="{BB962C8B-B14F-4D97-AF65-F5344CB8AC3E}">
        <p14:creationId xmlns:p14="http://schemas.microsoft.com/office/powerpoint/2010/main" val="96931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9B22C5-7612-4E3E-9115-68F9D6A127B2}"/>
              </a:ext>
            </a:extLst>
          </p:cNvPr>
          <p:cNvSpPr>
            <a:spLocks noGrp="1"/>
          </p:cNvSpPr>
          <p:nvPr>
            <p:ph type="title"/>
          </p:nvPr>
        </p:nvSpPr>
        <p:spPr>
          <a:xfrm>
            <a:off x="919119" y="0"/>
            <a:ext cx="10353761" cy="1326321"/>
          </a:xfrm>
        </p:spPr>
        <p:txBody>
          <a:bodyPr>
            <a:normAutofit/>
          </a:bodyPr>
          <a:lstStyle/>
          <a:p>
            <a:r>
              <a:rPr lang="en-US" sz="4500" dirty="0">
                <a:solidFill>
                  <a:schemeClr val="bg1"/>
                </a:solidFill>
                <a:highlight>
                  <a:srgbClr val="FFFF00"/>
                </a:highlight>
              </a:rPr>
              <a:t>Merge Sort</a:t>
            </a:r>
            <a:endParaRPr lang="ru-RU" sz="4500" dirty="0">
              <a:solidFill>
                <a:schemeClr val="bg1"/>
              </a:solidFill>
              <a:highlight>
                <a:srgbClr val="FFFF00"/>
              </a:highlight>
            </a:endParaRPr>
          </a:p>
        </p:txBody>
      </p:sp>
      <p:sp>
        <p:nvSpPr>
          <p:cNvPr id="3" name="Объект 2">
            <a:extLst>
              <a:ext uri="{FF2B5EF4-FFF2-40B4-BE49-F238E27FC236}">
                <a16:creationId xmlns:a16="http://schemas.microsoft.com/office/drawing/2014/main" id="{B0002B56-3B65-45E1-B7B8-EE994A9207B9}"/>
              </a:ext>
            </a:extLst>
          </p:cNvPr>
          <p:cNvSpPr>
            <a:spLocks noGrp="1"/>
          </p:cNvSpPr>
          <p:nvPr>
            <p:ph idx="1"/>
          </p:nvPr>
        </p:nvSpPr>
        <p:spPr>
          <a:xfrm>
            <a:off x="6533323" y="1326321"/>
            <a:ext cx="5658678" cy="5087731"/>
          </a:xfrm>
        </p:spPr>
        <p:txBody>
          <a:bodyPr>
            <a:normAutofit/>
          </a:bodyPr>
          <a:lstStyle/>
          <a:p>
            <a:pPr marL="0" indent="0">
              <a:buNone/>
            </a:pPr>
            <a:r>
              <a:rPr lang="en-US" sz="2600" b="1" dirty="0"/>
              <a:t>Merge Sort is a divide-and-conquer algorithm. It divides the input array into halves, recursively sorts them, and then merges the sorted halves. It guarantees a time complexity of O(n log n) and is stable, making it reliable for larger data sets.</a:t>
            </a:r>
            <a:endParaRPr lang="ru-RU" sz="2600" b="1" dirty="0"/>
          </a:p>
        </p:txBody>
      </p:sp>
      <p:pic>
        <p:nvPicPr>
          <p:cNvPr id="5" name="Рисунок 4">
            <a:extLst>
              <a:ext uri="{FF2B5EF4-FFF2-40B4-BE49-F238E27FC236}">
                <a16:creationId xmlns:a16="http://schemas.microsoft.com/office/drawing/2014/main" id="{8DE1345E-BEAC-452E-A528-EB2E074B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9" y="1326321"/>
            <a:ext cx="5409465" cy="3245679"/>
          </a:xfrm>
          <a:prstGeom prst="rect">
            <a:avLst/>
          </a:prstGeom>
        </p:spPr>
      </p:pic>
    </p:spTree>
    <p:extLst>
      <p:ext uri="{BB962C8B-B14F-4D97-AF65-F5344CB8AC3E}">
        <p14:creationId xmlns:p14="http://schemas.microsoft.com/office/powerpoint/2010/main" val="268667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9936C7-532B-498B-8F0D-169334B2F468}"/>
              </a:ext>
            </a:extLst>
          </p:cNvPr>
          <p:cNvSpPr>
            <a:spLocks noGrp="1"/>
          </p:cNvSpPr>
          <p:nvPr>
            <p:ph type="title"/>
          </p:nvPr>
        </p:nvSpPr>
        <p:spPr>
          <a:xfrm>
            <a:off x="913796" y="0"/>
            <a:ext cx="10353761" cy="1326321"/>
          </a:xfrm>
        </p:spPr>
        <p:txBody>
          <a:bodyPr>
            <a:normAutofit/>
          </a:bodyPr>
          <a:lstStyle/>
          <a:p>
            <a:r>
              <a:rPr lang="en-US" sz="4500" dirty="0">
                <a:solidFill>
                  <a:schemeClr val="bg1"/>
                </a:solidFill>
                <a:highlight>
                  <a:srgbClr val="FFFF00"/>
                </a:highlight>
              </a:rPr>
              <a:t>Quick </a:t>
            </a:r>
            <a:r>
              <a:rPr lang="en-US" sz="4500" dirty="0" err="1">
                <a:solidFill>
                  <a:schemeClr val="bg1"/>
                </a:solidFill>
                <a:highlight>
                  <a:srgbClr val="FFFF00"/>
                </a:highlight>
              </a:rPr>
              <a:t>SortT</a:t>
            </a:r>
            <a:endParaRPr lang="ru-RU" sz="4500" dirty="0">
              <a:solidFill>
                <a:schemeClr val="bg1"/>
              </a:solidFill>
              <a:highlight>
                <a:srgbClr val="FFFF00"/>
              </a:highlight>
            </a:endParaRPr>
          </a:p>
        </p:txBody>
      </p:sp>
      <p:sp>
        <p:nvSpPr>
          <p:cNvPr id="3" name="Объект 2">
            <a:extLst>
              <a:ext uri="{FF2B5EF4-FFF2-40B4-BE49-F238E27FC236}">
                <a16:creationId xmlns:a16="http://schemas.microsoft.com/office/drawing/2014/main" id="{E7E9FF19-4C80-410A-A1FA-5534267B6D25}"/>
              </a:ext>
            </a:extLst>
          </p:cNvPr>
          <p:cNvSpPr>
            <a:spLocks noGrp="1"/>
          </p:cNvSpPr>
          <p:nvPr>
            <p:ph idx="1"/>
          </p:nvPr>
        </p:nvSpPr>
        <p:spPr>
          <a:xfrm>
            <a:off x="6771860" y="1326321"/>
            <a:ext cx="5420139" cy="5285397"/>
          </a:xfrm>
        </p:spPr>
        <p:txBody>
          <a:bodyPr>
            <a:normAutofit/>
          </a:bodyPr>
          <a:lstStyle/>
          <a:p>
            <a:pPr marL="0" indent="0">
              <a:buNone/>
            </a:pPr>
            <a:r>
              <a:rPr lang="en-US" sz="2600" b="1" dirty="0"/>
              <a:t>Quick Sort selects a 'pivot' element and partitions the array into two groups—those less than and greater than the pivot. These groups are sorted recursively. Although its worst-case time is O(n²), it is often faster than Merge Sort in practice.</a:t>
            </a:r>
            <a:endParaRPr lang="ru-RU" sz="2600" b="1" dirty="0"/>
          </a:p>
        </p:txBody>
      </p:sp>
      <p:pic>
        <p:nvPicPr>
          <p:cNvPr id="7" name="Рисунок 6">
            <a:extLst>
              <a:ext uri="{FF2B5EF4-FFF2-40B4-BE49-F238E27FC236}">
                <a16:creationId xmlns:a16="http://schemas.microsoft.com/office/drawing/2014/main" id="{548AC8E0-9222-4FE0-B4C5-EC9019182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96" y="1643227"/>
            <a:ext cx="4673049" cy="3571545"/>
          </a:xfrm>
          <a:prstGeom prst="rect">
            <a:avLst/>
          </a:prstGeom>
        </p:spPr>
      </p:pic>
    </p:spTree>
    <p:extLst>
      <p:ext uri="{BB962C8B-B14F-4D97-AF65-F5344CB8AC3E}">
        <p14:creationId xmlns:p14="http://schemas.microsoft.com/office/powerpoint/2010/main" val="237066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EAC2A7-D136-4D64-99BC-957988E8C5F4}"/>
              </a:ext>
            </a:extLst>
          </p:cNvPr>
          <p:cNvSpPr>
            <a:spLocks noGrp="1"/>
          </p:cNvSpPr>
          <p:nvPr>
            <p:ph type="title"/>
          </p:nvPr>
        </p:nvSpPr>
        <p:spPr>
          <a:xfrm>
            <a:off x="913796" y="0"/>
            <a:ext cx="10353761" cy="1326321"/>
          </a:xfrm>
        </p:spPr>
        <p:txBody>
          <a:bodyPr>
            <a:normAutofit/>
          </a:bodyPr>
          <a:lstStyle/>
          <a:p>
            <a:r>
              <a:rPr lang="en-US" sz="4500" dirty="0">
                <a:solidFill>
                  <a:schemeClr val="bg1"/>
                </a:solidFill>
                <a:highlight>
                  <a:srgbClr val="FFFF00"/>
                </a:highlight>
              </a:rPr>
              <a:t>Heap Sort</a:t>
            </a:r>
            <a:endParaRPr lang="ru-RU" sz="4500" dirty="0">
              <a:solidFill>
                <a:schemeClr val="bg1"/>
              </a:solidFill>
              <a:highlight>
                <a:srgbClr val="FFFF00"/>
              </a:highlight>
            </a:endParaRPr>
          </a:p>
        </p:txBody>
      </p:sp>
      <p:sp>
        <p:nvSpPr>
          <p:cNvPr id="3" name="Объект 2">
            <a:extLst>
              <a:ext uri="{FF2B5EF4-FFF2-40B4-BE49-F238E27FC236}">
                <a16:creationId xmlns:a16="http://schemas.microsoft.com/office/drawing/2014/main" id="{145D2A27-70B2-4EF1-A883-B265D9465ED7}"/>
              </a:ext>
            </a:extLst>
          </p:cNvPr>
          <p:cNvSpPr>
            <a:spLocks noGrp="1"/>
          </p:cNvSpPr>
          <p:nvPr>
            <p:ph idx="1"/>
          </p:nvPr>
        </p:nvSpPr>
        <p:spPr>
          <a:xfrm>
            <a:off x="0" y="1326321"/>
            <a:ext cx="6467061" cy="5166127"/>
          </a:xfrm>
        </p:spPr>
        <p:txBody>
          <a:bodyPr>
            <a:normAutofit/>
          </a:bodyPr>
          <a:lstStyle/>
          <a:p>
            <a:r>
              <a:rPr lang="en-US" sz="2600" b="1" dirty="0"/>
              <a:t>Heap Sort uses a binary heap data structure to sort elements. It converts the list into a heap and repeatedly extracts the largest (or smallest) element. Its time complexity is O(n log n), but it is not stable and often slower than Merge or Quick Sort.</a:t>
            </a:r>
            <a:endParaRPr lang="ru-RU" sz="2600" b="1" dirty="0"/>
          </a:p>
        </p:txBody>
      </p:sp>
      <p:pic>
        <p:nvPicPr>
          <p:cNvPr id="5" name="Рисунок 4">
            <a:extLst>
              <a:ext uri="{FF2B5EF4-FFF2-40B4-BE49-F238E27FC236}">
                <a16:creationId xmlns:a16="http://schemas.microsoft.com/office/drawing/2014/main" id="{59F9DABD-04DB-41FC-A0C1-07AC08075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333" y="1326321"/>
            <a:ext cx="4343814" cy="3475051"/>
          </a:xfrm>
          <a:prstGeom prst="rect">
            <a:avLst/>
          </a:prstGeom>
        </p:spPr>
      </p:pic>
    </p:spTree>
    <p:extLst>
      <p:ext uri="{BB962C8B-B14F-4D97-AF65-F5344CB8AC3E}">
        <p14:creationId xmlns:p14="http://schemas.microsoft.com/office/powerpoint/2010/main" val="3473839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Дамаск</Template>
  <TotalTime>106</TotalTime>
  <Words>734</Words>
  <Application>Microsoft Office PowerPoint</Application>
  <PresentationFormat>Широкоэкранный</PresentationFormat>
  <Paragraphs>40</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Bookman Old Style</vt:lpstr>
      <vt:lpstr>Rockwell</vt:lpstr>
      <vt:lpstr>Damask</vt:lpstr>
      <vt:lpstr>Презентация PowerPoint</vt:lpstr>
      <vt:lpstr>Introduction to Sorting Algorithms</vt:lpstr>
      <vt:lpstr>Why Sorting is Important ?</vt:lpstr>
      <vt:lpstr>Bubble Sort</vt:lpstr>
      <vt:lpstr>Selection Sort</vt:lpstr>
      <vt:lpstr>Insertion Sort</vt:lpstr>
      <vt:lpstr>Merge Sort</vt:lpstr>
      <vt:lpstr>Quick SortT</vt:lpstr>
      <vt:lpstr>Heap Sort</vt:lpstr>
      <vt:lpstr>Counting Sort</vt:lpstr>
      <vt:lpstr>Radix Sort</vt:lpstr>
      <vt:lpstr>Bucket Sort</vt:lpstr>
      <vt:lpstr>Stable vs Unstable Sorts</vt:lpstr>
      <vt:lpstr>Comparison of Sorting Algorithms</vt:lpstr>
      <vt:lpstr>Real-World 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Lenovo</dc:creator>
  <cp:lastModifiedBy>Lenovo</cp:lastModifiedBy>
  <cp:revision>10</cp:revision>
  <dcterms:created xsi:type="dcterms:W3CDTF">2025-05-12T13:50:04Z</dcterms:created>
  <dcterms:modified xsi:type="dcterms:W3CDTF">2025-05-12T15:37:00Z</dcterms:modified>
</cp:coreProperties>
</file>