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6"/>
  </p:notesMasterIdLst>
  <p:sldIdLst>
    <p:sldId id="258"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47" autoAdjust="0"/>
  </p:normalViewPr>
  <p:slideViewPr>
    <p:cSldViewPr snapToGrid="0">
      <p:cViewPr>
        <p:scale>
          <a:sx n="42" d="100"/>
          <a:sy n="42" d="100"/>
        </p:scale>
        <p:origin x="1818" y="5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4F26D5-1239-43C3-A815-D0BB25EB6830}" type="slidenum">
              <a:rPr lang="en-US" smtClean="0"/>
              <a:pPr/>
              <a:t>1</a:t>
            </a:fld>
            <a:endParaRPr lang="en-US"/>
          </a:p>
        </p:txBody>
      </p:sp>
    </p:spTree>
    <p:extLst>
      <p:ext uri="{BB962C8B-B14F-4D97-AF65-F5344CB8AC3E}">
        <p14:creationId xmlns:p14="http://schemas.microsoft.com/office/powerpoint/2010/main" val="14380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0D45A-7875-4A4D-9F94-7FB24EA6F011}" type="slidenum">
              <a:rPr lang="en-US" smtClean="0"/>
              <a:pPr/>
              <a:t>5</a:t>
            </a:fld>
            <a:endParaRPr lang="en-US"/>
          </a:p>
        </p:txBody>
      </p:sp>
    </p:spTree>
    <p:extLst>
      <p:ext uri="{BB962C8B-B14F-4D97-AF65-F5344CB8AC3E}">
        <p14:creationId xmlns:p14="http://schemas.microsoft.com/office/powerpoint/2010/main" val="79742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videos; diff</a:t>
            </a:r>
            <a:r>
              <a:rPr lang="en-US" baseline="0" dirty="0"/>
              <a:t> ways</a:t>
            </a:r>
            <a:endParaRPr lang="en-US" dirty="0"/>
          </a:p>
        </p:txBody>
      </p:sp>
      <p:sp>
        <p:nvSpPr>
          <p:cNvPr id="4" name="Slide Number Placeholder 3"/>
          <p:cNvSpPr>
            <a:spLocks noGrp="1"/>
          </p:cNvSpPr>
          <p:nvPr>
            <p:ph type="sldNum" sz="quarter" idx="10"/>
          </p:nvPr>
        </p:nvSpPr>
        <p:spPr/>
        <p:txBody>
          <a:bodyPr/>
          <a:lstStyle/>
          <a:p>
            <a:fld id="{55D0D45A-7875-4A4D-9F94-7FB24EA6F011}" type="slidenum">
              <a:rPr lang="en-US" smtClean="0"/>
              <a:pPr/>
              <a:t>6</a:t>
            </a:fld>
            <a:endParaRPr lang="en-US"/>
          </a:p>
        </p:txBody>
      </p:sp>
    </p:spTree>
    <p:extLst>
      <p:ext uri="{BB962C8B-B14F-4D97-AF65-F5344CB8AC3E}">
        <p14:creationId xmlns:p14="http://schemas.microsoft.com/office/powerpoint/2010/main" val="166573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Polymorphic</a:t>
            </a:r>
            <a:r>
              <a:rPr lang="en-US" baseline="0" dirty="0"/>
              <a:t> </a:t>
            </a:r>
            <a:r>
              <a:rPr lang="en-US" baseline="0" dirty="0" err="1"/>
              <a:t>Iterator</a:t>
            </a:r>
            <a:r>
              <a:rPr lang="en-US" baseline="0" dirty="0"/>
              <a:t>: </a:t>
            </a:r>
            <a:r>
              <a:rPr lang="en-US" sz="1200" b="0" i="0" kern="1200" dirty="0">
                <a:solidFill>
                  <a:schemeClr val="tx1"/>
                </a:solidFill>
                <a:latin typeface="+mn-lt"/>
                <a:ea typeface="+mn-ea"/>
                <a:cs typeface="+mn-cs"/>
              </a:rPr>
              <a:t>If an </a:t>
            </a:r>
            <a:r>
              <a:rPr lang="en-US" sz="1200" b="0" i="0" kern="1200" dirty="0" err="1">
                <a:solidFill>
                  <a:schemeClr val="tx1"/>
                </a:solidFill>
                <a:latin typeface="+mn-lt"/>
                <a:ea typeface="+mn-ea"/>
                <a:cs typeface="+mn-cs"/>
              </a:rPr>
              <a:t>iterator</a:t>
            </a:r>
            <a:r>
              <a:rPr lang="en-US" sz="1200" b="0" i="0" kern="1200" dirty="0">
                <a:solidFill>
                  <a:schemeClr val="tx1"/>
                </a:solidFill>
                <a:latin typeface="+mn-lt"/>
                <a:ea typeface="+mn-ea"/>
                <a:cs typeface="+mn-cs"/>
              </a:rPr>
              <a:t> has common contract across multiple collections, the client code which interacts with the </a:t>
            </a:r>
            <a:r>
              <a:rPr lang="en-US" sz="1200" b="0" i="0" kern="1200" dirty="0" err="1">
                <a:solidFill>
                  <a:schemeClr val="tx1"/>
                </a:solidFill>
                <a:latin typeface="+mn-lt"/>
                <a:ea typeface="+mn-ea"/>
                <a:cs typeface="+mn-cs"/>
              </a:rPr>
              <a:t>iterator</a:t>
            </a:r>
            <a:r>
              <a:rPr lang="en-US" sz="1200" b="0" i="0" kern="1200" dirty="0">
                <a:solidFill>
                  <a:schemeClr val="tx1"/>
                </a:solidFill>
                <a:latin typeface="+mn-lt"/>
                <a:ea typeface="+mn-ea"/>
                <a:cs typeface="+mn-cs"/>
              </a:rPr>
              <a:t> need not be changed for different collections. This is called polymorphic </a:t>
            </a:r>
            <a:r>
              <a:rPr lang="en-US" sz="1200" b="0" i="0" kern="1200" dirty="0" err="1">
                <a:solidFill>
                  <a:schemeClr val="tx1"/>
                </a:solidFill>
                <a:latin typeface="+mn-lt"/>
                <a:ea typeface="+mn-ea"/>
                <a:cs typeface="+mn-cs"/>
              </a:rPr>
              <a:t>iterator</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5D0D45A-7875-4A4D-9F94-7FB24EA6F011}" type="slidenum">
              <a:rPr lang="en-US" smtClean="0"/>
              <a:pPr/>
              <a:t>15</a:t>
            </a:fld>
            <a:endParaRPr lang="en-US"/>
          </a:p>
        </p:txBody>
      </p:sp>
    </p:spTree>
    <p:extLst>
      <p:ext uri="{BB962C8B-B14F-4D97-AF65-F5344CB8AC3E}">
        <p14:creationId xmlns:p14="http://schemas.microsoft.com/office/powerpoint/2010/main" val="28086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9/14/2023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9/14/2023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9/14/2023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9/14/2023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9/14/2023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SOFTWARE DESIGN AND ARCHITECTURE</a:t>
            </a:r>
          </a:p>
        </p:txBody>
      </p:sp>
      <p:sp>
        <p:nvSpPr>
          <p:cNvPr id="3" name="Subtitle 2"/>
          <p:cNvSpPr>
            <a:spLocks noGrp="1"/>
          </p:cNvSpPr>
          <p:nvPr>
            <p:ph type="subTitle" idx="1"/>
          </p:nvPr>
        </p:nvSpPr>
        <p:spPr>
          <a:xfrm>
            <a:off x="609600" y="3899938"/>
            <a:ext cx="11176000" cy="2653262"/>
          </a:xfrm>
        </p:spPr>
        <p:txBody>
          <a:bodyPr>
            <a:normAutofit/>
          </a:bodyPr>
          <a:lstStyle/>
          <a:p>
            <a:endParaRPr lang="en-US" dirty="0"/>
          </a:p>
          <a:p>
            <a:r>
              <a:rPr lang="en-US" dirty="0"/>
              <a:t>THEORY LECTURE AND PRACTICAL #10</a:t>
            </a:r>
          </a:p>
          <a:p>
            <a:r>
              <a:rPr lang="en-US" dirty="0"/>
              <a:t>BEHAVIORAL DESIGN PATTERNS</a:t>
            </a:r>
          </a:p>
          <a:p>
            <a:r>
              <a:rPr lang="en-US" dirty="0"/>
              <a:t>(ITERATOR)</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1026" name="Picture 2"/>
          <p:cNvPicPr>
            <a:picLocks noChangeAspect="1" noChangeArrowheads="1"/>
          </p:cNvPicPr>
          <p:nvPr/>
        </p:nvPicPr>
        <p:blipFill>
          <a:blip r:embed="rId2" cstate="print"/>
          <a:srcRect/>
          <a:stretch>
            <a:fillRect/>
          </a:stretch>
        </p:blipFill>
        <p:spPr bwMode="auto">
          <a:xfrm>
            <a:off x="406400" y="2438401"/>
            <a:ext cx="11074400" cy="3552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a:bodyPr>
          <a:lstStyle/>
          <a:p>
            <a:r>
              <a:rPr lang="en-US" dirty="0" err="1"/>
              <a:t>Iterator</a:t>
            </a:r>
            <a:endParaRPr lang="en-US" dirty="0"/>
          </a:p>
          <a:p>
            <a:pPr lvl="1"/>
            <a:r>
              <a:rPr lang="en-US" dirty="0"/>
              <a:t>defines an interface for accessing and traversing elements.</a:t>
            </a:r>
          </a:p>
          <a:p>
            <a:r>
              <a:rPr lang="en-US" dirty="0" err="1"/>
              <a:t>ConcreteIterator</a:t>
            </a:r>
            <a:endParaRPr lang="en-US" dirty="0"/>
          </a:p>
          <a:p>
            <a:pPr lvl="1"/>
            <a:r>
              <a:rPr lang="en-US" dirty="0"/>
              <a:t>implements the </a:t>
            </a:r>
            <a:r>
              <a:rPr lang="en-US" dirty="0" err="1"/>
              <a:t>Iterator</a:t>
            </a:r>
            <a:r>
              <a:rPr lang="en-US" dirty="0"/>
              <a:t> interface.</a:t>
            </a:r>
          </a:p>
          <a:p>
            <a:pPr lvl="1"/>
            <a:r>
              <a:rPr lang="en-US" dirty="0"/>
              <a:t>keeps track of the current position in the traversal of the aggregate.</a:t>
            </a:r>
          </a:p>
          <a:p>
            <a:r>
              <a:rPr lang="en-US" dirty="0"/>
              <a:t>Aggregate</a:t>
            </a:r>
          </a:p>
          <a:p>
            <a:pPr lvl="1"/>
            <a:r>
              <a:rPr lang="en-US" dirty="0"/>
              <a:t>defines an interface for creating an </a:t>
            </a:r>
            <a:r>
              <a:rPr lang="en-US" dirty="0" err="1"/>
              <a:t>Iterator</a:t>
            </a:r>
            <a:r>
              <a:rPr lang="en-US" dirty="0"/>
              <a:t> object.</a:t>
            </a:r>
          </a:p>
          <a:p>
            <a:r>
              <a:rPr lang="en-US" dirty="0" err="1"/>
              <a:t>ConcreteAggregate</a:t>
            </a:r>
            <a:endParaRPr lang="en-US" dirty="0"/>
          </a:p>
          <a:p>
            <a:pPr lvl="1"/>
            <a:r>
              <a:rPr lang="en-US" dirty="0"/>
              <a:t>implements the </a:t>
            </a:r>
            <a:r>
              <a:rPr lang="en-US" dirty="0" err="1"/>
              <a:t>Iterator</a:t>
            </a:r>
            <a:r>
              <a:rPr lang="en-US" dirty="0"/>
              <a:t> creation interface to return an instance of the proper </a:t>
            </a:r>
            <a:r>
              <a:rPr lang="en-US" dirty="0" err="1"/>
              <a:t>ConcreteIterator</a:t>
            </a:r>
            <a:r>
              <a:rPr lang="en-US"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Collaborations</a:t>
            </a:r>
          </a:p>
        </p:txBody>
      </p:sp>
      <p:sp>
        <p:nvSpPr>
          <p:cNvPr id="3" name="Content Placeholder 2"/>
          <p:cNvSpPr>
            <a:spLocks noGrp="1"/>
          </p:cNvSpPr>
          <p:nvPr>
            <p:ph idx="1"/>
          </p:nvPr>
        </p:nvSpPr>
        <p:spPr/>
        <p:txBody>
          <a:bodyPr/>
          <a:lstStyle/>
          <a:p>
            <a:r>
              <a:rPr lang="en-US" dirty="0"/>
              <a:t>A </a:t>
            </a:r>
            <a:r>
              <a:rPr lang="en-US" dirty="0" err="1"/>
              <a:t>ConcreteIterator</a:t>
            </a:r>
            <a:r>
              <a:rPr lang="en-US" dirty="0"/>
              <a:t> keeps track of the current object in the aggregate and can compute the succeeding object in the traversal.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lstStyle/>
          <a:p>
            <a:r>
              <a:rPr lang="en-US" dirty="0"/>
              <a:t>It supports variations in the traversal of an aggregate. (e.g. tree parsing)</a:t>
            </a:r>
          </a:p>
          <a:p>
            <a:r>
              <a:rPr lang="en-US" dirty="0" err="1"/>
              <a:t>Iterators</a:t>
            </a:r>
            <a:r>
              <a:rPr lang="en-US" dirty="0"/>
              <a:t> simplify the Aggregate interface.</a:t>
            </a:r>
          </a:p>
          <a:p>
            <a:r>
              <a:rPr lang="en-US" dirty="0"/>
              <a:t>More than one traversal can be pending on an aggregate.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variants</a:t>
            </a:r>
          </a:p>
        </p:txBody>
      </p:sp>
      <p:sp>
        <p:nvSpPr>
          <p:cNvPr id="3" name="Content Placeholder 2"/>
          <p:cNvSpPr>
            <a:spLocks noGrp="1"/>
          </p:cNvSpPr>
          <p:nvPr>
            <p:ph idx="1"/>
          </p:nvPr>
        </p:nvSpPr>
        <p:spPr/>
        <p:txBody>
          <a:bodyPr>
            <a:normAutofit/>
          </a:bodyPr>
          <a:lstStyle/>
          <a:p>
            <a:r>
              <a:rPr lang="en-US" dirty="0"/>
              <a:t>External and Internal </a:t>
            </a:r>
            <a:r>
              <a:rPr lang="en-US" dirty="0" err="1"/>
              <a:t>Iterator</a:t>
            </a:r>
            <a:r>
              <a:rPr lang="en-US" dirty="0"/>
              <a:t>: A fundamental issue is deciding which party controls the iteration, the </a:t>
            </a:r>
            <a:r>
              <a:rPr lang="en-US" dirty="0" err="1"/>
              <a:t>iterator</a:t>
            </a:r>
            <a:r>
              <a:rPr lang="en-US" dirty="0"/>
              <a:t> or the client that uses the </a:t>
            </a:r>
            <a:r>
              <a:rPr lang="en-US" dirty="0" err="1"/>
              <a:t>iterator</a:t>
            </a:r>
            <a:r>
              <a:rPr lang="en-US" dirty="0"/>
              <a:t>. When the client controls the iteration, the </a:t>
            </a:r>
            <a:r>
              <a:rPr lang="en-US" dirty="0" err="1"/>
              <a:t>iterator</a:t>
            </a:r>
            <a:r>
              <a:rPr lang="en-US" dirty="0"/>
              <a:t> is called an external </a:t>
            </a:r>
            <a:r>
              <a:rPr lang="en-US" dirty="0" err="1"/>
              <a:t>iterator</a:t>
            </a:r>
            <a:r>
              <a:rPr lang="en-US" dirty="0"/>
              <a:t>, and when the </a:t>
            </a:r>
            <a:r>
              <a:rPr lang="en-US" dirty="0" err="1"/>
              <a:t>iterator</a:t>
            </a:r>
            <a:r>
              <a:rPr lang="en-US" dirty="0"/>
              <a:t> controls it, the </a:t>
            </a:r>
            <a:r>
              <a:rPr lang="en-US" dirty="0" err="1"/>
              <a:t>iterator</a:t>
            </a:r>
            <a:r>
              <a:rPr lang="en-US" dirty="0"/>
              <a:t> is an internal </a:t>
            </a:r>
            <a:r>
              <a:rPr lang="en-US" dirty="0" err="1"/>
              <a:t>iterator</a:t>
            </a:r>
            <a:r>
              <a:rPr lang="en-US" dirty="0"/>
              <a:t>. </a:t>
            </a:r>
          </a:p>
          <a:p>
            <a:r>
              <a:rPr lang="en-US" dirty="0"/>
              <a:t>Internal </a:t>
            </a:r>
            <a:r>
              <a:rPr lang="en-US" dirty="0" err="1"/>
              <a:t>iterators</a:t>
            </a:r>
            <a:r>
              <a:rPr lang="en-US" dirty="0"/>
              <a:t> are easy to use whereas external </a:t>
            </a:r>
            <a:r>
              <a:rPr lang="en-US" dirty="0" err="1"/>
              <a:t>iterators</a:t>
            </a:r>
            <a:r>
              <a:rPr lang="en-US" dirty="0"/>
              <a:t> are flexible.</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variants(cont’d)</a:t>
            </a:r>
          </a:p>
        </p:txBody>
      </p:sp>
      <p:sp>
        <p:nvSpPr>
          <p:cNvPr id="3" name="Content Placeholder 2"/>
          <p:cNvSpPr>
            <a:spLocks noGrp="1"/>
          </p:cNvSpPr>
          <p:nvPr>
            <p:ph idx="1"/>
          </p:nvPr>
        </p:nvSpPr>
        <p:spPr/>
        <p:txBody>
          <a:bodyPr>
            <a:normAutofit/>
          </a:bodyPr>
          <a:lstStyle/>
          <a:p>
            <a:r>
              <a:rPr lang="en-US" dirty="0"/>
              <a:t>Null </a:t>
            </a:r>
            <a:r>
              <a:rPr lang="en-US" dirty="0" err="1"/>
              <a:t>Iterator</a:t>
            </a:r>
            <a:r>
              <a:rPr lang="en-US" dirty="0"/>
              <a:t>: A </a:t>
            </a:r>
            <a:r>
              <a:rPr lang="en-US" dirty="0" err="1"/>
              <a:t>NullIterator</a:t>
            </a:r>
            <a:r>
              <a:rPr lang="en-US" dirty="0"/>
              <a:t> is a degenerate </a:t>
            </a:r>
            <a:r>
              <a:rPr lang="en-US" dirty="0" err="1"/>
              <a:t>iterator</a:t>
            </a:r>
            <a:r>
              <a:rPr lang="en-US" dirty="0"/>
              <a:t> that's helpful for handling boundary conditions. By definition, a </a:t>
            </a:r>
            <a:r>
              <a:rPr lang="en-US" dirty="0" err="1"/>
              <a:t>NullIterator</a:t>
            </a:r>
            <a:r>
              <a:rPr lang="en-US" dirty="0"/>
              <a:t> is always done with traversal; that is, its </a:t>
            </a:r>
            <a:r>
              <a:rPr lang="en-US" dirty="0" err="1"/>
              <a:t>IsDone</a:t>
            </a:r>
            <a:r>
              <a:rPr lang="en-US" dirty="0"/>
              <a:t> operation always evaluates to true.</a:t>
            </a:r>
          </a:p>
          <a:p>
            <a:r>
              <a:rPr lang="en-US" dirty="0"/>
              <a:t>It can be just a cursor or it can hold algorithms.</a:t>
            </a:r>
          </a:p>
          <a:p>
            <a:r>
              <a:rPr lang="en-US" dirty="0"/>
              <a:t>Robust </a:t>
            </a:r>
            <a:r>
              <a:rPr lang="en-US" dirty="0" err="1"/>
              <a:t>Iterator</a:t>
            </a:r>
            <a:r>
              <a:rPr lang="en-US" dirty="0"/>
              <a:t>: It can be dangerous to modify an aggregate while you're traversing it. A robust </a:t>
            </a:r>
            <a:r>
              <a:rPr lang="en-US" dirty="0" err="1"/>
              <a:t>iterator</a:t>
            </a:r>
            <a:r>
              <a:rPr lang="en-US" dirty="0"/>
              <a:t> ensures that insertions and removals won't interfere with traversal, and it does it without copying the aggregate. There are many ways to implement robust </a:t>
            </a:r>
            <a:r>
              <a:rPr lang="en-US" dirty="0" err="1"/>
              <a:t>iterators</a:t>
            </a:r>
            <a:r>
              <a:rPr lang="en-US" dirty="0"/>
              <a:t>.</a:t>
            </a:r>
          </a:p>
          <a:p>
            <a:r>
              <a:rPr lang="en-US" dirty="0"/>
              <a:t>Polymorphic </a:t>
            </a:r>
            <a:r>
              <a:rPr lang="en-US" dirty="0" err="1"/>
              <a:t>Iterators</a:t>
            </a:r>
            <a:r>
              <a:rPr lang="en-US" dirty="0"/>
              <a:t> (can use factory method)</a:t>
            </a:r>
          </a:p>
          <a:p>
            <a:endParaRPr lang="en-US" dirty="0"/>
          </a:p>
          <a:p>
            <a:endParaRPr lang="en-US" dirty="0"/>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code</a:t>
            </a:r>
          </a:p>
        </p:txBody>
      </p:sp>
      <p:sp>
        <p:nvSpPr>
          <p:cNvPr id="3" name="Content Placeholder 2"/>
          <p:cNvSpPr>
            <a:spLocks noGrp="1"/>
          </p:cNvSpPr>
          <p:nvPr>
            <p:ph idx="1"/>
          </p:nvPr>
        </p:nvSpPr>
        <p:spPr/>
        <p:txBody>
          <a:bodyPr/>
          <a:lstStyle/>
          <a:p>
            <a:r>
              <a:rPr lang="en-US" dirty="0" err="1"/>
              <a:t>Iterators</a:t>
            </a:r>
            <a:r>
              <a:rPr lang="en-US" dirty="0"/>
              <a:t> are not limited to traversal alone. It is entirely left to the purpose and implementation. There can be functional logic involved in an </a:t>
            </a:r>
            <a:r>
              <a:rPr lang="en-US" dirty="0" err="1"/>
              <a:t>iterator</a:t>
            </a:r>
            <a:r>
              <a:rPr lang="en-US" dirty="0"/>
              <a:t>. We can have a </a:t>
            </a:r>
            <a:r>
              <a:rPr lang="en-US" dirty="0" err="1"/>
              <a:t>FilteringIterator</a:t>
            </a:r>
            <a:r>
              <a:rPr lang="en-US" dirty="0"/>
              <a:t>, which can filter out certain required values and provide for  traversal. For example in a list containing wild and domestic animals, we can have two different </a:t>
            </a:r>
            <a:r>
              <a:rPr lang="en-US" dirty="0" err="1"/>
              <a:t>iterators</a:t>
            </a:r>
            <a:r>
              <a:rPr lang="en-US" dirty="0"/>
              <a:t> as </a:t>
            </a:r>
            <a:r>
              <a:rPr lang="en-US" dirty="0" err="1"/>
              <a:t>WildAnimalIterator</a:t>
            </a:r>
            <a:r>
              <a:rPr lang="en-US" dirty="0"/>
              <a:t> and </a:t>
            </a:r>
            <a:r>
              <a:rPr lang="en-US" dirty="0" err="1"/>
              <a:t>DomesticAnimalIterator</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0972800" cy="1066800"/>
          </a:xfrm>
        </p:spPr>
        <p:txBody>
          <a:bodyPr/>
          <a:lstStyle/>
          <a:p>
            <a:r>
              <a:rPr lang="en-US" dirty="0"/>
              <a:t>Animal.java</a:t>
            </a:r>
          </a:p>
        </p:txBody>
      </p:sp>
      <p:pic>
        <p:nvPicPr>
          <p:cNvPr id="1026" name="Picture 2"/>
          <p:cNvPicPr>
            <a:picLocks noChangeAspect="1" noChangeArrowheads="1"/>
          </p:cNvPicPr>
          <p:nvPr/>
        </p:nvPicPr>
        <p:blipFill>
          <a:blip r:embed="rId2" cstate="print"/>
          <a:srcRect/>
          <a:stretch>
            <a:fillRect/>
          </a:stretch>
        </p:blipFill>
        <p:spPr bwMode="auto">
          <a:xfrm>
            <a:off x="921461" y="1166814"/>
            <a:ext cx="8832140" cy="569118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066800"/>
          </a:xfrm>
        </p:spPr>
        <p:txBody>
          <a:bodyPr/>
          <a:lstStyle/>
          <a:p>
            <a:r>
              <a:rPr lang="en-US" dirty="0"/>
              <a:t>Aggregate (</a:t>
            </a:r>
            <a:r>
              <a:rPr lang="en-US" dirty="0" err="1"/>
              <a:t>IZoo</a:t>
            </a:r>
            <a:r>
              <a:rPr lang="en-US" dirty="0"/>
              <a:t>)</a:t>
            </a:r>
          </a:p>
        </p:txBody>
      </p:sp>
      <p:pic>
        <p:nvPicPr>
          <p:cNvPr id="2050" name="Picture 2"/>
          <p:cNvPicPr>
            <a:picLocks noChangeAspect="1" noChangeArrowheads="1"/>
          </p:cNvPicPr>
          <p:nvPr/>
        </p:nvPicPr>
        <p:blipFill>
          <a:blip r:embed="rId2" cstate="print"/>
          <a:srcRect/>
          <a:stretch>
            <a:fillRect/>
          </a:stretch>
        </p:blipFill>
        <p:spPr bwMode="auto">
          <a:xfrm>
            <a:off x="609601" y="1905001"/>
            <a:ext cx="10464799" cy="370668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0972800" cy="1066800"/>
          </a:xfrm>
        </p:spPr>
        <p:txBody>
          <a:bodyPr/>
          <a:lstStyle/>
          <a:p>
            <a:r>
              <a:rPr lang="en-US" dirty="0" err="1"/>
              <a:t>ConcreteAggregate</a:t>
            </a:r>
            <a:r>
              <a:rPr lang="en-US" dirty="0"/>
              <a:t> (</a:t>
            </a:r>
            <a:r>
              <a:rPr lang="en-US" dirty="0" err="1"/>
              <a:t>ZooImpl</a:t>
            </a:r>
            <a:r>
              <a:rPr lang="en-US" dirty="0"/>
              <a:t>) </a:t>
            </a:r>
          </a:p>
        </p:txBody>
      </p:sp>
      <p:pic>
        <p:nvPicPr>
          <p:cNvPr id="3074" name="Picture 2"/>
          <p:cNvPicPr>
            <a:picLocks noChangeAspect="1" noChangeArrowheads="1"/>
          </p:cNvPicPr>
          <p:nvPr/>
        </p:nvPicPr>
        <p:blipFill>
          <a:blip r:embed="rId2" cstate="print"/>
          <a:srcRect/>
          <a:stretch>
            <a:fillRect/>
          </a:stretch>
        </p:blipFill>
        <p:spPr bwMode="auto">
          <a:xfrm>
            <a:off x="1307552" y="228600"/>
            <a:ext cx="8378091" cy="777143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BEHAVIORAL DESIGN PATTERNS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0972800" cy="1066800"/>
          </a:xfrm>
        </p:spPr>
        <p:txBody>
          <a:bodyPr/>
          <a:lstStyle/>
          <a:p>
            <a:r>
              <a:rPr lang="en-US" dirty="0" err="1"/>
              <a:t>Iterator</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219201" y="2209801"/>
            <a:ext cx="7783100" cy="24336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10972800" cy="1066800"/>
          </a:xfrm>
        </p:spPr>
        <p:txBody>
          <a:bodyPr/>
          <a:lstStyle/>
          <a:p>
            <a:r>
              <a:rPr lang="en-US" dirty="0" err="1"/>
              <a:t>ConcreteIterator</a:t>
            </a:r>
            <a:r>
              <a:rPr lang="en-US" dirty="0"/>
              <a:t> (</a:t>
            </a:r>
            <a:r>
              <a:rPr lang="en-US" dirty="0" err="1"/>
              <a:t>WildIterator</a:t>
            </a:r>
            <a:r>
              <a:rPr lang="en-US" dirty="0"/>
              <a:t>)</a:t>
            </a:r>
          </a:p>
        </p:txBody>
      </p:sp>
      <p:pic>
        <p:nvPicPr>
          <p:cNvPr id="5122" name="Picture 2"/>
          <p:cNvPicPr>
            <a:picLocks noChangeAspect="1" noChangeArrowheads="1"/>
          </p:cNvPicPr>
          <p:nvPr/>
        </p:nvPicPr>
        <p:blipFill>
          <a:blip r:embed="rId2" cstate="print"/>
          <a:srcRect/>
          <a:stretch>
            <a:fillRect/>
          </a:stretch>
        </p:blipFill>
        <p:spPr bwMode="auto">
          <a:xfrm>
            <a:off x="508001" y="205494"/>
            <a:ext cx="7607300" cy="64756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10972800" cy="1066800"/>
          </a:xfrm>
        </p:spPr>
        <p:txBody>
          <a:bodyPr>
            <a:normAutofit/>
          </a:bodyPr>
          <a:lstStyle/>
          <a:p>
            <a:r>
              <a:rPr lang="en-US" dirty="0" err="1"/>
              <a:t>ConcreteIterator</a:t>
            </a:r>
            <a:r>
              <a:rPr lang="en-US" dirty="0"/>
              <a:t> (</a:t>
            </a:r>
            <a:r>
              <a:rPr lang="en-US" dirty="0" err="1"/>
              <a:t>DomesticIterator</a:t>
            </a:r>
            <a:r>
              <a:rPr lang="en-US" dirty="0"/>
              <a:t>)</a:t>
            </a:r>
          </a:p>
        </p:txBody>
      </p:sp>
      <p:pic>
        <p:nvPicPr>
          <p:cNvPr id="6146" name="Picture 2"/>
          <p:cNvPicPr>
            <a:picLocks noChangeAspect="1" noChangeArrowheads="1"/>
          </p:cNvPicPr>
          <p:nvPr/>
        </p:nvPicPr>
        <p:blipFill>
          <a:blip r:embed="rId2" cstate="print"/>
          <a:srcRect/>
          <a:stretch>
            <a:fillRect/>
          </a:stretch>
        </p:blipFill>
        <p:spPr bwMode="auto">
          <a:xfrm>
            <a:off x="967459" y="220613"/>
            <a:ext cx="9507774" cy="802373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066800"/>
          </a:xfrm>
        </p:spPr>
        <p:txBody>
          <a:bodyPr/>
          <a:lstStyle/>
          <a:p>
            <a:r>
              <a:rPr lang="en-US" dirty="0"/>
              <a:t>Testing Pattern</a:t>
            </a:r>
          </a:p>
        </p:txBody>
      </p:sp>
      <p:pic>
        <p:nvPicPr>
          <p:cNvPr id="7170" name="Picture 2"/>
          <p:cNvPicPr>
            <a:picLocks noChangeAspect="1" noChangeArrowheads="1"/>
          </p:cNvPicPr>
          <p:nvPr/>
        </p:nvPicPr>
        <p:blipFill>
          <a:blip r:embed="rId2" cstate="print"/>
          <a:srcRect/>
          <a:stretch>
            <a:fillRect/>
          </a:stretch>
        </p:blipFill>
        <p:spPr bwMode="auto">
          <a:xfrm>
            <a:off x="508000" y="1143000"/>
            <a:ext cx="10012515" cy="4953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 10</a:t>
            </a:r>
          </a:p>
        </p:txBody>
      </p:sp>
      <p:sp>
        <p:nvSpPr>
          <p:cNvPr id="3" name="Content Placeholder 2"/>
          <p:cNvSpPr>
            <a:spLocks noGrp="1"/>
          </p:cNvSpPr>
          <p:nvPr>
            <p:ph idx="1"/>
          </p:nvPr>
        </p:nvSpPr>
        <p:spPr/>
        <p:txBody>
          <a:bodyPr/>
          <a:lstStyle/>
          <a:p>
            <a:r>
              <a:rPr lang="en-US" dirty="0"/>
              <a:t>OBJECT: To implement Iterator pattern for the following class diagram</a:t>
            </a:r>
          </a:p>
          <a:p>
            <a:endParaRPr lang="en-US" dirty="0"/>
          </a:p>
          <a:p>
            <a:pPr marL="0" indent="0">
              <a:buNone/>
            </a:pPr>
            <a:endParaRPr lang="en-US" dirty="0"/>
          </a:p>
        </p:txBody>
      </p:sp>
      <p:pic>
        <p:nvPicPr>
          <p:cNvPr id="4" name="Picture 3">
            <a:extLst>
              <a:ext uri="{FF2B5EF4-FFF2-40B4-BE49-F238E27FC236}">
                <a16:creationId xmlns:a16="http://schemas.microsoft.com/office/drawing/2014/main" id="{6478F8F7-ED93-CEDE-70C5-D40A45CDB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741" y="2707005"/>
            <a:ext cx="5994119" cy="3596975"/>
          </a:xfrm>
          <a:prstGeom prst="rect">
            <a:avLst/>
          </a:prstGeom>
          <a:ln w="3175">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software engineering, behavioral design patterns are design patterns that identify common communication patterns between objects and realize these patterns. By doing so, these patterns increase flexibility in carrying out this communication.</a:t>
            </a:r>
          </a:p>
          <a:p>
            <a:r>
              <a:rPr lang="en-US" dirty="0"/>
              <a:t>Behavioral patterns are concerned with the assignment of responsibilities between objects, or, encapsulating behavior in an object and delegating requests to it.</a:t>
            </a:r>
          </a:p>
          <a:p>
            <a:r>
              <a:rPr lang="en-US" dirty="0"/>
              <a:t>A good toolbox of behavioral patterns allows you to solve many challenging problems you are likely to encounter when designing object-oriented systems.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ITERATOR DESIGN PATTERN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normAutofit/>
          </a:bodyPr>
          <a:lstStyle/>
          <a:p>
            <a:r>
              <a:rPr lang="en-US" dirty="0">
                <a:ea typeface="Adobe Heiti Std R" pitchFamily="34" charset="-128"/>
              </a:rPr>
              <a:t>Provide a way to access the elements of an aggregate object sequentially without exposing its underlying representation.</a:t>
            </a:r>
          </a:p>
          <a:p>
            <a:r>
              <a:rPr lang="en-US" dirty="0"/>
              <a:t>Also Known As: Cursor</a:t>
            </a:r>
          </a:p>
          <a:p>
            <a:endParaRPr lang="en-US" dirty="0"/>
          </a:p>
          <a:p>
            <a:endParaRPr lang="en-US" sz="2000" dirty="0">
              <a:latin typeface="Adobe Heiti Std R" pitchFamily="34" charset="-128"/>
              <a:ea typeface="Adobe Heiti Std R"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Need to "abstract" the traversal of wildly different data structures so that algorithms can be defined that are capable of interfacing with each transparently.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609600" y="2249424"/>
            <a:ext cx="10972800" cy="4608576"/>
          </a:xfrm>
        </p:spPr>
        <p:txBody>
          <a:bodyPr>
            <a:normAutofit/>
          </a:bodyPr>
          <a:lstStyle/>
          <a:p>
            <a:r>
              <a:rPr lang="en-US" dirty="0"/>
              <a:t>An aggregate object such as a list should give you a way to access its elements without exposing its internal structure. Moreover, you might want to traverse the list in different ways, depending on what  you want to accomplish. But you probably don't want to bloat the List interface with operations for different traversals, even if you could anticipate the ones you will need. </a:t>
            </a:r>
          </a:p>
          <a:p>
            <a:r>
              <a:rPr lang="en-US" dirty="0"/>
              <a:t>You might also need to have more than one traversal pending on the same list.</a:t>
            </a:r>
          </a:p>
          <a:p>
            <a:r>
              <a:rPr lang="en-US" dirty="0"/>
              <a:t>The </a:t>
            </a:r>
            <a:r>
              <a:rPr lang="en-US" dirty="0" err="1"/>
              <a:t>Iterator</a:t>
            </a:r>
            <a:r>
              <a:rPr lang="en-US" dirty="0"/>
              <a:t> pattern lets you do all this. The key idea in this pattern is to take the responsibility for access and traversal out of the list object and put it into an </a:t>
            </a:r>
            <a:r>
              <a:rPr lang="en-US" dirty="0" err="1"/>
              <a:t>iterator</a:t>
            </a:r>
            <a:r>
              <a:rPr lang="en-US" dirty="0"/>
              <a:t> object. The </a:t>
            </a:r>
            <a:r>
              <a:rPr lang="en-US" dirty="0" err="1"/>
              <a:t>Iterator</a:t>
            </a:r>
            <a:r>
              <a:rPr lang="en-US" dirty="0"/>
              <a:t> class defines an interface for accessing the list's elements. An </a:t>
            </a:r>
            <a:r>
              <a:rPr lang="en-US" dirty="0" err="1"/>
              <a:t>iterator</a:t>
            </a:r>
            <a:r>
              <a:rPr lang="en-US" dirty="0"/>
              <a:t> object is responsible for keeping track of the current element; that is, it knows which elements have been traversed already.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(cont’d)</a:t>
            </a:r>
          </a:p>
        </p:txBody>
      </p:sp>
      <p:sp>
        <p:nvSpPr>
          <p:cNvPr id="3" name="Content Placeholder 2"/>
          <p:cNvSpPr>
            <a:spLocks noGrp="1"/>
          </p:cNvSpPr>
          <p:nvPr>
            <p:ph idx="1"/>
          </p:nvPr>
        </p:nvSpPr>
        <p:spPr/>
        <p:txBody>
          <a:bodyPr>
            <a:normAutofit/>
          </a:bodyPr>
          <a:lstStyle/>
          <a:p>
            <a:r>
              <a:rPr lang="en-US" dirty="0"/>
              <a:t>The </a:t>
            </a:r>
            <a:r>
              <a:rPr lang="en-US" dirty="0" err="1"/>
              <a:t>Iterator</a:t>
            </a:r>
            <a:r>
              <a:rPr lang="en-US" dirty="0"/>
              <a:t> abstraction is fundamental to an emerging technology called "generic programming". This strategy seeks to explicitly separate the notion of "algorithm" from that of "data structure". The motivation is to: promote component-based development, boost productivity, and reduce configuration management.</a:t>
            </a:r>
          </a:p>
          <a:p>
            <a:r>
              <a:rPr lang="en-US" dirty="0"/>
              <a:t>As an example, if you wanted to support four data structures (array, binary tree, linked list, and hash table) and three algorithms (sort, find, and merge), a traditional approach would require four times three permutations to develop and maintain. Whereas, a generic programming approach would only require four plus three configuration items.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lstStyle/>
          <a:p>
            <a:pPr>
              <a:buNone/>
            </a:pPr>
            <a:r>
              <a:rPr lang="en-US" dirty="0"/>
              <a:t>Use the </a:t>
            </a:r>
            <a:r>
              <a:rPr lang="en-US" dirty="0" err="1"/>
              <a:t>Iterator</a:t>
            </a:r>
            <a:r>
              <a:rPr lang="en-US" dirty="0"/>
              <a:t> pattern</a:t>
            </a:r>
          </a:p>
          <a:p>
            <a:pPr lvl="1"/>
            <a:r>
              <a:rPr lang="en-US" dirty="0"/>
              <a:t>to access an aggregate object's contents without exposing its internal representation.</a:t>
            </a:r>
          </a:p>
          <a:p>
            <a:pPr lvl="1"/>
            <a:r>
              <a:rPr lang="en-US" dirty="0"/>
              <a:t>to support multiple traversals of aggregate objects.</a:t>
            </a:r>
          </a:p>
          <a:p>
            <a:pPr lvl="1"/>
            <a:r>
              <a:rPr lang="en-US" dirty="0"/>
              <a:t>to provide a uniform interface for traversing different aggregate structures (that is, to support polymorphic iteration).</a:t>
            </a:r>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5629</TotalTime>
  <Words>925</Words>
  <Application>Microsoft Office PowerPoint</Application>
  <PresentationFormat>Widescreen</PresentationFormat>
  <Paragraphs>70</Paragraphs>
  <Slides>24</Slides>
  <Notes>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Adobe Heiti Std R</vt:lpstr>
      <vt:lpstr>Calibri</vt:lpstr>
      <vt:lpstr>Century Gothic</vt:lpstr>
      <vt:lpstr>Garamond</vt:lpstr>
      <vt:lpstr>Savon</vt:lpstr>
      <vt:lpstr>SOFTWARE DESIGN AND ARCHITECTURE</vt:lpstr>
      <vt:lpstr>BEHAVIORAL DESIGN PATTERNS</vt:lpstr>
      <vt:lpstr>PowerPoint Presentation</vt:lpstr>
      <vt:lpstr>ITERATOR DESIGN PATTERN</vt:lpstr>
      <vt:lpstr>Intent</vt:lpstr>
      <vt:lpstr>Problem</vt:lpstr>
      <vt:lpstr>Motivation </vt:lpstr>
      <vt:lpstr>Motivation (cont’d)</vt:lpstr>
      <vt:lpstr>Applicability</vt:lpstr>
      <vt:lpstr>Structure</vt:lpstr>
      <vt:lpstr>Participants</vt:lpstr>
      <vt:lpstr>Collaborations</vt:lpstr>
      <vt:lpstr>Consequences</vt:lpstr>
      <vt:lpstr>Implementation variants</vt:lpstr>
      <vt:lpstr>Implementation variants(cont’d)</vt:lpstr>
      <vt:lpstr>Sample code</vt:lpstr>
      <vt:lpstr>Animal.java</vt:lpstr>
      <vt:lpstr>Aggregate (IZoo)</vt:lpstr>
      <vt:lpstr>ConcreteAggregate (ZooImpl) </vt:lpstr>
      <vt:lpstr>Iterator</vt:lpstr>
      <vt:lpstr>ConcreteIterator (WildIterator)</vt:lpstr>
      <vt:lpstr>ConcreteIterator (DomesticIterator)</vt:lpstr>
      <vt:lpstr>Testing Pattern</vt:lpstr>
      <vt:lpstr>Practical #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dc:title>
  <dc:creator>Sharmeen</dc:creator>
  <cp:lastModifiedBy>rubeea jaffri</cp:lastModifiedBy>
  <cp:revision>32</cp:revision>
  <dcterms:created xsi:type="dcterms:W3CDTF">2014-12-26T10:18:16Z</dcterms:created>
  <dcterms:modified xsi:type="dcterms:W3CDTF">2023-09-14T04:45:16Z</dcterms:modified>
</cp:coreProperties>
</file>