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3"/>
  </p:notesMasterIdLst>
  <p:sldIdLst>
    <p:sldId id="277" r:id="rId2"/>
    <p:sldId id="278" r:id="rId3"/>
    <p:sldId id="279" r:id="rId4"/>
    <p:sldId id="270" r:id="rId5"/>
    <p:sldId id="271" r:id="rId6"/>
    <p:sldId id="272" r:id="rId7"/>
    <p:sldId id="280" r:id="rId8"/>
    <p:sldId id="281" r:id="rId9"/>
    <p:sldId id="27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7/25/2023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7/25/2023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7/25/2023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7/25/2023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7/25/2023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7/25/2023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Practical#03</a:t>
            </a:r>
          </a:p>
        </p:txBody>
      </p:sp>
      <p:sp>
        <p:nvSpPr>
          <p:cNvPr id="5" name="Subtitle 4"/>
          <p:cNvSpPr>
            <a:spLocks noGrp="1"/>
          </p:cNvSpPr>
          <p:nvPr>
            <p:ph type="subTitle" idx="1"/>
          </p:nvPr>
        </p:nvSpPr>
        <p:spPr/>
        <p:txBody>
          <a:bodyPr>
            <a:normAutofit/>
          </a:bodyPr>
          <a:lstStyle/>
          <a:p>
            <a:r>
              <a:rPr lang="en-US" sz="2000" b="1" dirty="0"/>
              <a:t>Designing interaction diagrams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972800" cy="838200"/>
          </a:xfrm>
        </p:spPr>
        <p:txBody>
          <a:bodyPr/>
          <a:lstStyle/>
          <a:p>
            <a:r>
              <a:rPr lang="en-US" dirty="0"/>
              <a:t>EXAMPLE</a:t>
            </a:r>
          </a:p>
        </p:txBody>
      </p:sp>
      <p:pic>
        <p:nvPicPr>
          <p:cNvPr id="5" name="Picture 4" descr="http://banking-system.wikispaces.com/file/view/seq2.jpg/243616683/seq2.jpg"/>
          <p:cNvPicPr/>
          <p:nvPr/>
        </p:nvPicPr>
        <p:blipFill>
          <a:blip r:embed="rId2" cstate="print"/>
          <a:srcRect/>
          <a:stretch>
            <a:fillRect/>
          </a:stretch>
        </p:blipFill>
        <p:spPr bwMode="auto">
          <a:xfrm>
            <a:off x="1219200" y="838200"/>
            <a:ext cx="10566400" cy="6019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a:xfrm>
            <a:off x="1066800" y="2103120"/>
            <a:ext cx="10058400" cy="4507542"/>
          </a:xfrm>
        </p:spPr>
        <p:txBody>
          <a:bodyPr>
            <a:normAutofit lnSpcReduction="10000"/>
          </a:bodyPr>
          <a:lstStyle/>
          <a:p>
            <a:r>
              <a:rPr lang="en-US" sz="2400" b="1" dirty="0">
                <a:solidFill>
                  <a:schemeClr val="tx2">
                    <a:lumMod val="75000"/>
                  </a:schemeClr>
                </a:solidFill>
              </a:rPr>
              <a:t>Design the </a:t>
            </a:r>
            <a:r>
              <a:rPr lang="en-US" sz="2400" b="1" dirty="0" err="1">
                <a:solidFill>
                  <a:schemeClr val="tx2">
                    <a:lumMod val="75000"/>
                  </a:schemeClr>
                </a:solidFill>
              </a:rPr>
              <a:t>Collbaoration</a:t>
            </a:r>
            <a:r>
              <a:rPr lang="en-US" sz="2400" b="1" dirty="0">
                <a:solidFill>
                  <a:schemeClr val="tx2">
                    <a:lumMod val="75000"/>
                  </a:schemeClr>
                </a:solidFill>
              </a:rPr>
              <a:t> diagram for Courseware Management System case study application. The following use cases for the Courseware Management System were defined:</a:t>
            </a:r>
          </a:p>
          <a:p>
            <a:pPr lvl="2">
              <a:buNone/>
            </a:pPr>
            <a:r>
              <a:rPr lang="en-US" sz="1800" b="1" dirty="0">
                <a:solidFill>
                  <a:schemeClr val="tx2">
                    <a:lumMod val="75000"/>
                  </a:schemeClr>
                </a:solidFill>
              </a:rPr>
              <a:t>·         View courses</a:t>
            </a:r>
          </a:p>
          <a:p>
            <a:pPr lvl="2">
              <a:buNone/>
            </a:pPr>
            <a:r>
              <a:rPr lang="en-US" sz="1800" b="1" dirty="0">
                <a:solidFill>
                  <a:schemeClr val="tx2">
                    <a:lumMod val="75000"/>
                  </a:schemeClr>
                </a:solidFill>
              </a:rPr>
              <a:t>·         Manage topics for a course</a:t>
            </a:r>
          </a:p>
          <a:p>
            <a:pPr lvl="2">
              <a:buNone/>
            </a:pPr>
            <a:r>
              <a:rPr lang="en-US" sz="1800" b="1" dirty="0">
                <a:solidFill>
                  <a:schemeClr val="tx2">
                    <a:lumMod val="75000"/>
                  </a:schemeClr>
                </a:solidFill>
              </a:rPr>
              <a:t>·         Manage course information</a:t>
            </a:r>
          </a:p>
          <a:p>
            <a:pPr lvl="2">
              <a:buNone/>
            </a:pPr>
            <a:r>
              <a:rPr lang="en-US" sz="1800" b="1" dirty="0">
                <a:solidFill>
                  <a:schemeClr val="tx2">
                    <a:lumMod val="75000"/>
                  </a:schemeClr>
                </a:solidFill>
              </a:rPr>
              <a:t>·         View course calendar</a:t>
            </a:r>
          </a:p>
          <a:p>
            <a:pPr lvl="2">
              <a:buNone/>
            </a:pPr>
            <a:r>
              <a:rPr lang="en-US" sz="1800" b="1" dirty="0">
                <a:solidFill>
                  <a:schemeClr val="tx2">
                    <a:lumMod val="75000"/>
                  </a:schemeClr>
                </a:solidFill>
              </a:rPr>
              <a:t>·         View tutors</a:t>
            </a:r>
          </a:p>
          <a:p>
            <a:pPr lvl="2">
              <a:buNone/>
            </a:pPr>
            <a:r>
              <a:rPr lang="en-US" sz="1800" b="1" dirty="0">
                <a:solidFill>
                  <a:schemeClr val="tx2">
                    <a:lumMod val="75000"/>
                  </a:schemeClr>
                </a:solidFill>
              </a:rPr>
              <a:t>·         Manage tutor information</a:t>
            </a:r>
          </a:p>
          <a:p>
            <a:pPr lvl="2">
              <a:buNone/>
            </a:pPr>
            <a:r>
              <a:rPr lang="en-US" sz="1800" b="1" dirty="0">
                <a:solidFill>
                  <a:schemeClr val="tx2">
                    <a:lumMod val="75000"/>
                  </a:schemeClr>
                </a:solidFill>
              </a:rPr>
              <a:t>·         Assign courses to tutors</a:t>
            </a:r>
          </a:p>
          <a:p>
            <a:pPr lvl="2">
              <a:buNone/>
            </a:pPr>
            <a:r>
              <a:rPr lang="en-US" sz="1800" b="1" dirty="0">
                <a:solidFill>
                  <a:schemeClr val="tx2">
                    <a:lumMod val="75000"/>
                  </a:schemeClr>
                </a:solidFill>
              </a:rPr>
              <a:t>Also show the collaboration diagram.</a:t>
            </a:r>
          </a:p>
          <a:p>
            <a:r>
              <a:rPr lang="en-US" sz="2400" dirty="0"/>
              <a:t>DEADLINE: </a:t>
            </a:r>
          </a:p>
          <a:p>
            <a:r>
              <a:rPr lang="en-US" dirty="0"/>
              <a:t>Note: The diagrams should be clear and well designed.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Interaction diagrams are used to describe some type of interactions among the different elements in the model. So this interaction is a part of dynamic behavior of the system.</a:t>
            </a:r>
          </a:p>
          <a:p>
            <a:r>
              <a:rPr lang="en-US" sz="2000" dirty="0"/>
              <a:t>This interactive behavior is represented in UML by two diagrams known as Sequence</a:t>
            </a:r>
            <a:r>
              <a:rPr lang="en-US" sz="2000" i="1" dirty="0"/>
              <a:t> diagram</a:t>
            </a:r>
            <a:r>
              <a:rPr lang="en-US" sz="2000" dirty="0"/>
              <a:t> and </a:t>
            </a:r>
            <a:r>
              <a:rPr lang="en-US" sz="2000" i="1" dirty="0"/>
              <a:t>Collaboration diagram</a:t>
            </a:r>
            <a:r>
              <a:rPr lang="en-US" sz="2000" dirty="0"/>
              <a:t>. The basic purposes of both the diagrams are similar.</a:t>
            </a:r>
          </a:p>
          <a:p>
            <a:r>
              <a:rPr lang="en-US" sz="2000" dirty="0"/>
              <a:t>Sequence diagram emphasizes on time sequence of messages and collaboration diagram emphasizes on the structural organization of the objects that send and receive messages.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needed for interaction diagram?</a:t>
            </a:r>
          </a:p>
        </p:txBody>
      </p:sp>
      <p:sp>
        <p:nvSpPr>
          <p:cNvPr id="3" name="Content Placeholder 2"/>
          <p:cNvSpPr>
            <a:spLocks noGrp="1"/>
          </p:cNvSpPr>
          <p:nvPr>
            <p:ph idx="1"/>
          </p:nvPr>
        </p:nvSpPr>
        <p:spPr/>
        <p:txBody>
          <a:bodyPr/>
          <a:lstStyle/>
          <a:p>
            <a:pPr>
              <a:buNone/>
            </a:pPr>
            <a:r>
              <a:rPr lang="en-US" dirty="0"/>
              <a:t>The following things are to be identified clearly before drawing the interaction diagram:</a:t>
            </a:r>
          </a:p>
          <a:p>
            <a:r>
              <a:rPr lang="en-US" dirty="0"/>
              <a:t>Objects taking part in the interaction.</a:t>
            </a:r>
          </a:p>
          <a:p>
            <a:r>
              <a:rPr lang="en-US" dirty="0"/>
              <a:t>Message flows among the objects.</a:t>
            </a:r>
          </a:p>
          <a:p>
            <a:r>
              <a:rPr lang="en-US" dirty="0"/>
              <a:t>The sequence in which the messages are flowing.</a:t>
            </a:r>
          </a:p>
          <a:p>
            <a:r>
              <a:rPr lang="en-US" dirty="0"/>
              <a:t>Object organization.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p>
        </p:txBody>
      </p:sp>
      <p:sp>
        <p:nvSpPr>
          <p:cNvPr id="3" name="Content Placeholder 2"/>
          <p:cNvSpPr>
            <a:spLocks noGrp="1"/>
          </p:cNvSpPr>
          <p:nvPr>
            <p:ph idx="1"/>
          </p:nvPr>
        </p:nvSpPr>
        <p:spPr/>
        <p:txBody>
          <a:bodyPr>
            <a:normAutofit/>
          </a:bodyPr>
          <a:lstStyle/>
          <a:p>
            <a:r>
              <a:rPr lang="en-US" dirty="0"/>
              <a:t>The Sequence Diagram models the collaboration of objects based on a time sequence.</a:t>
            </a:r>
          </a:p>
          <a:p>
            <a:r>
              <a:rPr lang="en-US" dirty="0"/>
              <a:t>It depicts the objects and classes involved in the scenario and the sequence of messages exchanged between the objects needed to carry out the functionality of the scenario. </a:t>
            </a:r>
          </a:p>
          <a:p>
            <a:r>
              <a:rPr lang="en-US" dirty="0"/>
              <a:t>Sequence diagrams are typically associated with use case realizations in the Logical View of the system under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p:sp>
        <p:nvSpPr>
          <p:cNvPr id="3" name="Content Placeholder 2"/>
          <p:cNvSpPr>
            <a:spLocks noGrp="1"/>
          </p:cNvSpPr>
          <p:nvPr>
            <p:ph idx="1"/>
          </p:nvPr>
        </p:nvSpPr>
        <p:spPr/>
        <p:txBody>
          <a:bodyPr/>
          <a:lstStyle/>
          <a:p>
            <a:r>
              <a:rPr lang="en-US" dirty="0"/>
              <a:t>A sequence diagram shows, as parallel vertical lines (</a:t>
            </a:r>
            <a:r>
              <a:rPr lang="en-US" i="1" dirty="0"/>
              <a:t>lifelines</a:t>
            </a:r>
            <a:r>
              <a:rPr lang="en-US" dirty="0"/>
              <a:t>), different processes or objects that live simultaneously, and, as horizontal arrows, the messages exchanged between them, in the order in which they occur. This allows the specification of simple runtime scenarios in a graphical manner.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L Sequence Diagram"/>
          <p:cNvPicPr/>
          <p:nvPr/>
        </p:nvPicPr>
        <p:blipFill>
          <a:blip r:embed="rId2" cstate="print"/>
          <a:srcRect/>
          <a:stretch>
            <a:fillRect/>
          </a:stretch>
        </p:blipFill>
        <p:spPr bwMode="auto">
          <a:xfrm>
            <a:off x="1828800" y="1447800"/>
            <a:ext cx="8432800" cy="49149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DIAGRAM</a:t>
            </a:r>
          </a:p>
        </p:txBody>
      </p:sp>
      <p:sp>
        <p:nvSpPr>
          <p:cNvPr id="3" name="Content Placeholder 2"/>
          <p:cNvSpPr>
            <a:spLocks noGrp="1"/>
          </p:cNvSpPr>
          <p:nvPr>
            <p:ph idx="1"/>
          </p:nvPr>
        </p:nvSpPr>
        <p:spPr/>
        <p:txBody>
          <a:bodyPr/>
          <a:lstStyle/>
          <a:p>
            <a:r>
              <a:rPr lang="en-US" dirty="0"/>
              <a:t>The second interaction diagram is collaboration diagram. It shows the object organization as shown below. Here in collaboration diagram the method call sequence is indicated by some numbering technique as shown below. The number indicates how the methods are called one after another.</a:t>
            </a:r>
          </a:p>
          <a:p>
            <a:r>
              <a:rPr lang="en-US" dirty="0"/>
              <a:t>The method calls are similar to that of a sequence diagram. But the difference is that the sequence diagram does not describe the object organization where as the collaboration diagram shows the object organization.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ML Collaboration Diagram"/>
          <p:cNvPicPr>
            <a:picLocks noChangeAspect="1" noChangeArrowheads="1"/>
          </p:cNvPicPr>
          <p:nvPr/>
        </p:nvPicPr>
        <p:blipFill>
          <a:blip r:embed="rId2" cstate="print"/>
          <a:srcRect/>
          <a:stretch>
            <a:fillRect/>
          </a:stretch>
        </p:blipFill>
        <p:spPr bwMode="auto">
          <a:xfrm>
            <a:off x="1729542" y="674115"/>
            <a:ext cx="7939287" cy="5351932"/>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PURPOSE OF INTERACTION DIAGRAMS</a:t>
            </a:r>
          </a:p>
        </p:txBody>
      </p:sp>
      <p:sp>
        <p:nvSpPr>
          <p:cNvPr id="3" name="Content Placeholder 2"/>
          <p:cNvSpPr>
            <a:spLocks noGrp="1"/>
          </p:cNvSpPr>
          <p:nvPr>
            <p:ph idx="1"/>
          </p:nvPr>
        </p:nvSpPr>
        <p:spPr/>
        <p:txBody>
          <a:bodyPr/>
          <a:lstStyle/>
          <a:p>
            <a:pPr lvl="0"/>
            <a:r>
              <a:rPr lang="en-US" dirty="0"/>
              <a:t>To capture dynamic behavior of a system.</a:t>
            </a:r>
          </a:p>
          <a:p>
            <a:pPr lvl="0"/>
            <a:r>
              <a:rPr lang="en-US" dirty="0"/>
              <a:t>To describe the message flow in the system.</a:t>
            </a:r>
          </a:p>
          <a:p>
            <a:pPr lvl="0"/>
            <a:r>
              <a:rPr lang="en-US" dirty="0"/>
              <a:t>To describe structural organization of the objects.</a:t>
            </a:r>
          </a:p>
          <a:p>
            <a:pPr lvl="0"/>
            <a:r>
              <a:rPr lang="en-US" dirty="0"/>
              <a:t>To describe interaction among objects.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4238</TotalTime>
  <Words>448</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Garamond</vt:lpstr>
      <vt:lpstr>Savon</vt:lpstr>
      <vt:lpstr>Practical#03</vt:lpstr>
      <vt:lpstr>PowerPoint Presentation</vt:lpstr>
      <vt:lpstr>What is needed for interaction diagram?</vt:lpstr>
      <vt:lpstr>SEQUENCE DIAGRAM</vt:lpstr>
      <vt:lpstr>NOTATION</vt:lpstr>
      <vt:lpstr>PowerPoint Presentation</vt:lpstr>
      <vt:lpstr>COLLABORATION DIAGRAM</vt:lpstr>
      <vt:lpstr>PowerPoint Presentation</vt:lpstr>
      <vt:lpstr>PURPOSE OF INTERACTION DIAGRAMS</vt:lpstr>
      <vt:lpstr>EXAMPLE</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programming  Practical # 1: Installing Eclipse and Android SDK</dc:title>
  <dc:creator>sharmeen</dc:creator>
  <cp:lastModifiedBy>rubeea jaffri</cp:lastModifiedBy>
  <cp:revision>36</cp:revision>
  <dcterms:created xsi:type="dcterms:W3CDTF">2014-12-26T10:18:16Z</dcterms:created>
  <dcterms:modified xsi:type="dcterms:W3CDTF">2023-07-25T04:21:48Z</dcterms:modified>
</cp:coreProperties>
</file>