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4"/>
  </p:notesMasterIdLst>
  <p:sldIdLst>
    <p:sldId id="277" r:id="rId2"/>
    <p:sldId id="278" r:id="rId3"/>
    <p:sldId id="279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7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3A99-88A5-4B2D-8A0C-D7CE3038643D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F0A1-30E8-4E58-935C-855D18CD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8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0877E5-2BA8-4956-8F55-9042D1002B21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Practical#04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Designing state transition diagram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is an example of a </a:t>
            </a:r>
            <a:r>
              <a:rPr lang="en-US" sz="2000" dirty="0" err="1"/>
              <a:t>Statechart</a:t>
            </a:r>
            <a:r>
              <a:rPr lang="en-US" sz="2000" dirty="0"/>
              <a:t> diagram where the state of </a:t>
            </a:r>
            <a:r>
              <a:rPr lang="en-US" sz="2000" i="1" dirty="0"/>
              <a:t>an </a:t>
            </a:r>
            <a:r>
              <a:rPr lang="en-US" sz="2000" dirty="0"/>
              <a:t>object is analyzed.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748" t="8418" r="11190" b="5717"/>
          <a:stretch>
            <a:fillRect/>
          </a:stretch>
        </p:blipFill>
        <p:spPr bwMode="auto">
          <a:xfrm>
            <a:off x="1422400" y="0"/>
            <a:ext cx="965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state Transition diagram of:</a:t>
            </a:r>
          </a:p>
          <a:p>
            <a:pPr lvl="1"/>
            <a:r>
              <a:rPr lang="en-US" b="1" dirty="0"/>
              <a:t>Flight reservation</a:t>
            </a:r>
          </a:p>
          <a:p>
            <a:pPr lvl="1"/>
            <a:r>
              <a:rPr lang="en-US" b="1" dirty="0"/>
              <a:t>ATM process</a:t>
            </a:r>
          </a:p>
          <a:p>
            <a:pPr lvl="1"/>
            <a:endParaRPr lang="en-US" b="1" dirty="0"/>
          </a:p>
          <a:p>
            <a:pPr lvl="1">
              <a:buNone/>
            </a:pPr>
            <a:r>
              <a:rPr lang="en-US" b="1" dirty="0" err="1"/>
              <a:t>Softwares</a:t>
            </a:r>
            <a:r>
              <a:rPr lang="en-US" b="1" dirty="0"/>
              <a:t>:</a:t>
            </a:r>
          </a:p>
          <a:p>
            <a:pPr lvl="1">
              <a:buNone/>
            </a:pPr>
            <a:r>
              <a:rPr lang="en-US" b="1" dirty="0"/>
              <a:t>Rational rose</a:t>
            </a:r>
          </a:p>
          <a:p>
            <a:pPr lvl="1">
              <a:buNone/>
            </a:pPr>
            <a:r>
              <a:rPr lang="en-US" b="1" dirty="0"/>
              <a:t>Star UML</a:t>
            </a:r>
          </a:p>
          <a:p>
            <a:pPr lvl="1">
              <a:buNone/>
            </a:pPr>
            <a:r>
              <a:rPr lang="en-US" b="1" dirty="0"/>
              <a:t>Smart Draw</a:t>
            </a:r>
          </a:p>
          <a:p>
            <a:pPr lvl="1">
              <a:buNone/>
            </a:pPr>
            <a:r>
              <a:rPr lang="en-US" b="1" dirty="0"/>
              <a:t>Or any other</a:t>
            </a:r>
          </a:p>
          <a:p>
            <a:pPr lvl="1">
              <a:buNone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describes different states of a component in a system. The states are specific to a component/object of a system.</a:t>
            </a:r>
          </a:p>
          <a:p>
            <a:r>
              <a:rPr lang="en-US" sz="2000" dirty="0"/>
              <a:t>The system receives events from the outside world, and each event can cause the system to transit from one state to another.</a:t>
            </a:r>
          </a:p>
          <a:p>
            <a:r>
              <a:rPr lang="en-US" sz="2000" dirty="0"/>
              <a:t>As </a:t>
            </a:r>
            <a:r>
              <a:rPr lang="en-US" sz="2000" dirty="0" err="1"/>
              <a:t>Statechart</a:t>
            </a:r>
            <a:r>
              <a:rPr lang="en-US" sz="2000" dirty="0"/>
              <a:t> diagram defines states it is used to model lifetime of an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important purpose of </a:t>
            </a:r>
            <a:r>
              <a:rPr lang="en-US" sz="2400" dirty="0" err="1"/>
              <a:t>Statechart</a:t>
            </a:r>
            <a:r>
              <a:rPr lang="en-US" sz="2400" dirty="0"/>
              <a:t> diagram is to model life time of an object from creation to termination.</a:t>
            </a:r>
          </a:p>
          <a:p>
            <a:pPr lvl="1"/>
            <a:r>
              <a:rPr lang="en-US" sz="2000" dirty="0"/>
              <a:t>To model dynamic aspect of a system.</a:t>
            </a:r>
          </a:p>
          <a:p>
            <a:pPr lvl="1"/>
            <a:r>
              <a:rPr lang="en-US" sz="2000" dirty="0"/>
              <a:t>To model life time of a reactive system.</a:t>
            </a:r>
          </a:p>
          <a:p>
            <a:pPr lvl="1"/>
            <a:r>
              <a:rPr lang="en-US" sz="2000" dirty="0"/>
              <a:t>To describe different states of an object during its life time.</a:t>
            </a:r>
          </a:p>
          <a:p>
            <a:pPr lvl="1"/>
            <a:r>
              <a:rPr lang="en-US" sz="2000" dirty="0"/>
              <a:t>Define a state machine to model states of an object.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State Transition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24000"/>
            <a:ext cx="108712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 State diagrams are used:</a:t>
            </a:r>
          </a:p>
          <a:p>
            <a:pPr>
              <a:buNone/>
            </a:pPr>
            <a:endParaRPr lang="en-US" u="sng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200" b="1" i="1" dirty="0"/>
              <a:t> to describe the behavior of a system.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n-US" sz="3200" b="1" i="1" dirty="0"/>
          </a:p>
          <a:p>
            <a:pPr marL="1028700" lvl="1" indent="-571500" algn="just">
              <a:buNone/>
            </a:pPr>
            <a:r>
              <a:rPr lang="en-US" sz="3200" dirty="0"/>
              <a:t>*  Specifically a state diagram describes the </a:t>
            </a:r>
            <a:r>
              <a:rPr lang="en-US" sz="3200" b="1" i="1" dirty="0"/>
              <a:t>behavior of a single object in response to a series of events in a system.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State Diagram Symbols and Notations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States:</a:t>
            </a:r>
          </a:p>
          <a:p>
            <a:pPr>
              <a:buNone/>
            </a:pPr>
            <a:r>
              <a:rPr lang="en-US" dirty="0"/>
              <a:t>   States </a:t>
            </a:r>
            <a:r>
              <a:rPr lang="en-US" b="1" i="1" dirty="0"/>
              <a:t>represent situations </a:t>
            </a:r>
            <a:r>
              <a:rPr lang="en-US" dirty="0"/>
              <a:t>during the life of an object.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b="1" u="sng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41667" t="45883" r="23148" b="24473"/>
          <a:stretch>
            <a:fillRect/>
          </a:stretch>
        </p:blipFill>
        <p:spPr bwMode="auto">
          <a:xfrm>
            <a:off x="2540000" y="3200400"/>
            <a:ext cx="8026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1"/>
            <a:ext cx="10972800" cy="55165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2. </a:t>
            </a:r>
            <a:r>
              <a:rPr lang="en-US" b="1" u="sng" dirty="0"/>
              <a:t>Transitions:</a:t>
            </a:r>
          </a:p>
          <a:p>
            <a:pPr marL="514350" indent="-514350">
              <a:buNone/>
            </a:pPr>
            <a:endParaRPr lang="en-US" b="1" u="sng" dirty="0"/>
          </a:p>
          <a:p>
            <a:pPr>
              <a:buNone/>
            </a:pPr>
            <a:r>
              <a:rPr lang="en-US" dirty="0"/>
              <a:t>   A solid arrow </a:t>
            </a:r>
            <a:r>
              <a:rPr lang="en-US" b="1" i="1" dirty="0"/>
              <a:t>represents the path between different states of an object. </a:t>
            </a:r>
          </a:p>
          <a:p>
            <a:pPr>
              <a:buNone/>
            </a:pPr>
            <a:r>
              <a:rPr lang="en-US" dirty="0"/>
              <a:t>   Label the transition with the event that triggered it and the action that results from it.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6111" t="34852" r="17593" b="56914"/>
          <a:stretch>
            <a:fillRect/>
          </a:stretch>
        </p:blipFill>
        <p:spPr bwMode="auto">
          <a:xfrm>
            <a:off x="2032000" y="38862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>
              <a:buNone/>
            </a:pPr>
            <a:r>
              <a:rPr lang="en-US" dirty="0"/>
              <a:t>3. </a:t>
            </a:r>
            <a:r>
              <a:rPr lang="en-US" b="1" u="sng" dirty="0"/>
              <a:t>Initial state: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   A filled circle followed by an arrow </a:t>
            </a:r>
            <a:r>
              <a:rPr lang="en-US" b="1" i="1" dirty="0"/>
              <a:t>represents the object's initial state.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0926" t="30735" r="23148" b="62678"/>
          <a:stretch>
            <a:fillRect/>
          </a:stretch>
        </p:blipFill>
        <p:spPr bwMode="auto">
          <a:xfrm>
            <a:off x="2657232" y="3363343"/>
            <a:ext cx="8417169" cy="113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5440363"/>
          </a:xfrm>
        </p:spPr>
        <p:txBody>
          <a:bodyPr/>
          <a:lstStyle/>
          <a:p>
            <a:pPr>
              <a:buNone/>
            </a:pPr>
            <a:r>
              <a:rPr lang="en-US" dirty="0"/>
              <a:t>4. </a:t>
            </a:r>
            <a:r>
              <a:rPr lang="en-US" b="1" u="sng" dirty="0"/>
              <a:t>Final state:</a:t>
            </a:r>
          </a:p>
          <a:p>
            <a:pPr>
              <a:buNone/>
            </a:pPr>
            <a:r>
              <a:rPr lang="en-US" dirty="0"/>
              <a:t>    An arrow pointing to a filled circle nested inside another circle </a:t>
            </a:r>
            <a:r>
              <a:rPr lang="en-US" b="1" i="1" dirty="0"/>
              <a:t>represents the object's final state.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52709" t="50000" r="33821" b="40625"/>
          <a:stretch>
            <a:fillRect/>
          </a:stretch>
        </p:blipFill>
        <p:spPr bwMode="auto">
          <a:xfrm>
            <a:off x="3251201" y="3200400"/>
            <a:ext cx="519288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282" t="18520" r="42427" b="30972"/>
          <a:stretch>
            <a:fillRect/>
          </a:stretch>
        </p:blipFill>
        <p:spPr bwMode="auto">
          <a:xfrm>
            <a:off x="0" y="990600"/>
            <a:ext cx="5283200" cy="36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9283" t="28125" r="27965" b="35417"/>
          <a:stretch>
            <a:fillRect/>
          </a:stretch>
        </p:blipFill>
        <p:spPr bwMode="auto">
          <a:xfrm>
            <a:off x="4470400" y="3352800"/>
            <a:ext cx="711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4447</TotalTime>
  <Words>322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Garamond</vt:lpstr>
      <vt:lpstr>Wingdings</vt:lpstr>
      <vt:lpstr>Savon</vt:lpstr>
      <vt:lpstr>Practical#04</vt:lpstr>
      <vt:lpstr>State transition diagram</vt:lpstr>
      <vt:lpstr>Purpose</vt:lpstr>
      <vt:lpstr>State Transition Diagram:</vt:lpstr>
      <vt:lpstr>Basic State Diagram Symbols and Notations </vt:lpstr>
      <vt:lpstr>PowerPoint Presentation</vt:lpstr>
      <vt:lpstr>PowerPoint Presentation</vt:lpstr>
      <vt:lpstr>PowerPoint Presentation</vt:lpstr>
      <vt:lpstr>Example 1:</vt:lpstr>
      <vt:lpstr>PowerPoint Presentation</vt:lpstr>
      <vt:lpstr>PowerPoint Presentation</vt:lpstr>
      <vt:lpstr>TASK: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 Practical # 1: Installing Eclipse and Android SDK</dc:title>
  <dc:creator>sharmeen</dc:creator>
  <cp:lastModifiedBy>rubeea jaffri</cp:lastModifiedBy>
  <cp:revision>42</cp:revision>
  <dcterms:created xsi:type="dcterms:W3CDTF">2014-12-26T10:18:16Z</dcterms:created>
  <dcterms:modified xsi:type="dcterms:W3CDTF">2023-07-25T04:16:29Z</dcterms:modified>
</cp:coreProperties>
</file>