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25"/>
  </p:notesMasterIdLst>
  <p:sldIdLst>
    <p:sldId id="258" r:id="rId2"/>
    <p:sldId id="259" r:id="rId3"/>
    <p:sldId id="260" r:id="rId4"/>
    <p:sldId id="27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0" r:id="rId19"/>
    <p:sldId id="274" r:id="rId20"/>
    <p:sldId id="275" r:id="rId21"/>
    <p:sldId id="276"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947" autoAdjust="0"/>
  </p:normalViewPr>
  <p:slideViewPr>
    <p:cSldViewPr snapToGrid="0">
      <p:cViewPr varScale="1">
        <p:scale>
          <a:sx n="63" d="100"/>
          <a:sy n="63" d="100"/>
        </p:scale>
        <p:origin x="10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43A99-88A5-4B2D-8A0C-D7CE3038643D}" type="datetimeFigureOut">
              <a:rPr lang="en-US" smtClean="0"/>
              <a:pPr/>
              <a:t>9/7/2023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FF0A1-30E8-4E58-935C-855D18CD7DB7}" type="slidenum">
              <a:rPr lang="en-US" smtClean="0"/>
              <a:pPr/>
              <a:t>‹#›</a:t>
            </a:fld>
            <a:endParaRPr lang="en-US"/>
          </a:p>
        </p:txBody>
      </p:sp>
    </p:spTree>
    <p:extLst>
      <p:ext uri="{BB962C8B-B14F-4D97-AF65-F5344CB8AC3E}">
        <p14:creationId xmlns:p14="http://schemas.microsoft.com/office/powerpoint/2010/main" val="49523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javapapers.com/design-patterns/introduction-to-design-pattern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javapapers.com/core-java/overloading-and-overridi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4F26D5-1239-43C3-A815-D0BB25EB6830}" type="slidenum">
              <a:rPr lang="en-US" smtClean="0"/>
              <a:pPr/>
              <a:t>1</a:t>
            </a:fld>
            <a:endParaRPr lang="en-US"/>
          </a:p>
        </p:txBody>
      </p:sp>
    </p:spTree>
    <p:extLst>
      <p:ext uri="{BB962C8B-B14F-4D97-AF65-F5344CB8AC3E}">
        <p14:creationId xmlns:p14="http://schemas.microsoft.com/office/powerpoint/2010/main" val="2595916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To extend or modify the </a:t>
            </a:r>
            <a:r>
              <a:rPr lang="en-US" sz="1200" b="0" i="0" kern="1200" dirty="0" err="1">
                <a:solidFill>
                  <a:schemeClr val="tx1"/>
                </a:solidFill>
                <a:latin typeface="+mn-lt"/>
                <a:ea typeface="+mn-ea"/>
                <a:cs typeface="+mn-cs"/>
              </a:rPr>
              <a:t>behaviour</a:t>
            </a:r>
            <a:r>
              <a:rPr lang="en-US" sz="1200" b="0" i="0" kern="1200" dirty="0">
                <a:solidFill>
                  <a:schemeClr val="tx1"/>
                </a:solidFill>
                <a:latin typeface="+mn-lt"/>
                <a:ea typeface="+mn-ea"/>
                <a:cs typeface="+mn-cs"/>
              </a:rPr>
              <a:t> of ‘an instance’ at runtime decorator </a:t>
            </a:r>
            <a:r>
              <a:rPr lang="en-US" sz="1200" b="0" i="0" kern="1200" dirty="0">
                <a:solidFill>
                  <a:schemeClr val="tx1"/>
                </a:solidFill>
                <a:latin typeface="+mn-lt"/>
                <a:ea typeface="+mn-ea"/>
                <a:cs typeface="+mn-cs"/>
                <a:hlinkClick r:id="rId3" tooltip="Introduction To Design Patterns"/>
              </a:rPr>
              <a:t>design pattern</a:t>
            </a:r>
            <a:r>
              <a:rPr lang="en-US" sz="1200" b="0" i="0" kern="1200" dirty="0">
                <a:solidFill>
                  <a:schemeClr val="tx1"/>
                </a:solidFill>
                <a:latin typeface="+mn-lt"/>
                <a:ea typeface="+mn-ea"/>
                <a:cs typeface="+mn-cs"/>
              </a:rPr>
              <a:t> is used. Inheritance is used to extend the abilities of ‘a class’. Unlike inheritance, you can choose any single object of a class and </a:t>
            </a:r>
            <a:r>
              <a:rPr lang="en-US" sz="1200" b="0" i="0" kern="1200" dirty="0">
                <a:solidFill>
                  <a:schemeClr val="tx1"/>
                </a:solidFill>
                <a:latin typeface="+mn-lt"/>
                <a:ea typeface="+mn-ea"/>
                <a:cs typeface="+mn-cs"/>
                <a:hlinkClick r:id="rId4" tooltip="Overloading vs Overriding"/>
              </a:rPr>
              <a:t>modify its </a:t>
            </a:r>
            <a:r>
              <a:rPr lang="en-US" sz="1200" b="0" i="0" kern="1200" dirty="0" err="1">
                <a:solidFill>
                  <a:schemeClr val="tx1"/>
                </a:solidFill>
                <a:latin typeface="+mn-lt"/>
                <a:ea typeface="+mn-ea"/>
                <a:cs typeface="+mn-cs"/>
                <a:hlinkClick r:id="rId4" tooltip="Overloading vs Overriding"/>
              </a:rPr>
              <a:t>behaviour</a:t>
            </a:r>
            <a:r>
              <a:rPr lang="en-US" sz="1200" b="0" i="0" kern="1200" dirty="0">
                <a:solidFill>
                  <a:schemeClr val="tx1"/>
                </a:solidFill>
                <a:latin typeface="+mn-lt"/>
                <a:ea typeface="+mn-ea"/>
                <a:cs typeface="+mn-cs"/>
              </a:rPr>
              <a:t> leaving the other instances unmodified.</a:t>
            </a:r>
          </a:p>
          <a:p>
            <a:r>
              <a:rPr lang="en-US" sz="1200" b="0" i="0" kern="1200" dirty="0">
                <a:solidFill>
                  <a:schemeClr val="tx1"/>
                </a:solidFill>
                <a:latin typeface="+mn-lt"/>
                <a:ea typeface="+mn-ea"/>
                <a:cs typeface="+mn-cs"/>
              </a:rPr>
              <a:t>In implementing the decorator pattern you construct a wrapper around an object by extending its behavior. The wrapper will do its job before or after and delegate the call to the wrapped instance.</a:t>
            </a:r>
          </a:p>
        </p:txBody>
      </p:sp>
      <p:sp>
        <p:nvSpPr>
          <p:cNvPr id="4" name="Slide Number Placeholder 3"/>
          <p:cNvSpPr>
            <a:spLocks noGrp="1"/>
          </p:cNvSpPr>
          <p:nvPr>
            <p:ph type="sldNum" sz="quarter" idx="10"/>
          </p:nvPr>
        </p:nvSpPr>
        <p:spPr/>
        <p:txBody>
          <a:bodyPr/>
          <a:lstStyle/>
          <a:p>
            <a:fld id="{667512A8-E7EC-4058-9FFB-9852C66DF1C0}" type="slidenum">
              <a:rPr lang="en-US" smtClean="0"/>
              <a:pPr/>
              <a:t>2</a:t>
            </a:fld>
            <a:endParaRPr lang="en-US"/>
          </a:p>
        </p:txBody>
      </p:sp>
    </p:spTree>
    <p:extLst>
      <p:ext uri="{BB962C8B-B14F-4D97-AF65-F5344CB8AC3E}">
        <p14:creationId xmlns:p14="http://schemas.microsoft.com/office/powerpoint/2010/main" val="1068450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It contains an attribute for the type of interface. Instance is assigned dynamically at the creation of decorator using its constructor. Once assigned that instance method will be invoked.</a:t>
            </a:r>
            <a:endParaRPr lang="en-US" dirty="0"/>
          </a:p>
        </p:txBody>
      </p:sp>
      <p:sp>
        <p:nvSpPr>
          <p:cNvPr id="4" name="Slide Number Placeholder 3"/>
          <p:cNvSpPr>
            <a:spLocks noGrp="1"/>
          </p:cNvSpPr>
          <p:nvPr>
            <p:ph type="sldNum" sz="quarter" idx="10"/>
          </p:nvPr>
        </p:nvSpPr>
        <p:spPr/>
        <p:txBody>
          <a:bodyPr/>
          <a:lstStyle/>
          <a:p>
            <a:fld id="{667512A8-E7EC-4058-9FFB-9852C66DF1C0}" type="slidenum">
              <a:rPr lang="en-US" smtClean="0"/>
              <a:pPr/>
              <a:t>14</a:t>
            </a:fld>
            <a:endParaRPr lang="en-US"/>
          </a:p>
        </p:txBody>
      </p:sp>
    </p:spTree>
    <p:extLst>
      <p:ext uri="{BB962C8B-B14F-4D97-AF65-F5344CB8AC3E}">
        <p14:creationId xmlns:p14="http://schemas.microsoft.com/office/powerpoint/2010/main" val="3235789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When the decorator is created the base instance is passed using the constructor and is assigned to the super class. In the </a:t>
            </a:r>
            <a:r>
              <a:rPr lang="en-US" sz="1200" b="0" i="0" kern="1200" dirty="0" err="1">
                <a:solidFill>
                  <a:schemeClr val="tx1"/>
                </a:solidFill>
                <a:latin typeface="+mn-lt"/>
                <a:ea typeface="+mn-ea"/>
                <a:cs typeface="+mn-cs"/>
              </a:rPr>
              <a:t>makeIcecream</a:t>
            </a:r>
            <a:r>
              <a:rPr lang="en-US" sz="1200" b="0" i="0" kern="1200" dirty="0">
                <a:solidFill>
                  <a:schemeClr val="tx1"/>
                </a:solidFill>
                <a:latin typeface="+mn-lt"/>
                <a:ea typeface="+mn-ea"/>
                <a:cs typeface="+mn-cs"/>
              </a:rPr>
              <a:t> method we call the base method followed by its own method </a:t>
            </a:r>
            <a:r>
              <a:rPr lang="en-US" sz="1200" b="0" i="0" kern="1200" dirty="0" err="1">
                <a:solidFill>
                  <a:schemeClr val="tx1"/>
                </a:solidFill>
                <a:latin typeface="+mn-lt"/>
                <a:ea typeface="+mn-ea"/>
                <a:cs typeface="+mn-cs"/>
              </a:rPr>
              <a:t>addNuts</a:t>
            </a:r>
            <a:r>
              <a:rPr lang="en-US" sz="1200" b="0" i="0" kern="1200" dirty="0">
                <a:solidFill>
                  <a:schemeClr val="tx1"/>
                </a:solidFill>
                <a:latin typeface="+mn-lt"/>
                <a:ea typeface="+mn-ea"/>
                <a:cs typeface="+mn-cs"/>
              </a:rPr>
              <a:t>(). This </a:t>
            </a:r>
            <a:r>
              <a:rPr lang="en-US" sz="1200" b="0" i="0" kern="1200" dirty="0" err="1">
                <a:solidFill>
                  <a:schemeClr val="tx1"/>
                </a:solidFill>
                <a:latin typeface="+mn-lt"/>
                <a:ea typeface="+mn-ea"/>
                <a:cs typeface="+mn-cs"/>
              </a:rPr>
              <a:t>addNuts</a:t>
            </a:r>
            <a:r>
              <a:rPr lang="en-US" sz="1200" b="0" i="0" kern="1200" dirty="0">
                <a:solidFill>
                  <a:schemeClr val="tx1"/>
                </a:solidFill>
                <a:latin typeface="+mn-lt"/>
                <a:ea typeface="+mn-ea"/>
                <a:cs typeface="+mn-cs"/>
              </a:rPr>
              <a:t>() extends the behavior by adding its own steps.</a:t>
            </a:r>
            <a:endParaRPr lang="en-US" dirty="0"/>
          </a:p>
        </p:txBody>
      </p:sp>
      <p:sp>
        <p:nvSpPr>
          <p:cNvPr id="4" name="Slide Number Placeholder 3"/>
          <p:cNvSpPr>
            <a:spLocks noGrp="1"/>
          </p:cNvSpPr>
          <p:nvPr>
            <p:ph type="sldNum" sz="quarter" idx="10"/>
          </p:nvPr>
        </p:nvSpPr>
        <p:spPr/>
        <p:txBody>
          <a:bodyPr/>
          <a:lstStyle/>
          <a:p>
            <a:fld id="{667512A8-E7EC-4058-9FFB-9852C66DF1C0}" type="slidenum">
              <a:rPr lang="en-US" smtClean="0"/>
              <a:pPr/>
              <a:t>15</a:t>
            </a:fld>
            <a:endParaRPr lang="en-US"/>
          </a:p>
        </p:txBody>
      </p:sp>
    </p:spTree>
    <p:extLst>
      <p:ext uri="{BB962C8B-B14F-4D97-AF65-F5344CB8AC3E}">
        <p14:creationId xmlns:p14="http://schemas.microsoft.com/office/powerpoint/2010/main" val="1591331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60877E5-2BA8-4956-8F55-9042D1002B21}" type="datetimeFigureOut">
              <a:rPr lang="en-US" smtClean="0"/>
              <a:pPr/>
              <a:t>9/7/2023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77986717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35850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40935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44942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60877E5-2BA8-4956-8F55-9042D1002B21}" type="datetimeFigureOut">
              <a:rPr lang="en-US" smtClean="0"/>
              <a:pPr/>
              <a:t>9/7/2023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1588548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0877E5-2BA8-4956-8F55-9042D1002B21}"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85151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45139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877E5-2BA8-4956-8F55-9042D1002B21}" type="datetimeFigureOut">
              <a:rPr lang="en-US" smtClean="0"/>
              <a:pPr/>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9634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877E5-2BA8-4956-8F55-9042D1002B21}" type="datetimeFigureOut">
              <a:rPr lang="en-US" smtClean="0"/>
              <a:pPr/>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11274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60877E5-2BA8-4956-8F55-9042D1002B21}" type="datetimeFigureOut">
              <a:rPr lang="en-US" smtClean="0"/>
              <a:pPr/>
              <a:t>9/7/2023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934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60877E5-2BA8-4956-8F55-9042D1002B21}" type="datetimeFigureOut">
              <a:rPr lang="en-US" smtClean="0"/>
              <a:pPr/>
              <a:t>9/7/2023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282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60877E5-2BA8-4956-8F55-9042D1002B21}" type="datetimeFigureOut">
              <a:rPr lang="en-US" smtClean="0"/>
              <a:pPr/>
              <a:t>9/7/2023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51391822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SOFTWARE DESIGN AND ARCHITECTURE</a:t>
            </a:r>
          </a:p>
        </p:txBody>
      </p:sp>
      <p:sp>
        <p:nvSpPr>
          <p:cNvPr id="3" name="Subtitle 2"/>
          <p:cNvSpPr>
            <a:spLocks noGrp="1"/>
          </p:cNvSpPr>
          <p:nvPr>
            <p:ph type="subTitle" idx="1"/>
          </p:nvPr>
        </p:nvSpPr>
        <p:spPr>
          <a:xfrm>
            <a:off x="609600" y="3899938"/>
            <a:ext cx="11176000" cy="1994425"/>
          </a:xfrm>
        </p:spPr>
        <p:txBody>
          <a:bodyPr>
            <a:normAutofit/>
          </a:bodyPr>
          <a:lstStyle/>
          <a:p>
            <a:r>
              <a:rPr lang="en-US" dirty="0"/>
              <a:t>THEORY LECTURE and PRACTICAL#09</a:t>
            </a:r>
          </a:p>
          <a:p>
            <a:r>
              <a:rPr lang="en-US" dirty="0"/>
              <a:t>STRUCTURAL DESIGN PATTERNS</a:t>
            </a:r>
          </a:p>
          <a:p>
            <a:r>
              <a:rPr lang="en-US" dirty="0"/>
              <a:t>(DECORATOR PATTERN)</a:t>
            </a:r>
          </a:p>
          <a:p>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Decorator Pattern</a:t>
            </a:r>
          </a:p>
        </p:txBody>
      </p:sp>
      <p:sp>
        <p:nvSpPr>
          <p:cNvPr id="3" name="Content Placeholder 2"/>
          <p:cNvSpPr>
            <a:spLocks noGrp="1"/>
          </p:cNvSpPr>
          <p:nvPr>
            <p:ph idx="1"/>
          </p:nvPr>
        </p:nvSpPr>
        <p:spPr>
          <a:xfrm>
            <a:off x="609600" y="2057400"/>
            <a:ext cx="10972800" cy="4800600"/>
          </a:xfrm>
        </p:spPr>
        <p:txBody>
          <a:bodyPr>
            <a:normAutofit/>
          </a:bodyPr>
          <a:lstStyle/>
          <a:p>
            <a:r>
              <a:rPr lang="en-US" dirty="0"/>
              <a:t>You start with an interface which creates a blue print for the class which will have decorators. Then implement that interface with basic functionalities. </a:t>
            </a:r>
          </a:p>
          <a:p>
            <a:r>
              <a:rPr lang="en-US" dirty="0"/>
              <a:t>Create an abstract class that contains (aggregation relationship) an attribute type of the interface. The constructor of this class assigns the interface type instance to that attribute. This class is the decorator base class. </a:t>
            </a:r>
          </a:p>
          <a:p>
            <a:r>
              <a:rPr lang="en-US" dirty="0"/>
              <a:t>Now you can extend this class and create as many concrete decorator classes. The concrete decorator class will add its own methods. After / before executing its own method the concrete decorator will call the base instance’s method. Key to this decorator design pattern is the binding of method and the base instance happens at runtime based on the object passed as parameter to the constructor. Thus dynamically customizing the behavior of that specific instance alone.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code</a:t>
            </a:r>
          </a:p>
        </p:txBody>
      </p:sp>
      <p:sp>
        <p:nvSpPr>
          <p:cNvPr id="3" name="Content Placeholder 2"/>
          <p:cNvSpPr>
            <a:spLocks noGrp="1"/>
          </p:cNvSpPr>
          <p:nvPr>
            <p:ph idx="1"/>
          </p:nvPr>
        </p:nvSpPr>
        <p:spPr/>
        <p:txBody>
          <a:bodyPr/>
          <a:lstStyle/>
          <a:p>
            <a:r>
              <a:rPr lang="en-US" dirty="0" err="1"/>
              <a:t>Icecream</a:t>
            </a:r>
            <a:r>
              <a:rPr lang="en-US" dirty="0"/>
              <a:t> is a classic example for decorator design pattern. You create a basic </a:t>
            </a:r>
            <a:r>
              <a:rPr lang="en-US" dirty="0" err="1"/>
              <a:t>icecream</a:t>
            </a:r>
            <a:r>
              <a:rPr lang="en-US" dirty="0"/>
              <a:t> and then add toppings to it as you prefer. The added toppings change the taste of the basic </a:t>
            </a:r>
            <a:r>
              <a:rPr lang="en-US" dirty="0" err="1"/>
              <a:t>icecream</a:t>
            </a:r>
            <a:r>
              <a:rPr lang="en-US" dirty="0"/>
              <a:t>. You can add as many topping as you want. This sample scenario is implemented below.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Icecream</a:t>
            </a:r>
            <a:r>
              <a:rPr lang="en-US" dirty="0"/>
              <a:t> (Interface)</a:t>
            </a:r>
          </a:p>
        </p:txBody>
      </p:sp>
      <p:sp>
        <p:nvSpPr>
          <p:cNvPr id="3" name="Content Placeholder 2"/>
          <p:cNvSpPr>
            <a:spLocks noGrp="1"/>
          </p:cNvSpPr>
          <p:nvPr>
            <p:ph idx="1"/>
          </p:nvPr>
        </p:nvSpPr>
        <p:spPr/>
        <p:txBody>
          <a:bodyPr>
            <a:normAutofit/>
          </a:bodyPr>
          <a:lstStyle/>
          <a:p>
            <a:pPr fontAlgn="base">
              <a:buNone/>
            </a:pPr>
            <a:r>
              <a:rPr lang="en-US" sz="2800" dirty="0"/>
              <a:t>public interface </a:t>
            </a:r>
            <a:r>
              <a:rPr lang="en-US" sz="2800" dirty="0" err="1"/>
              <a:t>Icecream</a:t>
            </a:r>
            <a:r>
              <a:rPr lang="en-US" sz="2800" dirty="0"/>
              <a:t> {</a:t>
            </a:r>
          </a:p>
          <a:p>
            <a:pPr fontAlgn="base">
              <a:buNone/>
            </a:pPr>
            <a:r>
              <a:rPr lang="en-US" sz="2800" dirty="0"/>
              <a:t>  public String </a:t>
            </a:r>
            <a:r>
              <a:rPr lang="en-US" sz="2800" dirty="0" err="1"/>
              <a:t>makeIcecream</a:t>
            </a:r>
            <a:r>
              <a:rPr lang="en-US" sz="2800" dirty="0"/>
              <a:t>();</a:t>
            </a:r>
          </a:p>
          <a:p>
            <a:pPr fontAlgn="base">
              <a:buNone/>
            </a:pPr>
            <a:r>
              <a:rPr lang="en-US" sz="2800" dirty="0"/>
              <a:t>}</a:t>
            </a:r>
          </a:p>
          <a:p>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10972800" cy="5812536"/>
          </a:xfrm>
        </p:spPr>
        <p:txBody>
          <a:bodyPr>
            <a:normAutofit/>
          </a:bodyPr>
          <a:lstStyle/>
          <a:p>
            <a:pPr fontAlgn="base">
              <a:buNone/>
            </a:pPr>
            <a:r>
              <a:rPr lang="en-US" sz="2400" dirty="0"/>
              <a:t>Following class is a concrete implementation of this interface. This is the base class on which the decorators will be added.</a:t>
            </a:r>
          </a:p>
          <a:p>
            <a:pPr fontAlgn="base">
              <a:buNone/>
            </a:pPr>
            <a:endParaRPr lang="en-US" sz="2400" dirty="0"/>
          </a:p>
          <a:p>
            <a:pPr fontAlgn="base">
              <a:buNone/>
            </a:pPr>
            <a:r>
              <a:rPr lang="en-US" sz="2400" dirty="0"/>
              <a:t>public class </a:t>
            </a:r>
            <a:r>
              <a:rPr lang="en-US" sz="2400" dirty="0" err="1"/>
              <a:t>SimpleIcecream</a:t>
            </a:r>
            <a:r>
              <a:rPr lang="en-US" sz="2400" dirty="0"/>
              <a:t> implements </a:t>
            </a:r>
            <a:r>
              <a:rPr lang="en-US" sz="2400" dirty="0" err="1"/>
              <a:t>Icecream</a:t>
            </a:r>
            <a:r>
              <a:rPr lang="en-US" sz="2400" dirty="0"/>
              <a:t> {</a:t>
            </a:r>
          </a:p>
          <a:p>
            <a:pPr fontAlgn="base">
              <a:buNone/>
            </a:pPr>
            <a:r>
              <a:rPr lang="en-US" sz="2400" dirty="0"/>
              <a:t> </a:t>
            </a:r>
          </a:p>
          <a:p>
            <a:pPr fontAlgn="base">
              <a:buNone/>
            </a:pPr>
            <a:r>
              <a:rPr lang="en-US" sz="2400" dirty="0"/>
              <a:t>  </a:t>
            </a:r>
          </a:p>
          <a:p>
            <a:pPr fontAlgn="base">
              <a:buNone/>
            </a:pPr>
            <a:r>
              <a:rPr lang="en-US" sz="2400" dirty="0"/>
              <a:t>  public String </a:t>
            </a:r>
            <a:r>
              <a:rPr lang="en-US" sz="2400" dirty="0" err="1"/>
              <a:t>makeIcecream</a:t>
            </a:r>
            <a:r>
              <a:rPr lang="en-US" sz="2400" dirty="0"/>
              <a:t>() {</a:t>
            </a:r>
          </a:p>
          <a:p>
            <a:pPr fontAlgn="base">
              <a:buNone/>
            </a:pPr>
            <a:r>
              <a:rPr lang="en-US" sz="2400" dirty="0"/>
              <a:t>    return "Base </a:t>
            </a:r>
            <a:r>
              <a:rPr lang="en-US" sz="2400" dirty="0" err="1"/>
              <a:t>Icecream</a:t>
            </a:r>
            <a:r>
              <a:rPr lang="en-US" sz="2400" dirty="0"/>
              <a:t>";</a:t>
            </a:r>
          </a:p>
          <a:p>
            <a:pPr fontAlgn="base">
              <a:buNone/>
            </a:pPr>
            <a:r>
              <a:rPr lang="en-US" sz="2400" dirty="0"/>
              <a:t>  }</a:t>
            </a:r>
          </a:p>
          <a:p>
            <a:pPr fontAlgn="base">
              <a:buNone/>
            </a:pPr>
            <a:r>
              <a:rPr lang="en-US" sz="2400" dirty="0"/>
              <a:t> </a:t>
            </a:r>
          </a:p>
          <a:p>
            <a:pPr fontAlgn="base">
              <a:buNone/>
            </a:pPr>
            <a:r>
              <a:rPr lang="en-US" sz="2400" dirty="0"/>
              <a:t>}</a:t>
            </a:r>
          </a:p>
          <a:p>
            <a:pPr>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10972800" cy="5812536"/>
          </a:xfrm>
        </p:spPr>
        <p:txBody>
          <a:bodyPr>
            <a:normAutofit/>
          </a:bodyPr>
          <a:lstStyle/>
          <a:p>
            <a:r>
              <a:rPr lang="en-US" dirty="0"/>
              <a:t>Following class is the decorator class. It is the core of the decorator design pattern.</a:t>
            </a:r>
          </a:p>
          <a:p>
            <a:pPr fontAlgn="base">
              <a:buNone/>
            </a:pPr>
            <a:endParaRPr lang="en-US" dirty="0"/>
          </a:p>
          <a:p>
            <a:pPr fontAlgn="base">
              <a:buNone/>
            </a:pPr>
            <a:r>
              <a:rPr lang="en-US" sz="2400" dirty="0"/>
              <a:t>abstract class </a:t>
            </a:r>
            <a:r>
              <a:rPr lang="en-US" sz="2400" dirty="0" err="1"/>
              <a:t>IcecreamDecorator</a:t>
            </a:r>
            <a:r>
              <a:rPr lang="en-US" sz="2400" dirty="0"/>
              <a:t> implements </a:t>
            </a:r>
            <a:r>
              <a:rPr lang="en-US" sz="2400" dirty="0" err="1"/>
              <a:t>Icecream</a:t>
            </a:r>
            <a:r>
              <a:rPr lang="en-US" sz="2400" dirty="0"/>
              <a:t> {</a:t>
            </a:r>
          </a:p>
          <a:p>
            <a:pPr fontAlgn="base">
              <a:buNone/>
            </a:pPr>
            <a:r>
              <a:rPr lang="en-US" sz="2400" dirty="0"/>
              <a:t>  protected </a:t>
            </a:r>
            <a:r>
              <a:rPr lang="en-US" sz="2400" dirty="0" err="1"/>
              <a:t>Icecream</a:t>
            </a:r>
            <a:r>
              <a:rPr lang="en-US" sz="2400" dirty="0"/>
              <a:t> </a:t>
            </a:r>
            <a:r>
              <a:rPr lang="en-US" sz="2400" dirty="0" err="1"/>
              <a:t>specialIcecream</a:t>
            </a:r>
            <a:r>
              <a:rPr lang="en-US" sz="2400" dirty="0"/>
              <a:t>;</a:t>
            </a:r>
          </a:p>
          <a:p>
            <a:pPr fontAlgn="base">
              <a:buNone/>
            </a:pPr>
            <a:r>
              <a:rPr lang="en-US" sz="2400" dirty="0"/>
              <a:t> </a:t>
            </a:r>
          </a:p>
          <a:p>
            <a:pPr fontAlgn="base">
              <a:buNone/>
            </a:pPr>
            <a:r>
              <a:rPr lang="en-US" sz="2400" dirty="0"/>
              <a:t>  public </a:t>
            </a:r>
            <a:r>
              <a:rPr lang="en-US" sz="2400" dirty="0" err="1"/>
              <a:t>IcecreamDecorator</a:t>
            </a:r>
            <a:r>
              <a:rPr lang="en-US" sz="2400" dirty="0"/>
              <a:t>(</a:t>
            </a:r>
            <a:r>
              <a:rPr lang="en-US" sz="2400" dirty="0" err="1"/>
              <a:t>Icecream</a:t>
            </a:r>
            <a:r>
              <a:rPr lang="en-US" sz="2400" dirty="0"/>
              <a:t> </a:t>
            </a:r>
            <a:r>
              <a:rPr lang="en-US" sz="2400" dirty="0" err="1"/>
              <a:t>specialIcecream</a:t>
            </a:r>
            <a:r>
              <a:rPr lang="en-US" sz="2400" dirty="0"/>
              <a:t>) {</a:t>
            </a:r>
          </a:p>
          <a:p>
            <a:pPr fontAlgn="base">
              <a:buNone/>
            </a:pPr>
            <a:r>
              <a:rPr lang="en-US" sz="2400" dirty="0"/>
              <a:t>    </a:t>
            </a:r>
            <a:r>
              <a:rPr lang="en-US" sz="2400" dirty="0" err="1"/>
              <a:t>this.specialIcecream</a:t>
            </a:r>
            <a:r>
              <a:rPr lang="en-US" sz="2400" dirty="0"/>
              <a:t> = </a:t>
            </a:r>
            <a:r>
              <a:rPr lang="en-US" sz="2400" dirty="0" err="1"/>
              <a:t>specialIcecream</a:t>
            </a:r>
            <a:r>
              <a:rPr lang="en-US" sz="2400" dirty="0"/>
              <a:t>;</a:t>
            </a:r>
          </a:p>
          <a:p>
            <a:pPr fontAlgn="base">
              <a:buNone/>
            </a:pPr>
            <a:r>
              <a:rPr lang="en-US" sz="2400" dirty="0"/>
              <a:t>  }</a:t>
            </a:r>
          </a:p>
          <a:p>
            <a:pPr fontAlgn="base">
              <a:buNone/>
            </a:pPr>
            <a:r>
              <a:rPr lang="en-US" sz="2400" dirty="0"/>
              <a:t>  public String </a:t>
            </a:r>
            <a:r>
              <a:rPr lang="en-US" sz="2400" dirty="0" err="1"/>
              <a:t>makeIcecream</a:t>
            </a:r>
            <a:r>
              <a:rPr lang="en-US" sz="2400" dirty="0"/>
              <a:t>() {</a:t>
            </a:r>
          </a:p>
          <a:p>
            <a:pPr fontAlgn="base">
              <a:buNone/>
            </a:pPr>
            <a:r>
              <a:rPr lang="en-US" sz="2400" dirty="0"/>
              <a:t>    return </a:t>
            </a:r>
            <a:r>
              <a:rPr lang="en-US" sz="2400" dirty="0" err="1"/>
              <a:t>specialIcecream.makeIcecream</a:t>
            </a:r>
            <a:r>
              <a:rPr lang="en-US" sz="2400" dirty="0"/>
              <a:t>();</a:t>
            </a:r>
          </a:p>
          <a:p>
            <a:pPr fontAlgn="base">
              <a:buNone/>
            </a:pPr>
            <a:r>
              <a:rPr lang="en-US" sz="2400" dirty="0"/>
              <a:t>  }</a:t>
            </a:r>
          </a:p>
          <a:p>
            <a:pPr fontAlgn="base">
              <a:buNone/>
            </a:pPr>
            <a:r>
              <a:rPr lang="en-US" sz="2400" dirty="0"/>
              <a:t>}</a:t>
            </a:r>
          </a:p>
          <a:p>
            <a:pPr>
              <a:buNone/>
            </a:pPr>
            <a:endParaRPr lang="en-US"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5800"/>
            <a:ext cx="10972800" cy="5888736"/>
          </a:xfrm>
        </p:spPr>
        <p:txBody>
          <a:bodyPr>
            <a:normAutofit lnSpcReduction="10000"/>
          </a:bodyPr>
          <a:lstStyle/>
          <a:p>
            <a:r>
              <a:rPr lang="en-US" dirty="0"/>
              <a:t>Following two classes are similar. These are two decorators, concrete class implementing the abstract decorator.</a:t>
            </a:r>
          </a:p>
          <a:p>
            <a:pPr fontAlgn="base">
              <a:buNone/>
            </a:pPr>
            <a:r>
              <a:rPr lang="en-US" dirty="0"/>
              <a:t>public class </a:t>
            </a:r>
            <a:r>
              <a:rPr lang="en-US" dirty="0" err="1"/>
              <a:t>NuttyDecorator</a:t>
            </a:r>
            <a:r>
              <a:rPr lang="en-US" dirty="0"/>
              <a:t> extends </a:t>
            </a:r>
            <a:r>
              <a:rPr lang="en-US" dirty="0" err="1"/>
              <a:t>IcecreamDecorator</a:t>
            </a:r>
            <a:r>
              <a:rPr lang="en-US" dirty="0"/>
              <a:t> {</a:t>
            </a:r>
          </a:p>
          <a:p>
            <a:pPr fontAlgn="base">
              <a:buNone/>
            </a:pPr>
            <a:r>
              <a:rPr lang="en-US" dirty="0"/>
              <a:t> </a:t>
            </a:r>
          </a:p>
          <a:p>
            <a:pPr fontAlgn="base">
              <a:buNone/>
            </a:pPr>
            <a:r>
              <a:rPr lang="en-US" dirty="0"/>
              <a:t>  public </a:t>
            </a:r>
            <a:r>
              <a:rPr lang="en-US" dirty="0" err="1"/>
              <a:t>NuttyDecorator</a:t>
            </a:r>
            <a:r>
              <a:rPr lang="en-US" dirty="0"/>
              <a:t>(</a:t>
            </a:r>
            <a:r>
              <a:rPr lang="en-US" dirty="0" err="1"/>
              <a:t>Icecream</a:t>
            </a:r>
            <a:r>
              <a:rPr lang="en-US" dirty="0"/>
              <a:t> </a:t>
            </a:r>
            <a:r>
              <a:rPr lang="en-US" dirty="0" err="1"/>
              <a:t>specialIcecream</a:t>
            </a:r>
            <a:r>
              <a:rPr lang="en-US" dirty="0"/>
              <a:t>) {</a:t>
            </a:r>
          </a:p>
          <a:p>
            <a:pPr fontAlgn="base">
              <a:buNone/>
            </a:pPr>
            <a:r>
              <a:rPr lang="en-US" dirty="0"/>
              <a:t>    super(</a:t>
            </a:r>
            <a:r>
              <a:rPr lang="en-US" dirty="0" err="1"/>
              <a:t>specialIcecream</a:t>
            </a:r>
            <a:r>
              <a:rPr lang="en-US" dirty="0"/>
              <a:t>);</a:t>
            </a:r>
          </a:p>
          <a:p>
            <a:pPr fontAlgn="base">
              <a:buNone/>
            </a:pPr>
            <a:r>
              <a:rPr lang="en-US" dirty="0"/>
              <a:t>  }</a:t>
            </a:r>
          </a:p>
          <a:p>
            <a:pPr fontAlgn="base">
              <a:buNone/>
            </a:pPr>
            <a:r>
              <a:rPr lang="en-US" dirty="0"/>
              <a:t> </a:t>
            </a:r>
          </a:p>
          <a:p>
            <a:pPr fontAlgn="base">
              <a:buNone/>
            </a:pPr>
            <a:r>
              <a:rPr lang="en-US" dirty="0"/>
              <a:t>  public String </a:t>
            </a:r>
            <a:r>
              <a:rPr lang="en-US" dirty="0" err="1"/>
              <a:t>makeIcecream</a:t>
            </a:r>
            <a:r>
              <a:rPr lang="en-US" dirty="0"/>
              <a:t>() {</a:t>
            </a:r>
          </a:p>
          <a:p>
            <a:pPr fontAlgn="base">
              <a:buNone/>
            </a:pPr>
            <a:r>
              <a:rPr lang="en-US" dirty="0"/>
              <a:t>    return </a:t>
            </a:r>
            <a:r>
              <a:rPr lang="en-US" dirty="0" err="1"/>
              <a:t>specialIcecream.makeIcecream</a:t>
            </a:r>
            <a:r>
              <a:rPr lang="en-US" dirty="0"/>
              <a:t>() + </a:t>
            </a:r>
            <a:r>
              <a:rPr lang="en-US" dirty="0" err="1"/>
              <a:t>addNuts</a:t>
            </a:r>
            <a:r>
              <a:rPr lang="en-US" dirty="0"/>
              <a:t>();</a:t>
            </a:r>
          </a:p>
          <a:p>
            <a:pPr fontAlgn="base">
              <a:buNone/>
            </a:pPr>
            <a:r>
              <a:rPr lang="en-US" dirty="0"/>
              <a:t>  }</a:t>
            </a:r>
          </a:p>
          <a:p>
            <a:pPr fontAlgn="base">
              <a:buNone/>
            </a:pPr>
            <a:r>
              <a:rPr lang="en-US" dirty="0"/>
              <a:t> </a:t>
            </a:r>
          </a:p>
          <a:p>
            <a:pPr fontAlgn="base">
              <a:buNone/>
            </a:pPr>
            <a:r>
              <a:rPr lang="en-US" dirty="0"/>
              <a:t>  private String </a:t>
            </a:r>
            <a:r>
              <a:rPr lang="en-US" dirty="0" err="1"/>
              <a:t>addNuts</a:t>
            </a:r>
            <a:r>
              <a:rPr lang="en-US" dirty="0"/>
              <a:t>() {</a:t>
            </a:r>
          </a:p>
          <a:p>
            <a:pPr fontAlgn="base">
              <a:buNone/>
            </a:pPr>
            <a:r>
              <a:rPr lang="en-US" dirty="0"/>
              <a:t>    return " + </a:t>
            </a:r>
            <a:r>
              <a:rPr lang="en-US" dirty="0" err="1"/>
              <a:t>cruncy</a:t>
            </a:r>
            <a:r>
              <a:rPr lang="en-US" dirty="0"/>
              <a:t> nuts";</a:t>
            </a:r>
          </a:p>
          <a:p>
            <a:pPr fontAlgn="base">
              <a:buNone/>
            </a:pPr>
            <a:r>
              <a:rPr lang="en-US" dirty="0"/>
              <a:t>  }</a:t>
            </a:r>
          </a:p>
          <a:p>
            <a:pPr fontAlgn="base">
              <a:buNone/>
            </a:pPr>
            <a:r>
              <a:rPr lang="en-US" dirty="0"/>
              <a:t>}</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5800"/>
            <a:ext cx="10972800" cy="5888736"/>
          </a:xfrm>
        </p:spPr>
        <p:txBody>
          <a:bodyPr>
            <a:normAutofit/>
          </a:bodyPr>
          <a:lstStyle/>
          <a:p>
            <a:pPr fontAlgn="base">
              <a:buNone/>
            </a:pPr>
            <a:r>
              <a:rPr lang="en-US" dirty="0"/>
              <a:t>public class </a:t>
            </a:r>
            <a:r>
              <a:rPr lang="en-US" dirty="0" err="1"/>
              <a:t>HoneyDecorator</a:t>
            </a:r>
            <a:r>
              <a:rPr lang="en-US" dirty="0"/>
              <a:t> extends </a:t>
            </a:r>
            <a:r>
              <a:rPr lang="en-US" dirty="0" err="1"/>
              <a:t>IcecreamDecorator</a:t>
            </a:r>
            <a:r>
              <a:rPr lang="en-US" dirty="0"/>
              <a:t> {</a:t>
            </a:r>
          </a:p>
          <a:p>
            <a:pPr fontAlgn="base">
              <a:buNone/>
            </a:pPr>
            <a:r>
              <a:rPr lang="en-US" dirty="0"/>
              <a:t> </a:t>
            </a:r>
          </a:p>
          <a:p>
            <a:pPr fontAlgn="base">
              <a:buNone/>
            </a:pPr>
            <a:r>
              <a:rPr lang="en-US" dirty="0"/>
              <a:t>  public </a:t>
            </a:r>
            <a:r>
              <a:rPr lang="en-US" dirty="0" err="1"/>
              <a:t>HoneyDecorator</a:t>
            </a:r>
            <a:r>
              <a:rPr lang="en-US" dirty="0"/>
              <a:t>(</a:t>
            </a:r>
            <a:r>
              <a:rPr lang="en-US" dirty="0" err="1"/>
              <a:t>Icecream</a:t>
            </a:r>
            <a:r>
              <a:rPr lang="en-US" dirty="0"/>
              <a:t> </a:t>
            </a:r>
            <a:r>
              <a:rPr lang="en-US" dirty="0" err="1"/>
              <a:t>specialIcecream</a:t>
            </a:r>
            <a:r>
              <a:rPr lang="en-US" dirty="0"/>
              <a:t>) {</a:t>
            </a:r>
          </a:p>
          <a:p>
            <a:pPr fontAlgn="base">
              <a:buNone/>
            </a:pPr>
            <a:r>
              <a:rPr lang="en-US" dirty="0"/>
              <a:t>    super(</a:t>
            </a:r>
            <a:r>
              <a:rPr lang="en-US" dirty="0" err="1"/>
              <a:t>specialIcecream</a:t>
            </a:r>
            <a:r>
              <a:rPr lang="en-US" dirty="0"/>
              <a:t>);</a:t>
            </a:r>
          </a:p>
          <a:p>
            <a:pPr fontAlgn="base">
              <a:buNone/>
            </a:pPr>
            <a:r>
              <a:rPr lang="en-US" dirty="0"/>
              <a:t>  }</a:t>
            </a:r>
          </a:p>
          <a:p>
            <a:pPr fontAlgn="base">
              <a:buNone/>
            </a:pPr>
            <a:r>
              <a:rPr lang="en-US" dirty="0"/>
              <a:t> </a:t>
            </a:r>
          </a:p>
          <a:p>
            <a:pPr fontAlgn="base">
              <a:buNone/>
            </a:pPr>
            <a:r>
              <a:rPr lang="en-US" dirty="0"/>
              <a:t>  public String </a:t>
            </a:r>
            <a:r>
              <a:rPr lang="en-US" dirty="0" err="1"/>
              <a:t>makeIcecream</a:t>
            </a:r>
            <a:r>
              <a:rPr lang="en-US" dirty="0"/>
              <a:t>() {</a:t>
            </a:r>
          </a:p>
          <a:p>
            <a:pPr fontAlgn="base">
              <a:buNone/>
            </a:pPr>
            <a:r>
              <a:rPr lang="en-US" dirty="0"/>
              <a:t>    return </a:t>
            </a:r>
            <a:r>
              <a:rPr lang="en-US" dirty="0" err="1"/>
              <a:t>specialIcecream.makeIcecream</a:t>
            </a:r>
            <a:r>
              <a:rPr lang="en-US" dirty="0"/>
              <a:t>() + </a:t>
            </a:r>
            <a:r>
              <a:rPr lang="en-US" dirty="0" err="1"/>
              <a:t>addHoney</a:t>
            </a:r>
            <a:r>
              <a:rPr lang="en-US" dirty="0"/>
              <a:t>();</a:t>
            </a:r>
          </a:p>
          <a:p>
            <a:pPr fontAlgn="base">
              <a:buNone/>
            </a:pPr>
            <a:r>
              <a:rPr lang="en-US" dirty="0"/>
              <a:t>  }</a:t>
            </a:r>
          </a:p>
          <a:p>
            <a:pPr fontAlgn="base">
              <a:buNone/>
            </a:pPr>
            <a:r>
              <a:rPr lang="en-US" dirty="0"/>
              <a:t> </a:t>
            </a:r>
          </a:p>
          <a:p>
            <a:pPr fontAlgn="base">
              <a:buNone/>
            </a:pPr>
            <a:r>
              <a:rPr lang="en-US" dirty="0"/>
              <a:t>  private String </a:t>
            </a:r>
            <a:r>
              <a:rPr lang="en-US" dirty="0" err="1"/>
              <a:t>addHoney</a:t>
            </a:r>
            <a:r>
              <a:rPr lang="en-US" dirty="0"/>
              <a:t>() {</a:t>
            </a:r>
          </a:p>
          <a:p>
            <a:pPr fontAlgn="base">
              <a:buNone/>
            </a:pPr>
            <a:r>
              <a:rPr lang="en-US" dirty="0"/>
              <a:t>    return " + sweet honey";</a:t>
            </a:r>
          </a:p>
          <a:p>
            <a:pPr fontAlgn="base">
              <a:buNone/>
            </a:pPr>
            <a:r>
              <a:rPr lang="en-US" dirty="0"/>
              <a:t>  }</a:t>
            </a:r>
          </a:p>
          <a:p>
            <a:pPr fontAlgn="base">
              <a:buNone/>
            </a:pPr>
            <a:r>
              <a:rPr lang="en-US" dirty="0"/>
              <a: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10972800" cy="5736336"/>
          </a:xfrm>
        </p:spPr>
        <p:txBody>
          <a:bodyPr>
            <a:normAutofit/>
          </a:bodyPr>
          <a:lstStyle/>
          <a:p>
            <a:r>
              <a:rPr lang="en-US" dirty="0"/>
              <a:t>Following is a simple </a:t>
            </a:r>
            <a:r>
              <a:rPr lang="en-US" dirty="0" err="1"/>
              <a:t>icecream</a:t>
            </a:r>
            <a:r>
              <a:rPr lang="en-US" dirty="0"/>
              <a:t> and decorated that with nuts and on top of it with honey. </a:t>
            </a:r>
          </a:p>
          <a:p>
            <a:pPr fontAlgn="base">
              <a:buNone/>
            </a:pPr>
            <a:r>
              <a:rPr lang="en-US" dirty="0"/>
              <a:t>public class </a:t>
            </a:r>
            <a:r>
              <a:rPr lang="en-US" dirty="0" err="1"/>
              <a:t>TestDecorator</a:t>
            </a:r>
            <a:r>
              <a:rPr lang="en-US" dirty="0"/>
              <a:t> {</a:t>
            </a:r>
          </a:p>
          <a:p>
            <a:pPr fontAlgn="base">
              <a:buNone/>
            </a:pPr>
            <a:r>
              <a:rPr lang="en-US" dirty="0"/>
              <a:t> </a:t>
            </a:r>
          </a:p>
          <a:p>
            <a:pPr fontAlgn="base">
              <a:buNone/>
            </a:pPr>
            <a:r>
              <a:rPr lang="en-US" dirty="0"/>
              <a:t>  public static void main(String </a:t>
            </a:r>
            <a:r>
              <a:rPr lang="en-US" dirty="0" err="1"/>
              <a:t>args</a:t>
            </a:r>
            <a:r>
              <a:rPr lang="en-US" dirty="0"/>
              <a:t>[]) {</a:t>
            </a:r>
          </a:p>
          <a:p>
            <a:pPr fontAlgn="base">
              <a:buNone/>
            </a:pPr>
            <a:r>
              <a:rPr lang="en-US" dirty="0"/>
              <a:t>    </a:t>
            </a:r>
            <a:r>
              <a:rPr lang="en-US" dirty="0" err="1"/>
              <a:t>Icecream</a:t>
            </a:r>
            <a:r>
              <a:rPr lang="en-US" dirty="0"/>
              <a:t> </a:t>
            </a:r>
            <a:r>
              <a:rPr lang="en-US" dirty="0" err="1"/>
              <a:t>icecream</a:t>
            </a:r>
            <a:r>
              <a:rPr lang="en-US" dirty="0"/>
              <a:t> = new </a:t>
            </a:r>
            <a:r>
              <a:rPr lang="en-US" dirty="0" err="1"/>
              <a:t>HoneyDecorator</a:t>
            </a:r>
            <a:r>
              <a:rPr lang="en-US" dirty="0"/>
              <a:t>(new </a:t>
            </a:r>
            <a:r>
              <a:rPr lang="en-US" dirty="0" err="1"/>
              <a:t>NuttyDecorator</a:t>
            </a:r>
            <a:r>
              <a:rPr lang="en-US" dirty="0"/>
              <a:t>(new </a:t>
            </a:r>
            <a:r>
              <a:rPr lang="en-US" dirty="0" err="1"/>
              <a:t>SimpleIcecream</a:t>
            </a:r>
            <a:r>
              <a:rPr lang="en-US" dirty="0"/>
              <a:t>()));</a:t>
            </a:r>
          </a:p>
          <a:p>
            <a:pPr fontAlgn="base">
              <a:buNone/>
            </a:pPr>
            <a:r>
              <a:rPr lang="en-US" dirty="0"/>
              <a:t>    </a:t>
            </a:r>
            <a:r>
              <a:rPr lang="en-US" dirty="0" err="1"/>
              <a:t>System.out.println</a:t>
            </a:r>
            <a:r>
              <a:rPr lang="en-US" dirty="0"/>
              <a:t>(</a:t>
            </a:r>
            <a:r>
              <a:rPr lang="en-US" dirty="0" err="1"/>
              <a:t>icecream.makeIcecream</a:t>
            </a:r>
            <a:r>
              <a:rPr lang="en-US" dirty="0"/>
              <a:t>());</a:t>
            </a:r>
          </a:p>
          <a:p>
            <a:pPr fontAlgn="base">
              <a:buNone/>
            </a:pPr>
            <a:r>
              <a:rPr lang="en-US" dirty="0"/>
              <a:t>  }</a:t>
            </a:r>
          </a:p>
          <a:p>
            <a:pPr fontAlgn="base">
              <a:buNone/>
            </a:pPr>
            <a:r>
              <a:rPr lang="en-US" dirty="0"/>
              <a:t> </a:t>
            </a:r>
          </a:p>
          <a:p>
            <a:pPr fontAlgn="base">
              <a:buNone/>
            </a:pPr>
            <a:r>
              <a:rPr lang="en-US" dirty="0"/>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Output</a:t>
            </a:r>
          </a:p>
          <a:p>
            <a:pPr fontAlgn="base">
              <a:buNone/>
            </a:pPr>
            <a:r>
              <a:rPr lang="en-US" dirty="0"/>
              <a:t>Base </a:t>
            </a:r>
            <a:r>
              <a:rPr lang="en-US" dirty="0" err="1"/>
              <a:t>Icecream</a:t>
            </a:r>
            <a:r>
              <a:rPr lang="en-US" dirty="0"/>
              <a:t> + </a:t>
            </a:r>
            <a:r>
              <a:rPr lang="en-US" dirty="0" err="1"/>
              <a:t>cruncy</a:t>
            </a:r>
            <a:r>
              <a:rPr lang="en-US" dirty="0"/>
              <a:t> nuts + sweet honey</a:t>
            </a:r>
          </a:p>
          <a:p>
            <a:pPr fontAlgn="base">
              <a:buNone/>
            </a:pPr>
            <a:endParaRPr lang="en-US" dirty="0"/>
          </a:p>
          <a:p>
            <a:endParaRPr lang="en-US" dirty="0"/>
          </a:p>
        </p:txBody>
      </p:sp>
    </p:spTree>
    <p:extLst>
      <p:ext uri="{BB962C8B-B14F-4D97-AF65-F5344CB8AC3E}">
        <p14:creationId xmlns:p14="http://schemas.microsoft.com/office/powerpoint/2010/main" val="373118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10972800" cy="1066800"/>
          </a:xfrm>
        </p:spPr>
        <p:txBody>
          <a:bodyPr/>
          <a:lstStyle/>
          <a:p>
            <a:r>
              <a:rPr lang="en-US" dirty="0"/>
              <a:t>UML of Example</a:t>
            </a:r>
          </a:p>
        </p:txBody>
      </p:sp>
      <p:pic>
        <p:nvPicPr>
          <p:cNvPr id="2050" name="Picture 2" descr="http://javapapers.com/wp-content/uploads/2011/05/Decorator-Pattern.jpg"/>
          <p:cNvPicPr>
            <a:picLocks noGrp="1" noChangeAspect="1" noChangeArrowheads="1"/>
          </p:cNvPicPr>
          <p:nvPr>
            <p:ph idx="1"/>
          </p:nvPr>
        </p:nvPicPr>
        <p:blipFill>
          <a:blip r:embed="rId2" cstate="print"/>
          <a:srcRect/>
          <a:stretch>
            <a:fillRect/>
          </a:stretch>
        </p:blipFill>
        <p:spPr bwMode="auto">
          <a:xfrm>
            <a:off x="3149600" y="1447800"/>
            <a:ext cx="5994400" cy="54102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idx="1"/>
          </p:nvPr>
        </p:nvSpPr>
        <p:spPr/>
        <p:txBody>
          <a:bodyPr/>
          <a:lstStyle/>
          <a:p>
            <a:r>
              <a:rPr lang="en-US" dirty="0"/>
              <a:t>Attach additional responsibilities to an object dynamically. Decorators provide a flexible alternative to </a:t>
            </a:r>
            <a:r>
              <a:rPr lang="en-US" dirty="0" err="1"/>
              <a:t>subclassing</a:t>
            </a:r>
            <a:r>
              <a:rPr lang="en-US" dirty="0"/>
              <a:t> for extending functionality.</a:t>
            </a:r>
          </a:p>
          <a:p>
            <a:r>
              <a:rPr lang="en-US" dirty="0"/>
              <a:t>Also Known As: Wrapper</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lstStyle/>
          <a:p>
            <a:r>
              <a:rPr lang="en-US" dirty="0"/>
              <a:t>Many object-oriented user interface toolkits use decorators to add graphical embellishments to widgets.</a:t>
            </a:r>
          </a:p>
          <a:p>
            <a:r>
              <a:rPr lang="en-US" dirty="0"/>
              <a:t>Different responsibilities such as compression and reducing to characters can be done with this pattern.</a:t>
            </a:r>
          </a:p>
          <a:p>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a:t>Benefits:</a:t>
            </a:r>
            <a:endParaRPr lang="en-US" dirty="0"/>
          </a:p>
          <a:p>
            <a:pPr fontAlgn="base"/>
            <a:r>
              <a:rPr lang="en-US" dirty="0"/>
              <a:t>Decorator design pattern provide more flexibility than the standard inheritance. Inheritance also extends the parent class responsibility but in a static manner. However decorator allows doing this in dynamic fashion.</a:t>
            </a:r>
          </a:p>
          <a:p>
            <a:pPr fontAlgn="base"/>
            <a:r>
              <a:rPr lang="en-US" b="1" dirty="0"/>
              <a:t>Drawback:</a:t>
            </a:r>
            <a:endParaRPr lang="en-US" dirty="0"/>
          </a:p>
          <a:p>
            <a:pPr fontAlgn="base"/>
            <a:r>
              <a:rPr lang="en-US" dirty="0"/>
              <a:t>Code debugging might be difficult since this pattern adds functionality at runtime.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API EXAMPLES</a:t>
            </a:r>
          </a:p>
        </p:txBody>
      </p:sp>
      <p:sp>
        <p:nvSpPr>
          <p:cNvPr id="3" name="Content Placeholder 2"/>
          <p:cNvSpPr>
            <a:spLocks noGrp="1"/>
          </p:cNvSpPr>
          <p:nvPr>
            <p:ph idx="1"/>
          </p:nvPr>
        </p:nvSpPr>
        <p:spPr/>
        <p:txBody>
          <a:bodyPr>
            <a:normAutofit/>
          </a:bodyPr>
          <a:lstStyle/>
          <a:p>
            <a:pPr fontAlgn="base"/>
            <a:r>
              <a:rPr lang="en-US" dirty="0"/>
              <a:t>There are various live examples of decorator pattern in Java API.</a:t>
            </a:r>
          </a:p>
          <a:p>
            <a:pPr lvl="1" fontAlgn="base"/>
            <a:r>
              <a:rPr lang="en-US" dirty="0" err="1"/>
              <a:t>java.io.BufferedReader</a:t>
            </a:r>
            <a:r>
              <a:rPr lang="en-US" dirty="0"/>
              <a:t>;</a:t>
            </a:r>
          </a:p>
          <a:p>
            <a:pPr lvl="1" fontAlgn="base"/>
            <a:r>
              <a:rPr lang="en-US" dirty="0" err="1"/>
              <a:t>java.io.FileReader</a:t>
            </a:r>
            <a:r>
              <a:rPr lang="en-US" dirty="0"/>
              <a:t>;</a:t>
            </a:r>
          </a:p>
          <a:p>
            <a:pPr lvl="1" fontAlgn="base"/>
            <a:r>
              <a:rPr lang="en-US" dirty="0" err="1"/>
              <a:t>java.io.Reader</a:t>
            </a:r>
            <a:r>
              <a:rPr lang="en-US" dirty="0"/>
              <a:t>;</a:t>
            </a:r>
          </a:p>
          <a:p>
            <a:pPr fontAlgn="base"/>
            <a:r>
              <a:rPr lang="en-US" dirty="0"/>
              <a:t>If we see the constructor of the </a:t>
            </a:r>
            <a:r>
              <a:rPr lang="en-US" i="1" dirty="0" err="1"/>
              <a:t>BufferedReader</a:t>
            </a:r>
            <a:r>
              <a:rPr lang="en-US" dirty="0"/>
              <a:t> then we can see that the </a:t>
            </a:r>
            <a:r>
              <a:rPr lang="en-US" i="1" dirty="0" err="1"/>
              <a:t>BufferedReader</a:t>
            </a:r>
            <a:r>
              <a:rPr lang="en-US" dirty="0"/>
              <a:t> wraps </a:t>
            </a:r>
            <a:r>
              <a:rPr lang="en-US" dirty="0" err="1"/>
              <a:t>the</a:t>
            </a:r>
            <a:r>
              <a:rPr lang="en-US" i="1" dirty="0" err="1"/>
              <a:t>Reader</a:t>
            </a:r>
            <a:r>
              <a:rPr lang="en-US" dirty="0"/>
              <a:t> class by adding more features e.g. </a:t>
            </a:r>
            <a:r>
              <a:rPr lang="en-US" i="1" dirty="0" err="1"/>
              <a:t>readLine</a:t>
            </a:r>
            <a:r>
              <a:rPr lang="en-US" i="1" dirty="0"/>
              <a:t>()</a:t>
            </a:r>
            <a:r>
              <a:rPr lang="en-US" dirty="0"/>
              <a:t> which is not present in the reader class.</a:t>
            </a:r>
            <a:br>
              <a:rPr lang="en-US" dirty="0"/>
            </a:br>
            <a:r>
              <a:rPr lang="en-US" dirty="0"/>
              <a:t>We can use the same format like the above example on how the client uses the decorator pattern </a:t>
            </a:r>
            <a:r>
              <a:rPr lang="en-US" i="1" dirty="0"/>
              <a:t>new </a:t>
            </a:r>
            <a:r>
              <a:rPr lang="en-US" i="1" dirty="0" err="1"/>
              <a:t>BufferedReader</a:t>
            </a:r>
            <a:r>
              <a:rPr lang="en-US" i="1" dirty="0"/>
              <a:t>(new </a:t>
            </a:r>
            <a:r>
              <a:rPr lang="en-US" i="1" dirty="0" err="1"/>
              <a:t>FileReader</a:t>
            </a:r>
            <a:r>
              <a:rPr lang="en-US" i="1" dirty="0"/>
              <a:t>(new File(“File1.txt”)));</a:t>
            </a:r>
            <a:br>
              <a:rPr lang="en-US" dirty="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09 TASK:</a:t>
            </a:r>
          </a:p>
        </p:txBody>
      </p:sp>
      <p:sp>
        <p:nvSpPr>
          <p:cNvPr id="3" name="Content Placeholder 2"/>
          <p:cNvSpPr>
            <a:spLocks noGrp="1"/>
          </p:cNvSpPr>
          <p:nvPr>
            <p:ph idx="1"/>
          </p:nvPr>
        </p:nvSpPr>
        <p:spPr/>
        <p:txBody>
          <a:bodyPr/>
          <a:lstStyle/>
          <a:p>
            <a:r>
              <a:rPr lang="en-US" dirty="0"/>
              <a:t>Implement the decorator pattern for any scenario of your choice. Also include the relevant class diagram.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1066800"/>
          </a:xfrm>
        </p:spPr>
        <p:txBody>
          <a:bodyPr/>
          <a:lstStyle/>
          <a:p>
            <a:r>
              <a:rPr lang="en-US" dirty="0"/>
              <a:t>Motivation</a:t>
            </a:r>
          </a:p>
        </p:txBody>
      </p:sp>
      <p:sp>
        <p:nvSpPr>
          <p:cNvPr id="3" name="Content Placeholder 2"/>
          <p:cNvSpPr>
            <a:spLocks noGrp="1"/>
          </p:cNvSpPr>
          <p:nvPr>
            <p:ph idx="1"/>
          </p:nvPr>
        </p:nvSpPr>
        <p:spPr>
          <a:xfrm>
            <a:off x="599606" y="1524000"/>
            <a:ext cx="11032761" cy="5334000"/>
          </a:xfrm>
        </p:spPr>
        <p:txBody>
          <a:bodyPr>
            <a:normAutofit/>
          </a:bodyPr>
          <a:lstStyle/>
          <a:p>
            <a:r>
              <a:rPr lang="en-US" dirty="0"/>
              <a:t>Sometimes we want to add responsibilities to individual objects, not to an entire class. A GUI toolkit, e.g. should let you add properties like borders or behaviors like scrolling to any user interface  component. One way to add responsibilities is with inheritance. Inheriting a border from another class puts a border around every subclass instance. This is inflexible, however, because the choice of border is made statically. A client can't control how and when to decorate the component with a border.</a:t>
            </a:r>
          </a:p>
          <a:p>
            <a:r>
              <a:rPr lang="en-US" dirty="0"/>
              <a:t>A more flexible approach is to enclose the component in another object that adds the border. The enclosing object is called a decorator. The decorator conforms to the interface of the component it decorates so that its presence is transparent to the component's clients. The decorator forwards requests to the component and may perform additional actions (such as drawing a border) before or after forwarding.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67008" y="974362"/>
            <a:ext cx="10111491" cy="449525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p>
        </p:txBody>
      </p:sp>
      <p:sp>
        <p:nvSpPr>
          <p:cNvPr id="3" name="Content Placeholder 2"/>
          <p:cNvSpPr>
            <a:spLocks noGrp="1"/>
          </p:cNvSpPr>
          <p:nvPr>
            <p:ph idx="1"/>
          </p:nvPr>
        </p:nvSpPr>
        <p:spPr/>
        <p:txBody>
          <a:bodyPr>
            <a:normAutofit/>
          </a:bodyPr>
          <a:lstStyle/>
          <a:p>
            <a:r>
              <a:rPr lang="en-US" dirty="0"/>
              <a:t>Use Decorator:</a:t>
            </a:r>
          </a:p>
          <a:p>
            <a:pPr lvl="1"/>
            <a:r>
              <a:rPr lang="en-US" dirty="0"/>
              <a:t>to add responsibilities to individual objects dynamically and transparently, that is, without affecting other objects.</a:t>
            </a:r>
          </a:p>
          <a:p>
            <a:pPr lvl="1"/>
            <a:r>
              <a:rPr lang="en-US" dirty="0"/>
              <a:t>when extension by </a:t>
            </a:r>
            <a:r>
              <a:rPr lang="en-US" dirty="0" err="1"/>
              <a:t>subclassing</a:t>
            </a:r>
            <a:r>
              <a:rPr lang="en-US" dirty="0"/>
              <a:t> is impractical. Sometimes a large number of independent extensions are possible and would produce an explosion of subclasses to support every combination. Or a class definition may be hidden or otherwise unavailable for </a:t>
            </a:r>
            <a:r>
              <a:rPr lang="en-US" dirty="0" err="1"/>
              <a:t>subclassing</a:t>
            </a:r>
            <a:r>
              <a:rPr lang="en-US" dirty="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203200" y="2209800"/>
            <a:ext cx="11770125" cy="3886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a:bodyPr>
          <a:lstStyle/>
          <a:p>
            <a:r>
              <a:rPr lang="en-US" dirty="0"/>
              <a:t>Component</a:t>
            </a:r>
          </a:p>
          <a:p>
            <a:pPr lvl="1"/>
            <a:r>
              <a:rPr lang="en-US" dirty="0"/>
              <a:t>defines the interface for objects that can have responsibilities added to them dynamically.</a:t>
            </a:r>
          </a:p>
          <a:p>
            <a:r>
              <a:rPr lang="en-US" dirty="0" err="1"/>
              <a:t>ConcreteComponent</a:t>
            </a:r>
            <a:endParaRPr lang="en-US" dirty="0"/>
          </a:p>
          <a:p>
            <a:pPr lvl="1"/>
            <a:r>
              <a:rPr lang="en-US" dirty="0"/>
              <a:t>defines an object to which additional responsibilities can be attached.</a:t>
            </a:r>
          </a:p>
          <a:p>
            <a:r>
              <a:rPr lang="en-US" dirty="0"/>
              <a:t>Decorator</a:t>
            </a:r>
          </a:p>
          <a:p>
            <a:pPr lvl="1"/>
            <a:r>
              <a:rPr lang="en-US" dirty="0"/>
              <a:t>maintains a reference to a Component object and defines an interface that conforms to Component's interface.</a:t>
            </a:r>
          </a:p>
          <a:p>
            <a:r>
              <a:rPr lang="en-US" dirty="0" err="1"/>
              <a:t>ConcreteDecorator</a:t>
            </a:r>
            <a:endParaRPr lang="en-US" dirty="0"/>
          </a:p>
          <a:p>
            <a:pPr lvl="1"/>
            <a:r>
              <a:rPr lang="en-US" dirty="0"/>
              <a:t>adds responsibilities to the component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Collaborations</a:t>
            </a:r>
          </a:p>
        </p:txBody>
      </p:sp>
      <p:sp>
        <p:nvSpPr>
          <p:cNvPr id="3" name="Content Placeholder 2"/>
          <p:cNvSpPr>
            <a:spLocks noGrp="1"/>
          </p:cNvSpPr>
          <p:nvPr>
            <p:ph idx="1"/>
          </p:nvPr>
        </p:nvSpPr>
        <p:spPr/>
        <p:txBody>
          <a:bodyPr/>
          <a:lstStyle/>
          <a:p>
            <a:r>
              <a:rPr lang="en-US" dirty="0"/>
              <a:t>Decorator forwards requests to its Component object. It may optionally perform additional operations before and after forwarding the request.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lstStyle/>
          <a:p>
            <a:r>
              <a:rPr lang="en-US" dirty="0"/>
              <a:t>More flexibility than static inheritance.</a:t>
            </a:r>
          </a:p>
          <a:p>
            <a:r>
              <a:rPr lang="en-US" dirty="0"/>
              <a:t>Avoids feature-laden classes high up in the hierarchy.</a:t>
            </a:r>
          </a:p>
          <a:p>
            <a:r>
              <a:rPr lang="en-US" dirty="0"/>
              <a:t>Lots of little objects. </a:t>
            </a:r>
          </a:p>
          <a:p>
            <a:endParaRPr lang="en-US"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1592</TotalTime>
  <Words>1279</Words>
  <Application>Microsoft Office PowerPoint</Application>
  <PresentationFormat>Widescreen</PresentationFormat>
  <Paragraphs>127</Paragraphs>
  <Slides>23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Century Gothic</vt:lpstr>
      <vt:lpstr>Garamond</vt:lpstr>
      <vt:lpstr>Savon</vt:lpstr>
      <vt:lpstr>SOFTWARE DESIGN AND ARCHITECTURE</vt:lpstr>
      <vt:lpstr>INTENT</vt:lpstr>
      <vt:lpstr>Motivation</vt:lpstr>
      <vt:lpstr>PowerPoint Presentation</vt:lpstr>
      <vt:lpstr>Applicability</vt:lpstr>
      <vt:lpstr>Structure</vt:lpstr>
      <vt:lpstr>Participants</vt:lpstr>
      <vt:lpstr>Collaborations</vt:lpstr>
      <vt:lpstr>Consequences</vt:lpstr>
      <vt:lpstr>Design of Decorator Pattern</vt:lpstr>
      <vt:lpstr>Sample code</vt:lpstr>
      <vt:lpstr>Icecream (Interface)</vt:lpstr>
      <vt:lpstr>PowerPoint Presentation</vt:lpstr>
      <vt:lpstr>PowerPoint Presentation</vt:lpstr>
      <vt:lpstr>PowerPoint Presentation</vt:lpstr>
      <vt:lpstr>PowerPoint Presentation</vt:lpstr>
      <vt:lpstr>PowerPoint Presentation</vt:lpstr>
      <vt:lpstr>PowerPoint Presentation</vt:lpstr>
      <vt:lpstr>UML of Example</vt:lpstr>
      <vt:lpstr>Known uses</vt:lpstr>
      <vt:lpstr>PowerPoint Presentation</vt:lpstr>
      <vt:lpstr>JAVA API EXAMPLES</vt:lpstr>
      <vt:lpstr>PRACTICAL 09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SDA</dc:title>
  <dc:creator>Sharmeen</dc:creator>
  <cp:lastModifiedBy>rubeea jaffri</cp:lastModifiedBy>
  <cp:revision>32</cp:revision>
  <dcterms:created xsi:type="dcterms:W3CDTF">2014-12-26T10:18:16Z</dcterms:created>
  <dcterms:modified xsi:type="dcterms:W3CDTF">2023-09-07T03:55:15Z</dcterms:modified>
</cp:coreProperties>
</file>