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20"/>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947" autoAdjust="0"/>
  </p:normalViewPr>
  <p:slideViewPr>
    <p:cSldViewPr snapToGrid="0">
      <p:cViewPr varScale="1">
        <p:scale>
          <a:sx n="63" d="100"/>
          <a:sy n="63" d="100"/>
        </p:scale>
        <p:origin x="10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43A99-88A5-4B2D-8A0C-D7CE3038643D}" type="datetimeFigureOut">
              <a:rPr lang="en-US" smtClean="0"/>
              <a:pPr/>
              <a:t>8/16/22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BFF0A1-30E8-4E58-935C-855D18CD7DB7}" type="slidenum">
              <a:rPr lang="en-US" smtClean="0"/>
              <a:pPr/>
              <a:t>‹#›</a:t>
            </a:fld>
            <a:endParaRPr lang="en-US"/>
          </a:p>
        </p:txBody>
      </p:sp>
    </p:spTree>
    <p:extLst>
      <p:ext uri="{BB962C8B-B14F-4D97-AF65-F5344CB8AC3E}">
        <p14:creationId xmlns:p14="http://schemas.microsoft.com/office/powerpoint/2010/main" val="495239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cstate="print">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60877E5-2BA8-4956-8F55-9042D1002B21}" type="datetimeFigureOut">
              <a:rPr lang="en-US" smtClean="0"/>
              <a:pPr/>
              <a:t>8/16/22</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2FA321D4-CA70-4A03-8EE6-A3C96AF5FDF5}" type="slidenum">
              <a:rPr lang="en-US" smtClean="0"/>
              <a:pPr/>
              <a:t>‹#›</a:t>
            </a:fld>
            <a:endParaRPr lang="en-US"/>
          </a:p>
        </p:txBody>
      </p:sp>
    </p:spTree>
    <p:extLst>
      <p:ext uri="{BB962C8B-B14F-4D97-AF65-F5344CB8AC3E}">
        <p14:creationId xmlns:p14="http://schemas.microsoft.com/office/powerpoint/2010/main" val="277986717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0877E5-2BA8-4956-8F55-9042D1002B21}" type="datetimeFigureOut">
              <a:rPr lang="en-US" smtClean="0"/>
              <a:pPr/>
              <a:t>8/16/22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358505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0877E5-2BA8-4956-8F55-9042D1002B21}" type="datetimeFigureOut">
              <a:rPr lang="en-US" smtClean="0"/>
              <a:pPr/>
              <a:t>8/16/22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2409359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0877E5-2BA8-4956-8F55-9042D1002B21}" type="datetimeFigureOut">
              <a:rPr lang="en-US" smtClean="0"/>
              <a:pPr/>
              <a:t>8/16/22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44942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cstate="print">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60877E5-2BA8-4956-8F55-9042D1002B21}" type="datetimeFigureOut">
              <a:rPr lang="en-US" smtClean="0"/>
              <a:pPr/>
              <a:t>8/16/22</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15885486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0877E5-2BA8-4956-8F55-9042D1002B21}" type="datetimeFigureOut">
              <a:rPr lang="en-US" smtClean="0"/>
              <a:pPr/>
              <a:t>8/16/22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851513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0877E5-2BA8-4956-8F55-9042D1002B21}" type="datetimeFigureOut">
              <a:rPr lang="en-US" smtClean="0"/>
              <a:pPr/>
              <a:t>8/16/22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451397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0877E5-2BA8-4956-8F55-9042D1002B21}" type="datetimeFigureOut">
              <a:rPr lang="en-US" smtClean="0"/>
              <a:pPr/>
              <a:t>8/16/22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296349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877E5-2BA8-4956-8F55-9042D1002B21}" type="datetimeFigureOut">
              <a:rPr lang="en-US" smtClean="0"/>
              <a:pPr/>
              <a:t>8/16/22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112744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60877E5-2BA8-4956-8F55-9042D1002B21}" type="datetimeFigureOut">
              <a:rPr lang="en-US" smtClean="0"/>
              <a:pPr/>
              <a:t>8/16/22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2FA321D4-CA70-4A03-8EE6-A3C96AF5FDF5}"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19342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60877E5-2BA8-4956-8F55-9042D1002B21}" type="datetimeFigureOut">
              <a:rPr lang="en-US" smtClean="0"/>
              <a:pPr/>
              <a:t>8/16/22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2FA321D4-CA70-4A03-8EE6-A3C96AF5FDF5}"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2829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60877E5-2BA8-4956-8F55-9042D1002B21}" type="datetimeFigureOut">
              <a:rPr lang="en-US" smtClean="0"/>
              <a:pPr/>
              <a:t>8/16/22</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FA321D4-CA70-4A03-8EE6-A3C96AF5FDF5}" type="slidenum">
              <a:rPr lang="en-US" smtClean="0"/>
              <a:pPr/>
              <a:t>‹#›</a:t>
            </a:fld>
            <a:endParaRPr lang="en-US"/>
          </a:p>
        </p:txBody>
      </p:sp>
    </p:spTree>
    <p:extLst>
      <p:ext uri="{BB962C8B-B14F-4D97-AF65-F5344CB8AC3E}">
        <p14:creationId xmlns:p14="http://schemas.microsoft.com/office/powerpoint/2010/main" val="2513918221"/>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atic1.creately.com/blog/wp-content/uploads/2012/03/Composition-Relationship-UML.p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tatic2.creately.com/blog/wp-content/uploads/2012/03/Realization-Relationship.jpe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tatic1.creately.com/blog/wp-content/uploads/2012/03/Aggregation-Relationship.p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LAB#02</a:t>
            </a:r>
          </a:p>
        </p:txBody>
      </p:sp>
      <p:sp>
        <p:nvSpPr>
          <p:cNvPr id="3" name="Subtitle 2"/>
          <p:cNvSpPr>
            <a:spLocks noGrp="1"/>
          </p:cNvSpPr>
          <p:nvPr>
            <p:ph type="subTitle" idx="1"/>
          </p:nvPr>
        </p:nvSpPr>
        <p:spPr/>
        <p:txBody>
          <a:bodyPr>
            <a:normAutofit fontScale="55000" lnSpcReduction="20000"/>
          </a:bodyPr>
          <a:lstStyle/>
          <a:p>
            <a:r>
              <a:rPr lang="en-US" sz="4000" dirty="0"/>
              <a:t>OBJECT: Designing Class Diagram &amp; Sequence Diagram.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Composition: Composition is very similar to the aggregation relationship, with the only difference being its key purpose of emphasizing the dependence of the contained class to the life cycle of the container class</a:t>
            </a:r>
          </a:p>
          <a:p>
            <a:pPr>
              <a:buNone/>
            </a:pPr>
            <a:endParaRPr lang="en-US" dirty="0"/>
          </a:p>
        </p:txBody>
      </p:sp>
      <p:pic>
        <p:nvPicPr>
          <p:cNvPr id="4" name="Picture 3" descr="Composition Relationship in Class Diagrams">
            <a:hlinkClick r:id="rId2" tgtFrame="&quot;_blank&quot;"/>
          </p:cNvPr>
          <p:cNvPicPr/>
          <p:nvPr/>
        </p:nvPicPr>
        <p:blipFill>
          <a:blip r:embed="rId3" cstate="print"/>
          <a:srcRect/>
          <a:stretch>
            <a:fillRect/>
          </a:stretch>
        </p:blipFill>
        <p:spPr bwMode="auto">
          <a:xfrm>
            <a:off x="6807201" y="4176712"/>
            <a:ext cx="3213100" cy="268128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Multiplicity</a:t>
            </a:r>
            <a:br>
              <a:rPr lang="en-US" dirty="0"/>
            </a:br>
            <a:endParaRPr lang="en-US" dirty="0"/>
          </a:p>
        </p:txBody>
      </p:sp>
      <p:sp>
        <p:nvSpPr>
          <p:cNvPr id="3" name="Content Placeholder 2"/>
          <p:cNvSpPr>
            <a:spLocks noGrp="1"/>
          </p:cNvSpPr>
          <p:nvPr>
            <p:ph idx="1"/>
          </p:nvPr>
        </p:nvSpPr>
        <p:spPr/>
        <p:txBody>
          <a:bodyPr/>
          <a:lstStyle/>
          <a:p>
            <a:r>
              <a:rPr lang="en-US" dirty="0"/>
              <a:t>is the active logical association when the cardinality of a class in relation to another is being depicted. For example, one fleet may include multiple airplanes, while one commercial airplane may contain zero to many passengers. The notation 0..*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10058400" cy="1371600"/>
          </a:xfrm>
        </p:spPr>
        <p:txBody>
          <a:bodyPr/>
          <a:lstStyle/>
          <a:p>
            <a:r>
              <a:rPr lang="en-US" dirty="0"/>
              <a:t>SAMPLE CLASS DIAGRAM</a:t>
            </a:r>
          </a:p>
        </p:txBody>
      </p:sp>
      <p:pic>
        <p:nvPicPr>
          <p:cNvPr id="2050" name="Picture 2"/>
          <p:cNvPicPr>
            <a:picLocks noChangeAspect="1" noChangeArrowheads="1"/>
          </p:cNvPicPr>
          <p:nvPr/>
        </p:nvPicPr>
        <p:blipFill>
          <a:blip r:embed="rId2" cstate="print"/>
          <a:srcRect/>
          <a:stretch>
            <a:fillRect/>
          </a:stretch>
        </p:blipFill>
        <p:spPr bwMode="auto">
          <a:xfrm>
            <a:off x="1422400" y="1295401"/>
            <a:ext cx="9448800" cy="5282209"/>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p>
        </p:txBody>
      </p:sp>
      <p:sp>
        <p:nvSpPr>
          <p:cNvPr id="3" name="Content Placeholder 2"/>
          <p:cNvSpPr>
            <a:spLocks noGrp="1"/>
          </p:cNvSpPr>
          <p:nvPr>
            <p:ph idx="1"/>
          </p:nvPr>
        </p:nvSpPr>
        <p:spPr/>
        <p:txBody>
          <a:bodyPr>
            <a:normAutofit/>
          </a:bodyPr>
          <a:lstStyle/>
          <a:p>
            <a:r>
              <a:rPr lang="en-US" dirty="0"/>
              <a:t>The Sequence Diagram models the collaboration of objects based on a time sequence.</a:t>
            </a:r>
          </a:p>
          <a:p>
            <a:r>
              <a:rPr lang="en-US" dirty="0"/>
              <a:t>It depicts the objects and classes involved in the scenario and the sequence of messages exchanged between the objects needed to carry out the functionality of the scenario. </a:t>
            </a:r>
          </a:p>
          <a:p>
            <a:r>
              <a:rPr lang="en-US" dirty="0"/>
              <a:t>Sequence diagrams are typically associated with use case realizations in the Logical View of the system under development.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NOTATION</a:t>
            </a:r>
          </a:p>
        </p:txBody>
      </p:sp>
      <p:sp>
        <p:nvSpPr>
          <p:cNvPr id="3" name="Content Placeholder 2"/>
          <p:cNvSpPr>
            <a:spLocks noGrp="1"/>
          </p:cNvSpPr>
          <p:nvPr>
            <p:ph idx="1"/>
          </p:nvPr>
        </p:nvSpPr>
        <p:spPr/>
        <p:txBody>
          <a:bodyPr/>
          <a:lstStyle/>
          <a:p>
            <a:r>
              <a:rPr lang="en-US" dirty="0"/>
              <a:t>A sequence diagram shows, as parallel vertical lines (</a:t>
            </a:r>
            <a:r>
              <a:rPr lang="en-US" i="1" dirty="0"/>
              <a:t>lifelines</a:t>
            </a:r>
            <a:r>
              <a:rPr lang="en-US" dirty="0"/>
              <a:t>), different processes or objects that live simultaneously, and, as horizontal arrows, the messages exchanged between them, in the order in which they occur. This allows the specification of simple runtime scenarios in a graphical manner.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L Sequence Diagram"/>
          <p:cNvPicPr/>
          <p:nvPr/>
        </p:nvPicPr>
        <p:blipFill>
          <a:blip r:embed="rId2" cstate="print"/>
          <a:srcRect/>
          <a:stretch>
            <a:fillRect/>
          </a:stretch>
        </p:blipFill>
        <p:spPr bwMode="auto">
          <a:xfrm>
            <a:off x="1828800" y="1447800"/>
            <a:ext cx="8432800" cy="49149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a:t>
            </a:r>
          </a:p>
        </p:txBody>
      </p:sp>
      <p:sp>
        <p:nvSpPr>
          <p:cNvPr id="3" name="Content Placeholder 2"/>
          <p:cNvSpPr>
            <a:spLocks noGrp="1"/>
          </p:cNvSpPr>
          <p:nvPr>
            <p:ph idx="1"/>
          </p:nvPr>
        </p:nvSpPr>
        <p:spPr/>
        <p:txBody>
          <a:bodyPr/>
          <a:lstStyle/>
          <a:p>
            <a:pPr lvl="0"/>
            <a:r>
              <a:rPr lang="en-US" dirty="0"/>
              <a:t>To capture dynamic </a:t>
            </a:r>
            <a:r>
              <a:rPr lang="en-US" dirty="0" err="1"/>
              <a:t>behaviour</a:t>
            </a:r>
            <a:r>
              <a:rPr lang="en-US" dirty="0"/>
              <a:t> of a system.</a:t>
            </a:r>
          </a:p>
          <a:p>
            <a:pPr lvl="0"/>
            <a:r>
              <a:rPr lang="en-US" dirty="0"/>
              <a:t>To describe the message flow in the system.</a:t>
            </a:r>
          </a:p>
          <a:p>
            <a:pPr lvl="0"/>
            <a:r>
              <a:rPr lang="en-US" dirty="0"/>
              <a:t>To describe structural organization of the objects.</a:t>
            </a:r>
          </a:p>
          <a:p>
            <a:pPr lvl="0"/>
            <a:r>
              <a:rPr lang="en-US" dirty="0"/>
              <a:t>To describe interaction among objects.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10972800" cy="838200"/>
          </a:xfrm>
        </p:spPr>
        <p:txBody>
          <a:bodyPr/>
          <a:lstStyle/>
          <a:p>
            <a:r>
              <a:rPr lang="en-US" dirty="0"/>
              <a:t>EXAMPLE</a:t>
            </a:r>
          </a:p>
        </p:txBody>
      </p:sp>
      <p:pic>
        <p:nvPicPr>
          <p:cNvPr id="5" name="Picture 4" descr="http://banking-system.wikispaces.com/file/view/seq2.jpg/243616683/seq2.jpg"/>
          <p:cNvPicPr/>
          <p:nvPr/>
        </p:nvPicPr>
        <p:blipFill>
          <a:blip r:embed="rId2" cstate="print"/>
          <a:srcRect/>
          <a:stretch>
            <a:fillRect/>
          </a:stretch>
        </p:blipFill>
        <p:spPr bwMode="auto">
          <a:xfrm>
            <a:off x="1219200" y="838200"/>
            <a:ext cx="10566400" cy="60198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a:t>
            </a:r>
          </a:p>
        </p:txBody>
      </p:sp>
      <p:sp>
        <p:nvSpPr>
          <p:cNvPr id="3" name="Content Placeholder 2"/>
          <p:cNvSpPr>
            <a:spLocks noGrp="1"/>
          </p:cNvSpPr>
          <p:nvPr>
            <p:ph idx="1"/>
          </p:nvPr>
        </p:nvSpPr>
        <p:spPr>
          <a:xfrm>
            <a:off x="1066800" y="2103120"/>
            <a:ext cx="10058400" cy="4507542"/>
          </a:xfrm>
        </p:spPr>
        <p:txBody>
          <a:bodyPr>
            <a:normAutofit/>
          </a:bodyPr>
          <a:lstStyle/>
          <a:p>
            <a:r>
              <a:rPr lang="en-US" b="1" dirty="0">
                <a:solidFill>
                  <a:schemeClr val="tx2">
                    <a:lumMod val="75000"/>
                  </a:schemeClr>
                </a:solidFill>
              </a:rPr>
              <a:t>Design a class diagram for a software system of your choice. Identify at least three classes. Also transform your class diagram into code in </a:t>
            </a:r>
            <a:r>
              <a:rPr lang="en-US" b="1">
                <a:solidFill>
                  <a:schemeClr val="tx2">
                    <a:lumMod val="75000"/>
                  </a:schemeClr>
                </a:solidFill>
              </a:rPr>
              <a:t>any object-oriented </a:t>
            </a:r>
            <a:r>
              <a:rPr lang="en-US" b="1" dirty="0">
                <a:solidFill>
                  <a:schemeClr val="tx2">
                    <a:lumMod val="75000"/>
                  </a:schemeClr>
                </a:solidFill>
              </a:rPr>
              <a:t>programming language. Show their interactions in a main class.</a:t>
            </a:r>
          </a:p>
          <a:p>
            <a:r>
              <a:rPr lang="en-US" b="1" dirty="0">
                <a:solidFill>
                  <a:schemeClr val="tx2">
                    <a:lumMod val="75000"/>
                  </a:schemeClr>
                </a:solidFill>
              </a:rPr>
              <a:t>Design the Sequence diagram for Courseware Management System case study application. The following use cases for the Courseware Management System were defined:</a:t>
            </a:r>
          </a:p>
          <a:p>
            <a:pPr lvl="2">
              <a:buNone/>
            </a:pPr>
            <a:r>
              <a:rPr lang="en-US" b="1" dirty="0">
                <a:solidFill>
                  <a:schemeClr val="tx2">
                    <a:lumMod val="75000"/>
                  </a:schemeClr>
                </a:solidFill>
              </a:rPr>
              <a:t>·         View courses</a:t>
            </a:r>
          </a:p>
          <a:p>
            <a:pPr lvl="2">
              <a:buNone/>
            </a:pPr>
            <a:r>
              <a:rPr lang="en-US" b="1" dirty="0">
                <a:solidFill>
                  <a:schemeClr val="tx2">
                    <a:lumMod val="75000"/>
                  </a:schemeClr>
                </a:solidFill>
              </a:rPr>
              <a:t>·         Manage topics for a course</a:t>
            </a:r>
          </a:p>
          <a:p>
            <a:pPr lvl="2">
              <a:buNone/>
            </a:pPr>
            <a:r>
              <a:rPr lang="en-US" b="1" dirty="0">
                <a:solidFill>
                  <a:schemeClr val="tx2">
                    <a:lumMod val="75000"/>
                  </a:schemeClr>
                </a:solidFill>
              </a:rPr>
              <a:t>·         Manage course information</a:t>
            </a:r>
          </a:p>
          <a:p>
            <a:pPr lvl="2">
              <a:buNone/>
            </a:pPr>
            <a:r>
              <a:rPr lang="en-US" b="1" dirty="0">
                <a:solidFill>
                  <a:schemeClr val="tx2">
                    <a:lumMod val="75000"/>
                  </a:schemeClr>
                </a:solidFill>
              </a:rPr>
              <a:t>·         View course calendar</a:t>
            </a:r>
          </a:p>
          <a:p>
            <a:pPr lvl="2">
              <a:buNone/>
            </a:pPr>
            <a:r>
              <a:rPr lang="en-US" b="1" dirty="0">
                <a:solidFill>
                  <a:schemeClr val="tx2">
                    <a:lumMod val="75000"/>
                  </a:schemeClr>
                </a:solidFill>
              </a:rPr>
              <a:t>·         View tutors</a:t>
            </a:r>
          </a:p>
          <a:p>
            <a:pPr lvl="2">
              <a:buNone/>
            </a:pPr>
            <a:r>
              <a:rPr lang="en-US" b="1" dirty="0">
                <a:solidFill>
                  <a:schemeClr val="tx2">
                    <a:lumMod val="75000"/>
                  </a:schemeClr>
                </a:solidFill>
              </a:rPr>
              <a:t>·         Manage tutor information</a:t>
            </a:r>
          </a:p>
          <a:p>
            <a:pPr lvl="2">
              <a:buNone/>
            </a:pPr>
            <a:r>
              <a:rPr lang="en-US" b="1" dirty="0">
                <a:solidFill>
                  <a:schemeClr val="tx2">
                    <a:lumMod val="75000"/>
                  </a:schemeClr>
                </a:solidFill>
              </a:rPr>
              <a:t>·         Assign courses to tutors</a:t>
            </a:r>
          </a:p>
          <a:p>
            <a:r>
              <a:rPr lang="en-US" dirty="0"/>
              <a:t>DEADLINE: Note: The diagrams should be clear and well designed.</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sp>
        <p:nvSpPr>
          <p:cNvPr id="3" name="Content Placeholder 2"/>
          <p:cNvSpPr>
            <a:spLocks noGrp="1"/>
          </p:cNvSpPr>
          <p:nvPr>
            <p:ph idx="1"/>
          </p:nvPr>
        </p:nvSpPr>
        <p:spPr>
          <a:xfrm>
            <a:off x="609600" y="1600200"/>
            <a:ext cx="10972800" cy="4876800"/>
          </a:xfrm>
        </p:spPr>
        <p:txBody>
          <a:bodyPr>
            <a:normAutofit/>
          </a:bodyPr>
          <a:lstStyle/>
          <a:p>
            <a:r>
              <a:rPr lang="en-US" dirty="0"/>
              <a:t>It represents the static view of an application.</a:t>
            </a:r>
          </a:p>
          <a:p>
            <a:r>
              <a:rPr lang="en-US" dirty="0"/>
              <a:t> Class diagram is not only used for visualizing, describing and documenting different aspects of a system but also for constructing executable code of the software application.</a:t>
            </a:r>
          </a:p>
          <a:p>
            <a:r>
              <a:rPr lang="en-US" dirty="0"/>
              <a:t>The class diagrams can be mapped directly with object oriented languages. (used at the time of construction)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class diagram is an illustration of the relationships and source code dependencies among classes in the Unified Modeling Language (UML). </a:t>
            </a:r>
          </a:p>
          <a:p>
            <a:r>
              <a:rPr lang="en-US" dirty="0"/>
              <a:t>In this context, a class defines the methods and variables in an object, which is a specific entity in a program or the unit of code representing that entity.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a:t>
            </a:r>
          </a:p>
        </p:txBody>
      </p:sp>
      <p:sp>
        <p:nvSpPr>
          <p:cNvPr id="3" name="Content Placeholder 2"/>
          <p:cNvSpPr>
            <a:spLocks noGrp="1"/>
          </p:cNvSpPr>
          <p:nvPr>
            <p:ph idx="1"/>
          </p:nvPr>
        </p:nvSpPr>
        <p:spPr/>
        <p:txBody>
          <a:bodyPr>
            <a:normAutofit/>
          </a:bodyPr>
          <a:lstStyle/>
          <a:p>
            <a:r>
              <a:rPr lang="en-US" dirty="0"/>
              <a:t>Analysis and design of the static view of an application.</a:t>
            </a:r>
          </a:p>
          <a:p>
            <a:r>
              <a:rPr lang="en-US" dirty="0"/>
              <a:t>Show the collaboration among the elements of the static view.</a:t>
            </a:r>
          </a:p>
          <a:p>
            <a:r>
              <a:rPr lang="en-US" dirty="0"/>
              <a:t>Describe the functionalities performed by the system.</a:t>
            </a:r>
          </a:p>
          <a:p>
            <a:r>
              <a:rPr lang="en-US" dirty="0"/>
              <a:t>Construction of software applications using object oriented languages.</a:t>
            </a:r>
          </a:p>
          <a:p>
            <a:r>
              <a:rPr lang="en-US" dirty="0"/>
              <a:t>Forward and reverse engineering.</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NOTATION</a:t>
            </a:r>
          </a:p>
        </p:txBody>
      </p:sp>
      <p:sp>
        <p:nvSpPr>
          <p:cNvPr id="3" name="Content Placeholder 2"/>
          <p:cNvSpPr>
            <a:spLocks noGrp="1"/>
          </p:cNvSpPr>
          <p:nvPr>
            <p:ph idx="1"/>
          </p:nvPr>
        </p:nvSpPr>
        <p:spPr/>
        <p:txBody>
          <a:bodyPr>
            <a:normAutofit/>
          </a:bodyPr>
          <a:lstStyle/>
          <a:p>
            <a:r>
              <a:rPr lang="en-US" dirty="0"/>
              <a:t>Classes are portrayed as boxes, each box having three rectangles inside. </a:t>
            </a:r>
          </a:p>
          <a:p>
            <a:r>
              <a:rPr lang="en-US" dirty="0"/>
              <a:t>The top rectangle contains the name of the class; the middle rectangle contains the attributes of the class; the lower rectangle contains the methods, also called operations, of the class.</a:t>
            </a:r>
          </a:p>
          <a:p>
            <a:r>
              <a:rPr lang="en-US" dirty="0"/>
              <a:t>Lines, which may have arrows at one or both ends, connect the boxes. These lines define the relationships, also called associations, between the classes.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a:t>
            </a:r>
          </a:p>
        </p:txBody>
      </p:sp>
      <p:sp>
        <p:nvSpPr>
          <p:cNvPr id="3" name="Content Placeholder 2"/>
          <p:cNvSpPr>
            <a:spLocks noGrp="1"/>
          </p:cNvSpPr>
          <p:nvPr>
            <p:ph idx="1"/>
          </p:nvPr>
        </p:nvSpPr>
        <p:spPr/>
        <p:txBody>
          <a:bodyPr>
            <a:normAutofit/>
          </a:bodyPr>
          <a:lstStyle/>
          <a:p>
            <a:r>
              <a:rPr lang="en-US" dirty="0"/>
              <a:t>The name of the class diagram should be meaningful to describe the aspect of the system.</a:t>
            </a:r>
          </a:p>
          <a:p>
            <a:r>
              <a:rPr lang="en-US" dirty="0"/>
              <a:t>Relationships should be identified</a:t>
            </a:r>
          </a:p>
          <a:p>
            <a:r>
              <a:rPr lang="en-US" dirty="0"/>
              <a:t>Responsibility (attributes and methods) of each class should be clearly identified.</a:t>
            </a:r>
          </a:p>
          <a:p>
            <a:r>
              <a:rPr lang="en-US" dirty="0"/>
              <a:t>Use notes when ever required to describe some aspect of the diagram. Because at the end of the drawing it should be understandable to the developer/coder.</a:t>
            </a:r>
          </a:p>
          <a:p>
            <a:pPr>
              <a:buNone/>
            </a:pP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133600" y="1219200"/>
            <a:ext cx="6548581" cy="337661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RELATIONSHIPS IN CLASS DIAGRAMS</a:t>
            </a:r>
          </a:p>
        </p:txBody>
      </p:sp>
      <p:sp>
        <p:nvSpPr>
          <p:cNvPr id="3" name="Content Placeholder 2"/>
          <p:cNvSpPr>
            <a:spLocks noGrp="1"/>
          </p:cNvSpPr>
          <p:nvPr>
            <p:ph idx="1"/>
          </p:nvPr>
        </p:nvSpPr>
        <p:spPr/>
        <p:txBody>
          <a:bodyPr>
            <a:normAutofit/>
          </a:bodyPr>
          <a:lstStyle/>
          <a:p>
            <a:pPr lvl="0"/>
            <a:r>
              <a:rPr lang="en-US" dirty="0"/>
              <a:t>Association: is a broad term that encompasses just about any logical connection or relationship between classes.</a:t>
            </a:r>
          </a:p>
          <a:p>
            <a:pPr lvl="0"/>
            <a:r>
              <a:rPr lang="en-US" dirty="0"/>
              <a:t>Inheritance/Generalization</a:t>
            </a:r>
          </a:p>
          <a:p>
            <a:pPr lvl="0"/>
            <a:r>
              <a:rPr lang="en-US" dirty="0"/>
              <a:t>Realization: denotes the implementation of the functionality defined in one class by another class</a:t>
            </a:r>
          </a:p>
          <a:p>
            <a:pPr lvl="0">
              <a:buNone/>
            </a:pPr>
            <a:endParaRPr lang="en-US" dirty="0"/>
          </a:p>
        </p:txBody>
      </p:sp>
      <p:pic>
        <p:nvPicPr>
          <p:cNvPr id="4" name="Picture 3" descr="Realization Relationship in UML Class diagrams">
            <a:hlinkClick r:id="rId2"/>
          </p:cNvPr>
          <p:cNvPicPr/>
          <p:nvPr/>
        </p:nvPicPr>
        <p:blipFill>
          <a:blip r:embed="rId3" cstate="print"/>
          <a:srcRect/>
          <a:stretch>
            <a:fillRect/>
          </a:stretch>
        </p:blipFill>
        <p:spPr bwMode="auto">
          <a:xfrm>
            <a:off x="7315201" y="4729162"/>
            <a:ext cx="2374900" cy="212883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RELATIONSHIPS IN CLASS DIAGRAMS</a:t>
            </a:r>
          </a:p>
        </p:txBody>
      </p:sp>
      <p:sp>
        <p:nvSpPr>
          <p:cNvPr id="3" name="Content Placeholder 2"/>
          <p:cNvSpPr>
            <a:spLocks noGrp="1"/>
          </p:cNvSpPr>
          <p:nvPr>
            <p:ph idx="1"/>
          </p:nvPr>
        </p:nvSpPr>
        <p:spPr>
          <a:xfrm>
            <a:off x="1219200" y="1783560"/>
            <a:ext cx="10566400" cy="3017040"/>
          </a:xfrm>
        </p:spPr>
        <p:txBody>
          <a:bodyPr>
            <a:normAutofit/>
          </a:bodyPr>
          <a:lstStyle/>
          <a:p>
            <a:r>
              <a:rPr lang="en-US" dirty="0"/>
              <a:t>Aggregation: refers to the formation of a particular class as a result of one class being aggregated or built as a collection. For example, the class “library” is made up of one or more books, among other materials. In aggregation, the contained classes are not strongly dependent on the life cycle of the container. In the same example, books will remain so even when the library is dissolved. </a:t>
            </a:r>
          </a:p>
          <a:p>
            <a:endParaRPr lang="en-US" dirty="0"/>
          </a:p>
          <a:p>
            <a:pPr lvl="0"/>
            <a:endParaRPr lang="en-US" dirty="0"/>
          </a:p>
          <a:p>
            <a:endParaRPr lang="en-US" dirty="0"/>
          </a:p>
        </p:txBody>
      </p:sp>
      <p:pic>
        <p:nvPicPr>
          <p:cNvPr id="4" name="Picture 3" descr="Aggregation Relationship">
            <a:hlinkClick r:id="rId2" tgtFrame="&quot;_blank&quot;"/>
          </p:cNvPr>
          <p:cNvPicPr/>
          <p:nvPr/>
        </p:nvPicPr>
        <p:blipFill>
          <a:blip r:embed="rId3" cstate="print"/>
          <a:srcRect/>
          <a:stretch>
            <a:fillRect/>
          </a:stretch>
        </p:blipFill>
        <p:spPr bwMode="auto">
          <a:xfrm>
            <a:off x="4572001" y="4481512"/>
            <a:ext cx="2806700" cy="2376488"/>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422</TotalTime>
  <Words>781</Words>
  <Application>Microsoft Office PowerPoint</Application>
  <PresentationFormat>Widescreen</PresentationFormat>
  <Paragraphs>57</Paragraphs>
  <Slides>18</Slides>
  <Notes>0</Notes>
  <HiddenSlides>1</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Savon</vt:lpstr>
      <vt:lpstr>LAB#02</vt:lpstr>
      <vt:lpstr>CLASS DIAGRAM</vt:lpstr>
      <vt:lpstr>PowerPoint Presentation</vt:lpstr>
      <vt:lpstr>PURPOSE</vt:lpstr>
      <vt:lpstr>NOTATION</vt:lpstr>
      <vt:lpstr>GUIDELINES</vt:lpstr>
      <vt:lpstr>PowerPoint Presentation</vt:lpstr>
      <vt:lpstr>RELATIONSHIPS IN CLASS DIAGRAMS</vt:lpstr>
      <vt:lpstr>RELATIONSHIPS IN CLASS DIAGRAMS</vt:lpstr>
      <vt:lpstr>PowerPoint Presentation</vt:lpstr>
      <vt:lpstr>Multiplicity </vt:lpstr>
      <vt:lpstr>SAMPLE CLASS DIAGRAM</vt:lpstr>
      <vt:lpstr>SEQUENCE DIAGRAM</vt:lpstr>
      <vt:lpstr>NOTATION</vt:lpstr>
      <vt:lpstr>PowerPoint Presentation</vt:lpstr>
      <vt:lpstr>PURPOSE</vt:lpstr>
      <vt:lpstr>EXAMPLE</vt:lpstr>
      <vt:lpstr>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programming  Practical # 1: Installing Eclipse and Android SDK</dc:title>
  <dc:creator>vijdan khalique</dc:creator>
  <cp:lastModifiedBy>20SW023</cp:lastModifiedBy>
  <cp:revision>26</cp:revision>
  <dcterms:created xsi:type="dcterms:W3CDTF">2014-12-26T10:18:16Z</dcterms:created>
  <dcterms:modified xsi:type="dcterms:W3CDTF">2022-08-16T08:54:25Z</dcterms:modified>
</cp:coreProperties>
</file>