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notesMasterIdLst>
    <p:notesMasterId r:id="rId24"/>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3" r:id="rId16"/>
    <p:sldId id="274" r:id="rId17"/>
    <p:sldId id="275" r:id="rId18"/>
    <p:sldId id="276" r:id="rId19"/>
    <p:sldId id="277" r:id="rId20"/>
    <p:sldId id="278" r:id="rId21"/>
    <p:sldId id="279"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7947" autoAdjust="0"/>
  </p:normalViewPr>
  <p:slideViewPr>
    <p:cSldViewPr snapToGrid="0">
      <p:cViewPr varScale="1">
        <p:scale>
          <a:sx n="63" d="100"/>
          <a:sy n="63" d="100"/>
        </p:scale>
        <p:origin x="102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43A99-88A5-4B2D-8A0C-D7CE3038643D}" type="datetimeFigureOut">
              <a:rPr lang="en-US" smtClean="0"/>
              <a:pPr/>
              <a:t>8/15/2023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BFF0A1-30E8-4E58-935C-855D18CD7DB7}" type="slidenum">
              <a:rPr lang="en-US" smtClean="0"/>
              <a:pPr/>
              <a:t>‹#›</a:t>
            </a:fld>
            <a:endParaRPr lang="en-US"/>
          </a:p>
        </p:txBody>
      </p:sp>
    </p:spTree>
    <p:extLst>
      <p:ext uri="{BB962C8B-B14F-4D97-AF65-F5344CB8AC3E}">
        <p14:creationId xmlns:p14="http://schemas.microsoft.com/office/powerpoint/2010/main" val="495239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574AF16-CC2C-4B9C-9F18-0B36F44A2893}" type="slidenum">
              <a:rPr lang="en-US" smtClean="0"/>
              <a:pPr/>
              <a:t>1</a:t>
            </a:fld>
            <a:endParaRPr lang="en-US"/>
          </a:p>
        </p:txBody>
      </p:sp>
    </p:spTree>
    <p:extLst>
      <p:ext uri="{BB962C8B-B14F-4D97-AF65-F5344CB8AC3E}">
        <p14:creationId xmlns:p14="http://schemas.microsoft.com/office/powerpoint/2010/main" val="2840408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miter lim="800000"/>
            <a:headEnd/>
            <a:tailEnd/>
          </a:ln>
        </p:spPr>
        <p:txBody>
          <a:bodyPr/>
          <a:lstStyle/>
          <a:p>
            <a:fld id="{91C18670-0A13-4A17-AB1D-2FD666E586A4}" type="slidenum">
              <a:rPr lang="en-US" smtClean="0"/>
              <a:pPr/>
              <a:t>4</a:t>
            </a:fld>
            <a:endParaRPr lang="en-US"/>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079063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miter lim="800000"/>
            <a:headEnd/>
            <a:tailEnd/>
          </a:ln>
        </p:spPr>
        <p:txBody>
          <a:bodyPr/>
          <a:lstStyle/>
          <a:p>
            <a:fld id="{F37CDE54-6B9A-4C2A-A362-CAFE6BF3540F}" type="slidenum">
              <a:rPr lang="en-US" smtClean="0"/>
              <a:pPr/>
              <a:t>5</a:t>
            </a:fld>
            <a:endParaRPr lang="en-US"/>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823973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miter lim="800000"/>
            <a:headEnd/>
            <a:tailEnd/>
          </a:ln>
        </p:spPr>
        <p:txBody>
          <a:bodyPr/>
          <a:lstStyle/>
          <a:p>
            <a:fld id="{11E4E31C-6448-4978-91FD-8141F20618CC}" type="slidenum">
              <a:rPr lang="en-US" smtClean="0"/>
              <a:pPr/>
              <a:t>6</a:t>
            </a:fld>
            <a:endParaRPr 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633463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miter lim="800000"/>
            <a:headEnd/>
            <a:tailEnd/>
          </a:ln>
        </p:spPr>
        <p:txBody>
          <a:bodyPr/>
          <a:lstStyle/>
          <a:p>
            <a:fld id="{2BBB0F9A-1AC2-40EE-A988-F141A4C8A1EC}" type="slidenum">
              <a:rPr lang="en-US" smtClean="0"/>
              <a:pPr/>
              <a:t>7</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47139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miter lim="800000"/>
            <a:headEnd/>
            <a:tailEnd/>
          </a:ln>
        </p:spPr>
        <p:txBody>
          <a:bodyPr/>
          <a:lstStyle/>
          <a:p>
            <a:fld id="{0841C644-3BAC-4924-B19A-FCA30F289385}" type="slidenum">
              <a:rPr lang="en-US" smtClean="0"/>
              <a:pPr/>
              <a:t>8</a:t>
            </a:fld>
            <a:endParaRPr 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0041783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cstate="print">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60877E5-2BA8-4956-8F55-9042D1002B21}" type="datetimeFigureOut">
              <a:rPr lang="en-US" smtClean="0"/>
              <a:pPr/>
              <a:t>8/15/2023</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2FA321D4-CA70-4A03-8EE6-A3C96AF5FDF5}" type="slidenum">
              <a:rPr lang="en-US" smtClean="0"/>
              <a:pPr/>
              <a:t>‹#›</a:t>
            </a:fld>
            <a:endParaRPr lang="en-US"/>
          </a:p>
        </p:txBody>
      </p:sp>
    </p:spTree>
    <p:extLst>
      <p:ext uri="{BB962C8B-B14F-4D97-AF65-F5344CB8AC3E}">
        <p14:creationId xmlns:p14="http://schemas.microsoft.com/office/powerpoint/2010/main" val="277986717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0877E5-2BA8-4956-8F55-9042D1002B21}" type="datetimeFigureOut">
              <a:rPr lang="en-US" smtClean="0"/>
              <a:pPr/>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3358505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0877E5-2BA8-4956-8F55-9042D1002B21}" type="datetimeFigureOut">
              <a:rPr lang="en-US" smtClean="0"/>
              <a:pPr/>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2409359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0877E5-2BA8-4956-8F55-9042D1002B21}" type="datetimeFigureOut">
              <a:rPr lang="en-US" smtClean="0"/>
              <a:pPr/>
              <a:t>8/15/2023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449421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cstate="print">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D60877E5-2BA8-4956-8F55-9042D1002B21}" type="datetimeFigureOut">
              <a:rPr lang="en-US" smtClean="0"/>
              <a:pPr/>
              <a:t>8/15/2023</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315885486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0877E5-2BA8-4956-8F55-9042D1002B21}" type="datetimeFigureOut">
              <a:rPr lang="en-US" smtClean="0"/>
              <a:pPr/>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3851513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0877E5-2BA8-4956-8F55-9042D1002B21}" type="datetimeFigureOut">
              <a:rPr lang="en-US" smtClean="0"/>
              <a:pPr/>
              <a:t>8/15/2023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3451397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0877E5-2BA8-4956-8F55-9042D1002B21}" type="datetimeFigureOut">
              <a:rPr lang="en-US" smtClean="0"/>
              <a:pPr/>
              <a:t>8/15/2023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296349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0877E5-2BA8-4956-8F55-9042D1002B21}" type="datetimeFigureOut">
              <a:rPr lang="en-US" smtClean="0"/>
              <a:pPr/>
              <a:t>8/15/2023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112744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60877E5-2BA8-4956-8F55-9042D1002B21}" type="datetimeFigureOut">
              <a:rPr lang="en-US" smtClean="0"/>
              <a:pPr/>
              <a:t>8/15/2023</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2FA321D4-CA70-4A03-8EE6-A3C96AF5FDF5}" type="slidenum">
              <a:rPr lang="en-US" smtClean="0"/>
              <a:pPr/>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19342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D60877E5-2BA8-4956-8F55-9042D1002B21}" type="datetimeFigureOut">
              <a:rPr lang="en-US" smtClean="0"/>
              <a:pPr/>
              <a:t>8/15/2023</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2FA321D4-CA70-4A03-8EE6-A3C96AF5FDF5}" type="slidenum">
              <a:rPr lang="en-US" smtClean="0"/>
              <a:pPr/>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72829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D60877E5-2BA8-4956-8F55-9042D1002B21}" type="datetimeFigureOut">
              <a:rPr lang="en-US" smtClean="0"/>
              <a:pPr/>
              <a:t>8/15/2023</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2FA321D4-CA70-4A03-8EE6-A3C96AF5FDF5}" type="slidenum">
              <a:rPr lang="en-US" smtClean="0"/>
              <a:pPr/>
              <a:t>‹#›</a:t>
            </a:fld>
            <a:endParaRPr lang="en-US"/>
          </a:p>
        </p:txBody>
      </p:sp>
    </p:spTree>
    <p:extLst>
      <p:ext uri="{BB962C8B-B14F-4D97-AF65-F5344CB8AC3E}">
        <p14:creationId xmlns:p14="http://schemas.microsoft.com/office/powerpoint/2010/main" val="2513918221"/>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gif"/><Relationship Id="rId7"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3.gif"/><Relationship Id="rId7"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9.jpeg"/><Relationship Id="rId5" Type="http://schemas.openxmlformats.org/officeDocument/2006/relationships/image" Target="../media/image16.jpeg"/><Relationship Id="rId10" Type="http://schemas.openxmlformats.org/officeDocument/2006/relationships/image" Target="../media/image8.jpeg"/><Relationship Id="rId4" Type="http://schemas.openxmlformats.org/officeDocument/2006/relationships/image" Target="../media/image6.jpeg"/><Relationship Id="rId9"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t>SOFTWARE DESIGN AND ARCHITECTURE</a:t>
            </a:r>
          </a:p>
        </p:txBody>
      </p:sp>
      <p:sp>
        <p:nvSpPr>
          <p:cNvPr id="3" name="Subtitle 2"/>
          <p:cNvSpPr>
            <a:spLocks noGrp="1"/>
          </p:cNvSpPr>
          <p:nvPr>
            <p:ph type="subTitle" idx="1"/>
          </p:nvPr>
        </p:nvSpPr>
        <p:spPr>
          <a:xfrm>
            <a:off x="812800" y="3886200"/>
            <a:ext cx="10769600" cy="2743200"/>
          </a:xfrm>
        </p:spPr>
        <p:txBody>
          <a:bodyPr>
            <a:normAutofit/>
          </a:bodyPr>
          <a:lstStyle/>
          <a:p>
            <a:r>
              <a:rPr lang="en-US" dirty="0"/>
              <a:t>(PRACTICAL#07)</a:t>
            </a:r>
          </a:p>
          <a:p>
            <a:r>
              <a:rPr lang="en-US" dirty="0"/>
              <a:t>CREATIONAL DESIGN PATTERNS</a:t>
            </a:r>
          </a:p>
          <a:p>
            <a:r>
              <a:rPr lang="en-US" dirty="0"/>
              <a:t>(ABSTRACT FACTORY)</a:t>
            </a:r>
          </a:p>
          <a:p>
            <a:endParaRPr lang="en-US" dirty="0"/>
          </a:p>
          <a:p>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0" y="1600201"/>
            <a:ext cx="12192000" cy="3787563"/>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Applicability</a:t>
            </a:r>
          </a:p>
        </p:txBody>
      </p:sp>
      <p:sp>
        <p:nvSpPr>
          <p:cNvPr id="3" name="Content Placeholder 2"/>
          <p:cNvSpPr>
            <a:spLocks noGrp="1"/>
          </p:cNvSpPr>
          <p:nvPr>
            <p:ph idx="1"/>
          </p:nvPr>
        </p:nvSpPr>
        <p:spPr/>
        <p:txBody>
          <a:bodyPr>
            <a:normAutofit/>
          </a:bodyPr>
          <a:lstStyle/>
          <a:p>
            <a:pPr>
              <a:buNone/>
            </a:pPr>
            <a:r>
              <a:rPr lang="en-US" dirty="0"/>
              <a:t>Use the Abstract Factory pattern when</a:t>
            </a:r>
          </a:p>
          <a:p>
            <a:pPr lvl="1">
              <a:buNone/>
            </a:pPr>
            <a:r>
              <a:rPr lang="en-US" dirty="0"/>
              <a:t>● a system should be independent of how its products are created, composed, and represented.</a:t>
            </a:r>
          </a:p>
          <a:p>
            <a:pPr lvl="1">
              <a:buNone/>
            </a:pPr>
            <a:r>
              <a:rPr lang="en-US" dirty="0"/>
              <a:t>● a system should be configured with one of multiple families of products.</a:t>
            </a:r>
          </a:p>
          <a:p>
            <a:pPr lvl="1">
              <a:buNone/>
            </a:pPr>
            <a:r>
              <a:rPr lang="en-US" dirty="0"/>
              <a:t>● a family of related product objects is designed to be used together, and you need to enforce this constraint.</a:t>
            </a:r>
          </a:p>
          <a:p>
            <a:pPr lvl="1">
              <a:buNone/>
            </a:pPr>
            <a:r>
              <a:rPr lang="en-US" dirty="0"/>
              <a:t>● you want to provide a class library of products, and you want to reveal just their interfaces, not their implementations.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Participants</a:t>
            </a:r>
          </a:p>
        </p:txBody>
      </p:sp>
      <p:sp>
        <p:nvSpPr>
          <p:cNvPr id="3" name="Content Placeholder 2"/>
          <p:cNvSpPr>
            <a:spLocks noGrp="1"/>
          </p:cNvSpPr>
          <p:nvPr>
            <p:ph idx="1"/>
          </p:nvPr>
        </p:nvSpPr>
        <p:spPr/>
        <p:txBody>
          <a:bodyPr>
            <a:normAutofit/>
          </a:bodyPr>
          <a:lstStyle/>
          <a:p>
            <a:r>
              <a:rPr lang="en-US" dirty="0"/>
              <a:t>Participants</a:t>
            </a:r>
          </a:p>
          <a:p>
            <a:pPr lvl="1">
              <a:buNone/>
            </a:pPr>
            <a:r>
              <a:rPr lang="en-US" dirty="0"/>
              <a:t>● </a:t>
            </a:r>
            <a:r>
              <a:rPr lang="en-US" dirty="0" err="1"/>
              <a:t>AbstractFactory</a:t>
            </a:r>
            <a:endParaRPr lang="en-US" dirty="0"/>
          </a:p>
          <a:p>
            <a:pPr lvl="1">
              <a:buNone/>
            </a:pPr>
            <a:r>
              <a:rPr lang="en-US" dirty="0"/>
              <a:t>❍ declares an interface for operations that create abstract product objects.</a:t>
            </a:r>
          </a:p>
          <a:p>
            <a:pPr lvl="1">
              <a:buNone/>
            </a:pPr>
            <a:r>
              <a:rPr lang="en-US" dirty="0"/>
              <a:t>● </a:t>
            </a:r>
            <a:r>
              <a:rPr lang="en-US" dirty="0" err="1"/>
              <a:t>ConcreteFactory</a:t>
            </a:r>
            <a:r>
              <a:rPr lang="en-US" dirty="0"/>
              <a:t> </a:t>
            </a:r>
          </a:p>
          <a:p>
            <a:pPr lvl="1">
              <a:buNone/>
            </a:pPr>
            <a:r>
              <a:rPr lang="en-US" dirty="0"/>
              <a:t>❍ implements the operations to create concrete product objects.</a:t>
            </a:r>
          </a:p>
          <a:p>
            <a:pPr lvl="1">
              <a:buNone/>
            </a:pPr>
            <a:r>
              <a:rPr lang="en-US" dirty="0"/>
              <a:t>● </a:t>
            </a:r>
            <a:r>
              <a:rPr lang="en-US" dirty="0" err="1"/>
              <a:t>AbstractProduct</a:t>
            </a:r>
            <a:r>
              <a:rPr lang="en-US" dirty="0"/>
              <a:t> </a:t>
            </a:r>
          </a:p>
          <a:p>
            <a:pPr lvl="1">
              <a:buNone/>
            </a:pPr>
            <a:r>
              <a:rPr lang="en-US" dirty="0"/>
              <a:t>❍ declares an interface for a type of product object.</a:t>
            </a:r>
          </a:p>
          <a:p>
            <a:pPr lvl="1">
              <a:buNone/>
            </a:pPr>
            <a:r>
              <a:rPr lang="en-US" dirty="0"/>
              <a:t>● </a:t>
            </a:r>
            <a:r>
              <a:rPr lang="en-US" dirty="0" err="1"/>
              <a:t>ConcreteProduct</a:t>
            </a:r>
            <a:r>
              <a:rPr lang="en-US" dirty="0"/>
              <a:t> </a:t>
            </a:r>
          </a:p>
          <a:p>
            <a:pPr lvl="1">
              <a:buNone/>
            </a:pPr>
            <a:r>
              <a:rPr lang="en-US" dirty="0"/>
              <a:t>❍ defines a product object to be created by the corresponding concrete factory.</a:t>
            </a:r>
          </a:p>
          <a:p>
            <a:pPr lvl="1">
              <a:buNone/>
            </a:pPr>
            <a:r>
              <a:rPr lang="en-US" dirty="0"/>
              <a:t>❍ implements the </a:t>
            </a:r>
            <a:r>
              <a:rPr lang="en-US" dirty="0" err="1"/>
              <a:t>AbstractProduct</a:t>
            </a:r>
            <a:r>
              <a:rPr lang="en-US" dirty="0"/>
              <a:t> interface.</a:t>
            </a:r>
          </a:p>
          <a:p>
            <a:pPr lvl="1">
              <a:buFont typeface="Arial" pitchFamily="34" charset="0"/>
              <a:buChar char="•"/>
            </a:pPr>
            <a:r>
              <a:rPr lang="en-US" dirty="0"/>
              <a:t>Client</a:t>
            </a:r>
          </a:p>
          <a:p>
            <a:pPr lvl="1">
              <a:buNone/>
            </a:pPr>
            <a:r>
              <a:rPr lang="en-US" dirty="0"/>
              <a:t>❍ uses only interfaces declared by </a:t>
            </a:r>
            <a:r>
              <a:rPr lang="en-US" dirty="0" err="1"/>
              <a:t>AbstractFactory</a:t>
            </a:r>
            <a:r>
              <a:rPr lang="en-US" dirty="0"/>
              <a:t> and </a:t>
            </a:r>
            <a:r>
              <a:rPr lang="en-US" dirty="0" err="1"/>
              <a:t>AbstractProduct</a:t>
            </a:r>
            <a:r>
              <a:rPr lang="en-US" dirty="0"/>
              <a:t> classes.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Collaboration</a:t>
            </a:r>
          </a:p>
        </p:txBody>
      </p:sp>
      <p:sp>
        <p:nvSpPr>
          <p:cNvPr id="3" name="Content Placeholder 2"/>
          <p:cNvSpPr>
            <a:spLocks noGrp="1"/>
          </p:cNvSpPr>
          <p:nvPr>
            <p:ph idx="1"/>
          </p:nvPr>
        </p:nvSpPr>
        <p:spPr/>
        <p:txBody>
          <a:bodyPr>
            <a:normAutofit/>
          </a:bodyPr>
          <a:lstStyle/>
          <a:p>
            <a:r>
              <a:rPr lang="en-US" dirty="0"/>
              <a:t>Collaborations</a:t>
            </a:r>
          </a:p>
          <a:p>
            <a:pPr>
              <a:buNone/>
            </a:pPr>
            <a:r>
              <a:rPr lang="en-US" dirty="0"/>
              <a:t>● Normally a single instance of a </a:t>
            </a:r>
            <a:r>
              <a:rPr lang="en-US" dirty="0" err="1"/>
              <a:t>ConcreteFactory</a:t>
            </a:r>
            <a:r>
              <a:rPr lang="en-US" dirty="0"/>
              <a:t> class is created at run-time. This concrete factory creates product objects having a particular implementation. To create different product objects, clients should use a different concrete factory.</a:t>
            </a:r>
          </a:p>
          <a:p>
            <a:pPr>
              <a:buNone/>
            </a:pPr>
            <a:r>
              <a:rPr lang="en-US" dirty="0"/>
              <a:t>● </a:t>
            </a:r>
            <a:r>
              <a:rPr lang="en-US" dirty="0" err="1"/>
              <a:t>AbstractFactory</a:t>
            </a:r>
            <a:r>
              <a:rPr lang="en-US" dirty="0"/>
              <a:t> defers creation of product objects to its </a:t>
            </a:r>
            <a:r>
              <a:rPr lang="en-US" dirty="0" err="1"/>
              <a:t>ConcreteFactory</a:t>
            </a:r>
            <a:r>
              <a:rPr lang="en-US" dirty="0"/>
              <a:t> subclass.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Consequences</a:t>
            </a:r>
          </a:p>
        </p:txBody>
      </p:sp>
      <p:sp>
        <p:nvSpPr>
          <p:cNvPr id="3" name="Content Placeholder 2"/>
          <p:cNvSpPr>
            <a:spLocks noGrp="1"/>
          </p:cNvSpPr>
          <p:nvPr>
            <p:ph idx="1"/>
          </p:nvPr>
        </p:nvSpPr>
        <p:spPr/>
        <p:txBody>
          <a:bodyPr/>
          <a:lstStyle/>
          <a:p>
            <a:pPr marL="624078" indent="-514350">
              <a:buAutoNum type="arabicPeriod"/>
            </a:pPr>
            <a:r>
              <a:rPr lang="en-US" dirty="0"/>
              <a:t>It isolates concrete classes.</a:t>
            </a:r>
          </a:p>
          <a:p>
            <a:pPr marL="624078" indent="-514350">
              <a:buAutoNum type="arabicPeriod"/>
            </a:pPr>
            <a:r>
              <a:rPr lang="en-US" dirty="0"/>
              <a:t>It makes exchanging product families easy. (</a:t>
            </a:r>
            <a:r>
              <a:rPr lang="en-US" dirty="0" err="1"/>
              <a:t>e.g</a:t>
            </a:r>
            <a:r>
              <a:rPr lang="en-US" dirty="0"/>
              <a:t> changing motif to pm)</a:t>
            </a:r>
          </a:p>
          <a:p>
            <a:pPr marL="624078" indent="-514350">
              <a:buAutoNum type="arabicPeriod"/>
            </a:pPr>
            <a:r>
              <a:rPr lang="en-US" dirty="0"/>
              <a:t>It promotes consistency among products. When product objects in a family are designed to work together, it's important that an application use objects from only one family at a time. </a:t>
            </a:r>
            <a:r>
              <a:rPr lang="en-US" dirty="0" err="1"/>
              <a:t>AbstractFactory</a:t>
            </a:r>
            <a:r>
              <a:rPr lang="en-US" dirty="0"/>
              <a:t> makes this easy to enforce.</a:t>
            </a:r>
          </a:p>
          <a:p>
            <a:pPr marL="624078" indent="-514350">
              <a:buAutoNum type="arabicPeriod"/>
            </a:pPr>
            <a:r>
              <a:rPr lang="en-US" dirty="0"/>
              <a:t>Supporting new kinds of products is difficult.</a:t>
            </a:r>
          </a:p>
          <a:p>
            <a:pPr marL="624078" indent="-514350">
              <a:buAutoNum type="arabicPeriod"/>
            </a:pPr>
            <a:endParaRPr lang="en-US" dirty="0"/>
          </a:p>
          <a:p>
            <a:pPr marL="624078" indent="-514350">
              <a:buAutoNum type="arabicPeriod"/>
            </a:pPr>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10972800" cy="1066800"/>
          </a:xfrm>
        </p:spPr>
        <p:txBody>
          <a:bodyPr/>
          <a:lstStyle/>
          <a:p>
            <a:r>
              <a:rPr lang="en-US" dirty="0"/>
              <a:t>Sample Code (Implementation)</a:t>
            </a:r>
          </a:p>
        </p:txBody>
      </p:sp>
      <p:pic>
        <p:nvPicPr>
          <p:cNvPr id="1026" name="Picture 2"/>
          <p:cNvPicPr>
            <a:picLocks noChangeAspect="1" noChangeArrowheads="1"/>
          </p:cNvPicPr>
          <p:nvPr/>
        </p:nvPicPr>
        <p:blipFill>
          <a:blip r:embed="rId2" cstate="print"/>
          <a:srcRect/>
          <a:stretch>
            <a:fillRect/>
          </a:stretch>
        </p:blipFill>
        <p:spPr bwMode="auto">
          <a:xfrm>
            <a:off x="609600" y="1676401"/>
            <a:ext cx="10566400" cy="500062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609601" y="1143000"/>
            <a:ext cx="10408513" cy="46482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609599" y="685800"/>
            <a:ext cx="10757647" cy="5715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304800" y="838200"/>
            <a:ext cx="11480800" cy="54864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Known uses</a:t>
            </a:r>
          </a:p>
        </p:txBody>
      </p:sp>
      <p:sp>
        <p:nvSpPr>
          <p:cNvPr id="3" name="Content Placeholder 2"/>
          <p:cNvSpPr>
            <a:spLocks noGrp="1"/>
          </p:cNvSpPr>
          <p:nvPr>
            <p:ph idx="1"/>
          </p:nvPr>
        </p:nvSpPr>
        <p:spPr/>
        <p:txBody>
          <a:bodyPr/>
          <a:lstStyle/>
          <a:p>
            <a:r>
              <a:rPr lang="en-US" dirty="0"/>
              <a:t>To create look and feel in views (toolkits)</a:t>
            </a:r>
          </a:p>
          <a:p>
            <a:r>
              <a:rPr lang="en-US" dirty="0"/>
              <a:t>Portability across different multiple systems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FACTORY PATTERN</a:t>
            </a:r>
          </a:p>
        </p:txBody>
      </p:sp>
      <p:sp>
        <p:nvSpPr>
          <p:cNvPr id="3" name="Content Placeholder 2"/>
          <p:cNvSpPr>
            <a:spLocks noGrp="1"/>
          </p:cNvSpPr>
          <p:nvPr>
            <p:ph idx="1"/>
          </p:nvPr>
        </p:nvSpPr>
        <p:spPr/>
        <p:txBody>
          <a:bodyPr>
            <a:normAutofit/>
          </a:bodyPr>
          <a:lstStyle/>
          <a:p>
            <a:r>
              <a:rPr lang="en-US" dirty="0"/>
              <a:t>The Abstract Factory design pattern (part of the Gang of Four) falls under the Creational design pattern category and it provides a way to encapsulate a group of factories that have a common link without highlighting their concrete classes.  This is all about a factory creating various objects at run time based on user demand. The client remains completely unaware (decoupled) on which concrete products it gets from each of these individual factories and the client is only able to access a simplified interface.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Patterns</a:t>
            </a:r>
          </a:p>
        </p:txBody>
      </p:sp>
      <p:sp>
        <p:nvSpPr>
          <p:cNvPr id="3" name="Content Placeholder 2"/>
          <p:cNvSpPr>
            <a:spLocks noGrp="1"/>
          </p:cNvSpPr>
          <p:nvPr>
            <p:ph idx="1"/>
          </p:nvPr>
        </p:nvSpPr>
        <p:spPr/>
        <p:txBody>
          <a:bodyPr/>
          <a:lstStyle/>
          <a:p>
            <a:r>
              <a:rPr lang="en-US" dirty="0"/>
              <a:t>Related Patterns</a:t>
            </a:r>
          </a:p>
          <a:p>
            <a:r>
              <a:rPr lang="en-US" dirty="0" err="1"/>
              <a:t>AbstractFactory</a:t>
            </a:r>
            <a:r>
              <a:rPr lang="en-US" dirty="0"/>
              <a:t> classes are often implemented with factory methods (Factory Method), but they can also be implemented using Prototype.</a:t>
            </a:r>
          </a:p>
          <a:p>
            <a:r>
              <a:rPr lang="en-US" dirty="0"/>
              <a:t>A concrete factory is often a singleton (Singleton).</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Benefits:</a:t>
            </a:r>
            <a:br>
              <a:rPr lang="en-US" dirty="0"/>
            </a:br>
            <a:r>
              <a:rPr lang="en-US" dirty="0"/>
              <a:t>Use of this pattern makes it possible to interchange the concrete classes without changing the client code even at runtime.</a:t>
            </a:r>
            <a:br>
              <a:rPr lang="en-US" dirty="0"/>
            </a:br>
            <a:r>
              <a:rPr lang="en-US" b="1" dirty="0"/>
              <a:t>Drawback:</a:t>
            </a:r>
            <a:br>
              <a:rPr lang="en-US" dirty="0"/>
            </a:br>
            <a:r>
              <a:rPr lang="en-US" dirty="0"/>
              <a:t>One of the main drawbacks is the extra complexity and writing the code during the initial stages.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Practical Task: Implement the Abstract Factory Pattern. Class diagram is given below:</a:t>
            </a:r>
          </a:p>
        </p:txBody>
      </p:sp>
      <p:pic>
        <p:nvPicPr>
          <p:cNvPr id="1026" name="Picture 2"/>
          <p:cNvPicPr>
            <a:picLocks noChangeAspect="1" noChangeArrowheads="1"/>
          </p:cNvPicPr>
          <p:nvPr/>
        </p:nvPicPr>
        <p:blipFill>
          <a:blip r:embed="rId2" cstate="print"/>
          <a:srcRect/>
          <a:stretch>
            <a:fillRect/>
          </a:stretch>
        </p:blipFill>
        <p:spPr bwMode="auto">
          <a:xfrm>
            <a:off x="969988" y="1754786"/>
            <a:ext cx="9982200" cy="474345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Intent: Provide an interface for creating families of related or dependent objects without specifying their concrete classes.</a:t>
            </a:r>
          </a:p>
          <a:p>
            <a:r>
              <a:rPr lang="en-US" dirty="0"/>
              <a:t>Also Known As: Kit</a:t>
            </a:r>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9"/>
          <p:cNvSpPr txBox="1">
            <a:spLocks noChangeArrowheads="1"/>
          </p:cNvSpPr>
          <p:nvPr/>
        </p:nvSpPr>
        <p:spPr bwMode="auto">
          <a:xfrm>
            <a:off x="6604000" y="228601"/>
            <a:ext cx="4108817" cy="369332"/>
          </a:xfrm>
          <a:prstGeom prst="rect">
            <a:avLst/>
          </a:prstGeom>
          <a:noFill/>
          <a:ln w="9525">
            <a:noFill/>
            <a:miter lim="800000"/>
            <a:headEnd/>
            <a:tailEnd/>
          </a:ln>
          <a:effectLst/>
        </p:spPr>
        <p:txBody>
          <a:bodyPr wrap="none">
            <a:spAutoFit/>
          </a:bodyPr>
          <a:lstStyle/>
          <a:p>
            <a:r>
              <a:rPr lang="en-US" b="1"/>
              <a:t>Abstract Factory Pattern in Real Life</a:t>
            </a:r>
          </a:p>
        </p:txBody>
      </p:sp>
      <p:pic>
        <p:nvPicPr>
          <p:cNvPr id="3075" name="Picture 16" descr="chef1"/>
          <p:cNvPicPr>
            <a:picLocks noChangeAspect="1" noChangeArrowheads="1" noCrop="1"/>
          </p:cNvPicPr>
          <p:nvPr/>
        </p:nvPicPr>
        <p:blipFill>
          <a:blip r:embed="rId3" cstate="print"/>
          <a:srcRect/>
          <a:stretch>
            <a:fillRect/>
          </a:stretch>
        </p:blipFill>
        <p:spPr bwMode="auto">
          <a:xfrm>
            <a:off x="6502401" y="2590800"/>
            <a:ext cx="1866900" cy="1752600"/>
          </a:xfrm>
          <a:prstGeom prst="rect">
            <a:avLst/>
          </a:prstGeom>
          <a:noFill/>
          <a:ln w="9525">
            <a:noFill/>
            <a:miter lim="800000"/>
            <a:headEnd/>
            <a:tailEnd/>
          </a:ln>
        </p:spPr>
      </p:pic>
      <p:pic>
        <p:nvPicPr>
          <p:cNvPr id="3076" name="Picture 20" descr="waiter"/>
          <p:cNvPicPr>
            <a:picLocks noChangeAspect="1" noChangeArrowheads="1"/>
          </p:cNvPicPr>
          <p:nvPr/>
        </p:nvPicPr>
        <p:blipFill>
          <a:blip r:embed="rId4" cstate="print"/>
          <a:srcRect/>
          <a:stretch>
            <a:fillRect/>
          </a:stretch>
        </p:blipFill>
        <p:spPr bwMode="auto">
          <a:xfrm>
            <a:off x="1219200" y="2362200"/>
            <a:ext cx="3251200" cy="2279650"/>
          </a:xfrm>
          <a:prstGeom prst="rect">
            <a:avLst/>
          </a:prstGeom>
          <a:noFill/>
          <a:ln w="9525">
            <a:noFill/>
            <a:miter lim="800000"/>
            <a:headEnd/>
            <a:tailEnd/>
          </a:ln>
        </p:spPr>
      </p:pic>
      <p:sp>
        <p:nvSpPr>
          <p:cNvPr id="3077" name="Line 22"/>
          <p:cNvSpPr>
            <a:spLocks noChangeShapeType="1"/>
          </p:cNvSpPr>
          <p:nvPr/>
        </p:nvSpPr>
        <p:spPr bwMode="auto">
          <a:xfrm>
            <a:off x="4775200" y="3276600"/>
            <a:ext cx="1219200" cy="0"/>
          </a:xfrm>
          <a:prstGeom prst="line">
            <a:avLst/>
          </a:prstGeom>
          <a:noFill/>
          <a:ln w="9525">
            <a:solidFill>
              <a:schemeClr val="tx1"/>
            </a:solidFill>
            <a:round/>
            <a:headEnd/>
            <a:tailEnd type="triangle" w="med" len="med"/>
          </a:ln>
          <a:effectLst/>
        </p:spPr>
        <p:txBody>
          <a:bodyPr/>
          <a:lstStyle/>
          <a:p>
            <a:endParaRPr lang="en-US"/>
          </a:p>
        </p:txBody>
      </p:sp>
      <p:sp>
        <p:nvSpPr>
          <p:cNvPr id="3078" name="Text Box 23"/>
          <p:cNvSpPr txBox="1">
            <a:spLocks noChangeArrowheads="1"/>
          </p:cNvSpPr>
          <p:nvPr/>
        </p:nvSpPr>
        <p:spPr bwMode="auto">
          <a:xfrm>
            <a:off x="406400" y="533400"/>
            <a:ext cx="7524817" cy="1754326"/>
          </a:xfrm>
          <a:prstGeom prst="rect">
            <a:avLst/>
          </a:prstGeom>
          <a:noFill/>
          <a:ln w="9525">
            <a:noFill/>
            <a:miter lim="800000"/>
            <a:headEnd/>
            <a:tailEnd/>
          </a:ln>
          <a:effectLst/>
        </p:spPr>
        <p:txBody>
          <a:bodyPr wrap="none">
            <a:spAutoFit/>
          </a:bodyPr>
          <a:lstStyle/>
          <a:p>
            <a:r>
              <a:rPr lang="en-US"/>
              <a:t>Abstract Factory Pattern is similar to Sub Contracting in real world.</a:t>
            </a:r>
          </a:p>
          <a:p>
            <a:r>
              <a:rPr lang="en-US"/>
              <a:t>Basically delegating the creation of Objects to expert Factories</a:t>
            </a:r>
          </a:p>
          <a:p>
            <a:r>
              <a:rPr lang="en-US"/>
              <a:t>-----------------------------------</a:t>
            </a:r>
          </a:p>
          <a:p>
            <a:r>
              <a:rPr lang="en-US"/>
              <a:t>Orders in a restaurant are received by a Kitchen.</a:t>
            </a:r>
          </a:p>
          <a:p>
            <a:r>
              <a:rPr lang="en-US"/>
              <a:t>Then are assigned to Special Chefs like </a:t>
            </a:r>
          </a:p>
          <a:p>
            <a:r>
              <a:rPr lang="en-US"/>
              <a:t>Chinese, Indian, Continental.</a:t>
            </a:r>
          </a:p>
        </p:txBody>
      </p:sp>
      <p:sp>
        <p:nvSpPr>
          <p:cNvPr id="3079" name="Rectangle 24"/>
          <p:cNvSpPr>
            <a:spLocks noChangeArrowheads="1"/>
          </p:cNvSpPr>
          <p:nvPr/>
        </p:nvSpPr>
        <p:spPr bwMode="auto">
          <a:xfrm>
            <a:off x="304800" y="4875213"/>
            <a:ext cx="10769600" cy="369332"/>
          </a:xfrm>
          <a:prstGeom prst="rect">
            <a:avLst/>
          </a:prstGeom>
          <a:noFill/>
          <a:ln w="9525">
            <a:noFill/>
            <a:miter lim="800000"/>
            <a:headEnd/>
            <a:tailEnd/>
          </a:ln>
          <a:effectLst/>
        </p:spPr>
        <p:txBody>
          <a:bodyPr>
            <a:spAutoFit/>
          </a:bodyPr>
          <a:lstStyle/>
          <a:p>
            <a:r>
              <a:rPr lang="en-US" dirty="0"/>
              <a:t>Abstract Factory Pattern is a Creational Pattern.</a:t>
            </a:r>
          </a:p>
        </p:txBody>
      </p:sp>
      <p:pic>
        <p:nvPicPr>
          <p:cNvPr id="3080" name="Picture 26" descr="waiter_with_book"/>
          <p:cNvPicPr>
            <a:picLocks noChangeAspect="1" noChangeArrowheads="1"/>
          </p:cNvPicPr>
          <p:nvPr/>
        </p:nvPicPr>
        <p:blipFill>
          <a:blip r:embed="rId5" cstate="print"/>
          <a:srcRect/>
          <a:stretch>
            <a:fillRect/>
          </a:stretch>
        </p:blipFill>
        <p:spPr bwMode="auto">
          <a:xfrm>
            <a:off x="5181601" y="3962400"/>
            <a:ext cx="469900" cy="666750"/>
          </a:xfrm>
          <a:prstGeom prst="rect">
            <a:avLst/>
          </a:prstGeom>
          <a:noFill/>
          <a:ln w="9525">
            <a:noFill/>
            <a:miter lim="800000"/>
            <a:headEnd/>
            <a:tailEnd/>
          </a:ln>
        </p:spPr>
      </p:pic>
      <p:pic>
        <p:nvPicPr>
          <p:cNvPr id="3081" name="Picture 28" descr="waiter"/>
          <p:cNvPicPr>
            <a:picLocks noChangeAspect="1" noChangeArrowheads="1"/>
          </p:cNvPicPr>
          <p:nvPr/>
        </p:nvPicPr>
        <p:blipFill>
          <a:blip r:embed="rId6" cstate="print"/>
          <a:srcRect/>
          <a:stretch>
            <a:fillRect/>
          </a:stretch>
        </p:blipFill>
        <p:spPr bwMode="auto">
          <a:xfrm>
            <a:off x="4978400" y="2514601"/>
            <a:ext cx="840317" cy="676275"/>
          </a:xfrm>
          <a:prstGeom prst="rect">
            <a:avLst/>
          </a:prstGeom>
          <a:noFill/>
          <a:ln w="9525">
            <a:noFill/>
            <a:miter lim="800000"/>
            <a:headEnd/>
            <a:tailEnd/>
          </a:ln>
        </p:spPr>
      </p:pic>
      <p:sp>
        <p:nvSpPr>
          <p:cNvPr id="3082" name="Line 29"/>
          <p:cNvSpPr>
            <a:spLocks noChangeShapeType="1"/>
          </p:cNvSpPr>
          <p:nvPr/>
        </p:nvSpPr>
        <p:spPr bwMode="auto">
          <a:xfrm>
            <a:off x="4775200" y="3886200"/>
            <a:ext cx="1219200" cy="0"/>
          </a:xfrm>
          <a:prstGeom prst="line">
            <a:avLst/>
          </a:prstGeom>
          <a:noFill/>
          <a:ln w="9525">
            <a:solidFill>
              <a:schemeClr val="tx1"/>
            </a:solidFill>
            <a:round/>
            <a:headEnd type="triangle" w="med" len="med"/>
            <a:tailEnd/>
          </a:ln>
          <a:effectLst/>
        </p:spPr>
        <p:txBody>
          <a:bodyPr/>
          <a:lstStyle/>
          <a:p>
            <a:endParaRPr lang="en-US"/>
          </a:p>
        </p:txBody>
      </p:sp>
      <p:pic>
        <p:nvPicPr>
          <p:cNvPr id="3083" name="Picture 31" descr="5652441-chef-of-chinese-cuisine-food-restaurant-menu-design-with-cutlery-silhouette-on-the-country-flag-stri"/>
          <p:cNvPicPr>
            <a:picLocks noChangeAspect="1" noChangeArrowheads="1"/>
          </p:cNvPicPr>
          <p:nvPr/>
        </p:nvPicPr>
        <p:blipFill>
          <a:blip r:embed="rId7" cstate="print"/>
          <a:srcRect/>
          <a:stretch>
            <a:fillRect/>
          </a:stretch>
        </p:blipFill>
        <p:spPr bwMode="auto">
          <a:xfrm>
            <a:off x="9652000" y="1752601"/>
            <a:ext cx="1625600" cy="828675"/>
          </a:xfrm>
          <a:prstGeom prst="rect">
            <a:avLst/>
          </a:prstGeom>
          <a:noFill/>
          <a:ln w="9525">
            <a:noFill/>
            <a:miter lim="800000"/>
            <a:headEnd/>
            <a:tailEnd/>
          </a:ln>
        </p:spPr>
      </p:pic>
      <p:pic>
        <p:nvPicPr>
          <p:cNvPr id="3084" name="Picture 33" descr="stock-vector-indian-chef-with-chicken-59493412"/>
          <p:cNvPicPr>
            <a:picLocks noChangeAspect="1" noChangeArrowheads="1"/>
          </p:cNvPicPr>
          <p:nvPr/>
        </p:nvPicPr>
        <p:blipFill>
          <a:blip r:embed="rId8" cstate="print"/>
          <a:srcRect/>
          <a:stretch>
            <a:fillRect/>
          </a:stretch>
        </p:blipFill>
        <p:spPr bwMode="auto">
          <a:xfrm>
            <a:off x="9753600" y="2895601"/>
            <a:ext cx="1204384" cy="942975"/>
          </a:xfrm>
          <a:prstGeom prst="rect">
            <a:avLst/>
          </a:prstGeom>
          <a:noFill/>
          <a:ln w="9525">
            <a:noFill/>
            <a:miter lim="800000"/>
            <a:headEnd/>
            <a:tailEnd/>
          </a:ln>
        </p:spPr>
      </p:pic>
      <p:pic>
        <p:nvPicPr>
          <p:cNvPr id="3085" name="Picture 35" descr="-italian-chef-vector"/>
          <p:cNvPicPr>
            <a:picLocks noChangeAspect="1" noChangeArrowheads="1"/>
          </p:cNvPicPr>
          <p:nvPr/>
        </p:nvPicPr>
        <p:blipFill>
          <a:blip r:embed="rId9" cstate="print"/>
          <a:srcRect/>
          <a:stretch>
            <a:fillRect/>
          </a:stretch>
        </p:blipFill>
        <p:spPr bwMode="auto">
          <a:xfrm>
            <a:off x="9753600" y="4114800"/>
            <a:ext cx="1255184" cy="990600"/>
          </a:xfrm>
          <a:prstGeom prst="rect">
            <a:avLst/>
          </a:prstGeom>
          <a:noFill/>
          <a:ln w="9525">
            <a:noFill/>
            <a:miter lim="800000"/>
            <a:headEnd/>
            <a:tailEnd/>
          </a:ln>
        </p:spPr>
      </p:pic>
      <p:sp>
        <p:nvSpPr>
          <p:cNvPr id="3086" name="Line 36"/>
          <p:cNvSpPr>
            <a:spLocks noChangeShapeType="1"/>
          </p:cNvSpPr>
          <p:nvPr/>
        </p:nvSpPr>
        <p:spPr bwMode="auto">
          <a:xfrm flipV="1">
            <a:off x="8331200" y="2438400"/>
            <a:ext cx="1219200" cy="60960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3087" name="Line 37"/>
          <p:cNvSpPr>
            <a:spLocks noChangeShapeType="1"/>
          </p:cNvSpPr>
          <p:nvPr/>
        </p:nvSpPr>
        <p:spPr bwMode="auto">
          <a:xfrm>
            <a:off x="8432800" y="3505200"/>
            <a:ext cx="12192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3088" name="Line 38"/>
          <p:cNvSpPr>
            <a:spLocks noChangeShapeType="1"/>
          </p:cNvSpPr>
          <p:nvPr/>
        </p:nvSpPr>
        <p:spPr bwMode="auto">
          <a:xfrm>
            <a:off x="8432800" y="4038600"/>
            <a:ext cx="1219200" cy="527050"/>
          </a:xfrm>
          <a:prstGeom prst="line">
            <a:avLst/>
          </a:prstGeom>
          <a:noFill/>
          <a:ln w="9525">
            <a:solidFill>
              <a:schemeClr val="tx1"/>
            </a:solidFill>
            <a:round/>
            <a:headEnd type="triangle" w="med" len="med"/>
            <a:tailEnd type="triangle" w="med" len="med"/>
          </a:ln>
          <a:effectLst/>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3"/>
          <p:cNvSpPr txBox="1">
            <a:spLocks noChangeArrowheads="1"/>
          </p:cNvSpPr>
          <p:nvPr/>
        </p:nvSpPr>
        <p:spPr bwMode="auto">
          <a:xfrm>
            <a:off x="711200" y="533400"/>
            <a:ext cx="5035353" cy="369332"/>
          </a:xfrm>
          <a:prstGeom prst="rect">
            <a:avLst/>
          </a:prstGeom>
          <a:noFill/>
          <a:ln w="9525">
            <a:noFill/>
            <a:miter lim="800000"/>
            <a:headEnd/>
            <a:tailEnd/>
          </a:ln>
          <a:effectLst/>
        </p:spPr>
        <p:txBody>
          <a:bodyPr wrap="none">
            <a:spAutoFit/>
          </a:bodyPr>
          <a:lstStyle/>
          <a:p>
            <a:r>
              <a:rPr lang="en-US" b="1" dirty="0"/>
              <a:t>Abstract Factory Pattern in Java: STRUCTURE</a:t>
            </a:r>
          </a:p>
        </p:txBody>
      </p:sp>
      <p:pic>
        <p:nvPicPr>
          <p:cNvPr id="4099" name="Picture 18" descr="abstract_factory_pattern"/>
          <p:cNvPicPr>
            <a:picLocks noChangeAspect="1" noChangeArrowheads="1"/>
          </p:cNvPicPr>
          <p:nvPr/>
        </p:nvPicPr>
        <p:blipFill>
          <a:blip r:embed="rId3" cstate="print"/>
          <a:srcRect/>
          <a:stretch>
            <a:fillRect/>
          </a:stretch>
        </p:blipFill>
        <p:spPr bwMode="auto">
          <a:xfrm>
            <a:off x="2330451" y="828675"/>
            <a:ext cx="7531100" cy="520065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0"/>
          <p:cNvSpPr txBox="1">
            <a:spLocks noChangeArrowheads="1"/>
          </p:cNvSpPr>
          <p:nvPr/>
        </p:nvSpPr>
        <p:spPr bwMode="auto">
          <a:xfrm>
            <a:off x="711200" y="533401"/>
            <a:ext cx="2845651" cy="369332"/>
          </a:xfrm>
          <a:prstGeom prst="rect">
            <a:avLst/>
          </a:prstGeom>
          <a:noFill/>
          <a:ln w="9525">
            <a:noFill/>
            <a:miter lim="800000"/>
            <a:headEnd/>
            <a:tailEnd/>
          </a:ln>
          <a:effectLst/>
        </p:spPr>
        <p:txBody>
          <a:bodyPr wrap="none">
            <a:spAutoFit/>
          </a:bodyPr>
          <a:lstStyle/>
          <a:p>
            <a:r>
              <a:rPr lang="en-US" b="1"/>
              <a:t>Real Life vs Java Object</a:t>
            </a:r>
          </a:p>
        </p:txBody>
      </p:sp>
      <p:pic>
        <p:nvPicPr>
          <p:cNvPr id="5123" name="Picture 12" descr="chef1"/>
          <p:cNvPicPr>
            <a:picLocks noChangeAspect="1" noChangeArrowheads="1" noCrop="1"/>
          </p:cNvPicPr>
          <p:nvPr/>
        </p:nvPicPr>
        <p:blipFill>
          <a:blip r:embed="rId3" cstate="print"/>
          <a:srcRect/>
          <a:stretch>
            <a:fillRect/>
          </a:stretch>
        </p:blipFill>
        <p:spPr bwMode="auto">
          <a:xfrm>
            <a:off x="7315200" y="2819400"/>
            <a:ext cx="1786467" cy="1676400"/>
          </a:xfrm>
          <a:prstGeom prst="rect">
            <a:avLst/>
          </a:prstGeom>
          <a:noFill/>
          <a:ln w="9525">
            <a:noFill/>
            <a:miter lim="800000"/>
            <a:headEnd/>
            <a:tailEnd/>
          </a:ln>
        </p:spPr>
      </p:pic>
      <p:pic>
        <p:nvPicPr>
          <p:cNvPr id="5124" name="Picture 14" descr="factory_02"/>
          <p:cNvPicPr>
            <a:picLocks noChangeAspect="1" noChangeArrowheads="1"/>
          </p:cNvPicPr>
          <p:nvPr/>
        </p:nvPicPr>
        <p:blipFill>
          <a:blip r:embed="rId4" cstate="print"/>
          <a:srcRect/>
          <a:stretch>
            <a:fillRect/>
          </a:stretch>
        </p:blipFill>
        <p:spPr bwMode="auto">
          <a:xfrm>
            <a:off x="7518401" y="914400"/>
            <a:ext cx="1790700" cy="1195388"/>
          </a:xfrm>
          <a:prstGeom prst="rect">
            <a:avLst/>
          </a:prstGeom>
          <a:noFill/>
          <a:ln w="9525">
            <a:noFill/>
            <a:miter lim="800000"/>
            <a:headEnd/>
            <a:tailEnd/>
          </a:ln>
        </p:spPr>
      </p:pic>
      <p:sp>
        <p:nvSpPr>
          <p:cNvPr id="5125" name="Line 15"/>
          <p:cNvSpPr>
            <a:spLocks noChangeShapeType="1"/>
          </p:cNvSpPr>
          <p:nvPr/>
        </p:nvSpPr>
        <p:spPr bwMode="auto">
          <a:xfrm flipV="1">
            <a:off x="8229600" y="2209800"/>
            <a:ext cx="0" cy="533400"/>
          </a:xfrm>
          <a:prstGeom prst="line">
            <a:avLst/>
          </a:prstGeom>
          <a:noFill/>
          <a:ln w="9525">
            <a:solidFill>
              <a:schemeClr val="tx1"/>
            </a:solidFill>
            <a:round/>
            <a:headEnd/>
            <a:tailEnd type="triangle" w="med" len="med"/>
          </a:ln>
          <a:effectLst/>
        </p:spPr>
        <p:txBody>
          <a:bodyPr/>
          <a:lstStyle/>
          <a:p>
            <a:endParaRPr lang="en-US"/>
          </a:p>
        </p:txBody>
      </p:sp>
      <p:sp>
        <p:nvSpPr>
          <p:cNvPr id="5126" name="Text Box 16"/>
          <p:cNvSpPr txBox="1">
            <a:spLocks noChangeArrowheads="1"/>
          </p:cNvSpPr>
          <p:nvPr/>
        </p:nvSpPr>
        <p:spPr bwMode="auto">
          <a:xfrm>
            <a:off x="9245600" y="1524001"/>
            <a:ext cx="1024639" cy="369332"/>
          </a:xfrm>
          <a:prstGeom prst="rect">
            <a:avLst/>
          </a:prstGeom>
          <a:noFill/>
          <a:ln w="9525">
            <a:noFill/>
            <a:miter lim="800000"/>
            <a:headEnd/>
            <a:tailEnd/>
          </a:ln>
          <a:effectLst/>
        </p:spPr>
        <p:txBody>
          <a:bodyPr wrap="none">
            <a:spAutoFit/>
          </a:bodyPr>
          <a:lstStyle/>
          <a:p>
            <a:r>
              <a:rPr lang="en-US"/>
              <a:t>Factory</a:t>
            </a:r>
          </a:p>
        </p:txBody>
      </p:sp>
      <p:sp>
        <p:nvSpPr>
          <p:cNvPr id="5127" name="Text Box 17"/>
          <p:cNvSpPr txBox="1">
            <a:spLocks noChangeArrowheads="1"/>
          </p:cNvSpPr>
          <p:nvPr/>
        </p:nvSpPr>
        <p:spPr bwMode="auto">
          <a:xfrm>
            <a:off x="9304867" y="3429001"/>
            <a:ext cx="1027845" cy="369332"/>
          </a:xfrm>
          <a:prstGeom prst="rect">
            <a:avLst/>
          </a:prstGeom>
          <a:noFill/>
          <a:ln w="9525">
            <a:noFill/>
            <a:miter lim="800000"/>
            <a:headEnd/>
            <a:tailEnd/>
          </a:ln>
          <a:effectLst/>
        </p:spPr>
        <p:txBody>
          <a:bodyPr wrap="none">
            <a:spAutoFit/>
          </a:bodyPr>
          <a:lstStyle/>
          <a:p>
            <a:r>
              <a:rPr lang="en-US"/>
              <a:t>Kitchen</a:t>
            </a:r>
          </a:p>
        </p:txBody>
      </p:sp>
      <p:pic>
        <p:nvPicPr>
          <p:cNvPr id="5128" name="Picture 18"/>
          <p:cNvPicPr>
            <a:picLocks noChangeAspect="1" noChangeArrowheads="1"/>
          </p:cNvPicPr>
          <p:nvPr/>
        </p:nvPicPr>
        <p:blipFill>
          <a:blip r:embed="rId5" cstate="print"/>
          <a:srcRect/>
          <a:stretch>
            <a:fillRect/>
          </a:stretch>
        </p:blipFill>
        <p:spPr bwMode="auto">
          <a:xfrm>
            <a:off x="1219201" y="1371601"/>
            <a:ext cx="3289300" cy="2085975"/>
          </a:xfrm>
          <a:prstGeom prst="rect">
            <a:avLst/>
          </a:prstGeom>
          <a:noFill/>
          <a:ln w="9525">
            <a:noFill/>
            <a:miter lim="800000"/>
            <a:headEnd/>
            <a:tailEnd/>
          </a:ln>
        </p:spPr>
      </p:pic>
      <p:pic>
        <p:nvPicPr>
          <p:cNvPr id="5129" name="Picture 19" descr="5652441-chef-of-chinese-cuisine-food-restaurant-menu-design-with-cutlery-silhouette-on-the-country-flag-stri"/>
          <p:cNvPicPr>
            <a:picLocks noChangeAspect="1" noChangeArrowheads="1"/>
          </p:cNvPicPr>
          <p:nvPr/>
        </p:nvPicPr>
        <p:blipFill>
          <a:blip r:embed="rId6" cstate="print"/>
          <a:srcRect/>
          <a:stretch>
            <a:fillRect/>
          </a:stretch>
        </p:blipFill>
        <p:spPr bwMode="auto">
          <a:xfrm>
            <a:off x="4978400" y="4953001"/>
            <a:ext cx="1625600" cy="828675"/>
          </a:xfrm>
          <a:prstGeom prst="rect">
            <a:avLst/>
          </a:prstGeom>
          <a:noFill/>
          <a:ln w="9525">
            <a:noFill/>
            <a:miter lim="800000"/>
            <a:headEnd/>
            <a:tailEnd/>
          </a:ln>
        </p:spPr>
      </p:pic>
      <p:pic>
        <p:nvPicPr>
          <p:cNvPr id="5130" name="Picture 20" descr="stock-vector-indian-chef-with-chicken-59493412"/>
          <p:cNvPicPr>
            <a:picLocks noChangeAspect="1" noChangeArrowheads="1"/>
          </p:cNvPicPr>
          <p:nvPr/>
        </p:nvPicPr>
        <p:blipFill>
          <a:blip r:embed="rId7" cstate="print"/>
          <a:srcRect/>
          <a:stretch>
            <a:fillRect/>
          </a:stretch>
        </p:blipFill>
        <p:spPr bwMode="auto">
          <a:xfrm>
            <a:off x="7416800" y="4876801"/>
            <a:ext cx="1204384" cy="942975"/>
          </a:xfrm>
          <a:prstGeom prst="rect">
            <a:avLst/>
          </a:prstGeom>
          <a:noFill/>
          <a:ln w="9525">
            <a:noFill/>
            <a:miter lim="800000"/>
            <a:headEnd/>
            <a:tailEnd/>
          </a:ln>
        </p:spPr>
      </p:pic>
      <p:pic>
        <p:nvPicPr>
          <p:cNvPr id="5131" name="Picture 21" descr="-italian-chef-vector"/>
          <p:cNvPicPr>
            <a:picLocks noChangeAspect="1" noChangeArrowheads="1"/>
          </p:cNvPicPr>
          <p:nvPr/>
        </p:nvPicPr>
        <p:blipFill>
          <a:blip r:embed="rId8" cstate="print"/>
          <a:srcRect/>
          <a:stretch>
            <a:fillRect/>
          </a:stretch>
        </p:blipFill>
        <p:spPr bwMode="auto">
          <a:xfrm>
            <a:off x="9550400" y="4876800"/>
            <a:ext cx="1255184" cy="990600"/>
          </a:xfrm>
          <a:prstGeom prst="rect">
            <a:avLst/>
          </a:prstGeom>
          <a:noFill/>
          <a:ln w="9525">
            <a:noFill/>
            <a:miter lim="800000"/>
            <a:headEnd/>
            <a:tailEnd/>
          </a:ln>
        </p:spPr>
      </p:pic>
      <p:sp>
        <p:nvSpPr>
          <p:cNvPr id="5132" name="Line 22"/>
          <p:cNvSpPr>
            <a:spLocks noChangeShapeType="1"/>
          </p:cNvSpPr>
          <p:nvPr/>
        </p:nvSpPr>
        <p:spPr bwMode="auto">
          <a:xfrm flipH="1">
            <a:off x="6197600" y="4495800"/>
            <a:ext cx="1727200" cy="381000"/>
          </a:xfrm>
          <a:prstGeom prst="line">
            <a:avLst/>
          </a:prstGeom>
          <a:noFill/>
          <a:ln w="9525">
            <a:solidFill>
              <a:schemeClr val="tx1"/>
            </a:solidFill>
            <a:round/>
            <a:headEnd type="triangle" w="med" len="med"/>
            <a:tailEnd/>
          </a:ln>
          <a:effectLst/>
        </p:spPr>
        <p:txBody>
          <a:bodyPr/>
          <a:lstStyle/>
          <a:p>
            <a:endParaRPr lang="en-US"/>
          </a:p>
        </p:txBody>
      </p:sp>
      <p:sp>
        <p:nvSpPr>
          <p:cNvPr id="5133" name="Line 23"/>
          <p:cNvSpPr>
            <a:spLocks noChangeShapeType="1"/>
          </p:cNvSpPr>
          <p:nvPr/>
        </p:nvSpPr>
        <p:spPr bwMode="auto">
          <a:xfrm flipV="1">
            <a:off x="8026400" y="4572000"/>
            <a:ext cx="0" cy="228600"/>
          </a:xfrm>
          <a:prstGeom prst="line">
            <a:avLst/>
          </a:prstGeom>
          <a:noFill/>
          <a:ln w="9525">
            <a:solidFill>
              <a:schemeClr val="tx1"/>
            </a:solidFill>
            <a:round/>
            <a:headEnd/>
            <a:tailEnd type="triangle" w="med" len="med"/>
          </a:ln>
          <a:effectLst/>
        </p:spPr>
        <p:txBody>
          <a:bodyPr/>
          <a:lstStyle/>
          <a:p>
            <a:endParaRPr lang="en-US"/>
          </a:p>
        </p:txBody>
      </p:sp>
      <p:sp>
        <p:nvSpPr>
          <p:cNvPr id="5134" name="Line 24"/>
          <p:cNvSpPr>
            <a:spLocks noChangeShapeType="1"/>
          </p:cNvSpPr>
          <p:nvPr/>
        </p:nvSpPr>
        <p:spPr bwMode="auto">
          <a:xfrm flipH="1" flipV="1">
            <a:off x="8331200" y="4495800"/>
            <a:ext cx="1524000" cy="3048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4"/>
          <p:cNvPicPr>
            <a:picLocks noChangeAspect="1" noChangeArrowheads="1"/>
          </p:cNvPicPr>
          <p:nvPr/>
        </p:nvPicPr>
        <p:blipFill>
          <a:blip r:embed="rId3" cstate="print"/>
          <a:srcRect/>
          <a:stretch>
            <a:fillRect/>
          </a:stretch>
        </p:blipFill>
        <p:spPr bwMode="auto">
          <a:xfrm>
            <a:off x="7924801" y="1447801"/>
            <a:ext cx="2216151" cy="3243263"/>
          </a:xfrm>
          <a:prstGeom prst="rect">
            <a:avLst/>
          </a:prstGeom>
          <a:noFill/>
          <a:ln w="9525">
            <a:noFill/>
            <a:miter lim="800000"/>
            <a:headEnd/>
            <a:tailEnd/>
          </a:ln>
        </p:spPr>
      </p:pic>
      <p:pic>
        <p:nvPicPr>
          <p:cNvPr id="6147" name="Picture 16" descr="FoodClipart"/>
          <p:cNvPicPr>
            <a:picLocks noChangeAspect="1" noChangeArrowheads="1"/>
          </p:cNvPicPr>
          <p:nvPr/>
        </p:nvPicPr>
        <p:blipFill>
          <a:blip r:embed="rId4" cstate="print"/>
          <a:srcRect/>
          <a:stretch>
            <a:fillRect/>
          </a:stretch>
        </p:blipFill>
        <p:spPr bwMode="auto">
          <a:xfrm>
            <a:off x="2540000" y="1295401"/>
            <a:ext cx="2051051" cy="1509713"/>
          </a:xfrm>
          <a:prstGeom prst="rect">
            <a:avLst/>
          </a:prstGeom>
          <a:noFill/>
          <a:ln w="9525">
            <a:noFill/>
            <a:miter lim="800000"/>
            <a:headEnd/>
            <a:tailEnd/>
          </a:ln>
        </p:spPr>
      </p:pic>
      <p:pic>
        <p:nvPicPr>
          <p:cNvPr id="6148" name="Picture 18" descr="food-fast"/>
          <p:cNvPicPr>
            <a:picLocks noChangeAspect="1" noChangeArrowheads="1"/>
          </p:cNvPicPr>
          <p:nvPr/>
        </p:nvPicPr>
        <p:blipFill>
          <a:blip r:embed="rId5" cstate="print"/>
          <a:srcRect/>
          <a:stretch>
            <a:fillRect/>
          </a:stretch>
        </p:blipFill>
        <p:spPr bwMode="auto">
          <a:xfrm>
            <a:off x="2641601" y="3429000"/>
            <a:ext cx="1816100" cy="1371600"/>
          </a:xfrm>
          <a:prstGeom prst="rect">
            <a:avLst/>
          </a:prstGeom>
          <a:noFill/>
          <a:ln w="9525">
            <a:noFill/>
            <a:miter lim="800000"/>
            <a:headEnd/>
            <a:tailEnd/>
          </a:ln>
        </p:spPr>
      </p:pic>
      <p:sp>
        <p:nvSpPr>
          <p:cNvPr id="6149" name="Line 20"/>
          <p:cNvSpPr>
            <a:spLocks noChangeShapeType="1"/>
          </p:cNvSpPr>
          <p:nvPr/>
        </p:nvSpPr>
        <p:spPr bwMode="auto">
          <a:xfrm flipV="1">
            <a:off x="3556000" y="2819400"/>
            <a:ext cx="0" cy="533400"/>
          </a:xfrm>
          <a:prstGeom prst="line">
            <a:avLst/>
          </a:prstGeom>
          <a:noFill/>
          <a:ln w="9525">
            <a:solidFill>
              <a:schemeClr val="tx1"/>
            </a:solidFill>
            <a:round/>
            <a:headEnd/>
            <a:tailEnd type="triangle" w="med" len="med"/>
          </a:ln>
          <a:effectLst/>
        </p:spPr>
        <p:txBody>
          <a:bodyPr/>
          <a:lstStyle/>
          <a:p>
            <a:endParaRPr lang="en-US"/>
          </a:p>
        </p:txBody>
      </p:sp>
      <p:sp>
        <p:nvSpPr>
          <p:cNvPr id="6150" name="Text Box 21"/>
          <p:cNvSpPr txBox="1">
            <a:spLocks noChangeArrowheads="1"/>
          </p:cNvSpPr>
          <p:nvPr/>
        </p:nvSpPr>
        <p:spPr bwMode="auto">
          <a:xfrm>
            <a:off x="711200" y="533401"/>
            <a:ext cx="2845651" cy="369332"/>
          </a:xfrm>
          <a:prstGeom prst="rect">
            <a:avLst/>
          </a:prstGeom>
          <a:noFill/>
          <a:ln w="9525">
            <a:noFill/>
            <a:miter lim="800000"/>
            <a:headEnd/>
            <a:tailEnd/>
          </a:ln>
          <a:effectLst/>
        </p:spPr>
        <p:txBody>
          <a:bodyPr wrap="none">
            <a:spAutoFit/>
          </a:bodyPr>
          <a:lstStyle/>
          <a:p>
            <a:r>
              <a:rPr lang="en-US" b="1"/>
              <a:t>Real Life vs Java Object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7"/>
          <p:cNvSpPr txBox="1">
            <a:spLocks noChangeArrowheads="1"/>
          </p:cNvSpPr>
          <p:nvPr/>
        </p:nvSpPr>
        <p:spPr bwMode="auto">
          <a:xfrm>
            <a:off x="406400" y="228601"/>
            <a:ext cx="4560864" cy="369332"/>
          </a:xfrm>
          <a:prstGeom prst="rect">
            <a:avLst/>
          </a:prstGeom>
          <a:noFill/>
          <a:ln w="9525">
            <a:noFill/>
            <a:miter lim="800000"/>
            <a:headEnd/>
            <a:tailEnd/>
          </a:ln>
          <a:effectLst/>
        </p:spPr>
        <p:txBody>
          <a:bodyPr wrap="none">
            <a:spAutoFit/>
          </a:bodyPr>
          <a:lstStyle/>
          <a:p>
            <a:r>
              <a:rPr lang="en-US" b="1"/>
              <a:t>How Factory Pattern works in Real Life ?</a:t>
            </a:r>
          </a:p>
        </p:txBody>
      </p:sp>
      <p:sp>
        <p:nvSpPr>
          <p:cNvPr id="7171" name="Line 9"/>
          <p:cNvSpPr>
            <a:spLocks noChangeShapeType="1"/>
          </p:cNvSpPr>
          <p:nvPr/>
        </p:nvSpPr>
        <p:spPr bwMode="auto">
          <a:xfrm>
            <a:off x="3556000" y="2133601"/>
            <a:ext cx="1930400" cy="517525"/>
          </a:xfrm>
          <a:prstGeom prst="line">
            <a:avLst/>
          </a:prstGeom>
          <a:noFill/>
          <a:ln w="9525">
            <a:solidFill>
              <a:schemeClr val="tx1"/>
            </a:solidFill>
            <a:round/>
            <a:headEnd/>
            <a:tailEnd type="triangle" w="med" len="med"/>
          </a:ln>
          <a:effectLst/>
        </p:spPr>
        <p:txBody>
          <a:bodyPr/>
          <a:lstStyle/>
          <a:p>
            <a:endParaRPr lang="en-US"/>
          </a:p>
        </p:txBody>
      </p:sp>
      <p:pic>
        <p:nvPicPr>
          <p:cNvPr id="7172" name="Picture 10" descr="waiter_with_book"/>
          <p:cNvPicPr>
            <a:picLocks noChangeAspect="1" noChangeArrowheads="1"/>
          </p:cNvPicPr>
          <p:nvPr/>
        </p:nvPicPr>
        <p:blipFill>
          <a:blip r:embed="rId3" cstate="print"/>
          <a:srcRect/>
          <a:stretch>
            <a:fillRect/>
          </a:stretch>
        </p:blipFill>
        <p:spPr bwMode="auto">
          <a:xfrm>
            <a:off x="4572001" y="4667250"/>
            <a:ext cx="469900" cy="666750"/>
          </a:xfrm>
          <a:prstGeom prst="rect">
            <a:avLst/>
          </a:prstGeom>
          <a:noFill/>
          <a:ln w="9525">
            <a:noFill/>
            <a:miter lim="800000"/>
            <a:headEnd/>
            <a:tailEnd/>
          </a:ln>
        </p:spPr>
      </p:pic>
      <p:pic>
        <p:nvPicPr>
          <p:cNvPr id="7173" name="Picture 11" descr="waiter"/>
          <p:cNvPicPr>
            <a:picLocks noChangeAspect="1" noChangeArrowheads="1"/>
          </p:cNvPicPr>
          <p:nvPr/>
        </p:nvPicPr>
        <p:blipFill>
          <a:blip r:embed="rId4" cstate="print"/>
          <a:srcRect/>
          <a:stretch>
            <a:fillRect/>
          </a:stretch>
        </p:blipFill>
        <p:spPr bwMode="auto">
          <a:xfrm>
            <a:off x="4267200" y="1600201"/>
            <a:ext cx="840317" cy="676275"/>
          </a:xfrm>
          <a:prstGeom prst="rect">
            <a:avLst/>
          </a:prstGeom>
          <a:noFill/>
          <a:ln w="9525">
            <a:noFill/>
            <a:miter lim="800000"/>
            <a:headEnd/>
            <a:tailEnd/>
          </a:ln>
        </p:spPr>
      </p:pic>
      <p:sp>
        <p:nvSpPr>
          <p:cNvPr id="7174" name="Line 12"/>
          <p:cNvSpPr>
            <a:spLocks noChangeShapeType="1"/>
          </p:cNvSpPr>
          <p:nvPr/>
        </p:nvSpPr>
        <p:spPr bwMode="auto">
          <a:xfrm flipV="1">
            <a:off x="3657600" y="4394200"/>
            <a:ext cx="2032000" cy="482600"/>
          </a:xfrm>
          <a:prstGeom prst="line">
            <a:avLst/>
          </a:prstGeom>
          <a:noFill/>
          <a:ln w="9525">
            <a:solidFill>
              <a:schemeClr val="tx1"/>
            </a:solidFill>
            <a:round/>
            <a:headEnd type="triangle" w="med" len="med"/>
            <a:tailEnd/>
          </a:ln>
          <a:effectLst/>
        </p:spPr>
        <p:txBody>
          <a:bodyPr/>
          <a:lstStyle/>
          <a:p>
            <a:endParaRPr lang="en-US"/>
          </a:p>
        </p:txBody>
      </p:sp>
      <p:pic>
        <p:nvPicPr>
          <p:cNvPr id="7175" name="Picture 14" descr="menu-card-background-vector"/>
          <p:cNvPicPr>
            <a:picLocks noChangeAspect="1" noChangeArrowheads="1"/>
          </p:cNvPicPr>
          <p:nvPr/>
        </p:nvPicPr>
        <p:blipFill>
          <a:blip r:embed="rId5" cstate="print"/>
          <a:srcRect/>
          <a:stretch>
            <a:fillRect/>
          </a:stretch>
        </p:blipFill>
        <p:spPr bwMode="auto">
          <a:xfrm>
            <a:off x="2032001" y="1447800"/>
            <a:ext cx="1640417" cy="1295400"/>
          </a:xfrm>
          <a:prstGeom prst="rect">
            <a:avLst/>
          </a:prstGeom>
          <a:noFill/>
          <a:ln w="9525">
            <a:noFill/>
            <a:miter lim="800000"/>
            <a:headEnd/>
            <a:tailEnd/>
          </a:ln>
        </p:spPr>
      </p:pic>
      <p:pic>
        <p:nvPicPr>
          <p:cNvPr id="7176" name="Picture 15" descr="food-fast"/>
          <p:cNvPicPr>
            <a:picLocks noChangeAspect="1" noChangeArrowheads="1"/>
          </p:cNvPicPr>
          <p:nvPr/>
        </p:nvPicPr>
        <p:blipFill>
          <a:blip r:embed="rId6" cstate="print"/>
          <a:srcRect/>
          <a:stretch>
            <a:fillRect/>
          </a:stretch>
        </p:blipFill>
        <p:spPr bwMode="auto">
          <a:xfrm>
            <a:off x="2235201" y="4495800"/>
            <a:ext cx="1411817" cy="1066800"/>
          </a:xfrm>
          <a:prstGeom prst="rect">
            <a:avLst/>
          </a:prstGeom>
          <a:noFill/>
          <a:ln w="9525">
            <a:noFill/>
            <a:miter lim="800000"/>
            <a:headEnd/>
            <a:tailEnd/>
          </a:ln>
        </p:spPr>
      </p:pic>
      <p:pic>
        <p:nvPicPr>
          <p:cNvPr id="7177" name="Picture 16" descr="waiter"/>
          <p:cNvPicPr>
            <a:picLocks noChangeAspect="1" noChangeArrowheads="1"/>
          </p:cNvPicPr>
          <p:nvPr/>
        </p:nvPicPr>
        <p:blipFill>
          <a:blip r:embed="rId7" cstate="print"/>
          <a:srcRect/>
          <a:stretch>
            <a:fillRect/>
          </a:stretch>
        </p:blipFill>
        <p:spPr bwMode="auto">
          <a:xfrm>
            <a:off x="0" y="3048001"/>
            <a:ext cx="1727200" cy="1211263"/>
          </a:xfrm>
          <a:prstGeom prst="rect">
            <a:avLst/>
          </a:prstGeom>
          <a:noFill/>
          <a:ln w="9525">
            <a:noFill/>
            <a:miter lim="800000"/>
            <a:headEnd/>
            <a:tailEnd/>
          </a:ln>
        </p:spPr>
      </p:pic>
      <p:sp>
        <p:nvSpPr>
          <p:cNvPr id="7178" name="Line 17"/>
          <p:cNvSpPr>
            <a:spLocks noChangeShapeType="1"/>
          </p:cNvSpPr>
          <p:nvPr/>
        </p:nvSpPr>
        <p:spPr bwMode="auto">
          <a:xfrm flipV="1">
            <a:off x="1422400" y="2133600"/>
            <a:ext cx="702733" cy="914400"/>
          </a:xfrm>
          <a:prstGeom prst="line">
            <a:avLst/>
          </a:prstGeom>
          <a:noFill/>
          <a:ln w="9525">
            <a:solidFill>
              <a:schemeClr val="tx1"/>
            </a:solidFill>
            <a:round/>
            <a:headEnd/>
            <a:tailEnd type="triangle" w="med" len="med"/>
          </a:ln>
          <a:effectLst/>
        </p:spPr>
        <p:txBody>
          <a:bodyPr/>
          <a:lstStyle/>
          <a:p>
            <a:endParaRPr lang="en-US"/>
          </a:p>
        </p:txBody>
      </p:sp>
      <p:sp>
        <p:nvSpPr>
          <p:cNvPr id="7179" name="Line 18"/>
          <p:cNvSpPr>
            <a:spLocks noChangeShapeType="1"/>
          </p:cNvSpPr>
          <p:nvPr/>
        </p:nvSpPr>
        <p:spPr bwMode="auto">
          <a:xfrm>
            <a:off x="1320800" y="4114800"/>
            <a:ext cx="914400" cy="838200"/>
          </a:xfrm>
          <a:prstGeom prst="line">
            <a:avLst/>
          </a:prstGeom>
          <a:noFill/>
          <a:ln w="9525">
            <a:solidFill>
              <a:schemeClr val="tx1"/>
            </a:solidFill>
            <a:round/>
            <a:headEnd type="triangle" w="med" len="med"/>
            <a:tailEnd/>
          </a:ln>
          <a:effectLst/>
        </p:spPr>
        <p:txBody>
          <a:bodyPr/>
          <a:lstStyle/>
          <a:p>
            <a:endParaRPr lang="en-US"/>
          </a:p>
        </p:txBody>
      </p:sp>
      <p:sp>
        <p:nvSpPr>
          <p:cNvPr id="7180" name="Oval 19"/>
          <p:cNvSpPr>
            <a:spLocks noChangeArrowheads="1"/>
          </p:cNvSpPr>
          <p:nvPr/>
        </p:nvSpPr>
        <p:spPr bwMode="auto">
          <a:xfrm>
            <a:off x="2540000" y="990600"/>
            <a:ext cx="609600" cy="381000"/>
          </a:xfrm>
          <a:prstGeom prst="ellipse">
            <a:avLst/>
          </a:prstGeom>
          <a:solidFill>
            <a:schemeClr val="accent1"/>
          </a:solidFill>
          <a:ln w="9525">
            <a:solidFill>
              <a:schemeClr val="tx1"/>
            </a:solidFill>
            <a:round/>
            <a:headEnd/>
            <a:tailEnd/>
          </a:ln>
          <a:effectLst/>
        </p:spPr>
        <p:txBody>
          <a:bodyPr wrap="none" anchor="ctr"/>
          <a:lstStyle/>
          <a:p>
            <a:pPr algn="ctr"/>
            <a:r>
              <a:rPr lang="en-US"/>
              <a:t>1</a:t>
            </a:r>
          </a:p>
        </p:txBody>
      </p:sp>
      <p:sp>
        <p:nvSpPr>
          <p:cNvPr id="7181" name="Text Box 20"/>
          <p:cNvSpPr txBox="1">
            <a:spLocks noChangeArrowheads="1"/>
          </p:cNvSpPr>
          <p:nvPr/>
        </p:nvSpPr>
        <p:spPr bwMode="auto">
          <a:xfrm>
            <a:off x="3149600" y="1066800"/>
            <a:ext cx="2323072" cy="307777"/>
          </a:xfrm>
          <a:prstGeom prst="rect">
            <a:avLst/>
          </a:prstGeom>
          <a:noFill/>
          <a:ln w="9525">
            <a:noFill/>
            <a:miter lim="800000"/>
            <a:headEnd/>
            <a:tailEnd/>
          </a:ln>
          <a:effectLst/>
        </p:spPr>
        <p:txBody>
          <a:bodyPr wrap="none">
            <a:spAutoFit/>
          </a:bodyPr>
          <a:lstStyle/>
          <a:p>
            <a:r>
              <a:rPr lang="en-US" sz="1400"/>
              <a:t>Orders a Dish from Menu</a:t>
            </a:r>
          </a:p>
        </p:txBody>
      </p:sp>
      <p:sp>
        <p:nvSpPr>
          <p:cNvPr id="7182" name="Oval 23"/>
          <p:cNvSpPr>
            <a:spLocks noChangeArrowheads="1"/>
          </p:cNvSpPr>
          <p:nvPr/>
        </p:nvSpPr>
        <p:spPr bwMode="auto">
          <a:xfrm>
            <a:off x="6352117" y="4648200"/>
            <a:ext cx="609600" cy="381000"/>
          </a:xfrm>
          <a:prstGeom prst="ellipse">
            <a:avLst/>
          </a:prstGeom>
          <a:solidFill>
            <a:schemeClr val="accent1"/>
          </a:solidFill>
          <a:ln w="9525">
            <a:solidFill>
              <a:schemeClr val="tx1"/>
            </a:solidFill>
            <a:round/>
            <a:headEnd/>
            <a:tailEnd/>
          </a:ln>
          <a:effectLst/>
        </p:spPr>
        <p:txBody>
          <a:bodyPr wrap="none" anchor="ctr"/>
          <a:lstStyle/>
          <a:p>
            <a:pPr algn="ctr"/>
            <a:r>
              <a:rPr lang="en-US"/>
              <a:t>2</a:t>
            </a:r>
          </a:p>
        </p:txBody>
      </p:sp>
      <p:sp>
        <p:nvSpPr>
          <p:cNvPr id="7183" name="Text Box 24"/>
          <p:cNvSpPr txBox="1">
            <a:spLocks noChangeArrowheads="1"/>
          </p:cNvSpPr>
          <p:nvPr/>
        </p:nvSpPr>
        <p:spPr bwMode="auto">
          <a:xfrm>
            <a:off x="6908801" y="4572001"/>
            <a:ext cx="1854995" cy="523220"/>
          </a:xfrm>
          <a:prstGeom prst="rect">
            <a:avLst/>
          </a:prstGeom>
          <a:noFill/>
          <a:ln w="9525">
            <a:noFill/>
            <a:miter lim="800000"/>
            <a:headEnd/>
            <a:tailEnd/>
          </a:ln>
          <a:effectLst/>
        </p:spPr>
        <p:txBody>
          <a:bodyPr wrap="none">
            <a:spAutoFit/>
          </a:bodyPr>
          <a:lstStyle/>
          <a:p>
            <a:r>
              <a:rPr lang="en-US" sz="1400"/>
              <a:t>Receives the Order</a:t>
            </a:r>
          </a:p>
          <a:p>
            <a:r>
              <a:rPr lang="en-US" sz="1400"/>
              <a:t>Creates the Dish</a:t>
            </a:r>
          </a:p>
        </p:txBody>
      </p:sp>
      <p:sp>
        <p:nvSpPr>
          <p:cNvPr id="7184" name="Oval 25"/>
          <p:cNvSpPr>
            <a:spLocks noChangeArrowheads="1"/>
          </p:cNvSpPr>
          <p:nvPr/>
        </p:nvSpPr>
        <p:spPr bwMode="auto">
          <a:xfrm>
            <a:off x="2592917" y="5562600"/>
            <a:ext cx="609600" cy="381000"/>
          </a:xfrm>
          <a:prstGeom prst="ellipse">
            <a:avLst/>
          </a:prstGeom>
          <a:solidFill>
            <a:schemeClr val="accent1"/>
          </a:solidFill>
          <a:ln w="9525">
            <a:solidFill>
              <a:schemeClr val="tx1"/>
            </a:solidFill>
            <a:round/>
            <a:headEnd/>
            <a:tailEnd/>
          </a:ln>
          <a:effectLst/>
        </p:spPr>
        <p:txBody>
          <a:bodyPr wrap="none" anchor="ctr"/>
          <a:lstStyle/>
          <a:p>
            <a:pPr algn="ctr"/>
            <a:r>
              <a:rPr lang="en-US"/>
              <a:t>4</a:t>
            </a:r>
          </a:p>
        </p:txBody>
      </p:sp>
      <p:sp>
        <p:nvSpPr>
          <p:cNvPr id="7185" name="Text Box 26"/>
          <p:cNvSpPr txBox="1">
            <a:spLocks noChangeArrowheads="1"/>
          </p:cNvSpPr>
          <p:nvPr/>
        </p:nvSpPr>
        <p:spPr bwMode="auto">
          <a:xfrm>
            <a:off x="3149600" y="5638800"/>
            <a:ext cx="1577676" cy="307777"/>
          </a:xfrm>
          <a:prstGeom prst="rect">
            <a:avLst/>
          </a:prstGeom>
          <a:noFill/>
          <a:ln w="9525">
            <a:noFill/>
            <a:miter lim="800000"/>
            <a:headEnd/>
            <a:tailEnd/>
          </a:ln>
          <a:effectLst/>
        </p:spPr>
        <p:txBody>
          <a:bodyPr wrap="none">
            <a:spAutoFit/>
          </a:bodyPr>
          <a:lstStyle/>
          <a:p>
            <a:r>
              <a:rPr lang="en-US" sz="1400"/>
              <a:t>Delivers the Dish</a:t>
            </a:r>
          </a:p>
        </p:txBody>
      </p:sp>
      <p:sp>
        <p:nvSpPr>
          <p:cNvPr id="7186" name="Line 27"/>
          <p:cNvSpPr>
            <a:spLocks noChangeShapeType="1"/>
          </p:cNvSpPr>
          <p:nvPr/>
        </p:nvSpPr>
        <p:spPr bwMode="auto">
          <a:xfrm>
            <a:off x="6096000" y="609600"/>
            <a:ext cx="0" cy="5334000"/>
          </a:xfrm>
          <a:prstGeom prst="line">
            <a:avLst/>
          </a:prstGeom>
          <a:noFill/>
          <a:ln w="76200">
            <a:solidFill>
              <a:schemeClr val="tx1"/>
            </a:solidFill>
            <a:round/>
            <a:headEnd type="oval" w="med" len="med"/>
            <a:tailEnd type="oval" w="med" len="med"/>
          </a:ln>
          <a:effectLst/>
        </p:spPr>
        <p:txBody>
          <a:bodyPr/>
          <a:lstStyle/>
          <a:p>
            <a:endParaRPr lang="en-US"/>
          </a:p>
        </p:txBody>
      </p:sp>
      <p:pic>
        <p:nvPicPr>
          <p:cNvPr id="7187" name="Picture 28" descr="chef1"/>
          <p:cNvPicPr>
            <a:picLocks noChangeAspect="1" noChangeArrowheads="1" noCrop="1"/>
          </p:cNvPicPr>
          <p:nvPr/>
        </p:nvPicPr>
        <p:blipFill>
          <a:blip r:embed="rId8" cstate="print"/>
          <a:srcRect/>
          <a:stretch>
            <a:fillRect/>
          </a:stretch>
        </p:blipFill>
        <p:spPr bwMode="auto">
          <a:xfrm>
            <a:off x="6502401" y="2590800"/>
            <a:ext cx="1866900" cy="1752600"/>
          </a:xfrm>
          <a:prstGeom prst="rect">
            <a:avLst/>
          </a:prstGeom>
          <a:noFill/>
          <a:ln w="9525">
            <a:noFill/>
            <a:miter lim="800000"/>
            <a:headEnd/>
            <a:tailEnd/>
          </a:ln>
        </p:spPr>
      </p:pic>
      <p:pic>
        <p:nvPicPr>
          <p:cNvPr id="7188" name="Picture 29" descr="5652441-chef-of-chinese-cuisine-food-restaurant-menu-design-with-cutlery-silhouette-on-the-country-flag-stri"/>
          <p:cNvPicPr>
            <a:picLocks noChangeAspect="1" noChangeArrowheads="1"/>
          </p:cNvPicPr>
          <p:nvPr/>
        </p:nvPicPr>
        <p:blipFill>
          <a:blip r:embed="rId9" cstate="print"/>
          <a:srcRect/>
          <a:stretch>
            <a:fillRect/>
          </a:stretch>
        </p:blipFill>
        <p:spPr bwMode="auto">
          <a:xfrm>
            <a:off x="9652000" y="1752601"/>
            <a:ext cx="1625600" cy="828675"/>
          </a:xfrm>
          <a:prstGeom prst="rect">
            <a:avLst/>
          </a:prstGeom>
          <a:noFill/>
          <a:ln w="9525">
            <a:noFill/>
            <a:miter lim="800000"/>
            <a:headEnd/>
            <a:tailEnd/>
          </a:ln>
        </p:spPr>
      </p:pic>
      <p:pic>
        <p:nvPicPr>
          <p:cNvPr id="7189" name="Picture 30" descr="stock-vector-indian-chef-with-chicken-59493412"/>
          <p:cNvPicPr>
            <a:picLocks noChangeAspect="1" noChangeArrowheads="1"/>
          </p:cNvPicPr>
          <p:nvPr/>
        </p:nvPicPr>
        <p:blipFill>
          <a:blip r:embed="rId10" cstate="print"/>
          <a:srcRect/>
          <a:stretch>
            <a:fillRect/>
          </a:stretch>
        </p:blipFill>
        <p:spPr bwMode="auto">
          <a:xfrm>
            <a:off x="9753600" y="2895601"/>
            <a:ext cx="1204384" cy="942975"/>
          </a:xfrm>
          <a:prstGeom prst="rect">
            <a:avLst/>
          </a:prstGeom>
          <a:noFill/>
          <a:ln w="9525">
            <a:noFill/>
            <a:miter lim="800000"/>
            <a:headEnd/>
            <a:tailEnd/>
          </a:ln>
        </p:spPr>
      </p:pic>
      <p:pic>
        <p:nvPicPr>
          <p:cNvPr id="7190" name="Picture 31" descr="-italian-chef-vector"/>
          <p:cNvPicPr>
            <a:picLocks noChangeAspect="1" noChangeArrowheads="1"/>
          </p:cNvPicPr>
          <p:nvPr/>
        </p:nvPicPr>
        <p:blipFill>
          <a:blip r:embed="rId11" cstate="print"/>
          <a:srcRect/>
          <a:stretch>
            <a:fillRect/>
          </a:stretch>
        </p:blipFill>
        <p:spPr bwMode="auto">
          <a:xfrm>
            <a:off x="9753600" y="4114800"/>
            <a:ext cx="1255184" cy="990600"/>
          </a:xfrm>
          <a:prstGeom prst="rect">
            <a:avLst/>
          </a:prstGeom>
          <a:noFill/>
          <a:ln w="9525">
            <a:noFill/>
            <a:miter lim="800000"/>
            <a:headEnd/>
            <a:tailEnd/>
          </a:ln>
        </p:spPr>
      </p:pic>
      <p:sp>
        <p:nvSpPr>
          <p:cNvPr id="7191" name="Line 32"/>
          <p:cNvSpPr>
            <a:spLocks noChangeShapeType="1"/>
          </p:cNvSpPr>
          <p:nvPr/>
        </p:nvSpPr>
        <p:spPr bwMode="auto">
          <a:xfrm flipV="1">
            <a:off x="8331200" y="2438400"/>
            <a:ext cx="1219200" cy="60960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7192" name="Line 33"/>
          <p:cNvSpPr>
            <a:spLocks noChangeShapeType="1"/>
          </p:cNvSpPr>
          <p:nvPr/>
        </p:nvSpPr>
        <p:spPr bwMode="auto">
          <a:xfrm>
            <a:off x="8432800" y="3505200"/>
            <a:ext cx="12192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7193" name="Line 34"/>
          <p:cNvSpPr>
            <a:spLocks noChangeShapeType="1"/>
          </p:cNvSpPr>
          <p:nvPr/>
        </p:nvSpPr>
        <p:spPr bwMode="auto">
          <a:xfrm>
            <a:off x="8432800" y="4038600"/>
            <a:ext cx="1219200" cy="52705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7194" name="Oval 35"/>
          <p:cNvSpPr>
            <a:spLocks noChangeArrowheads="1"/>
          </p:cNvSpPr>
          <p:nvPr/>
        </p:nvSpPr>
        <p:spPr bwMode="auto">
          <a:xfrm>
            <a:off x="8993717" y="5334000"/>
            <a:ext cx="609600" cy="381000"/>
          </a:xfrm>
          <a:prstGeom prst="ellipse">
            <a:avLst/>
          </a:prstGeom>
          <a:solidFill>
            <a:schemeClr val="accent1"/>
          </a:solidFill>
          <a:ln w="9525">
            <a:solidFill>
              <a:schemeClr val="tx1"/>
            </a:solidFill>
            <a:round/>
            <a:headEnd/>
            <a:tailEnd/>
          </a:ln>
          <a:effectLst/>
        </p:spPr>
        <p:txBody>
          <a:bodyPr wrap="none" anchor="ctr"/>
          <a:lstStyle/>
          <a:p>
            <a:pPr algn="ctr"/>
            <a:r>
              <a:rPr lang="en-US"/>
              <a:t>3</a:t>
            </a:r>
          </a:p>
        </p:txBody>
      </p:sp>
      <p:sp>
        <p:nvSpPr>
          <p:cNvPr id="7195" name="Text Box 36"/>
          <p:cNvSpPr txBox="1">
            <a:spLocks noChangeArrowheads="1"/>
          </p:cNvSpPr>
          <p:nvPr/>
        </p:nvSpPr>
        <p:spPr bwMode="auto">
          <a:xfrm>
            <a:off x="9550401" y="5410200"/>
            <a:ext cx="1866217" cy="307777"/>
          </a:xfrm>
          <a:prstGeom prst="rect">
            <a:avLst/>
          </a:prstGeom>
          <a:noFill/>
          <a:ln w="9525">
            <a:noFill/>
            <a:miter lim="800000"/>
            <a:headEnd/>
            <a:tailEnd/>
          </a:ln>
          <a:effectLst/>
        </p:spPr>
        <p:txBody>
          <a:bodyPr wrap="none">
            <a:spAutoFit/>
          </a:bodyPr>
          <a:lstStyle/>
          <a:p>
            <a:r>
              <a:rPr lang="en-US" sz="1400"/>
              <a:t>Outsources to Chef</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normAutofit/>
          </a:bodyPr>
          <a:lstStyle/>
          <a:p>
            <a:r>
              <a:rPr lang="en-US" dirty="0"/>
              <a:t>Consider a garments factory specialized in creating trousers and shirts. Now the Parent company which is a famous Retail brand is now venturing into Gadget section. They are also planning to expand their Factories having one centre in US and another one in UK. The client should be completely unaware of how the objects are created. What is the best design pattern we can use to resolve this requirement?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TotalTime>1702</TotalTime>
  <Words>723</Words>
  <Application>Microsoft Office PowerPoint</Application>
  <PresentationFormat>Widescreen</PresentationFormat>
  <Paragraphs>79</Paragraphs>
  <Slides>22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Century Gothic</vt:lpstr>
      <vt:lpstr>Garamond</vt:lpstr>
      <vt:lpstr>Savon</vt:lpstr>
      <vt:lpstr>SOFTWARE DESIGN AND ARCHITECTURE</vt:lpstr>
      <vt:lpstr>ABSTRACT FACTORY PATTERN</vt:lpstr>
      <vt:lpstr>PowerPoint Presentation</vt:lpstr>
      <vt:lpstr>PowerPoint Presentation</vt:lpstr>
      <vt:lpstr>PowerPoint Presentation</vt:lpstr>
      <vt:lpstr>PowerPoint Presentation</vt:lpstr>
      <vt:lpstr>PowerPoint Presentation</vt:lpstr>
      <vt:lpstr>PowerPoint Presentation</vt:lpstr>
      <vt:lpstr>Motivation</vt:lpstr>
      <vt:lpstr>PowerPoint Presentation</vt:lpstr>
      <vt:lpstr>Applicability</vt:lpstr>
      <vt:lpstr>Participants</vt:lpstr>
      <vt:lpstr>Collaboration</vt:lpstr>
      <vt:lpstr>Consequences</vt:lpstr>
      <vt:lpstr>Sample Code (Implementation)</vt:lpstr>
      <vt:lpstr>PowerPoint Presentation</vt:lpstr>
      <vt:lpstr>PowerPoint Presentation</vt:lpstr>
      <vt:lpstr>PowerPoint Presentation</vt:lpstr>
      <vt:lpstr>Known uses</vt:lpstr>
      <vt:lpstr>Related Patterns</vt:lpstr>
      <vt:lpstr>PowerPoint Presentation</vt:lpstr>
      <vt:lpstr>Practical Task: Implement the Abstract Factory Pattern. Class diagram is given below: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SDA</dc:title>
  <dc:creator>Sharmeen</dc:creator>
  <cp:lastModifiedBy>rubeea jaffri</cp:lastModifiedBy>
  <cp:revision>36</cp:revision>
  <dcterms:created xsi:type="dcterms:W3CDTF">2014-12-26T10:18:16Z</dcterms:created>
  <dcterms:modified xsi:type="dcterms:W3CDTF">2023-08-15T04:33:02Z</dcterms:modified>
</cp:coreProperties>
</file>