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74AF16-CC2C-4B9C-9F18-0B36F44A2893}" type="slidenum">
              <a:rPr lang="en-US" smtClean="0"/>
              <a:pPr/>
              <a:t>1</a:t>
            </a:fld>
            <a:endParaRPr lang="en-US"/>
          </a:p>
        </p:txBody>
      </p:sp>
    </p:spTree>
    <p:extLst>
      <p:ext uri="{BB962C8B-B14F-4D97-AF65-F5344CB8AC3E}">
        <p14:creationId xmlns:p14="http://schemas.microsoft.com/office/powerpoint/2010/main" val="419274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Spool is an acronym for simultaneous peripheral operations on-line. </a:t>
            </a:r>
            <a:endParaRPr lang="en-US" dirty="0"/>
          </a:p>
        </p:txBody>
      </p:sp>
      <p:sp>
        <p:nvSpPr>
          <p:cNvPr id="4" name="Slide Number Placeholder 3"/>
          <p:cNvSpPr>
            <a:spLocks noGrp="1"/>
          </p:cNvSpPr>
          <p:nvPr>
            <p:ph type="sldNum" sz="quarter" idx="10"/>
          </p:nvPr>
        </p:nvSpPr>
        <p:spPr/>
        <p:txBody>
          <a:bodyPr/>
          <a:lstStyle/>
          <a:p>
            <a:fld id="{6DDBE0F3-B1D6-483B-8EC9-941789DDC24E}" type="slidenum">
              <a:rPr lang="en-US" smtClean="0"/>
              <a:pPr/>
              <a:t>3</a:t>
            </a:fld>
            <a:endParaRPr lang="en-US"/>
          </a:p>
        </p:txBody>
      </p:sp>
    </p:spTree>
    <p:extLst>
      <p:ext uri="{BB962C8B-B14F-4D97-AF65-F5344CB8AC3E}">
        <p14:creationId xmlns:p14="http://schemas.microsoft.com/office/powerpoint/2010/main" val="2681934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8/8/2023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8/8/2023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8/8/2023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8/8/2023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8/8/2023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SOFTWARE DESIGN AND ARCHITECTURE</a:t>
            </a:r>
          </a:p>
        </p:txBody>
      </p:sp>
      <p:sp>
        <p:nvSpPr>
          <p:cNvPr id="3" name="Subtitle 2"/>
          <p:cNvSpPr>
            <a:spLocks noGrp="1"/>
          </p:cNvSpPr>
          <p:nvPr>
            <p:ph type="subTitle" idx="1"/>
          </p:nvPr>
        </p:nvSpPr>
        <p:spPr>
          <a:xfrm>
            <a:off x="812800" y="3886200"/>
            <a:ext cx="10769600" cy="2743200"/>
          </a:xfrm>
        </p:spPr>
        <p:txBody>
          <a:bodyPr>
            <a:normAutofit/>
          </a:bodyPr>
          <a:lstStyle/>
          <a:p>
            <a:r>
              <a:rPr lang="en-US" dirty="0"/>
              <a:t>(PRACTICAL </a:t>
            </a:r>
            <a:r>
              <a:rPr lang="en-US"/>
              <a:t>#06)</a:t>
            </a:r>
            <a:endParaRPr lang="en-US" dirty="0"/>
          </a:p>
          <a:p>
            <a:r>
              <a:rPr lang="en-US" dirty="0"/>
              <a:t>CREATIONAL DESIGN PATTERNS (SINGLETON)</a:t>
            </a:r>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066800"/>
          </a:xfrm>
        </p:spPr>
        <p:txBody>
          <a:bodyPr/>
          <a:lstStyle/>
          <a:p>
            <a:r>
              <a:rPr lang="en-US" dirty="0"/>
              <a:t>EASY LOOK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1" y="1524001"/>
            <a:ext cx="10448716" cy="483736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Singleton Pattern: Known Use &amp; Related Patterns</a:t>
            </a:r>
          </a:p>
        </p:txBody>
      </p:sp>
      <p:sp>
        <p:nvSpPr>
          <p:cNvPr id="3" name="Content Placeholder 2"/>
          <p:cNvSpPr>
            <a:spLocks noGrp="1"/>
          </p:cNvSpPr>
          <p:nvPr>
            <p:ph idx="1"/>
          </p:nvPr>
        </p:nvSpPr>
        <p:spPr/>
        <p:txBody>
          <a:bodyPr>
            <a:normAutofit/>
          </a:bodyPr>
          <a:lstStyle/>
          <a:p>
            <a:r>
              <a:rPr lang="en-US" b="1" dirty="0"/>
              <a:t>Known use</a:t>
            </a:r>
            <a:r>
              <a:rPr lang="en-US" dirty="0"/>
              <a:t>: A known use for singleton pattern is where a global resource is shared, Also used with meta classes.</a:t>
            </a:r>
          </a:p>
          <a:p>
            <a:pPr>
              <a:buNone/>
            </a:pPr>
            <a:endParaRPr lang="en-US" dirty="0"/>
          </a:p>
          <a:p>
            <a:r>
              <a:rPr lang="en-US" b="1" dirty="0"/>
              <a:t>Related Patterns</a:t>
            </a:r>
            <a:r>
              <a:rPr lang="en-US" dirty="0"/>
              <a:t>: Many patterns can be implemented using the Singleton pattern. Abstract Factory, Builder, Prototype.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609600" y="2057400"/>
            <a:ext cx="10972800" cy="4517136"/>
          </a:xfrm>
        </p:spPr>
        <p:txBody>
          <a:bodyPr>
            <a:normAutofit/>
          </a:bodyPr>
          <a:lstStyle/>
          <a:p>
            <a:r>
              <a:rPr lang="en-US" dirty="0"/>
              <a:t>Example 1 - Logger Classes</a:t>
            </a:r>
          </a:p>
          <a:p>
            <a:pPr>
              <a:buNone/>
            </a:pPr>
            <a:r>
              <a:rPr lang="en-US" dirty="0"/>
              <a:t>The Singleton pattern is used in the design of logger classes. This classes are usually implemented as a singletons, and provides a global logging access point in all the application components without being necessary to create an object each time a logging operations is performed.</a:t>
            </a:r>
          </a:p>
          <a:p>
            <a:r>
              <a:rPr lang="en-US" dirty="0"/>
              <a:t>Example 2 - Configuration Classes</a:t>
            </a:r>
          </a:p>
          <a:p>
            <a:pPr>
              <a:buNone/>
            </a:pPr>
            <a:r>
              <a:rPr lang="en-US" dirty="0"/>
              <a:t>The Singleton pattern is used to design the classes which provides the configuration settings for an application. By implementing configuration classes as Singleton not only that we provide a global access point, but we also keep the instance we use as a cache object. When the class is instantiated( or when a value is read ) the singleton will keep the values in its internal structure. If the values are read from the database or from files this avoids the reloading the values each time the configuration parameters are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FOR PRACTICAL#06</a:t>
            </a:r>
          </a:p>
        </p:txBody>
      </p:sp>
      <p:sp>
        <p:nvSpPr>
          <p:cNvPr id="3" name="Content Placeholder 2"/>
          <p:cNvSpPr>
            <a:spLocks noGrp="1"/>
          </p:cNvSpPr>
          <p:nvPr>
            <p:ph idx="1"/>
          </p:nvPr>
        </p:nvSpPr>
        <p:spPr/>
        <p:txBody>
          <a:bodyPr/>
          <a:lstStyle/>
          <a:p>
            <a:r>
              <a:rPr lang="en-US" dirty="0"/>
              <a:t>Implement the singleton pattern in a class which returns database connections to the clients.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MORE</a:t>
            </a:r>
          </a:p>
        </p:txBody>
      </p:sp>
      <p:sp>
        <p:nvSpPr>
          <p:cNvPr id="3" name="Content Placeholder 2"/>
          <p:cNvSpPr>
            <a:spLocks noGrp="1"/>
          </p:cNvSpPr>
          <p:nvPr>
            <p:ph idx="1"/>
          </p:nvPr>
        </p:nvSpPr>
        <p:spPr/>
        <p:txBody>
          <a:bodyPr/>
          <a:lstStyle/>
          <a:p>
            <a:r>
              <a:rPr lang="en-US" dirty="0"/>
              <a:t>For those who are interested, they can explore more about this pattern on the internet. </a:t>
            </a:r>
            <a:r>
              <a:rPr lang="en-US" dirty="0">
                <a:sym typeface="Wingdings" pitchFamily="2" charset="2"/>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3200"/>
            <a:ext cx="10972800" cy="2286000"/>
          </a:xfrm>
        </p:spPr>
        <p:txBody>
          <a:bodyPr/>
          <a:lstStyle/>
          <a:p>
            <a:pPr algn="ctr"/>
            <a:r>
              <a:rPr lang="en-US" dirty="0"/>
              <a:t>SINGLETON DESIGN PATTERN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SINGLETON Pattern: Intent and Motivation</a:t>
            </a:r>
          </a:p>
        </p:txBody>
      </p:sp>
      <p:sp>
        <p:nvSpPr>
          <p:cNvPr id="3" name="Content Placeholder 2"/>
          <p:cNvSpPr>
            <a:spLocks noGrp="1"/>
          </p:cNvSpPr>
          <p:nvPr>
            <p:ph idx="1"/>
          </p:nvPr>
        </p:nvSpPr>
        <p:spPr/>
        <p:txBody>
          <a:bodyPr>
            <a:normAutofit/>
          </a:bodyPr>
          <a:lstStyle/>
          <a:p>
            <a:r>
              <a:rPr lang="en-US" b="1" dirty="0"/>
              <a:t>Intent:</a:t>
            </a:r>
            <a:r>
              <a:rPr lang="en-US" dirty="0"/>
              <a:t> Ensure a class only has one instance, and provide a global point of access to it.</a:t>
            </a:r>
          </a:p>
          <a:p>
            <a:r>
              <a:rPr lang="en-US" b="1" dirty="0"/>
              <a:t>Motivation:</a:t>
            </a:r>
            <a:r>
              <a:rPr lang="en-US" dirty="0"/>
              <a:t> In many systems, there should often only be one object instance for a given class</a:t>
            </a:r>
          </a:p>
          <a:p>
            <a:pPr lvl="1">
              <a:buFont typeface="Wingdings" charset="0"/>
              <a:buChar char="n"/>
              <a:defRPr/>
            </a:pPr>
            <a:r>
              <a:rPr lang="en-US" dirty="0"/>
              <a:t>Print spooler</a:t>
            </a:r>
          </a:p>
          <a:p>
            <a:pPr lvl="1">
              <a:buFont typeface="Wingdings" charset="0"/>
              <a:buChar char="n"/>
              <a:defRPr/>
            </a:pPr>
            <a:r>
              <a:rPr lang="en-US" dirty="0"/>
              <a:t>File system</a:t>
            </a:r>
          </a:p>
          <a:p>
            <a:pPr lvl="1">
              <a:buFont typeface="Wingdings" charset="0"/>
              <a:buChar char="n"/>
              <a:defRPr/>
            </a:pPr>
            <a:r>
              <a:rPr lang="en-US" dirty="0"/>
              <a:t>Window manager</a:t>
            </a:r>
          </a:p>
          <a:p>
            <a:pPr lvl="1">
              <a:buFont typeface="Wingdings" charset="0"/>
              <a:buChar char="n"/>
              <a:defRPr/>
            </a:pPr>
            <a:r>
              <a:rPr lang="en-US" dirty="0"/>
              <a:t>one </a:t>
            </a:r>
            <a:r>
              <a:rPr lang="en-US" dirty="0" err="1"/>
              <a:t>Input/Output</a:t>
            </a:r>
            <a:r>
              <a:rPr lang="en-US" dirty="0"/>
              <a:t> socket</a:t>
            </a:r>
          </a:p>
          <a:p>
            <a:r>
              <a:rPr lang="en-US" dirty="0"/>
              <a:t>How do we ensure that a class has only one instance and that the instance is easily accessible?</a:t>
            </a:r>
          </a:p>
          <a:p>
            <a:pPr lvl="1"/>
            <a:r>
              <a:rPr lang="en-US" dirty="0"/>
              <a:t>Global variable makes an object accessible, but multiple instances</a:t>
            </a:r>
          </a:p>
          <a:p>
            <a:pPr lvl="1"/>
            <a:r>
              <a:rPr lang="en-US" dirty="0"/>
              <a:t>Class itself responsible for sole instance.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SINGLE INSTANCE</a:t>
            </a:r>
          </a:p>
        </p:txBody>
      </p:sp>
      <p:sp>
        <p:nvSpPr>
          <p:cNvPr id="3" name="Content Placeholder 2"/>
          <p:cNvSpPr>
            <a:spLocks noGrp="1"/>
          </p:cNvSpPr>
          <p:nvPr>
            <p:ph idx="1"/>
          </p:nvPr>
        </p:nvSpPr>
        <p:spPr/>
        <p:txBody>
          <a:bodyPr/>
          <a:lstStyle/>
          <a:p>
            <a:pPr fontAlgn="auto">
              <a:spcAft>
                <a:spcPts val="0"/>
              </a:spcAft>
              <a:defRPr/>
            </a:pPr>
            <a:r>
              <a:rPr lang="en-US" dirty="0"/>
              <a:t>This maybe necessary because:</a:t>
            </a:r>
          </a:p>
          <a:p>
            <a:pPr lvl="1" fontAlgn="auto">
              <a:spcAft>
                <a:spcPts val="0"/>
              </a:spcAft>
              <a:defRPr/>
            </a:pPr>
            <a:r>
              <a:rPr lang="en-US" dirty="0"/>
              <a:t>More than one instance will result in incorrect program behavior</a:t>
            </a:r>
          </a:p>
          <a:p>
            <a:pPr lvl="1" fontAlgn="auto">
              <a:spcAft>
                <a:spcPts val="0"/>
              </a:spcAft>
              <a:defRPr/>
            </a:pPr>
            <a:r>
              <a:rPr lang="en-US" dirty="0"/>
              <a:t>More than one instance will result in the overuse of resources</a:t>
            </a:r>
          </a:p>
          <a:p>
            <a:pPr lvl="1" fontAlgn="auto">
              <a:spcAft>
                <a:spcPts val="0"/>
              </a:spcAft>
              <a:defRPr/>
            </a:pPr>
            <a:r>
              <a:rPr lang="en-US" dirty="0"/>
              <a:t>There is a need for a global point of access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 Applicability </a:t>
            </a:r>
          </a:p>
        </p:txBody>
      </p:sp>
      <p:sp>
        <p:nvSpPr>
          <p:cNvPr id="3" name="Content Placeholder 2"/>
          <p:cNvSpPr>
            <a:spLocks noGrp="1"/>
          </p:cNvSpPr>
          <p:nvPr>
            <p:ph idx="1"/>
          </p:nvPr>
        </p:nvSpPr>
        <p:spPr/>
        <p:txBody>
          <a:bodyPr/>
          <a:lstStyle/>
          <a:p>
            <a:pPr>
              <a:lnSpc>
                <a:spcPct val="89000"/>
              </a:lnSpc>
              <a:buNone/>
              <a:defRPr/>
            </a:pPr>
            <a:r>
              <a:rPr lang="en-US" dirty="0"/>
              <a:t>Applicability:</a:t>
            </a:r>
          </a:p>
          <a:p>
            <a:pPr>
              <a:lnSpc>
                <a:spcPct val="89000"/>
              </a:lnSpc>
              <a:buNone/>
              <a:defRPr/>
            </a:pPr>
            <a:r>
              <a:rPr lang="en-US" dirty="0"/>
              <a:t> Use the Singleton pattern when</a:t>
            </a:r>
          </a:p>
          <a:p>
            <a:pPr lvl="1">
              <a:lnSpc>
                <a:spcPct val="89000"/>
              </a:lnSpc>
              <a:buFont typeface="Wingdings" charset="0"/>
              <a:buChar char="l"/>
              <a:defRPr/>
            </a:pPr>
            <a:r>
              <a:rPr lang="en-US" dirty="0"/>
              <a:t>there must be exactly one instance of a class, and it must be accessible to clients from a well-known access 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 Structure</a:t>
            </a:r>
          </a:p>
        </p:txBody>
      </p:sp>
      <p:sp>
        <p:nvSpPr>
          <p:cNvPr id="4" name="Rectangle 3"/>
          <p:cNvSpPr>
            <a:spLocks noChangeArrowheads="1"/>
          </p:cNvSpPr>
          <p:nvPr/>
        </p:nvSpPr>
        <p:spPr bwMode="auto">
          <a:xfrm>
            <a:off x="1327150" y="2590800"/>
            <a:ext cx="4028017" cy="257175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 name="Rectangle 4"/>
          <p:cNvSpPr>
            <a:spLocks noChangeArrowheads="1"/>
          </p:cNvSpPr>
          <p:nvPr/>
        </p:nvSpPr>
        <p:spPr bwMode="auto">
          <a:xfrm>
            <a:off x="2575984" y="2665413"/>
            <a:ext cx="1176604"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a:latin typeface="Arial" charset="0"/>
                <a:ea typeface="ＭＳ Ｐゴシック" charset="0"/>
              </a:rPr>
              <a:t>Singleton</a:t>
            </a:r>
          </a:p>
        </p:txBody>
      </p:sp>
      <p:sp>
        <p:nvSpPr>
          <p:cNvPr id="6" name="Line 5"/>
          <p:cNvSpPr>
            <a:spLocks noChangeShapeType="1"/>
          </p:cNvSpPr>
          <p:nvPr/>
        </p:nvSpPr>
        <p:spPr bwMode="auto">
          <a:xfrm>
            <a:off x="1320801" y="3025775"/>
            <a:ext cx="4034367" cy="15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 name="Line 6"/>
          <p:cNvSpPr>
            <a:spLocks noChangeShapeType="1"/>
          </p:cNvSpPr>
          <p:nvPr/>
        </p:nvSpPr>
        <p:spPr bwMode="auto">
          <a:xfrm>
            <a:off x="1320801" y="3810000"/>
            <a:ext cx="4034367" cy="15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Rectangle 7"/>
          <p:cNvSpPr>
            <a:spLocks noChangeArrowheads="1"/>
          </p:cNvSpPr>
          <p:nvPr/>
        </p:nvSpPr>
        <p:spPr bwMode="auto">
          <a:xfrm>
            <a:off x="1485900" y="3067050"/>
            <a:ext cx="2652970"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a:latin typeface="Arial" charset="0"/>
                <a:ea typeface="ＭＳ Ｐゴシック" charset="0"/>
              </a:rPr>
              <a:t>static uniqueInstance</a:t>
            </a:r>
          </a:p>
        </p:txBody>
      </p:sp>
      <p:sp>
        <p:nvSpPr>
          <p:cNvPr id="9" name="Rectangle 8"/>
          <p:cNvSpPr>
            <a:spLocks noChangeArrowheads="1"/>
          </p:cNvSpPr>
          <p:nvPr/>
        </p:nvSpPr>
        <p:spPr bwMode="auto">
          <a:xfrm>
            <a:off x="1485901" y="3381376"/>
            <a:ext cx="1726435"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dirty="0" err="1">
                <a:latin typeface="Arial" charset="0"/>
                <a:ea typeface="ＭＳ Ｐゴシック" charset="0"/>
              </a:rPr>
              <a:t>singletonData</a:t>
            </a:r>
            <a:endParaRPr lang="en-US" sz="2200" b="0" i="0" dirty="0">
              <a:latin typeface="Arial" charset="0"/>
              <a:ea typeface="ＭＳ Ｐゴシック" charset="0"/>
            </a:endParaRPr>
          </a:p>
        </p:txBody>
      </p:sp>
      <p:sp>
        <p:nvSpPr>
          <p:cNvPr id="10" name="Rectangle 9"/>
          <p:cNvSpPr>
            <a:spLocks noChangeArrowheads="1"/>
          </p:cNvSpPr>
          <p:nvPr/>
        </p:nvSpPr>
        <p:spPr bwMode="auto">
          <a:xfrm>
            <a:off x="1562101" y="4010025"/>
            <a:ext cx="1978106"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a:latin typeface="Arial" charset="0"/>
                <a:ea typeface="ＭＳ Ｐゴシック" charset="0"/>
              </a:rPr>
              <a:t>static instance()</a:t>
            </a:r>
          </a:p>
        </p:txBody>
      </p:sp>
      <p:sp>
        <p:nvSpPr>
          <p:cNvPr id="11" name="Rectangle 10"/>
          <p:cNvSpPr>
            <a:spLocks noChangeArrowheads="1"/>
          </p:cNvSpPr>
          <p:nvPr/>
        </p:nvSpPr>
        <p:spPr bwMode="auto">
          <a:xfrm>
            <a:off x="1562101" y="4325938"/>
            <a:ext cx="2559996"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a:latin typeface="Arial" charset="0"/>
                <a:ea typeface="ＭＳ Ｐゴシック" charset="0"/>
              </a:rPr>
              <a:t>singletonOperation()</a:t>
            </a:r>
          </a:p>
        </p:txBody>
      </p:sp>
      <p:sp>
        <p:nvSpPr>
          <p:cNvPr id="12" name="Rectangle 11"/>
          <p:cNvSpPr>
            <a:spLocks noChangeArrowheads="1"/>
          </p:cNvSpPr>
          <p:nvPr/>
        </p:nvSpPr>
        <p:spPr bwMode="auto">
          <a:xfrm>
            <a:off x="1562100" y="4640264"/>
            <a:ext cx="2354812"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dirty="0" err="1">
                <a:latin typeface="Arial" charset="0"/>
                <a:ea typeface="ＭＳ Ｐゴシック" charset="0"/>
              </a:rPr>
              <a:t>getSingletonData</a:t>
            </a:r>
            <a:r>
              <a:rPr lang="en-US" sz="2200" b="0" i="0" dirty="0">
                <a:latin typeface="Arial" charset="0"/>
                <a:ea typeface="ＭＳ Ｐゴシック" charset="0"/>
              </a:rPr>
              <a:t>()</a:t>
            </a:r>
          </a:p>
        </p:txBody>
      </p:sp>
      <p:sp>
        <p:nvSpPr>
          <p:cNvPr id="13" name="Freeform 12"/>
          <p:cNvSpPr>
            <a:spLocks/>
          </p:cNvSpPr>
          <p:nvPr/>
        </p:nvSpPr>
        <p:spPr bwMode="auto">
          <a:xfrm>
            <a:off x="5810250" y="4298950"/>
            <a:ext cx="4296833" cy="831850"/>
          </a:xfrm>
          <a:custGeom>
            <a:avLst/>
            <a:gdLst>
              <a:gd name="T0" fmla="*/ 0 w 2030"/>
              <a:gd name="T1" fmla="*/ 0 h 524"/>
              <a:gd name="T2" fmla="*/ 2979738 w 2030"/>
              <a:gd name="T3" fmla="*/ 0 h 524"/>
              <a:gd name="T4" fmla="*/ 3221038 w 2030"/>
              <a:gd name="T5" fmla="*/ 241300 h 524"/>
              <a:gd name="T6" fmla="*/ 3221038 w 2030"/>
              <a:gd name="T7" fmla="*/ 830263 h 524"/>
              <a:gd name="T8" fmla="*/ 0 w 2030"/>
              <a:gd name="T9" fmla="*/ 830263 h 524"/>
              <a:gd name="T10" fmla="*/ 0 w 2030"/>
              <a:gd name="T11" fmla="*/ 0 h 5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30" h="524">
                <a:moveTo>
                  <a:pt x="0" y="0"/>
                </a:moveTo>
                <a:lnTo>
                  <a:pt x="1877" y="0"/>
                </a:lnTo>
                <a:lnTo>
                  <a:pt x="2029" y="152"/>
                </a:lnTo>
                <a:lnTo>
                  <a:pt x="2029" y="523"/>
                </a:lnTo>
                <a:lnTo>
                  <a:pt x="0" y="523"/>
                </a:lnTo>
                <a:lnTo>
                  <a:pt x="0" y="0"/>
                </a:lnTo>
              </a:path>
            </a:pathLst>
          </a:custGeom>
          <a:noFill/>
          <a:ln w="12700" cap="rnd" cmpd="sng">
            <a:solidFill>
              <a:schemeClr val="tx2"/>
            </a:solidFill>
            <a:prstDash val="solid"/>
            <a:round/>
            <a:headEnd type="none" w="sm" len="sm"/>
            <a:tailEnd type="none" w="sm" len="sm"/>
          </a:ln>
          <a:effectLst/>
        </p:spPr>
        <p:txBody>
          <a:bodyPr/>
          <a:lstStyle/>
          <a:p>
            <a:endParaRPr lang="en-US"/>
          </a:p>
        </p:txBody>
      </p:sp>
      <p:sp>
        <p:nvSpPr>
          <p:cNvPr id="14" name="Freeform 13"/>
          <p:cNvSpPr>
            <a:spLocks/>
          </p:cNvSpPr>
          <p:nvPr/>
        </p:nvSpPr>
        <p:spPr bwMode="auto">
          <a:xfrm>
            <a:off x="9783234" y="4298950"/>
            <a:ext cx="323849" cy="242888"/>
          </a:xfrm>
          <a:custGeom>
            <a:avLst/>
            <a:gdLst>
              <a:gd name="T0" fmla="*/ 0 w 153"/>
              <a:gd name="T1" fmla="*/ 0 h 153"/>
              <a:gd name="T2" fmla="*/ 0 w 153"/>
              <a:gd name="T3" fmla="*/ 241300 h 153"/>
              <a:gd name="T4" fmla="*/ 241300 w 153"/>
              <a:gd name="T5" fmla="*/ 241300 h 153"/>
              <a:gd name="T6" fmla="*/ 0 60000 65536"/>
              <a:gd name="T7" fmla="*/ 0 60000 65536"/>
              <a:gd name="T8" fmla="*/ 0 60000 65536"/>
            </a:gdLst>
            <a:ahLst/>
            <a:cxnLst>
              <a:cxn ang="T6">
                <a:pos x="T0" y="T1"/>
              </a:cxn>
              <a:cxn ang="T7">
                <a:pos x="T2" y="T3"/>
              </a:cxn>
              <a:cxn ang="T8">
                <a:pos x="T4" y="T5"/>
              </a:cxn>
            </a:cxnLst>
            <a:rect l="0" t="0" r="r" b="b"/>
            <a:pathLst>
              <a:path w="153" h="153">
                <a:moveTo>
                  <a:pt x="0" y="0"/>
                </a:moveTo>
                <a:lnTo>
                  <a:pt x="0" y="152"/>
                </a:lnTo>
                <a:lnTo>
                  <a:pt x="152" y="152"/>
                </a:lnTo>
              </a:path>
            </a:pathLst>
          </a:custGeom>
          <a:noFill/>
          <a:ln w="12700" cap="rnd" cmpd="sng">
            <a:solidFill>
              <a:schemeClr val="tx2"/>
            </a:solidFill>
            <a:prstDash val="solid"/>
            <a:round/>
            <a:headEnd type="none" w="sm" len="sm"/>
            <a:tailEnd type="none" w="sm" len="sm"/>
          </a:ln>
          <a:effectLst/>
        </p:spPr>
        <p:txBody>
          <a:bodyPr/>
          <a:lstStyle/>
          <a:p>
            <a:endParaRPr lang="en-US"/>
          </a:p>
        </p:txBody>
      </p:sp>
      <p:sp>
        <p:nvSpPr>
          <p:cNvPr id="15" name="Rectangle 14"/>
          <p:cNvSpPr>
            <a:spLocks noChangeArrowheads="1"/>
          </p:cNvSpPr>
          <p:nvPr/>
        </p:nvSpPr>
        <p:spPr bwMode="auto">
          <a:xfrm>
            <a:off x="5916083" y="4338638"/>
            <a:ext cx="2733121" cy="30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defTabSz="762000">
              <a:lnSpc>
                <a:spcPct val="89000"/>
              </a:lnSpc>
              <a:defRPr/>
            </a:pPr>
            <a:r>
              <a:rPr lang="en-US" sz="2200" b="0" i="0">
                <a:latin typeface="Arial" charset="0"/>
                <a:ea typeface="ＭＳ Ｐゴシック" charset="0"/>
              </a:rPr>
              <a:t>return uniqueInstance</a:t>
            </a:r>
          </a:p>
        </p:txBody>
      </p:sp>
      <p:sp>
        <p:nvSpPr>
          <p:cNvPr id="16" name="Line 15"/>
          <p:cNvSpPr>
            <a:spLocks noChangeShapeType="1"/>
          </p:cNvSpPr>
          <p:nvPr/>
        </p:nvSpPr>
        <p:spPr bwMode="auto">
          <a:xfrm flipH="1" flipV="1">
            <a:off x="5365750" y="4251326"/>
            <a:ext cx="433917" cy="793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SINGLETON Pattern: Participants &amp; Collaboration</a:t>
            </a:r>
          </a:p>
        </p:txBody>
      </p:sp>
      <p:sp>
        <p:nvSpPr>
          <p:cNvPr id="3" name="Content Placeholder 2"/>
          <p:cNvSpPr>
            <a:spLocks noGrp="1"/>
          </p:cNvSpPr>
          <p:nvPr>
            <p:ph idx="1"/>
          </p:nvPr>
        </p:nvSpPr>
        <p:spPr/>
        <p:txBody>
          <a:bodyPr/>
          <a:lstStyle/>
          <a:p>
            <a:pPr>
              <a:lnSpc>
                <a:spcPct val="89000"/>
              </a:lnSpc>
              <a:defRPr/>
            </a:pPr>
            <a:r>
              <a:rPr lang="en-US" b="1" dirty="0"/>
              <a:t>Participants:</a:t>
            </a:r>
          </a:p>
          <a:p>
            <a:pPr lvl="1">
              <a:lnSpc>
                <a:spcPct val="89000"/>
              </a:lnSpc>
              <a:defRPr/>
            </a:pPr>
            <a:r>
              <a:rPr lang="en-US" b="1" dirty="0"/>
              <a:t>Singleton</a:t>
            </a:r>
          </a:p>
          <a:p>
            <a:pPr lvl="2">
              <a:lnSpc>
                <a:spcPct val="89000"/>
              </a:lnSpc>
              <a:buFont typeface="Wingdings" charset="0"/>
              <a:buChar char="n"/>
              <a:defRPr/>
            </a:pPr>
            <a:r>
              <a:rPr lang="en-US" dirty="0"/>
              <a:t>defines an </a:t>
            </a:r>
            <a:r>
              <a:rPr lang="en-US" dirty="0">
                <a:latin typeface="Courier New" charset="0"/>
              </a:rPr>
              <a:t>instance()</a:t>
            </a:r>
            <a:r>
              <a:rPr lang="en-US" dirty="0"/>
              <a:t> operation that lets clients access its unique instance.</a:t>
            </a:r>
          </a:p>
          <a:p>
            <a:pPr lvl="2">
              <a:lnSpc>
                <a:spcPct val="89000"/>
              </a:lnSpc>
              <a:buFont typeface="Wingdings" charset="0"/>
              <a:buChar char="n"/>
              <a:defRPr/>
            </a:pPr>
            <a:r>
              <a:rPr lang="en-US" dirty="0"/>
              <a:t> Instance is a class operation (i.e.: static)</a:t>
            </a:r>
          </a:p>
          <a:p>
            <a:pPr lvl="2">
              <a:lnSpc>
                <a:spcPct val="89000"/>
              </a:lnSpc>
              <a:buFont typeface="Wingdings" charset="0"/>
              <a:buChar char="n"/>
              <a:defRPr/>
            </a:pPr>
            <a:r>
              <a:rPr lang="en-US" dirty="0"/>
              <a:t>may be responsible for creating its own unique instance</a:t>
            </a:r>
          </a:p>
          <a:p>
            <a:pPr>
              <a:lnSpc>
                <a:spcPct val="89000"/>
              </a:lnSpc>
              <a:defRPr/>
            </a:pPr>
            <a:r>
              <a:rPr lang="en-US" b="1" dirty="0"/>
              <a:t>Collaboration</a:t>
            </a:r>
            <a:r>
              <a:rPr lang="en-US" dirty="0"/>
              <a:t>:</a:t>
            </a:r>
          </a:p>
          <a:p>
            <a:pPr lvl="1">
              <a:lnSpc>
                <a:spcPct val="89000"/>
              </a:lnSpc>
              <a:defRPr/>
            </a:pPr>
            <a:r>
              <a:rPr lang="en-US" dirty="0"/>
              <a:t>Clients access a Singleton instance solely through Singleton's Instance operation.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066800"/>
          </a:xfrm>
        </p:spPr>
        <p:txBody>
          <a:bodyPr/>
          <a:lstStyle/>
          <a:p>
            <a:r>
              <a:rPr lang="en-US" dirty="0"/>
              <a:t>SINGLETON Pattern: Consequences</a:t>
            </a:r>
          </a:p>
        </p:txBody>
      </p:sp>
      <p:sp>
        <p:nvSpPr>
          <p:cNvPr id="3" name="Content Placeholder 2"/>
          <p:cNvSpPr>
            <a:spLocks noGrp="1"/>
          </p:cNvSpPr>
          <p:nvPr>
            <p:ph idx="1"/>
          </p:nvPr>
        </p:nvSpPr>
        <p:spPr>
          <a:xfrm>
            <a:off x="609600" y="1676400"/>
            <a:ext cx="10972800" cy="4898136"/>
          </a:xfrm>
        </p:spPr>
        <p:txBody>
          <a:bodyPr>
            <a:normAutofit/>
          </a:bodyPr>
          <a:lstStyle/>
          <a:p>
            <a:pPr>
              <a:defRPr/>
            </a:pPr>
            <a:r>
              <a:rPr lang="en-US" sz="2400" dirty="0"/>
              <a:t>Controlled access to sole instance</a:t>
            </a:r>
          </a:p>
          <a:p>
            <a:pPr lvl="1">
              <a:buFont typeface="Wingdings" charset="0"/>
              <a:buChar char="n"/>
              <a:defRPr/>
            </a:pPr>
            <a:r>
              <a:rPr lang="en-US" sz="2000" dirty="0"/>
              <a:t> As the constructor is private, the class controls when an instance is created</a:t>
            </a:r>
          </a:p>
          <a:p>
            <a:pPr>
              <a:defRPr/>
            </a:pPr>
            <a:r>
              <a:rPr lang="en-US" sz="2400" dirty="0"/>
              <a:t>Reduced name space</a:t>
            </a:r>
          </a:p>
          <a:p>
            <a:pPr lvl="1">
              <a:buFont typeface="Wingdings" charset="0"/>
              <a:buChar char="n"/>
              <a:defRPr/>
            </a:pPr>
            <a:r>
              <a:rPr lang="en-US" sz="2000" dirty="0"/>
              <a:t> Eliminates the need for global variables that store single instances</a:t>
            </a:r>
          </a:p>
          <a:p>
            <a:pPr>
              <a:defRPr/>
            </a:pPr>
            <a:r>
              <a:rPr lang="en-US" sz="2400" dirty="0"/>
              <a:t>Permits a variable number of instances</a:t>
            </a:r>
          </a:p>
          <a:p>
            <a:pPr lvl="1">
              <a:buFont typeface="Wingdings" charset="0"/>
              <a:buChar char="n"/>
              <a:defRPr/>
            </a:pPr>
            <a:r>
              <a:rPr lang="en-US" sz="2000" dirty="0"/>
              <a:t> The class is easily modified to allow </a:t>
            </a:r>
            <a:r>
              <a:rPr lang="en-US" sz="2000" i="1" dirty="0"/>
              <a:t>n</a:t>
            </a:r>
            <a:r>
              <a:rPr lang="en-US" sz="2000" dirty="0"/>
              <a:t> instances when </a:t>
            </a:r>
            <a:r>
              <a:rPr lang="en-US" sz="2000" i="1" dirty="0"/>
              <a:t>n</a:t>
            </a:r>
            <a:r>
              <a:rPr lang="en-US" sz="2000" dirty="0"/>
              <a:t> is not 1</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SINGLETON PATTERN: Implementation</a:t>
            </a:r>
          </a:p>
        </p:txBody>
      </p:sp>
      <p:sp>
        <p:nvSpPr>
          <p:cNvPr id="5" name="TextBox 4"/>
          <p:cNvSpPr txBox="1"/>
          <p:nvPr/>
        </p:nvSpPr>
        <p:spPr>
          <a:xfrm>
            <a:off x="812800" y="1612232"/>
            <a:ext cx="9991558" cy="5170646"/>
          </a:xfrm>
          <a:prstGeom prst="rect">
            <a:avLst/>
          </a:prstGeom>
          <a:noFill/>
        </p:spPr>
        <p:txBody>
          <a:bodyPr wrap="square" rtlCol="0">
            <a:spAutoFit/>
          </a:bodyPr>
          <a:lstStyle/>
          <a:p>
            <a:r>
              <a:rPr lang="en-US" sz="1600" b="1" dirty="0"/>
              <a:t>class Singleton</a:t>
            </a:r>
          </a:p>
          <a:p>
            <a:r>
              <a:rPr lang="en-US" sz="1600" b="1" dirty="0"/>
              <a:t>{ </a:t>
            </a:r>
          </a:p>
          <a:p>
            <a:r>
              <a:rPr lang="en-US" sz="1600" b="1" dirty="0"/>
              <a:t>	private static Singleton instance = null; </a:t>
            </a:r>
          </a:p>
          <a:p>
            <a:r>
              <a:rPr lang="en-US" sz="1600" b="1" dirty="0"/>
              <a:t>	private Singleton() {  } </a:t>
            </a:r>
          </a:p>
          <a:p>
            <a:r>
              <a:rPr lang="en-US" sz="1600" b="1" dirty="0"/>
              <a:t>		public static Singleton </a:t>
            </a:r>
            <a:r>
              <a:rPr lang="en-US" sz="1600" b="1" dirty="0" err="1"/>
              <a:t>getInstance</a:t>
            </a:r>
            <a:r>
              <a:rPr lang="en-US" sz="1600" b="1" dirty="0"/>
              <a:t>() { </a:t>
            </a:r>
          </a:p>
          <a:p>
            <a:r>
              <a:rPr lang="en-US" sz="1600" b="1" dirty="0"/>
              <a:t>		if(instance == null) </a:t>
            </a:r>
          </a:p>
          <a:p>
            <a:r>
              <a:rPr lang="en-US" sz="1600" b="1" dirty="0"/>
              <a:t>		{</a:t>
            </a:r>
          </a:p>
          <a:p>
            <a:r>
              <a:rPr lang="en-US" sz="1600" b="1" dirty="0"/>
              <a:t>			 instance = new Singleton();</a:t>
            </a:r>
          </a:p>
          <a:p>
            <a:r>
              <a:rPr lang="en-US" sz="1600" b="1" dirty="0"/>
              <a:t>		} </a:t>
            </a:r>
          </a:p>
          <a:p>
            <a:r>
              <a:rPr lang="en-US" sz="1600" b="1" dirty="0"/>
              <a:t>		return instance; </a:t>
            </a:r>
          </a:p>
          <a:p>
            <a:r>
              <a:rPr lang="en-US" sz="1600" b="1" dirty="0"/>
              <a:t>	}</a:t>
            </a:r>
          </a:p>
          <a:p>
            <a:r>
              <a:rPr lang="en-US" sz="1600" b="1" dirty="0"/>
              <a:t>	public static void main(String </a:t>
            </a:r>
            <a:r>
              <a:rPr lang="en-US" sz="1600" b="1" dirty="0" err="1"/>
              <a:t>args</a:t>
            </a:r>
            <a:r>
              <a:rPr lang="en-US" sz="1600" b="1" dirty="0"/>
              <a:t>[]){</a:t>
            </a:r>
          </a:p>
          <a:p>
            <a:r>
              <a:rPr lang="en-US" sz="1600" b="1" dirty="0"/>
              <a:t>		</a:t>
            </a:r>
          </a:p>
          <a:p>
            <a:r>
              <a:rPr lang="en-US" sz="1600" b="1" dirty="0"/>
              <a:t>		Singleton s=</a:t>
            </a:r>
            <a:r>
              <a:rPr lang="en-US" sz="1600" b="1" dirty="0" err="1"/>
              <a:t>getInstance</a:t>
            </a:r>
            <a:r>
              <a:rPr lang="en-US" sz="1600" b="1" dirty="0"/>
              <a:t>();</a:t>
            </a:r>
          </a:p>
          <a:p>
            <a:r>
              <a:rPr lang="en-US" sz="1600" b="1" dirty="0"/>
              <a:t>		</a:t>
            </a:r>
            <a:r>
              <a:rPr lang="en-US" sz="1600" b="1" dirty="0" err="1"/>
              <a:t>System.out.println</a:t>
            </a:r>
            <a:r>
              <a:rPr lang="en-US" sz="1600" b="1" dirty="0"/>
              <a:t>("one="+s);</a:t>
            </a:r>
          </a:p>
          <a:p>
            <a:r>
              <a:rPr lang="en-US" sz="1600" b="1" dirty="0"/>
              <a:t>		</a:t>
            </a:r>
          </a:p>
          <a:p>
            <a:r>
              <a:rPr lang="en-US" sz="1600" b="1" dirty="0"/>
              <a:t>		Singleton s2=</a:t>
            </a:r>
            <a:r>
              <a:rPr lang="en-US" sz="1600" b="1" dirty="0" err="1"/>
              <a:t>getInstance</a:t>
            </a:r>
            <a:r>
              <a:rPr lang="en-US" sz="1600" b="1" dirty="0"/>
              <a:t>();</a:t>
            </a:r>
          </a:p>
          <a:p>
            <a:r>
              <a:rPr lang="en-US" sz="1600" b="1" dirty="0"/>
              <a:t>		</a:t>
            </a:r>
            <a:r>
              <a:rPr lang="en-US" sz="1600" b="1" dirty="0" err="1"/>
              <a:t>System.out.println</a:t>
            </a:r>
            <a:r>
              <a:rPr lang="en-US" sz="1600" b="1" dirty="0"/>
              <a:t>("one="+s2);</a:t>
            </a:r>
          </a:p>
          <a:p>
            <a:r>
              <a:rPr lang="en-US" sz="1600" b="1" dirty="0"/>
              <a:t>	}</a:t>
            </a:r>
          </a:p>
          <a:p>
            <a:r>
              <a:rPr lang="en-US" sz="1600" b="1" dirty="0"/>
              <a:t> }</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574</TotalTime>
  <Words>690</Words>
  <Application>Microsoft Office PowerPoint</Application>
  <PresentationFormat>Widescreen</PresentationFormat>
  <Paragraphs>85</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Courier New</vt:lpstr>
      <vt:lpstr>Garamond</vt:lpstr>
      <vt:lpstr>Wingdings</vt:lpstr>
      <vt:lpstr>Savon</vt:lpstr>
      <vt:lpstr>SOFTWARE DESIGN AND ARCHITECTURE</vt:lpstr>
      <vt:lpstr>SINGLETON DESIGN PATTERN</vt:lpstr>
      <vt:lpstr>SINGLETON Pattern: Intent and Motivation</vt:lpstr>
      <vt:lpstr>CREATING A SINGLE INSTANCE</vt:lpstr>
      <vt:lpstr>SINGLETON Pattern: Applicability </vt:lpstr>
      <vt:lpstr>SINGLETON Pattern: Structure</vt:lpstr>
      <vt:lpstr>SINGLETON Pattern: Participants &amp; Collaboration</vt:lpstr>
      <vt:lpstr>SINGLETON Pattern: Consequences</vt:lpstr>
      <vt:lpstr>SINGLETON PATTERN: Implementation</vt:lpstr>
      <vt:lpstr>EASY LOOK</vt:lpstr>
      <vt:lpstr>Singleton Pattern: Known Use &amp; Related Patterns</vt:lpstr>
      <vt:lpstr>EXAMPLES</vt:lpstr>
      <vt:lpstr>TASK FOR PRACTICAL#06</vt:lpstr>
      <vt:lpstr>READ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31</cp:revision>
  <dcterms:created xsi:type="dcterms:W3CDTF">2014-12-26T10:18:16Z</dcterms:created>
  <dcterms:modified xsi:type="dcterms:W3CDTF">2023-08-08T03:29:23Z</dcterms:modified>
</cp:coreProperties>
</file>