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notesMasterIdLst>
    <p:notesMasterId r:id="rId24"/>
  </p:notesMasterIdLst>
  <p:sldIdLst>
    <p:sldId id="258" r:id="rId2"/>
    <p:sldId id="275" r:id="rId3"/>
    <p:sldId id="273" r:id="rId4"/>
    <p:sldId id="274" r:id="rId5"/>
    <p:sldId id="276" r:id="rId6"/>
    <p:sldId id="277" r:id="rId7"/>
    <p:sldId id="278" r:id="rId8"/>
    <p:sldId id="259" r:id="rId9"/>
    <p:sldId id="279" r:id="rId10"/>
    <p:sldId id="261" r:id="rId11"/>
    <p:sldId id="262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63" r:id="rId20"/>
    <p:sldId id="271" r:id="rId21"/>
    <p:sldId id="280" r:id="rId22"/>
    <p:sldId id="27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947" autoAdjust="0"/>
  </p:normalViewPr>
  <p:slideViewPr>
    <p:cSldViewPr snapToGrid="0">
      <p:cViewPr varScale="1">
        <p:scale>
          <a:sx n="68" d="100"/>
          <a:sy n="68" d="100"/>
        </p:scale>
        <p:origin x="-60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43A99-88A5-4B2D-8A0C-D7CE3038643D}" type="datetimeFigureOut">
              <a:rPr lang="en-US" smtClean="0"/>
              <a:pPr/>
              <a:t>8/16/22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FF0A1-30E8-4E58-935C-855D18CD7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39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 cstate="print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60877E5-2BA8-4956-8F55-9042D1002B21}" type="datetimeFigureOut">
              <a:rPr lang="en-US" smtClean="0"/>
              <a:pPr/>
              <a:t>8/16/22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FA321D4-CA70-4A03-8EE6-A3C96AF5FD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671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77E5-2BA8-4956-8F55-9042D1002B21}" type="datetimeFigureOut">
              <a:rPr lang="en-US" smtClean="0"/>
              <a:pPr/>
              <a:t>8/16/22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21D4-CA70-4A03-8EE6-A3C96AF5FD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05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77E5-2BA8-4956-8F55-9042D1002B21}" type="datetimeFigureOut">
              <a:rPr lang="en-US" smtClean="0"/>
              <a:pPr/>
              <a:t>8/16/22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21D4-CA70-4A03-8EE6-A3C96AF5FD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59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77E5-2BA8-4956-8F55-9042D1002B21}" type="datetimeFigureOut">
              <a:rPr lang="en-US" smtClean="0"/>
              <a:pPr/>
              <a:t>8/16/22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21D4-CA70-4A03-8EE6-A3C96AF5FD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21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 cstate="print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60877E5-2BA8-4956-8F55-9042D1002B21}" type="datetimeFigureOut">
              <a:rPr lang="en-US" smtClean="0"/>
              <a:pPr/>
              <a:t>8/16/22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2FA321D4-CA70-4A03-8EE6-A3C96AF5FD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548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77E5-2BA8-4956-8F55-9042D1002B21}" type="datetimeFigureOut">
              <a:rPr lang="en-US" smtClean="0"/>
              <a:pPr/>
              <a:t>8/16/22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21D4-CA70-4A03-8EE6-A3C96AF5FD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13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77E5-2BA8-4956-8F55-9042D1002B21}" type="datetimeFigureOut">
              <a:rPr lang="en-US" smtClean="0"/>
              <a:pPr/>
              <a:t>8/16/22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21D4-CA70-4A03-8EE6-A3C96AF5FD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9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77E5-2BA8-4956-8F55-9042D1002B21}" type="datetimeFigureOut">
              <a:rPr lang="en-US" smtClean="0"/>
              <a:pPr/>
              <a:t>8/16/22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21D4-CA70-4A03-8EE6-A3C96AF5FD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9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77E5-2BA8-4956-8F55-9042D1002B21}" type="datetimeFigureOut">
              <a:rPr lang="en-US" smtClean="0"/>
              <a:pPr/>
              <a:t>8/16/22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21D4-CA70-4A03-8EE6-A3C96AF5FD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44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77E5-2BA8-4956-8F55-9042D1002B21}" type="datetimeFigureOut">
              <a:rPr lang="en-US" smtClean="0"/>
              <a:pPr/>
              <a:t>8/16/22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FA321D4-CA70-4A03-8EE6-A3C96AF5FD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9342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60877E5-2BA8-4956-8F55-9042D1002B21}" type="datetimeFigureOut">
              <a:rPr lang="en-US" smtClean="0"/>
              <a:pPr/>
              <a:t>8/16/22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FA321D4-CA70-4A03-8EE6-A3C96AF5FD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2829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60877E5-2BA8-4956-8F55-9042D1002B21}" type="datetimeFigureOut">
              <a:rPr lang="en-US" smtClean="0"/>
              <a:pPr/>
              <a:t>8/16/22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FA321D4-CA70-4A03-8EE6-A3C96AF5FD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1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/>
              <a:t>Objective: </a:t>
            </a:r>
            <a:r>
              <a:rPr lang="en-US" sz="4800" dirty="0"/>
              <a:t>to become familiar with </a:t>
            </a:r>
            <a:r>
              <a:rPr lang="en-US" sz="4800" dirty="0" err="1"/>
              <a:t>uml</a:t>
            </a:r>
            <a:r>
              <a:rPr lang="en-US" sz="4800" dirty="0"/>
              <a:t> and USE CASE DIAGRAMS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5400" dirty="0"/>
              <a:t>LAB#01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example, use cases in a product sales environment would include item ordering, catalog updating, payment processing, and customer relations.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use case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Usecase</a:t>
            </a:r>
            <a:r>
              <a:rPr lang="en-US" dirty="0"/>
              <a:t> (Functionalities)</a:t>
            </a:r>
          </a:p>
          <a:p>
            <a:r>
              <a:rPr lang="en-US" dirty="0"/>
              <a:t>Actors</a:t>
            </a:r>
          </a:p>
          <a:p>
            <a:r>
              <a:rPr lang="en-US" dirty="0"/>
              <a:t>Relationships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Symbols and 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28600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System:</a:t>
            </a:r>
          </a:p>
          <a:p>
            <a:pPr marL="514350" indent="-514350">
              <a:buNone/>
            </a:pPr>
            <a:r>
              <a:rPr lang="en-US" dirty="0"/>
              <a:t>	Draw your system's boundaries using a rectangle that contains use cases. Place actors outside the system's boundaries.</a:t>
            </a:r>
          </a:p>
          <a:p>
            <a:pPr marL="514350" indent="-514350">
              <a:buNone/>
            </a:pPr>
            <a:endParaRPr lang="en-US" dirty="0"/>
          </a:p>
        </p:txBody>
      </p:sp>
      <p:pic>
        <p:nvPicPr>
          <p:cNvPr id="1026" name="Picture 2" descr="Syste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60800" y="4038600"/>
            <a:ext cx="3352800" cy="22655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286000"/>
          </a:xfrm>
        </p:spPr>
        <p:txBody>
          <a:bodyPr/>
          <a:lstStyle/>
          <a:p>
            <a:pPr>
              <a:buNone/>
            </a:pPr>
            <a:r>
              <a:rPr lang="en-US" dirty="0"/>
              <a:t>2. </a:t>
            </a:r>
            <a:r>
              <a:rPr lang="en-US" dirty="0" err="1"/>
              <a:t>Usecase</a:t>
            </a:r>
            <a:r>
              <a:rPr lang="en-US" dirty="0"/>
              <a:t>: </a:t>
            </a:r>
          </a:p>
          <a:p>
            <a:pPr>
              <a:buNone/>
            </a:pPr>
            <a:r>
              <a:rPr lang="en-US" dirty="0"/>
              <a:t>Use cases are the system functionalities written in an organized manner.</a:t>
            </a:r>
          </a:p>
          <a:p>
            <a:pPr>
              <a:buNone/>
            </a:pPr>
            <a:r>
              <a:rPr lang="en-US" dirty="0"/>
              <a:t>	Draw use cases using ovals. Label the ovals with verbs that represent the system's functions.</a:t>
            </a:r>
          </a:p>
        </p:txBody>
      </p:sp>
      <p:sp>
        <p:nvSpPr>
          <p:cNvPr id="4" name="Oval 3"/>
          <p:cNvSpPr/>
          <p:nvPr/>
        </p:nvSpPr>
        <p:spPr>
          <a:xfrm>
            <a:off x="3352800" y="4114800"/>
            <a:ext cx="39624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item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3. Actors:</a:t>
            </a:r>
            <a:endParaRPr lang="en-US" b="1" dirty="0"/>
          </a:p>
          <a:p>
            <a:r>
              <a:rPr lang="en-US" dirty="0"/>
              <a:t>Actors can be defined as something that interacts with the system.</a:t>
            </a:r>
          </a:p>
          <a:p>
            <a:r>
              <a:rPr lang="en-US" dirty="0"/>
              <a:t>The actors can be human user, some internal applications or may be some external applications.</a:t>
            </a:r>
          </a:p>
          <a:p>
            <a:r>
              <a:rPr lang="en-US" dirty="0"/>
              <a:t> An actor specifies a role played by a user or any other system that interacts with the subject.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4. Relationships:</a:t>
            </a:r>
          </a:p>
          <a:p>
            <a:pPr>
              <a:buNone/>
            </a:pPr>
            <a:r>
              <a:rPr lang="en-US" dirty="0"/>
              <a:t>	Illustrate relationships between an actor and a use case with a simple line.</a:t>
            </a:r>
          </a:p>
          <a:p>
            <a:pPr>
              <a:buNone/>
            </a:pPr>
            <a:r>
              <a:rPr lang="en-US" dirty="0"/>
              <a:t>Relationships between the </a:t>
            </a:r>
            <a:r>
              <a:rPr lang="en-US" dirty="0" err="1"/>
              <a:t>usecases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/>
              <a:t>Extend</a:t>
            </a:r>
          </a:p>
          <a:p>
            <a:pPr>
              <a:buNone/>
            </a:pPr>
            <a:r>
              <a:rPr lang="en-US" dirty="0"/>
              <a:t>Include</a:t>
            </a:r>
          </a:p>
          <a:p>
            <a:pPr>
              <a:buNone/>
            </a:pPr>
            <a:r>
              <a:rPr lang="en-US" dirty="0"/>
              <a:t>Generalization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44562"/>
          </a:xfrm>
        </p:spPr>
        <p:txBody>
          <a:bodyPr/>
          <a:lstStyle/>
          <a:p>
            <a:r>
              <a:rPr lang="en-US" dirty="0"/>
              <a:t>Include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2"/>
            <a:ext cx="10160000" cy="1676399"/>
          </a:xfrm>
        </p:spPr>
        <p:txBody>
          <a:bodyPr>
            <a:normAutofit/>
          </a:bodyPr>
          <a:lstStyle/>
          <a:p>
            <a:r>
              <a:rPr lang="en-US" dirty="0"/>
              <a:t>In UML modeling, an include relationship is a relationship in which one use case (the base use case) includes the functionality of another use case (the inclusion use case). It supports the reuse of functionality in a use-case model.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2400" y="2895600"/>
            <a:ext cx="8737600" cy="368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10972800" cy="1066800"/>
          </a:xfrm>
        </p:spPr>
        <p:txBody>
          <a:bodyPr/>
          <a:lstStyle/>
          <a:p>
            <a:r>
              <a:rPr lang="en-US" dirty="0"/>
              <a:t>Extend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566400" cy="1447800"/>
          </a:xfrm>
        </p:spPr>
        <p:txBody>
          <a:bodyPr>
            <a:normAutofit/>
          </a:bodyPr>
          <a:lstStyle/>
          <a:p>
            <a:r>
              <a:rPr lang="en-US" dirty="0"/>
              <a:t>You can use an extend relationship to specify that one use case (extension) extends the behavior of another use case (base). This type of relationship reveals details about a system or application that are typically hidden in a use case.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745708"/>
            <a:ext cx="8128000" cy="4112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59" y="1698872"/>
            <a:ext cx="10871200" cy="1447800"/>
          </a:xfrm>
        </p:spPr>
        <p:txBody>
          <a:bodyPr>
            <a:normAutofit/>
          </a:bodyPr>
          <a:lstStyle/>
          <a:p>
            <a:r>
              <a:rPr lang="en-US" dirty="0"/>
              <a:t>Generalization relationships are used in class, component, deployment, and use-case diagrams to indicate that the child receives all of the attributes, operations, and relationships that are defined in the parent.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7200" y="2743200"/>
            <a:ext cx="845312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appropriate names for </a:t>
            </a:r>
            <a:r>
              <a:rPr lang="en-US" dirty="0" err="1"/>
              <a:t>usecases</a:t>
            </a:r>
            <a:r>
              <a:rPr lang="en-US" dirty="0"/>
              <a:t> to reflect functionality and suitable names for actors as well.</a:t>
            </a:r>
          </a:p>
          <a:p>
            <a:r>
              <a:rPr lang="en-US" dirty="0"/>
              <a:t>Show relationships clearly</a:t>
            </a:r>
          </a:p>
          <a:p>
            <a:r>
              <a:rPr lang="en-US" dirty="0"/>
              <a:t>Use notes where necessary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model systems?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Fundamental reason: </a:t>
            </a:r>
            <a:r>
              <a:rPr lang="en-US" sz="2000" i="1" dirty="0"/>
              <a:t>We build models so that we can better understand the system we are developing.</a:t>
            </a:r>
          </a:p>
          <a:p>
            <a:r>
              <a:rPr lang="en-US" sz="2000" dirty="0"/>
              <a:t>Modeling can achieve the following aims:</a:t>
            </a:r>
          </a:p>
          <a:p>
            <a:pPr lvl="1"/>
            <a:r>
              <a:rPr lang="en-US" dirty="0"/>
              <a:t>Models help us to visualize a system as it is or as we want it to be.</a:t>
            </a:r>
          </a:p>
          <a:p>
            <a:pPr lvl="1"/>
            <a:r>
              <a:rPr lang="en-US" dirty="0"/>
              <a:t>Models permit us to specify the structure or behavior of a system.</a:t>
            </a:r>
          </a:p>
          <a:p>
            <a:pPr lvl="1"/>
            <a:r>
              <a:rPr lang="en-US" dirty="0"/>
              <a:t>Models give us a template that guides us in constructing a system.</a:t>
            </a:r>
          </a:p>
          <a:p>
            <a:pPr lvl="1"/>
            <a:r>
              <a:rPr lang="en-US" dirty="0"/>
              <a:t>Models document the decisions we have made.</a:t>
            </a:r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of </a:t>
            </a:r>
            <a:r>
              <a:rPr lang="en-US" dirty="0" err="1"/>
              <a:t>Usecase</a:t>
            </a:r>
            <a:r>
              <a:rPr lang="en-US" dirty="0"/>
              <a:t>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 analysis and high level design.</a:t>
            </a:r>
          </a:p>
          <a:p>
            <a:r>
              <a:rPr lang="en-US" dirty="0"/>
              <a:t>Model the context of a system.</a:t>
            </a:r>
          </a:p>
          <a:p>
            <a:r>
              <a:rPr lang="en-US" dirty="0"/>
              <a:t>Reverse engineering.</a:t>
            </a:r>
          </a:p>
          <a:p>
            <a:r>
              <a:rPr lang="en-US" dirty="0"/>
              <a:t>Forward engineering.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use case diagram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5902" y="1671410"/>
            <a:ext cx="6068519" cy="5186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usecase</a:t>
            </a:r>
            <a:r>
              <a:rPr lang="en-US" dirty="0"/>
              <a:t> diagram for online Human Resource Management system. Show </a:t>
            </a:r>
            <a:r>
              <a:rPr lang="en-US" dirty="0" err="1"/>
              <a:t>atleast</a:t>
            </a:r>
            <a:r>
              <a:rPr lang="en-US" dirty="0"/>
              <a:t> two actors and various </a:t>
            </a:r>
            <a:r>
              <a:rPr lang="en-US" dirty="0" err="1"/>
              <a:t>usecases</a:t>
            </a:r>
            <a:r>
              <a:rPr lang="en-US" dirty="0"/>
              <a:t> along with the relationships (extended, </a:t>
            </a:r>
            <a:r>
              <a:rPr lang="en-US" dirty="0" err="1"/>
              <a:t>inculde</a:t>
            </a:r>
            <a:r>
              <a:rPr lang="en-US" dirty="0"/>
              <a:t>, </a:t>
            </a:r>
            <a:r>
              <a:rPr lang="en-US" dirty="0" err="1"/>
              <a:t>generaization</a:t>
            </a:r>
            <a:r>
              <a:rPr lang="en-US" dirty="0"/>
              <a:t>) between them.</a:t>
            </a:r>
          </a:p>
          <a:p>
            <a:r>
              <a:rPr lang="en-US" dirty="0"/>
              <a:t>DEADLINE FOR SUBMISSION: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UML: UNIFIED MODELING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objective of UML is to provide system architects, software engineers, and software developers with tools for analysis, design, and implementation of software-based systems as well as for modeling business and similar processes.</a:t>
            </a:r>
          </a:p>
          <a:p>
            <a:r>
              <a:rPr lang="en-US" sz="2000" dirty="0"/>
              <a:t>UML provides a specification of the human-readable notation elements for representing the individual UML modeling concepts as well as rules for combining them into a variety of different diagram types corresponding to different aspects of modeled systems.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UML - Modeling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very important to distinguish between the UML model. </a:t>
            </a:r>
          </a:p>
          <a:p>
            <a:r>
              <a:rPr lang="en-US" dirty="0"/>
              <a:t>Different diagrams are used for different type of UML modeling. </a:t>
            </a:r>
          </a:p>
          <a:p>
            <a:r>
              <a:rPr lang="en-US" dirty="0"/>
              <a:t>There are three important type of UML </a:t>
            </a:r>
            <a:r>
              <a:rPr lang="en-US" dirty="0" err="1"/>
              <a:t>modelings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Structural modeling captures the static features of a system. They consist of the followings:</a:t>
            </a:r>
          </a:p>
          <a:p>
            <a:r>
              <a:rPr lang="en-US" dirty="0"/>
              <a:t>Class diagrams, Object diagrams, Deployment diagrams, Package diagrams, Composite structure diagram, Component diagram.</a:t>
            </a:r>
          </a:p>
          <a:p>
            <a:r>
              <a:rPr lang="en-US" dirty="0"/>
              <a:t>They all represent the elements and the mechanism to assemble them.</a:t>
            </a:r>
          </a:p>
          <a:p>
            <a:r>
              <a:rPr lang="en-US" dirty="0"/>
              <a:t>But the structural model never describes the dynamic behavior of the system. Class diagram is the most widely used structural diagram.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Behavioral model describes the interaction in the system. It represents the interaction among the structural diagrams. </a:t>
            </a:r>
          </a:p>
          <a:p>
            <a:r>
              <a:rPr lang="en-US" dirty="0"/>
              <a:t>Behavioral modeling shows the dynamic nature of the system. They include the following:</a:t>
            </a:r>
          </a:p>
          <a:p>
            <a:pPr lvl="1"/>
            <a:r>
              <a:rPr lang="en-US" dirty="0"/>
              <a:t>Activity diagrams</a:t>
            </a:r>
          </a:p>
          <a:p>
            <a:pPr lvl="1"/>
            <a:r>
              <a:rPr lang="en-US" dirty="0"/>
              <a:t>Interaction diagrams</a:t>
            </a:r>
          </a:p>
          <a:p>
            <a:pPr lvl="1"/>
            <a:r>
              <a:rPr lang="en-US" dirty="0"/>
              <a:t>Use case diagrams</a:t>
            </a:r>
          </a:p>
          <a:p>
            <a:pPr lvl="1"/>
            <a:r>
              <a:rPr lang="en-US" dirty="0"/>
              <a:t>State chart diagrams</a:t>
            </a:r>
          </a:p>
          <a:p>
            <a:r>
              <a:rPr lang="en-US" dirty="0"/>
              <a:t>All the above show the dynamic sequence of flow in a system.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Architectural model represents the overall framework of the system. </a:t>
            </a:r>
          </a:p>
          <a:p>
            <a:r>
              <a:rPr lang="en-US" dirty="0"/>
              <a:t>It contains both structural and behavioral elements of the system. Architectural model can be defined as the blue print of the entire system. </a:t>
            </a:r>
          </a:p>
          <a:p>
            <a:r>
              <a:rPr lang="en-US" dirty="0"/>
              <a:t>Package diagram comes under architectural modeling.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model a system the most important aspect is to capture the dynamic behavior.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use case diagram is a graphic depiction of the interactions among the elements of a system.</a:t>
            </a:r>
          </a:p>
          <a:p>
            <a:r>
              <a:rPr lang="en-US" dirty="0"/>
              <a:t>A </a:t>
            </a:r>
            <a:r>
              <a:rPr lang="en-US" dirty="0" err="1"/>
              <a:t>usecase</a:t>
            </a:r>
            <a:r>
              <a:rPr lang="en-US" dirty="0"/>
              <a:t> is a methodology used in system analysis to identify, clarify, and organize system requirements.</a:t>
            </a:r>
          </a:p>
          <a:p>
            <a:r>
              <a:rPr lang="en-US" dirty="0"/>
              <a:t>Use case diagrams are consists of actors, use cases and their relationships. </a:t>
            </a:r>
          </a:p>
          <a:p>
            <a:r>
              <a:rPr lang="en-US" dirty="0"/>
              <a:t>The diagram is used to model the system/subsystem of an application. A single use case diagram captures a particular function of a system.</a:t>
            </a:r>
          </a:p>
          <a:p>
            <a:r>
              <a:rPr lang="en-US" dirty="0"/>
              <a:t>So to model the entire system numbers of use case diagrams are used.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1861</TotalTime>
  <Words>755</Words>
  <Application>Microsoft Office PowerPoint</Application>
  <PresentationFormat>Widescreen</PresentationFormat>
  <Paragraphs>83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Savon</vt:lpstr>
      <vt:lpstr>Objective: to become familiar with uml and USE CASE DIAGRAMS</vt:lpstr>
      <vt:lpstr>Why model systems?</vt:lpstr>
      <vt:lpstr>UML: UNIFIED MODELING LANGUAGE</vt:lpstr>
      <vt:lpstr>UML - Modeling Types</vt:lpstr>
      <vt:lpstr>Structural modeling</vt:lpstr>
      <vt:lpstr>Behavioral Modeling</vt:lpstr>
      <vt:lpstr>Architectural Modeling</vt:lpstr>
      <vt:lpstr>PowerPoint Presentation</vt:lpstr>
      <vt:lpstr>Use case diagram</vt:lpstr>
      <vt:lpstr>PowerPoint Presentation</vt:lpstr>
      <vt:lpstr>Drawing use case diagrams</vt:lpstr>
      <vt:lpstr>Symbols and Notations</vt:lpstr>
      <vt:lpstr>PowerPoint Presentation</vt:lpstr>
      <vt:lpstr>PowerPoint Presentation</vt:lpstr>
      <vt:lpstr>PowerPoint Presentation</vt:lpstr>
      <vt:lpstr>Include Relationship</vt:lpstr>
      <vt:lpstr>Extend Relationship</vt:lpstr>
      <vt:lpstr>Generalization</vt:lpstr>
      <vt:lpstr>Guidelines</vt:lpstr>
      <vt:lpstr>Usage of Usecase diagrams</vt:lpstr>
      <vt:lpstr>Sample use case diagram</vt:lpstr>
      <vt:lpstr>LAB 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programming  Practical # 1: Installing Eclipse and Android SDK</dc:title>
  <dc:creator>vijdan khalique</dc:creator>
  <cp:lastModifiedBy>20SW023</cp:lastModifiedBy>
  <cp:revision>32</cp:revision>
  <dcterms:created xsi:type="dcterms:W3CDTF">2014-12-26T10:18:16Z</dcterms:created>
  <dcterms:modified xsi:type="dcterms:W3CDTF">2022-08-16T08:53:45Z</dcterms:modified>
</cp:coreProperties>
</file>