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22"/>
  </p:notesMasterIdLst>
  <p:sldIdLst>
    <p:sldId id="258" r:id="rId2"/>
    <p:sldId id="259" r:id="rId3"/>
    <p:sldId id="260" r:id="rId4"/>
    <p:sldId id="261" r:id="rId5"/>
    <p:sldId id="262" r:id="rId6"/>
    <p:sldId id="263" r:id="rId7"/>
    <p:sldId id="264" r:id="rId8"/>
    <p:sldId id="265" r:id="rId9"/>
    <p:sldId id="276" r:id="rId10"/>
    <p:sldId id="266" r:id="rId11"/>
    <p:sldId id="268" r:id="rId12"/>
    <p:sldId id="271" r:id="rId13"/>
    <p:sldId id="272" r:id="rId14"/>
    <p:sldId id="269" r:id="rId15"/>
    <p:sldId id="270" r:id="rId16"/>
    <p:sldId id="277" r:id="rId17"/>
    <p:sldId id="278" r:id="rId18"/>
    <p:sldId id="279" r:id="rId19"/>
    <p:sldId id="28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7947" autoAdjust="0"/>
  </p:normalViewPr>
  <p:slideViewPr>
    <p:cSldViewPr snapToGrid="0">
      <p:cViewPr varScale="1">
        <p:scale>
          <a:sx n="63" d="100"/>
          <a:sy n="63" d="100"/>
        </p:scale>
        <p:origin x="10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43A99-88A5-4B2D-8A0C-D7CE3038643D}" type="datetimeFigureOut">
              <a:rPr lang="en-US" smtClean="0"/>
              <a:pPr/>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FF0A1-30E8-4E58-935C-855D18CD7DB7}" type="slidenum">
              <a:rPr lang="en-US" smtClean="0"/>
              <a:pPr/>
              <a:t>‹#›</a:t>
            </a:fld>
            <a:endParaRPr lang="en-US"/>
          </a:p>
        </p:txBody>
      </p:sp>
    </p:spTree>
    <p:extLst>
      <p:ext uri="{BB962C8B-B14F-4D97-AF65-F5344CB8AC3E}">
        <p14:creationId xmlns:p14="http://schemas.microsoft.com/office/powerpoint/2010/main" val="495239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4F26D5-1239-43C3-A815-D0BB25EB683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View is base for all observers.</a:t>
            </a:r>
          </a:p>
        </p:txBody>
      </p:sp>
      <p:sp>
        <p:nvSpPr>
          <p:cNvPr id="4" name="Slide Number Placeholder 3"/>
          <p:cNvSpPr>
            <a:spLocks noGrp="1"/>
          </p:cNvSpPr>
          <p:nvPr>
            <p:ph type="sldNum" sz="quarter" idx="10"/>
          </p:nvPr>
        </p:nvSpPr>
        <p:spPr/>
        <p:txBody>
          <a:bodyPr/>
          <a:lstStyle/>
          <a:p>
            <a:fld id="{1C6818EF-0575-4757-B079-E61B5CEA530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cstate="print">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60877E5-2BA8-4956-8F55-9042D1002B21}" type="datetimeFigureOut">
              <a:rPr lang="en-US" smtClean="0"/>
              <a:pPr/>
              <a:t>9/19/2023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77986717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358505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40935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44942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cstate="print">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D60877E5-2BA8-4956-8F55-9042D1002B21}" type="datetimeFigureOut">
              <a:rPr lang="en-US" smtClean="0"/>
              <a:pPr/>
              <a:t>9/19/2023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15885486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0877E5-2BA8-4956-8F55-9042D1002B21}" type="datetimeFigureOut">
              <a:rPr lang="en-US" smtClean="0"/>
              <a:pPr/>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85151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0877E5-2BA8-4956-8F55-9042D1002B21}" type="datetimeFigureOut">
              <a:rPr lang="en-US" smtClean="0"/>
              <a:pPr/>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345139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0877E5-2BA8-4956-8F55-9042D1002B21}" type="datetimeFigureOut">
              <a:rPr lang="en-US" smtClean="0"/>
              <a:pPr/>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29634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0877E5-2BA8-4956-8F55-9042D1002B21}" type="datetimeFigureOut">
              <a:rPr lang="en-US" smtClean="0"/>
              <a:pPr/>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321D4-CA70-4A03-8EE6-A3C96AF5FDF5}" type="slidenum">
              <a:rPr lang="en-US" smtClean="0"/>
              <a:pPr/>
              <a:t>‹#›</a:t>
            </a:fld>
            <a:endParaRPr lang="en-US"/>
          </a:p>
        </p:txBody>
      </p:sp>
    </p:spTree>
    <p:extLst>
      <p:ext uri="{BB962C8B-B14F-4D97-AF65-F5344CB8AC3E}">
        <p14:creationId xmlns:p14="http://schemas.microsoft.com/office/powerpoint/2010/main" val="11274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60877E5-2BA8-4956-8F55-9042D1002B21}" type="datetimeFigureOut">
              <a:rPr lang="en-US" smtClean="0"/>
              <a:pPr/>
              <a:t>9/19/2023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934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60877E5-2BA8-4956-8F55-9042D1002B21}" type="datetimeFigureOut">
              <a:rPr lang="en-US" smtClean="0"/>
              <a:pPr/>
              <a:t>9/19/2023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FA321D4-CA70-4A03-8EE6-A3C96AF5FDF5}" type="slidenum">
              <a:rPr lang="en-US" smtClean="0"/>
              <a:pPr/>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28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60877E5-2BA8-4956-8F55-9042D1002B21}" type="datetimeFigureOut">
              <a:rPr lang="en-US" smtClean="0"/>
              <a:pPr/>
              <a:t>9/19/2023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FA321D4-CA70-4A03-8EE6-A3C96AF5FDF5}" type="slidenum">
              <a:rPr lang="en-US" smtClean="0"/>
              <a:pPr/>
              <a:t>‹#›</a:t>
            </a:fld>
            <a:endParaRPr lang="en-US"/>
          </a:p>
        </p:txBody>
      </p:sp>
    </p:spTree>
    <p:extLst>
      <p:ext uri="{BB962C8B-B14F-4D97-AF65-F5344CB8AC3E}">
        <p14:creationId xmlns:p14="http://schemas.microsoft.com/office/powerpoint/2010/main" val="251391822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t>SOFTWARE DESIGN AND ARCHITECTURE</a:t>
            </a:r>
          </a:p>
        </p:txBody>
      </p:sp>
      <p:sp>
        <p:nvSpPr>
          <p:cNvPr id="3" name="Subtitle 2"/>
          <p:cNvSpPr>
            <a:spLocks noGrp="1"/>
          </p:cNvSpPr>
          <p:nvPr>
            <p:ph type="subTitle" idx="1"/>
          </p:nvPr>
        </p:nvSpPr>
        <p:spPr>
          <a:xfrm>
            <a:off x="609600" y="3899938"/>
            <a:ext cx="11176000" cy="2653262"/>
          </a:xfrm>
        </p:spPr>
        <p:txBody>
          <a:bodyPr>
            <a:normAutofit/>
          </a:bodyPr>
          <a:lstStyle/>
          <a:p>
            <a:r>
              <a:rPr lang="en-US" dirty="0"/>
              <a:t>THEORY LECTURE and Practical#11</a:t>
            </a:r>
          </a:p>
          <a:p>
            <a:r>
              <a:rPr lang="en-US" dirty="0"/>
              <a:t>BEHAVIORAL DESIGN PATTERNS</a:t>
            </a:r>
          </a:p>
          <a:p>
            <a:r>
              <a:rPr lang="en-US" dirty="0"/>
              <a:t>(OBSERVER PATTERN)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 y="1233489"/>
            <a:ext cx="12192000" cy="432911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code</a:t>
            </a:r>
          </a:p>
        </p:txBody>
      </p:sp>
      <p:sp>
        <p:nvSpPr>
          <p:cNvPr id="3" name="Content Placeholder 2"/>
          <p:cNvSpPr>
            <a:spLocks noGrp="1"/>
          </p:cNvSpPr>
          <p:nvPr>
            <p:ph idx="1"/>
          </p:nvPr>
        </p:nvSpPr>
        <p:spPr/>
        <p:txBody>
          <a:bodyPr/>
          <a:lstStyle/>
          <a:p>
            <a:r>
              <a:rPr lang="en-US" dirty="0"/>
              <a:t>Let us take data and converter observers example for observer design pattern sample implementation.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Subject.java</a:t>
            </a:r>
          </a:p>
        </p:txBody>
      </p:sp>
      <p:sp>
        <p:nvSpPr>
          <p:cNvPr id="4" name="TextBox 3"/>
          <p:cNvSpPr txBox="1"/>
          <p:nvPr/>
        </p:nvSpPr>
        <p:spPr>
          <a:xfrm>
            <a:off x="794479" y="2023672"/>
            <a:ext cx="9488773" cy="2308324"/>
          </a:xfrm>
          <a:prstGeom prst="rect">
            <a:avLst/>
          </a:prstGeom>
          <a:noFill/>
        </p:spPr>
        <p:txBody>
          <a:bodyPr wrap="square" rtlCol="0">
            <a:spAutoFit/>
          </a:bodyPr>
          <a:lstStyle/>
          <a:p>
            <a:r>
              <a:rPr lang="en-US" sz="2400" b="1" dirty="0"/>
              <a:t>public interface Subject{</a:t>
            </a:r>
          </a:p>
          <a:p>
            <a:r>
              <a:rPr lang="en-US" sz="2400" b="1" dirty="0"/>
              <a:t>public </a:t>
            </a:r>
            <a:r>
              <a:rPr lang="en-US" sz="2400" b="1" dirty="0" err="1"/>
              <a:t>int</a:t>
            </a:r>
            <a:r>
              <a:rPr lang="en-US" sz="2400" b="1" dirty="0"/>
              <a:t> </a:t>
            </a:r>
            <a:r>
              <a:rPr lang="en-US" sz="2400" b="1" dirty="0" err="1"/>
              <a:t>getState</a:t>
            </a:r>
            <a:r>
              <a:rPr lang="en-US" sz="2400" b="1" dirty="0"/>
              <a:t>();</a:t>
            </a:r>
          </a:p>
          <a:p>
            <a:r>
              <a:rPr lang="en-US" sz="2400" b="1" dirty="0"/>
              <a:t>public void </a:t>
            </a:r>
            <a:r>
              <a:rPr lang="en-US" sz="2400" b="1" dirty="0" err="1"/>
              <a:t>setState</a:t>
            </a:r>
            <a:r>
              <a:rPr lang="en-US" sz="2400" b="1" dirty="0"/>
              <a:t>(</a:t>
            </a:r>
            <a:r>
              <a:rPr lang="en-US" sz="2400" b="1" dirty="0" err="1"/>
              <a:t>int</a:t>
            </a:r>
            <a:r>
              <a:rPr lang="en-US" sz="2400" b="1" dirty="0"/>
              <a:t> state);</a:t>
            </a:r>
          </a:p>
          <a:p>
            <a:r>
              <a:rPr lang="en-US" sz="2400" b="1" dirty="0"/>
              <a:t>public void attach(Observer </a:t>
            </a:r>
            <a:r>
              <a:rPr lang="en-US" sz="2400" b="1" dirty="0" err="1"/>
              <a:t>observer</a:t>
            </a:r>
            <a:r>
              <a:rPr lang="en-US" sz="2400" b="1" dirty="0"/>
              <a:t>);</a:t>
            </a:r>
          </a:p>
          <a:p>
            <a:r>
              <a:rPr lang="en-US" sz="2400" b="1" dirty="0"/>
              <a:t>public void </a:t>
            </a:r>
            <a:r>
              <a:rPr lang="en-US" sz="2400" b="1" dirty="0" err="1"/>
              <a:t>notifyAllObservers</a:t>
            </a:r>
            <a:r>
              <a:rPr lang="en-US" sz="2400" b="1" dirty="0"/>
              <a:t>();</a:t>
            </a:r>
          </a:p>
          <a:p>
            <a:r>
              <a:rPr lang="en-US" sz="2400" b="1"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38528"/>
            <a:ext cx="10972800" cy="1066800"/>
          </a:xfrm>
        </p:spPr>
        <p:txBody>
          <a:bodyPr>
            <a:normAutofit/>
          </a:bodyPr>
          <a:lstStyle/>
          <a:p>
            <a:r>
              <a:rPr lang="en-US" dirty="0"/>
              <a:t>Data.java (</a:t>
            </a:r>
            <a:r>
              <a:rPr lang="en-US" dirty="0" err="1"/>
              <a:t>ConcreteSubject</a:t>
            </a:r>
            <a:r>
              <a:rPr lang="en-US" dirty="0"/>
              <a:t>)</a:t>
            </a:r>
          </a:p>
        </p:txBody>
      </p:sp>
      <p:sp>
        <p:nvSpPr>
          <p:cNvPr id="4" name="TextBox 3"/>
          <p:cNvSpPr txBox="1"/>
          <p:nvPr/>
        </p:nvSpPr>
        <p:spPr>
          <a:xfrm>
            <a:off x="779489" y="1225689"/>
            <a:ext cx="9818557" cy="5632311"/>
          </a:xfrm>
          <a:prstGeom prst="rect">
            <a:avLst/>
          </a:prstGeom>
          <a:noFill/>
        </p:spPr>
        <p:txBody>
          <a:bodyPr wrap="square" rtlCol="0">
            <a:spAutoFit/>
          </a:bodyPr>
          <a:lstStyle/>
          <a:p>
            <a:r>
              <a:rPr lang="en-US" sz="2000" b="1" dirty="0"/>
              <a:t>import </a:t>
            </a:r>
            <a:r>
              <a:rPr lang="en-US" sz="2000" b="1" dirty="0" err="1"/>
              <a:t>java.util.ArrayList</a:t>
            </a:r>
            <a:r>
              <a:rPr lang="en-US" sz="2000" b="1" dirty="0"/>
              <a:t>; </a:t>
            </a:r>
          </a:p>
          <a:p>
            <a:r>
              <a:rPr lang="en-US" sz="2000" b="1" dirty="0"/>
              <a:t>import </a:t>
            </a:r>
            <a:r>
              <a:rPr lang="en-US" sz="2000" b="1" dirty="0" err="1"/>
              <a:t>java.util.List</a:t>
            </a:r>
            <a:r>
              <a:rPr lang="en-US" sz="2000" b="1" dirty="0"/>
              <a:t>; </a:t>
            </a:r>
          </a:p>
          <a:p>
            <a:r>
              <a:rPr lang="en-US" sz="2000" b="1" dirty="0"/>
              <a:t>public class Data implements Subject { </a:t>
            </a:r>
          </a:p>
          <a:p>
            <a:r>
              <a:rPr lang="en-US" sz="2000" b="1" dirty="0"/>
              <a:t>private List&lt;Observer&gt; observers = new </a:t>
            </a:r>
            <a:r>
              <a:rPr lang="en-US" sz="2000" b="1" dirty="0" err="1"/>
              <a:t>ArrayList</a:t>
            </a:r>
            <a:r>
              <a:rPr lang="en-US" sz="2000" b="1" dirty="0"/>
              <a:t>&lt;Observer&gt;(); </a:t>
            </a:r>
          </a:p>
          <a:p>
            <a:r>
              <a:rPr lang="en-US" sz="2000" b="1" dirty="0"/>
              <a:t>private </a:t>
            </a:r>
            <a:r>
              <a:rPr lang="en-US" sz="2000" b="1" dirty="0" err="1"/>
              <a:t>int</a:t>
            </a:r>
            <a:r>
              <a:rPr lang="en-US" sz="2000" b="1" dirty="0"/>
              <a:t> state; </a:t>
            </a:r>
          </a:p>
          <a:p>
            <a:r>
              <a:rPr lang="en-US" sz="2000" b="1" dirty="0"/>
              <a:t>public </a:t>
            </a:r>
            <a:r>
              <a:rPr lang="en-US" sz="2000" b="1" dirty="0" err="1"/>
              <a:t>int</a:t>
            </a:r>
            <a:r>
              <a:rPr lang="en-US" sz="2000" b="1" dirty="0"/>
              <a:t> </a:t>
            </a:r>
            <a:r>
              <a:rPr lang="en-US" sz="2000" b="1" dirty="0" err="1"/>
              <a:t>getState</a:t>
            </a:r>
            <a:r>
              <a:rPr lang="en-US" sz="2000" b="1" dirty="0"/>
              <a:t>() { return state; } </a:t>
            </a:r>
          </a:p>
          <a:p>
            <a:r>
              <a:rPr lang="en-US" sz="2000" b="1" dirty="0"/>
              <a:t>public void </a:t>
            </a:r>
            <a:r>
              <a:rPr lang="en-US" sz="2000" b="1" dirty="0" err="1"/>
              <a:t>setState</a:t>
            </a:r>
            <a:r>
              <a:rPr lang="en-US" sz="2000" b="1" dirty="0"/>
              <a:t>(</a:t>
            </a:r>
            <a:r>
              <a:rPr lang="en-US" sz="2000" b="1" dirty="0" err="1"/>
              <a:t>int</a:t>
            </a:r>
            <a:r>
              <a:rPr lang="en-US" sz="2000" b="1" dirty="0"/>
              <a:t> state) { </a:t>
            </a:r>
          </a:p>
          <a:p>
            <a:r>
              <a:rPr lang="en-US" sz="2000" b="1" dirty="0" err="1"/>
              <a:t>this.state</a:t>
            </a:r>
            <a:r>
              <a:rPr lang="en-US" sz="2000" b="1" dirty="0"/>
              <a:t> = state; </a:t>
            </a:r>
          </a:p>
          <a:p>
            <a:r>
              <a:rPr lang="en-US" sz="2000" b="1" dirty="0" err="1"/>
              <a:t>notifyAllObservers</a:t>
            </a:r>
            <a:r>
              <a:rPr lang="en-US" sz="2000" b="1" dirty="0"/>
              <a:t>(); </a:t>
            </a:r>
          </a:p>
          <a:p>
            <a:r>
              <a:rPr lang="en-US" sz="2000" b="1" dirty="0"/>
              <a:t>} </a:t>
            </a:r>
          </a:p>
          <a:p>
            <a:r>
              <a:rPr lang="en-US" sz="2000" b="1" dirty="0"/>
              <a:t>public void attach(Observer </a:t>
            </a:r>
            <a:r>
              <a:rPr lang="en-US" sz="2000" b="1" dirty="0" err="1"/>
              <a:t>observer</a:t>
            </a:r>
            <a:r>
              <a:rPr lang="en-US" sz="2000" b="1" dirty="0"/>
              <a:t>){ </a:t>
            </a:r>
          </a:p>
          <a:p>
            <a:r>
              <a:rPr lang="en-US" sz="2000" b="1" dirty="0" err="1"/>
              <a:t>observers.add</a:t>
            </a:r>
            <a:r>
              <a:rPr lang="en-US" sz="2000" b="1" dirty="0"/>
              <a:t>(observer); } </a:t>
            </a:r>
          </a:p>
          <a:p>
            <a:r>
              <a:rPr lang="en-US" sz="2000" b="1" dirty="0"/>
              <a:t>public void </a:t>
            </a:r>
            <a:r>
              <a:rPr lang="en-US" sz="2000" b="1" dirty="0" err="1"/>
              <a:t>notifyAllObservers</a:t>
            </a:r>
            <a:r>
              <a:rPr lang="en-US" sz="2000" b="1" dirty="0"/>
              <a:t>(){ </a:t>
            </a:r>
          </a:p>
          <a:p>
            <a:r>
              <a:rPr lang="en-US" sz="2000" b="1" dirty="0"/>
              <a:t>for (Observer </a:t>
            </a:r>
            <a:r>
              <a:rPr lang="en-US" sz="2000" b="1" dirty="0" err="1"/>
              <a:t>observer</a:t>
            </a:r>
            <a:r>
              <a:rPr lang="en-US" sz="2000" b="1" dirty="0"/>
              <a:t> : observers) {</a:t>
            </a:r>
          </a:p>
          <a:p>
            <a:r>
              <a:rPr lang="en-US" sz="2000" b="1" dirty="0"/>
              <a:t> </a:t>
            </a:r>
            <a:r>
              <a:rPr lang="en-US" sz="2000" b="1" dirty="0" err="1"/>
              <a:t>observer.update</a:t>
            </a:r>
            <a:r>
              <a:rPr lang="en-US" sz="2000" b="1" dirty="0"/>
              <a:t>(); </a:t>
            </a:r>
          </a:p>
          <a:p>
            <a:r>
              <a:rPr lang="en-US" sz="2000" b="1" dirty="0"/>
              <a:t>} </a:t>
            </a:r>
          </a:p>
          <a:p>
            <a:r>
              <a:rPr lang="en-US" sz="2000" b="1" dirty="0"/>
              <a:t>} </a:t>
            </a:r>
          </a:p>
          <a:p>
            <a:r>
              <a:rPr lang="en-US" sz="2000" b="1"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Observer.java</a:t>
            </a:r>
          </a:p>
        </p:txBody>
      </p:sp>
      <p:sp>
        <p:nvSpPr>
          <p:cNvPr id="4" name="TextBox 3"/>
          <p:cNvSpPr txBox="1"/>
          <p:nvPr/>
        </p:nvSpPr>
        <p:spPr>
          <a:xfrm>
            <a:off x="824459" y="1948721"/>
            <a:ext cx="8454452" cy="1323439"/>
          </a:xfrm>
          <a:prstGeom prst="rect">
            <a:avLst/>
          </a:prstGeom>
          <a:noFill/>
        </p:spPr>
        <p:txBody>
          <a:bodyPr wrap="square" rtlCol="0">
            <a:spAutoFit/>
          </a:bodyPr>
          <a:lstStyle/>
          <a:p>
            <a:r>
              <a:rPr lang="en-US" sz="2000" b="1" dirty="0"/>
              <a:t>public abstract class Observer { </a:t>
            </a:r>
          </a:p>
          <a:p>
            <a:r>
              <a:rPr lang="en-US" sz="2000" b="1" dirty="0"/>
              <a:t>protected Subject </a:t>
            </a:r>
            <a:r>
              <a:rPr lang="en-US" sz="2000" b="1" dirty="0" err="1"/>
              <a:t>subject</a:t>
            </a:r>
            <a:r>
              <a:rPr lang="en-US" sz="2000" b="1" dirty="0"/>
              <a:t>; </a:t>
            </a:r>
          </a:p>
          <a:p>
            <a:r>
              <a:rPr lang="en-US" sz="2000" b="1" dirty="0"/>
              <a:t>public abstract void update(); </a:t>
            </a:r>
          </a:p>
          <a:p>
            <a:r>
              <a:rPr lang="en-US" sz="2000" b="1"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BinaryObserver.java (</a:t>
            </a:r>
            <a:r>
              <a:rPr lang="en-US" dirty="0" err="1"/>
              <a:t>ConcreteObserver</a:t>
            </a:r>
            <a:r>
              <a:rPr lang="en-US" dirty="0"/>
              <a:t>)</a:t>
            </a:r>
          </a:p>
        </p:txBody>
      </p:sp>
      <p:sp>
        <p:nvSpPr>
          <p:cNvPr id="4" name="TextBox 3"/>
          <p:cNvSpPr txBox="1"/>
          <p:nvPr/>
        </p:nvSpPr>
        <p:spPr>
          <a:xfrm>
            <a:off x="944380" y="2068643"/>
            <a:ext cx="10373194" cy="2554545"/>
          </a:xfrm>
          <a:prstGeom prst="rect">
            <a:avLst/>
          </a:prstGeom>
          <a:noFill/>
        </p:spPr>
        <p:txBody>
          <a:bodyPr wrap="square" rtlCol="0">
            <a:spAutoFit/>
          </a:bodyPr>
          <a:lstStyle/>
          <a:p>
            <a:r>
              <a:rPr lang="en-US" sz="2000" b="1" dirty="0"/>
              <a:t>public class </a:t>
            </a:r>
            <a:r>
              <a:rPr lang="en-US" sz="2000" b="1" dirty="0" err="1"/>
              <a:t>BinaryObserver</a:t>
            </a:r>
            <a:r>
              <a:rPr lang="en-US" sz="2000" b="1" dirty="0"/>
              <a:t> extends Observer{ </a:t>
            </a:r>
          </a:p>
          <a:p>
            <a:r>
              <a:rPr lang="en-US" sz="2000" b="1" dirty="0"/>
              <a:t>public </a:t>
            </a:r>
            <a:r>
              <a:rPr lang="en-US" sz="2000" b="1" dirty="0" err="1"/>
              <a:t>BinaryObserver</a:t>
            </a:r>
            <a:r>
              <a:rPr lang="en-US" sz="2000" b="1" dirty="0"/>
              <a:t>(Subject </a:t>
            </a:r>
            <a:r>
              <a:rPr lang="en-US" sz="2000" b="1" dirty="0" err="1"/>
              <a:t>subject</a:t>
            </a:r>
            <a:r>
              <a:rPr lang="en-US" sz="2000" b="1" dirty="0"/>
              <a:t>){ </a:t>
            </a:r>
          </a:p>
          <a:p>
            <a:r>
              <a:rPr lang="en-US" sz="2000" b="1" dirty="0" err="1"/>
              <a:t>this.subject</a:t>
            </a:r>
            <a:r>
              <a:rPr lang="en-US" sz="2000" b="1" dirty="0"/>
              <a:t> = subject; </a:t>
            </a:r>
          </a:p>
          <a:p>
            <a:r>
              <a:rPr lang="en-US" sz="2000" b="1" dirty="0" err="1"/>
              <a:t>this.subject.attach</a:t>
            </a:r>
            <a:r>
              <a:rPr lang="en-US" sz="2000" b="1" dirty="0"/>
              <a:t>(this); } </a:t>
            </a:r>
          </a:p>
          <a:p>
            <a:r>
              <a:rPr lang="en-US" sz="2000" b="1" dirty="0"/>
              <a:t>public void update() { </a:t>
            </a:r>
          </a:p>
          <a:p>
            <a:r>
              <a:rPr lang="en-US" sz="2000" b="1" dirty="0" err="1"/>
              <a:t>System.out.println</a:t>
            </a:r>
            <a:r>
              <a:rPr lang="en-US" sz="2000" b="1" dirty="0"/>
              <a:t>( "Binary String: " + </a:t>
            </a:r>
            <a:r>
              <a:rPr lang="en-US" sz="2000" b="1" dirty="0" err="1"/>
              <a:t>Integer.toBinaryString</a:t>
            </a:r>
            <a:r>
              <a:rPr lang="en-US" sz="2000" b="1" dirty="0"/>
              <a:t>( </a:t>
            </a:r>
            <a:r>
              <a:rPr lang="en-US" sz="2000" b="1" dirty="0" err="1"/>
              <a:t>subject.getState</a:t>
            </a:r>
            <a:r>
              <a:rPr lang="en-US" sz="2000" b="1" dirty="0"/>
              <a:t>() ) ); </a:t>
            </a:r>
          </a:p>
          <a:p>
            <a:r>
              <a:rPr lang="en-US" sz="2000" b="1" dirty="0"/>
              <a:t>} </a:t>
            </a:r>
          </a:p>
          <a:p>
            <a:r>
              <a:rPr lang="en-US" sz="2000"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OctalObserver.java (</a:t>
            </a:r>
            <a:r>
              <a:rPr lang="en-US" dirty="0" err="1"/>
              <a:t>ConcreteObserver</a:t>
            </a:r>
            <a:r>
              <a:rPr lang="en-US" dirty="0"/>
              <a:t>)</a:t>
            </a:r>
          </a:p>
        </p:txBody>
      </p:sp>
      <p:sp>
        <p:nvSpPr>
          <p:cNvPr id="3" name="Content Placeholder 2"/>
          <p:cNvSpPr>
            <a:spLocks noGrp="1"/>
          </p:cNvSpPr>
          <p:nvPr>
            <p:ph idx="1"/>
          </p:nvPr>
        </p:nvSpPr>
        <p:spPr/>
        <p:txBody>
          <a:bodyPr>
            <a:normAutofit/>
          </a:bodyPr>
          <a:lstStyle/>
          <a:p>
            <a:pPr>
              <a:buNone/>
            </a:pPr>
            <a:r>
              <a:rPr lang="en-US" sz="2000" b="1" dirty="0"/>
              <a:t>public class </a:t>
            </a:r>
            <a:r>
              <a:rPr lang="en-US" sz="2000" b="1" dirty="0" err="1"/>
              <a:t>OctalObserver</a:t>
            </a:r>
            <a:r>
              <a:rPr lang="en-US" sz="2000" b="1" dirty="0"/>
              <a:t> extends Observer{ </a:t>
            </a:r>
          </a:p>
          <a:p>
            <a:pPr>
              <a:buNone/>
            </a:pPr>
            <a:r>
              <a:rPr lang="en-US" sz="2000" b="1" dirty="0"/>
              <a:t>public </a:t>
            </a:r>
            <a:r>
              <a:rPr lang="en-US" sz="2000" b="1" dirty="0" err="1"/>
              <a:t>OctalObserver</a:t>
            </a:r>
            <a:r>
              <a:rPr lang="en-US" sz="2000" b="1" dirty="0"/>
              <a:t>(Subject </a:t>
            </a:r>
            <a:r>
              <a:rPr lang="en-US" sz="2000" b="1" dirty="0" err="1"/>
              <a:t>subject</a:t>
            </a:r>
            <a:r>
              <a:rPr lang="en-US" sz="2000" b="1" dirty="0"/>
              <a:t>){ </a:t>
            </a:r>
          </a:p>
          <a:p>
            <a:pPr>
              <a:buNone/>
            </a:pPr>
            <a:r>
              <a:rPr lang="en-US" sz="2000" b="1" dirty="0" err="1"/>
              <a:t>this.subject</a:t>
            </a:r>
            <a:r>
              <a:rPr lang="en-US" sz="2000" b="1" dirty="0"/>
              <a:t> = subject; </a:t>
            </a:r>
          </a:p>
          <a:p>
            <a:pPr>
              <a:buNone/>
            </a:pPr>
            <a:r>
              <a:rPr lang="en-US" sz="2000" b="1" dirty="0" err="1"/>
              <a:t>this.subject.attach</a:t>
            </a:r>
            <a:r>
              <a:rPr lang="en-US" sz="2000" b="1" dirty="0"/>
              <a:t>(this); </a:t>
            </a:r>
          </a:p>
          <a:p>
            <a:pPr>
              <a:buNone/>
            </a:pPr>
            <a:r>
              <a:rPr lang="en-US" sz="2000" b="1" dirty="0"/>
              <a:t>} </a:t>
            </a:r>
          </a:p>
          <a:p>
            <a:pPr>
              <a:buNone/>
            </a:pPr>
            <a:r>
              <a:rPr lang="en-US" sz="2000" b="1" dirty="0"/>
              <a:t>public void update() { </a:t>
            </a:r>
          </a:p>
          <a:p>
            <a:pPr>
              <a:buNone/>
            </a:pPr>
            <a:r>
              <a:rPr lang="en-US" sz="2000" b="1" dirty="0" err="1"/>
              <a:t>System.out.println</a:t>
            </a:r>
            <a:r>
              <a:rPr lang="en-US" sz="2000" b="1" dirty="0"/>
              <a:t>( "Octal String: " + </a:t>
            </a:r>
            <a:r>
              <a:rPr lang="en-US" sz="2000" b="1" dirty="0" err="1"/>
              <a:t>Integer.toOctalString</a:t>
            </a:r>
            <a:r>
              <a:rPr lang="en-US" sz="2000" b="1" dirty="0"/>
              <a:t>( </a:t>
            </a:r>
            <a:r>
              <a:rPr lang="en-US" sz="2000" b="1" dirty="0" err="1"/>
              <a:t>subject.getState</a:t>
            </a:r>
            <a:r>
              <a:rPr lang="en-US" sz="2000" b="1" dirty="0"/>
              <a:t>() ) ); </a:t>
            </a:r>
          </a:p>
          <a:p>
            <a:pPr>
              <a:buNone/>
            </a:pPr>
            <a:r>
              <a:rPr lang="en-US" sz="2000" b="1" dirty="0"/>
              <a:t>}</a:t>
            </a:r>
          </a:p>
          <a:p>
            <a:pPr>
              <a:buNone/>
            </a:pPr>
            <a:r>
              <a:rPr lang="en-US" sz="2000" b="1"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HexaObserver.java (</a:t>
            </a:r>
            <a:r>
              <a:rPr lang="en-US" dirty="0" err="1"/>
              <a:t>ConcreteObserver</a:t>
            </a:r>
            <a:r>
              <a:rPr lang="en-US" dirty="0"/>
              <a:t>)</a:t>
            </a:r>
          </a:p>
        </p:txBody>
      </p:sp>
      <p:sp>
        <p:nvSpPr>
          <p:cNvPr id="3" name="Content Placeholder 2"/>
          <p:cNvSpPr>
            <a:spLocks noGrp="1"/>
          </p:cNvSpPr>
          <p:nvPr>
            <p:ph idx="1"/>
          </p:nvPr>
        </p:nvSpPr>
        <p:spPr>
          <a:xfrm>
            <a:off x="1066800" y="2103120"/>
            <a:ext cx="10475626" cy="3931920"/>
          </a:xfrm>
        </p:spPr>
        <p:txBody>
          <a:bodyPr>
            <a:normAutofit/>
          </a:bodyPr>
          <a:lstStyle/>
          <a:p>
            <a:pPr>
              <a:buNone/>
            </a:pPr>
            <a:r>
              <a:rPr lang="en-US" b="1" dirty="0"/>
              <a:t>public class </a:t>
            </a:r>
            <a:r>
              <a:rPr lang="en-US" b="1" dirty="0" err="1"/>
              <a:t>HexaObserver</a:t>
            </a:r>
            <a:r>
              <a:rPr lang="en-US" b="1" dirty="0"/>
              <a:t> extends Observer{ </a:t>
            </a:r>
          </a:p>
          <a:p>
            <a:pPr>
              <a:buNone/>
            </a:pPr>
            <a:r>
              <a:rPr lang="en-US" b="1" dirty="0"/>
              <a:t>public </a:t>
            </a:r>
            <a:r>
              <a:rPr lang="en-US" b="1" dirty="0" err="1"/>
              <a:t>HexaObserver</a:t>
            </a:r>
            <a:r>
              <a:rPr lang="en-US" b="1" dirty="0"/>
              <a:t>(Subject </a:t>
            </a:r>
            <a:r>
              <a:rPr lang="en-US" b="1" dirty="0" err="1"/>
              <a:t>subject</a:t>
            </a:r>
            <a:r>
              <a:rPr lang="en-US" b="1" dirty="0"/>
              <a:t>){ </a:t>
            </a:r>
          </a:p>
          <a:p>
            <a:pPr>
              <a:buNone/>
            </a:pPr>
            <a:r>
              <a:rPr lang="en-US" b="1" dirty="0" err="1"/>
              <a:t>this.subject</a:t>
            </a:r>
            <a:r>
              <a:rPr lang="en-US" b="1" dirty="0"/>
              <a:t> = subject; </a:t>
            </a:r>
          </a:p>
          <a:p>
            <a:pPr>
              <a:buNone/>
            </a:pPr>
            <a:r>
              <a:rPr lang="en-US" b="1" dirty="0" err="1"/>
              <a:t>this.subject.attach</a:t>
            </a:r>
            <a:r>
              <a:rPr lang="en-US" b="1" dirty="0"/>
              <a:t>(this); } </a:t>
            </a:r>
          </a:p>
          <a:p>
            <a:pPr>
              <a:buNone/>
            </a:pPr>
            <a:r>
              <a:rPr lang="en-US" b="1" dirty="0"/>
              <a:t>public void update() { </a:t>
            </a:r>
          </a:p>
          <a:p>
            <a:pPr>
              <a:buNone/>
            </a:pPr>
            <a:r>
              <a:rPr lang="en-US" b="1" dirty="0" err="1"/>
              <a:t>System.out.println</a:t>
            </a:r>
            <a:r>
              <a:rPr lang="en-US" b="1" dirty="0"/>
              <a:t>( "Hex String: " + </a:t>
            </a:r>
            <a:r>
              <a:rPr lang="en-US" b="1" dirty="0" err="1"/>
              <a:t>Integer.toHexString</a:t>
            </a:r>
            <a:r>
              <a:rPr lang="en-US" b="1" dirty="0"/>
              <a:t>( </a:t>
            </a:r>
            <a:r>
              <a:rPr lang="en-US" b="1" dirty="0" err="1"/>
              <a:t>subject.getState</a:t>
            </a:r>
            <a:r>
              <a:rPr lang="en-US" b="1" dirty="0"/>
              <a:t>() ).</a:t>
            </a:r>
            <a:r>
              <a:rPr lang="en-US" b="1" dirty="0" err="1"/>
              <a:t>toUpperCase</a:t>
            </a:r>
            <a:r>
              <a:rPr lang="en-US" b="1" dirty="0"/>
              <a:t>() ); </a:t>
            </a:r>
          </a:p>
          <a:p>
            <a:pPr>
              <a:buNone/>
            </a:pPr>
            <a:r>
              <a:rPr lang="en-US" b="1" dirty="0"/>
              <a:t>} </a:t>
            </a:r>
          </a:p>
          <a:p>
            <a:pPr>
              <a:buNone/>
            </a:pPr>
            <a:r>
              <a:rPr lang="en-US"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public class </a:t>
            </a:r>
            <a:r>
              <a:rPr lang="en-US" dirty="0" err="1"/>
              <a:t>TestPattern</a:t>
            </a:r>
            <a:r>
              <a:rPr lang="en-US" dirty="0"/>
              <a:t>{</a:t>
            </a:r>
          </a:p>
          <a:p>
            <a:pPr>
              <a:buNone/>
            </a:pPr>
            <a:r>
              <a:rPr lang="en-US" dirty="0"/>
              <a:t>public static void main(String[] </a:t>
            </a:r>
            <a:r>
              <a:rPr lang="en-US" dirty="0" err="1"/>
              <a:t>args</a:t>
            </a:r>
            <a:r>
              <a:rPr lang="en-US" dirty="0"/>
              <a:t>){</a:t>
            </a:r>
          </a:p>
          <a:p>
            <a:pPr>
              <a:buNone/>
            </a:pPr>
            <a:r>
              <a:rPr lang="en-US" dirty="0"/>
              <a:t>Subject sub=new Data();</a:t>
            </a:r>
          </a:p>
          <a:p>
            <a:pPr>
              <a:buNone/>
            </a:pPr>
            <a:r>
              <a:rPr lang="en-US" dirty="0"/>
              <a:t>new </a:t>
            </a:r>
            <a:r>
              <a:rPr lang="en-US" dirty="0" err="1"/>
              <a:t>BinaryObserver</a:t>
            </a:r>
            <a:r>
              <a:rPr lang="en-US" dirty="0"/>
              <a:t>(sub);</a:t>
            </a:r>
          </a:p>
          <a:p>
            <a:pPr>
              <a:buNone/>
            </a:pPr>
            <a:r>
              <a:rPr lang="en-US" dirty="0"/>
              <a:t>new </a:t>
            </a:r>
            <a:r>
              <a:rPr lang="en-US" dirty="0" err="1"/>
              <a:t>OctalObserver</a:t>
            </a:r>
            <a:r>
              <a:rPr lang="en-US" dirty="0"/>
              <a:t>(sub);</a:t>
            </a:r>
          </a:p>
          <a:p>
            <a:pPr>
              <a:buNone/>
            </a:pPr>
            <a:r>
              <a:rPr lang="en-US" dirty="0"/>
              <a:t>new </a:t>
            </a:r>
            <a:r>
              <a:rPr lang="en-US" dirty="0" err="1"/>
              <a:t>HexaObserver</a:t>
            </a:r>
            <a:r>
              <a:rPr lang="en-US" dirty="0"/>
              <a:t>(sub);</a:t>
            </a:r>
          </a:p>
          <a:p>
            <a:pPr>
              <a:buNone/>
            </a:pPr>
            <a:r>
              <a:rPr lang="en-US" dirty="0" err="1"/>
              <a:t>System.out.print</a:t>
            </a:r>
            <a:r>
              <a:rPr lang="en-US" dirty="0"/>
              <a:t>(“testing with 10”);</a:t>
            </a:r>
          </a:p>
          <a:p>
            <a:pPr>
              <a:buNone/>
            </a:pPr>
            <a:r>
              <a:rPr lang="en-US" dirty="0" err="1"/>
              <a:t>sub.setState</a:t>
            </a:r>
            <a:r>
              <a:rPr lang="en-US" dirty="0"/>
              <a:t>(10);</a:t>
            </a:r>
          </a:p>
          <a:p>
            <a:pPr>
              <a:buNone/>
            </a:pPr>
            <a:r>
              <a:rPr lang="en-US" dirty="0" err="1"/>
              <a:t>System.out.print</a:t>
            </a:r>
            <a:r>
              <a:rPr lang="en-US" dirty="0"/>
              <a:t>(“testing with 15”);</a:t>
            </a:r>
          </a:p>
          <a:p>
            <a:pPr>
              <a:buNone/>
            </a:pPr>
            <a:r>
              <a:rPr lang="en-US" dirty="0" err="1"/>
              <a:t>sub.setState</a:t>
            </a:r>
            <a:r>
              <a:rPr lang="en-US" dirty="0"/>
              <a:t>(15);</a:t>
            </a:r>
          </a:p>
          <a:p>
            <a:pPr>
              <a:buNone/>
            </a:pPr>
            <a:r>
              <a:rPr lang="en-US" dirty="0"/>
              <a:t>}</a:t>
            </a:r>
          </a:p>
          <a:p>
            <a:pPr>
              <a:buNone/>
            </a:pPr>
            <a:r>
              <a:rPr lang="en-US" dirty="0"/>
              <a:t>}</a:t>
            </a:r>
          </a:p>
          <a:p>
            <a:pPr>
              <a:buNone/>
            </a:pPr>
            <a:endParaRPr lang="en-US"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r>
              <a:rPr lang="en-US" dirty="0"/>
              <a:t>Implement the observer pattern for the following UML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a:t>
            </a:r>
          </a:p>
        </p:txBody>
      </p:sp>
      <p:sp>
        <p:nvSpPr>
          <p:cNvPr id="3" name="Content Placeholder 2"/>
          <p:cNvSpPr>
            <a:spLocks noGrp="1"/>
          </p:cNvSpPr>
          <p:nvPr>
            <p:ph idx="1"/>
          </p:nvPr>
        </p:nvSpPr>
        <p:spPr/>
        <p:txBody>
          <a:bodyPr/>
          <a:lstStyle/>
          <a:p>
            <a:r>
              <a:rPr lang="en-US" dirty="0"/>
              <a:t>Define a one-to-many dependency between objects so that when one object changes state, all its dependents are notified and updated automatically.</a:t>
            </a:r>
          </a:p>
          <a:p>
            <a:r>
              <a:rPr lang="en-US" dirty="0"/>
              <a:t>Also known as: Dependents, Publish-Subscribe</a:t>
            </a:r>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2946400" cy="2209800"/>
          </a:xfrm>
        </p:spPr>
        <p:txBody>
          <a:bodyPr/>
          <a:lstStyle/>
          <a:p>
            <a:r>
              <a:rPr lang="en-US" dirty="0"/>
              <a:t>Example UML</a:t>
            </a:r>
          </a:p>
        </p:txBody>
      </p:sp>
      <p:pic>
        <p:nvPicPr>
          <p:cNvPr id="9218" name="Picture 2" descr="Example Observer Design Pattern"/>
          <p:cNvPicPr>
            <a:picLocks noChangeAspect="1" noChangeArrowheads="1"/>
          </p:cNvPicPr>
          <p:nvPr/>
        </p:nvPicPr>
        <p:blipFill>
          <a:blip r:embed="rId2" cstate="print"/>
          <a:srcRect/>
          <a:stretch>
            <a:fillRect/>
          </a:stretch>
        </p:blipFill>
        <p:spPr bwMode="auto">
          <a:xfrm>
            <a:off x="5283200" y="0"/>
            <a:ext cx="52832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609600" y="2249424"/>
            <a:ext cx="10972800" cy="4608576"/>
          </a:xfrm>
        </p:spPr>
        <p:txBody>
          <a:bodyPr>
            <a:normAutofit/>
          </a:bodyPr>
          <a:lstStyle/>
          <a:p>
            <a:r>
              <a:rPr lang="en-US" dirty="0"/>
              <a:t>A common side-effect of partitioning a system into a collection of cooperating classes is the need to maintain consistency between related objects. You don't want to achieve consistency by making the classes tightly coupled, because that reduces their reusability. </a:t>
            </a:r>
          </a:p>
          <a:p>
            <a:r>
              <a:rPr lang="en-US" dirty="0"/>
              <a:t>For example, many GUI toolkits separate the presentational aspects of the user interface from the underlying application. Classes defining application data and presentations can be reused independently. They can work together, too. Both a spreadsheet object and bar chart object can depict information in the same application data object using different presentations. The spreadsheet and the bar chart don't know about each other, thereby letting you reuse only the one you need. But they behave as though they do. When the user changes the information in the spreadsheet, the bar chart reflects the changes immediately, and vice versa.</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25600" y="1066802"/>
            <a:ext cx="8794747" cy="3200399"/>
          </a:xfrm>
          <a:prstGeom prst="rect">
            <a:avLst/>
          </a:prstGeom>
          <a:noFill/>
          <a:ln w="9525">
            <a:noFill/>
            <a:miter lim="800000"/>
            <a:headEnd/>
            <a:tailEnd/>
          </a:ln>
        </p:spPr>
      </p:pic>
      <p:sp>
        <p:nvSpPr>
          <p:cNvPr id="2" name="Title 1"/>
          <p:cNvSpPr>
            <a:spLocks noGrp="1"/>
          </p:cNvSpPr>
          <p:nvPr>
            <p:ph type="title"/>
          </p:nvPr>
        </p:nvSpPr>
        <p:spPr>
          <a:xfrm>
            <a:off x="609600" y="228600"/>
            <a:ext cx="10972800" cy="1066800"/>
          </a:xfrm>
        </p:spPr>
        <p:txBody>
          <a:bodyPr/>
          <a:lstStyle/>
          <a:p>
            <a:r>
              <a:rPr lang="en-US" dirty="0"/>
              <a:t>Motivation (cont’d)</a:t>
            </a:r>
          </a:p>
        </p:txBody>
      </p:sp>
      <p:sp>
        <p:nvSpPr>
          <p:cNvPr id="3" name="Content Placeholder 2"/>
          <p:cNvSpPr>
            <a:spLocks noGrp="1"/>
          </p:cNvSpPr>
          <p:nvPr>
            <p:ph idx="1"/>
          </p:nvPr>
        </p:nvSpPr>
        <p:spPr>
          <a:xfrm>
            <a:off x="609600" y="4191000"/>
            <a:ext cx="10972800" cy="2667000"/>
          </a:xfrm>
        </p:spPr>
        <p:txBody>
          <a:bodyPr>
            <a:normAutofit/>
          </a:bodyPr>
          <a:lstStyle/>
          <a:p>
            <a:r>
              <a:rPr lang="en-US" dirty="0"/>
              <a:t>This behavior implies that the spreadsheet and bar chart are dependent on the data object and therefore should be notified of any change in its state. </a:t>
            </a:r>
          </a:p>
          <a:p>
            <a:r>
              <a:rPr lang="en-US" dirty="0"/>
              <a:t>The Observer pattern describes how to establish these relationships. The key objects in this pattern are subject and observer. A subject may have any number of observers. All observers are notified whenever the subject undergoes a change in state. In response, each observer will query the subject to synchronize its state with the subject's state.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a:t>
            </a:r>
          </a:p>
        </p:txBody>
      </p:sp>
      <p:sp>
        <p:nvSpPr>
          <p:cNvPr id="3" name="Content Placeholder 2"/>
          <p:cNvSpPr>
            <a:spLocks noGrp="1"/>
          </p:cNvSpPr>
          <p:nvPr>
            <p:ph idx="1"/>
          </p:nvPr>
        </p:nvSpPr>
        <p:spPr/>
        <p:txBody>
          <a:bodyPr>
            <a:normAutofit/>
          </a:bodyPr>
          <a:lstStyle/>
          <a:p>
            <a:r>
              <a:rPr lang="en-US" dirty="0"/>
              <a:t>Use the Observer pattern in any of the following situations:</a:t>
            </a:r>
          </a:p>
          <a:p>
            <a:pPr lvl="1"/>
            <a:r>
              <a:rPr lang="en-US" dirty="0"/>
              <a:t>When an abstraction has two aspects, one dependent on the other. Encapsulating these aspects in separate objects lets you vary and reuse them independently.</a:t>
            </a:r>
          </a:p>
          <a:p>
            <a:pPr lvl="1"/>
            <a:r>
              <a:rPr lang="en-US" dirty="0"/>
              <a:t>When a change to one object requires changing others, and you don't know how many objects need to be changed.</a:t>
            </a:r>
          </a:p>
          <a:p>
            <a:pPr lvl="1"/>
            <a:r>
              <a:rPr lang="en-US" dirty="0"/>
              <a:t>When an object should be able to notify other objects without making assumptions about who these objects are. In other words, you don't want these objects tightly coupled.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2050" name="Picture 2"/>
          <p:cNvPicPr>
            <a:picLocks noChangeAspect="1" noChangeArrowheads="1"/>
          </p:cNvPicPr>
          <p:nvPr/>
        </p:nvPicPr>
        <p:blipFill>
          <a:blip r:embed="rId2" cstate="print"/>
          <a:srcRect/>
          <a:stretch>
            <a:fillRect/>
          </a:stretch>
        </p:blipFill>
        <p:spPr bwMode="auto">
          <a:xfrm>
            <a:off x="609600" y="2133600"/>
            <a:ext cx="10562053" cy="4114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Participants</a:t>
            </a:r>
          </a:p>
        </p:txBody>
      </p:sp>
      <p:sp>
        <p:nvSpPr>
          <p:cNvPr id="3" name="Content Placeholder 2"/>
          <p:cNvSpPr>
            <a:spLocks noGrp="1"/>
          </p:cNvSpPr>
          <p:nvPr>
            <p:ph idx="1"/>
          </p:nvPr>
        </p:nvSpPr>
        <p:spPr/>
        <p:txBody>
          <a:bodyPr>
            <a:normAutofit lnSpcReduction="10000"/>
          </a:bodyPr>
          <a:lstStyle/>
          <a:p>
            <a:r>
              <a:rPr lang="en-US" dirty="0"/>
              <a:t>Subject</a:t>
            </a:r>
          </a:p>
          <a:p>
            <a:pPr lvl="1"/>
            <a:r>
              <a:rPr lang="en-US" dirty="0"/>
              <a:t>knows its observers. Any number of Observer objects may observe a subject.</a:t>
            </a:r>
          </a:p>
          <a:p>
            <a:pPr lvl="1"/>
            <a:r>
              <a:rPr lang="en-US" dirty="0"/>
              <a:t>provides an interface for attaching and detaching Observer objects.</a:t>
            </a:r>
          </a:p>
          <a:p>
            <a:r>
              <a:rPr lang="en-US" dirty="0" err="1"/>
              <a:t>ConcreteSubject</a:t>
            </a:r>
            <a:endParaRPr lang="en-US" dirty="0"/>
          </a:p>
          <a:p>
            <a:pPr lvl="1"/>
            <a:r>
              <a:rPr lang="en-US" dirty="0"/>
              <a:t>stores state of interest to </a:t>
            </a:r>
            <a:r>
              <a:rPr lang="en-US" dirty="0" err="1"/>
              <a:t>ConcreteObserver</a:t>
            </a:r>
            <a:r>
              <a:rPr lang="en-US" dirty="0"/>
              <a:t> objects.</a:t>
            </a:r>
          </a:p>
          <a:p>
            <a:pPr lvl="1"/>
            <a:r>
              <a:rPr lang="en-US" dirty="0"/>
              <a:t>sends a notification to its observers when its state changes. </a:t>
            </a:r>
          </a:p>
          <a:p>
            <a:r>
              <a:rPr lang="en-US" dirty="0"/>
              <a:t>Observer</a:t>
            </a:r>
          </a:p>
          <a:p>
            <a:pPr lvl="1"/>
            <a:r>
              <a:rPr lang="en-US" dirty="0"/>
              <a:t>defines an updating interface for objects that should be notified of changes in a subject.</a:t>
            </a:r>
          </a:p>
          <a:p>
            <a:r>
              <a:rPr lang="en-US" dirty="0" err="1"/>
              <a:t>ConcreteObserver</a:t>
            </a:r>
            <a:endParaRPr lang="en-US" dirty="0"/>
          </a:p>
          <a:p>
            <a:pPr lvl="1"/>
            <a:r>
              <a:rPr lang="en-US" dirty="0"/>
              <a:t>maintains a reference to a </a:t>
            </a:r>
            <a:r>
              <a:rPr lang="en-US" dirty="0" err="1"/>
              <a:t>ConcreteSubject</a:t>
            </a:r>
            <a:r>
              <a:rPr lang="en-US" dirty="0"/>
              <a:t> object.</a:t>
            </a:r>
          </a:p>
          <a:p>
            <a:pPr lvl="1"/>
            <a:r>
              <a:rPr lang="en-US" dirty="0"/>
              <a:t>stores state that should stay consistent with the subject's.</a:t>
            </a:r>
          </a:p>
          <a:p>
            <a:pPr lvl="1"/>
            <a:r>
              <a:rPr lang="en-US" dirty="0"/>
              <a:t>implements the Observer updating interface to keep its state consistent with the subject's.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Collaborations</a:t>
            </a:r>
          </a:p>
        </p:txBody>
      </p:sp>
      <p:sp>
        <p:nvSpPr>
          <p:cNvPr id="3" name="Content Placeholder 2"/>
          <p:cNvSpPr>
            <a:spLocks noGrp="1"/>
          </p:cNvSpPr>
          <p:nvPr>
            <p:ph idx="1"/>
          </p:nvPr>
        </p:nvSpPr>
        <p:spPr/>
        <p:txBody>
          <a:bodyPr>
            <a:normAutofit/>
          </a:bodyPr>
          <a:lstStyle/>
          <a:p>
            <a:r>
              <a:rPr lang="en-US" dirty="0" err="1"/>
              <a:t>ConcreteSubject</a:t>
            </a:r>
            <a:r>
              <a:rPr lang="en-US" dirty="0"/>
              <a:t> notifies its observers whenever a change occurs that could make its observers' state inconsistent with its own.</a:t>
            </a:r>
          </a:p>
          <a:p>
            <a:r>
              <a:rPr lang="en-US" dirty="0"/>
              <a:t>After being informed of a change in the concrete subject, a </a:t>
            </a:r>
            <a:r>
              <a:rPr lang="en-US" dirty="0" err="1"/>
              <a:t>ConcreteObserver</a:t>
            </a:r>
            <a:r>
              <a:rPr lang="en-US" dirty="0"/>
              <a:t> object may query the subject for information. </a:t>
            </a:r>
            <a:r>
              <a:rPr lang="en-US" dirty="0" err="1"/>
              <a:t>ConcreteObserver</a:t>
            </a:r>
            <a:r>
              <a:rPr lang="en-US" dirty="0"/>
              <a:t> uses this information to reconcile its state with that of the subject.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use</a:t>
            </a:r>
          </a:p>
        </p:txBody>
      </p:sp>
      <p:sp>
        <p:nvSpPr>
          <p:cNvPr id="3" name="Content Placeholder 2"/>
          <p:cNvSpPr>
            <a:spLocks noGrp="1"/>
          </p:cNvSpPr>
          <p:nvPr>
            <p:ph idx="1"/>
          </p:nvPr>
        </p:nvSpPr>
        <p:spPr/>
        <p:txBody>
          <a:bodyPr/>
          <a:lstStyle/>
          <a:p>
            <a:r>
              <a:rPr lang="en-US" dirty="0"/>
              <a:t>MVC</a:t>
            </a:r>
          </a:p>
          <a:p>
            <a:r>
              <a:rPr lang="en-US" dirty="0"/>
              <a:t>Use in JAVA API: </a:t>
            </a:r>
            <a:r>
              <a:rPr lang="en-US" i="1" dirty="0" err="1"/>
              <a:t>HttpSessionBindingListener</a:t>
            </a:r>
            <a:r>
              <a:rPr lang="en-US" dirty="0"/>
              <a:t> is an example where Observer design pattern in used in Java API.</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3269</TotalTime>
  <Words>1005</Words>
  <Application>Microsoft Office PowerPoint</Application>
  <PresentationFormat>Widescreen</PresentationFormat>
  <Paragraphs>117</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Garamond</vt:lpstr>
      <vt:lpstr>Savon</vt:lpstr>
      <vt:lpstr>SOFTWARE DESIGN AND ARCHITECTURE</vt:lpstr>
      <vt:lpstr>Intent</vt:lpstr>
      <vt:lpstr>Motivation</vt:lpstr>
      <vt:lpstr>Motivation (cont’d)</vt:lpstr>
      <vt:lpstr>Applicability</vt:lpstr>
      <vt:lpstr>Structure</vt:lpstr>
      <vt:lpstr>Participants</vt:lpstr>
      <vt:lpstr>Collaborations</vt:lpstr>
      <vt:lpstr>Known use</vt:lpstr>
      <vt:lpstr>PowerPoint Presentation</vt:lpstr>
      <vt:lpstr>Sample code</vt:lpstr>
      <vt:lpstr>Subject.java</vt:lpstr>
      <vt:lpstr>Data.java (ConcreteSubject)</vt:lpstr>
      <vt:lpstr>Observer.java</vt:lpstr>
      <vt:lpstr>BinaryObserver.java (ConcreteObserver)</vt:lpstr>
      <vt:lpstr>OctalObserver.java (ConcreteObserver)</vt:lpstr>
      <vt:lpstr>HexaObserver.java (ConcreteObserver)</vt:lpstr>
      <vt:lpstr>PowerPoint Presentation</vt:lpstr>
      <vt:lpstr>Task</vt:lpstr>
      <vt:lpstr>Example UML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dc:title>
  <dc:creator>Sharmeen</dc:creator>
  <cp:lastModifiedBy>rubeea jaffri</cp:lastModifiedBy>
  <cp:revision>29</cp:revision>
  <dcterms:created xsi:type="dcterms:W3CDTF">2014-12-26T10:18:16Z</dcterms:created>
  <dcterms:modified xsi:type="dcterms:W3CDTF">2023-09-19T03:52:43Z</dcterms:modified>
</cp:coreProperties>
</file>