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4F26D5-1239-43C3-A815-D0BB25EB6830}" type="slidenum">
              <a:rPr lang="en-US" smtClean="0"/>
              <a:pPr/>
              <a:t>1</a:t>
            </a:fld>
            <a:endParaRPr lang="en-US"/>
          </a:p>
        </p:txBody>
      </p:sp>
    </p:spTree>
    <p:extLst>
      <p:ext uri="{BB962C8B-B14F-4D97-AF65-F5344CB8AC3E}">
        <p14:creationId xmlns:p14="http://schemas.microsoft.com/office/powerpoint/2010/main" val="268423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 Adapter</a:t>
            </a:r>
          </a:p>
        </p:txBody>
      </p:sp>
      <p:sp>
        <p:nvSpPr>
          <p:cNvPr id="4" name="Slide Number Placeholder 3"/>
          <p:cNvSpPr>
            <a:spLocks noGrp="1"/>
          </p:cNvSpPr>
          <p:nvPr>
            <p:ph type="sldNum" sz="quarter" idx="10"/>
          </p:nvPr>
        </p:nvSpPr>
        <p:spPr/>
        <p:txBody>
          <a:bodyPr/>
          <a:lstStyle/>
          <a:p>
            <a:fld id="{F22A3C1A-A671-412B-BAE2-6661E6ADA514}" type="slidenum">
              <a:rPr lang="en-US" smtClean="0"/>
              <a:pPr/>
              <a:t>12</a:t>
            </a:fld>
            <a:endParaRPr lang="en-US"/>
          </a:p>
        </p:txBody>
      </p:sp>
    </p:spTree>
    <p:extLst>
      <p:ext uri="{BB962C8B-B14F-4D97-AF65-F5344CB8AC3E}">
        <p14:creationId xmlns:p14="http://schemas.microsoft.com/office/powerpoint/2010/main" val="3934611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8/22/2023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8/22/2023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8/22/2023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8/22/2023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8/22/2023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a:t>SOFTWARE DESIGN AND ARCHITECTURE</a:t>
            </a:r>
            <a:endParaRPr lang="en-US" sz="4800" dirty="0"/>
          </a:p>
        </p:txBody>
      </p:sp>
      <p:sp>
        <p:nvSpPr>
          <p:cNvPr id="3" name="Subtitle 2"/>
          <p:cNvSpPr>
            <a:spLocks noGrp="1"/>
          </p:cNvSpPr>
          <p:nvPr>
            <p:ph type="subTitle" idx="1"/>
          </p:nvPr>
        </p:nvSpPr>
        <p:spPr>
          <a:xfrm>
            <a:off x="609600" y="3899938"/>
            <a:ext cx="11176000" cy="2653262"/>
          </a:xfrm>
        </p:spPr>
        <p:txBody>
          <a:bodyPr>
            <a:normAutofit/>
          </a:bodyPr>
          <a:lstStyle/>
          <a:p>
            <a:r>
              <a:rPr lang="en-US" dirty="0"/>
              <a:t>Theory lecture+PRACTICAL#08</a:t>
            </a:r>
          </a:p>
          <a:p>
            <a:r>
              <a:rPr lang="en-US" dirty="0"/>
              <a:t>STRUCTURAL DESIGN PATTERNS</a:t>
            </a:r>
          </a:p>
          <a:p>
            <a:r>
              <a:rPr lang="en-US" dirty="0"/>
              <a:t>(ADAPTER PATTERN)</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Examples of Adapter Patterns</a:t>
            </a:r>
            <a:r>
              <a:rPr lang="en-US" dirty="0"/>
              <a:t>:</a:t>
            </a:r>
          </a:p>
        </p:txBody>
      </p:sp>
      <p:sp>
        <p:nvSpPr>
          <p:cNvPr id="3" name="Content Placeholder 2"/>
          <p:cNvSpPr>
            <a:spLocks noGrp="1"/>
          </p:cNvSpPr>
          <p:nvPr>
            <p:ph idx="1"/>
          </p:nvPr>
        </p:nvSpPr>
        <p:spPr/>
        <p:txBody>
          <a:bodyPr>
            <a:normAutofit/>
          </a:bodyPr>
          <a:lstStyle/>
          <a:p>
            <a:r>
              <a:rPr lang="en-US" b="1" dirty="0"/>
              <a:t>Wrappers</a:t>
            </a:r>
            <a:r>
              <a:rPr lang="en-US" dirty="0"/>
              <a:t> used to adopt 3rd parties libraries and frameworks - most of the applications using third party libraries use adapters as a middle layer between the application and the 3rd party library to decouple the application from the library. If another library has to be used only an adapter for the new library is required without having to change the application code.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dirty="0"/>
              <a:t>The Two-Ways Adapters are adapters that implements both interfaces of Target and </a:t>
            </a:r>
            <a:r>
              <a:rPr lang="en-US" dirty="0" err="1"/>
              <a:t>Adaptee</a:t>
            </a:r>
            <a:r>
              <a:rPr lang="en-US" dirty="0"/>
              <a:t>. The adapted object can be used as Target in new systems dealing with Target classes or as </a:t>
            </a:r>
            <a:r>
              <a:rPr lang="en-US" dirty="0" err="1"/>
              <a:t>Adaptee</a:t>
            </a:r>
            <a:r>
              <a:rPr lang="en-US" dirty="0"/>
              <a:t> in other systems dealing with </a:t>
            </a:r>
            <a:r>
              <a:rPr lang="en-US" dirty="0" err="1"/>
              <a:t>Adaptee</a:t>
            </a:r>
            <a:r>
              <a:rPr lang="en-US" dirty="0"/>
              <a:t> classes.</a:t>
            </a:r>
          </a:p>
          <a:p>
            <a:r>
              <a:rPr lang="en-US" dirty="0"/>
              <a:t>Adapter can call the method of the existing class (since the Adapter inherits from the existing class) and can work in the existing library (since the Adapter implements the interface of the existing library).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066800"/>
          </a:xfrm>
        </p:spPr>
        <p:txBody>
          <a:bodyPr/>
          <a:lstStyle/>
          <a:p>
            <a:r>
              <a:rPr lang="en-US" dirty="0"/>
              <a:t>Example (UML Diagram)</a:t>
            </a:r>
          </a:p>
        </p:txBody>
      </p:sp>
      <p:pic>
        <p:nvPicPr>
          <p:cNvPr id="4098" name="Picture 2" descr="http://2.bp.blogspot.com/-almun9mO6Wc/UFnbJWH6y0I/AAAAAAAAAZ8/7cvH16xgQls/s640/AdapterDesignPatternExample.gif"/>
          <p:cNvPicPr>
            <a:picLocks noChangeAspect="1" noChangeArrowheads="1"/>
          </p:cNvPicPr>
          <p:nvPr/>
        </p:nvPicPr>
        <p:blipFill>
          <a:blip r:embed="rId3" cstate="print"/>
          <a:srcRect/>
          <a:stretch>
            <a:fillRect/>
          </a:stretch>
        </p:blipFill>
        <p:spPr bwMode="auto">
          <a:xfrm>
            <a:off x="812799" y="2057400"/>
            <a:ext cx="10980452" cy="3429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example includes following elements:</a:t>
            </a:r>
            <a:br>
              <a:rPr lang="en-US" dirty="0"/>
            </a:br>
            <a:r>
              <a:rPr lang="en-US" dirty="0" err="1"/>
              <a:t>PrintableList</a:t>
            </a:r>
            <a:r>
              <a:rPr lang="en-US" dirty="0"/>
              <a:t>(Target)</a:t>
            </a:r>
          </a:p>
          <a:p>
            <a:r>
              <a:rPr lang="en-US" dirty="0" err="1"/>
              <a:t>PrintString</a:t>
            </a:r>
            <a:r>
              <a:rPr lang="en-US" dirty="0"/>
              <a:t>(</a:t>
            </a:r>
            <a:r>
              <a:rPr lang="en-US" dirty="0" err="1"/>
              <a:t>Adaptee</a:t>
            </a:r>
            <a:r>
              <a:rPr lang="en-US" dirty="0"/>
              <a:t>)</a:t>
            </a:r>
          </a:p>
          <a:p>
            <a:r>
              <a:rPr lang="en-US" dirty="0" err="1"/>
              <a:t>PrintableListAdapter</a:t>
            </a:r>
            <a:r>
              <a:rPr lang="en-US" dirty="0"/>
              <a:t>(Adapter)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066800"/>
          </a:xfrm>
        </p:spPr>
        <p:txBody>
          <a:bodyPr/>
          <a:lstStyle/>
          <a:p>
            <a:r>
              <a:rPr lang="en-US" dirty="0"/>
              <a:t>Java code</a:t>
            </a:r>
          </a:p>
        </p:txBody>
      </p:sp>
      <p:sp>
        <p:nvSpPr>
          <p:cNvPr id="3" name="Content Placeholder 2"/>
          <p:cNvSpPr>
            <a:spLocks noGrp="1"/>
          </p:cNvSpPr>
          <p:nvPr>
            <p:ph idx="1"/>
          </p:nvPr>
        </p:nvSpPr>
        <p:spPr/>
        <p:txBody>
          <a:bodyPr>
            <a:noAutofit/>
          </a:bodyPr>
          <a:lstStyle/>
          <a:p>
            <a:r>
              <a:rPr lang="en-US" sz="2800" dirty="0"/>
              <a:t>This is the </a:t>
            </a:r>
            <a:r>
              <a:rPr lang="en-US" sz="2800" dirty="0" err="1"/>
              <a:t>Adaptee</a:t>
            </a:r>
            <a:r>
              <a:rPr lang="en-US" sz="2800" dirty="0"/>
              <a:t>.</a:t>
            </a:r>
          </a:p>
          <a:p>
            <a:endParaRPr lang="en-US" sz="2800" dirty="0"/>
          </a:p>
          <a:p>
            <a:pPr>
              <a:buNone/>
            </a:pPr>
            <a:r>
              <a:rPr lang="en-US" sz="2800" dirty="0"/>
              <a:t>public class </a:t>
            </a:r>
            <a:r>
              <a:rPr lang="en-US" sz="2800" dirty="0" err="1"/>
              <a:t>PrintString</a:t>
            </a:r>
            <a:r>
              <a:rPr lang="en-US" sz="2800" dirty="0"/>
              <a:t> {     </a:t>
            </a:r>
          </a:p>
          <a:p>
            <a:pPr>
              <a:buNone/>
            </a:pPr>
            <a:r>
              <a:rPr lang="en-US" sz="2800" dirty="0"/>
              <a:t>public void print(String s)   </a:t>
            </a:r>
          </a:p>
          <a:p>
            <a:pPr>
              <a:buNone/>
            </a:pPr>
            <a:r>
              <a:rPr lang="en-US" sz="2800" dirty="0"/>
              <a:t>{    </a:t>
            </a:r>
            <a:r>
              <a:rPr lang="en-US" sz="2800" dirty="0" err="1"/>
              <a:t>System.out.println</a:t>
            </a:r>
            <a:r>
              <a:rPr lang="en-US" sz="2800" dirty="0"/>
              <a:t>(s);</a:t>
            </a:r>
          </a:p>
          <a:p>
            <a:pPr>
              <a:buNone/>
            </a:pPr>
            <a:r>
              <a:rPr lang="en-US" sz="2800" dirty="0"/>
              <a:t>   }</a:t>
            </a:r>
          </a:p>
          <a:p>
            <a:pPr>
              <a:buNone/>
            </a:pPr>
            <a:r>
              <a:rPr lang="en-US" sz="2800" dirty="0"/>
              <a:t>  }  </a:t>
            </a:r>
            <a:br>
              <a:rPr lang="en-US" sz="2800" dirty="0"/>
            </a:b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10972800" cy="5964936"/>
          </a:xfrm>
        </p:spPr>
        <p:txBody>
          <a:bodyPr>
            <a:normAutofit/>
          </a:bodyPr>
          <a:lstStyle/>
          <a:p>
            <a:r>
              <a:rPr lang="en-US" sz="2800" dirty="0"/>
              <a:t>Client deals with </a:t>
            </a:r>
            <a:r>
              <a:rPr lang="en-US" sz="2800" dirty="0" err="1"/>
              <a:t>ArrayList</a:t>
            </a:r>
            <a:r>
              <a:rPr lang="en-US" sz="2800" dirty="0"/>
              <a:t>&lt;String&gt; but not with string. We have provided a </a:t>
            </a:r>
            <a:r>
              <a:rPr lang="en-US" sz="2800" dirty="0" err="1"/>
              <a:t>PrintableList</a:t>
            </a:r>
            <a:r>
              <a:rPr lang="en-US" sz="2800" dirty="0"/>
              <a:t> interface that expects the client input. This is our </a:t>
            </a:r>
            <a:r>
              <a:rPr lang="en-US" sz="2800" b="1" dirty="0"/>
              <a:t>target</a:t>
            </a:r>
            <a:r>
              <a:rPr lang="en-US" sz="2800" dirty="0"/>
              <a:t>.</a:t>
            </a:r>
          </a:p>
          <a:p>
            <a:endParaRPr lang="en-US" sz="2800" dirty="0"/>
          </a:p>
          <a:p>
            <a:pPr>
              <a:buNone/>
            </a:pPr>
            <a:r>
              <a:rPr lang="en-US" sz="2800" dirty="0"/>
              <a:t>import </a:t>
            </a:r>
            <a:r>
              <a:rPr lang="en-US" sz="2800" dirty="0" err="1"/>
              <a:t>java.util.ArrayList</a:t>
            </a:r>
            <a:r>
              <a:rPr lang="en-US" sz="2800" dirty="0"/>
              <a:t>;    </a:t>
            </a:r>
          </a:p>
          <a:p>
            <a:pPr>
              <a:buNone/>
            </a:pPr>
            <a:r>
              <a:rPr lang="en-US" sz="2800" dirty="0"/>
              <a:t>public interface </a:t>
            </a:r>
            <a:r>
              <a:rPr lang="en-US" sz="2800" dirty="0" err="1"/>
              <a:t>PrintableList</a:t>
            </a:r>
            <a:r>
              <a:rPr lang="en-US" sz="2800" dirty="0"/>
              <a:t> {   </a:t>
            </a:r>
          </a:p>
          <a:p>
            <a:pPr>
              <a:buNone/>
            </a:pPr>
            <a:r>
              <a:rPr lang="en-US" sz="2800" dirty="0"/>
              <a:t>void </a:t>
            </a:r>
            <a:r>
              <a:rPr lang="en-US" sz="2800" dirty="0" err="1"/>
              <a:t>printList</a:t>
            </a:r>
            <a:r>
              <a:rPr lang="en-US" sz="2800" dirty="0"/>
              <a:t>(</a:t>
            </a:r>
            <a:r>
              <a:rPr lang="en-US" sz="2800" dirty="0" err="1"/>
              <a:t>ArrayList</a:t>
            </a:r>
            <a:r>
              <a:rPr lang="en-US" sz="2800" dirty="0"/>
              <a:t>&lt;String&gt; list);</a:t>
            </a:r>
          </a:p>
          <a:p>
            <a:pPr>
              <a:buNone/>
            </a:pPr>
            <a:r>
              <a:rPr lang="en-US" sz="2800" dirty="0"/>
              <a:t>  }  </a:t>
            </a:r>
            <a:br>
              <a:rPr lang="en-US" sz="2800" dirty="0"/>
            </a:br>
            <a:br>
              <a:rPr lang="en-US" sz="2800" dirty="0"/>
            </a:b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10972800" cy="5812536"/>
          </a:xfrm>
        </p:spPr>
        <p:txBody>
          <a:bodyPr>
            <a:noAutofit/>
          </a:bodyPr>
          <a:lstStyle/>
          <a:p>
            <a:pPr>
              <a:buNone/>
            </a:pPr>
            <a:r>
              <a:rPr lang="en-US" sz="2000" dirty="0"/>
              <a:t>This is our adapter.</a:t>
            </a:r>
          </a:p>
          <a:p>
            <a:pPr>
              <a:buNone/>
            </a:pPr>
            <a:endParaRPr lang="en-US" sz="2000" dirty="0"/>
          </a:p>
          <a:p>
            <a:pPr>
              <a:buNone/>
            </a:pPr>
            <a:r>
              <a:rPr lang="en-US" sz="2000" dirty="0"/>
              <a:t>import </a:t>
            </a:r>
            <a:r>
              <a:rPr lang="en-US" sz="2000" dirty="0" err="1"/>
              <a:t>java.util.ArrayList</a:t>
            </a:r>
            <a:r>
              <a:rPr lang="en-US" sz="2000" dirty="0"/>
              <a:t>;    </a:t>
            </a:r>
          </a:p>
          <a:p>
            <a:pPr>
              <a:buNone/>
            </a:pPr>
            <a:r>
              <a:rPr lang="en-US" sz="2000" dirty="0"/>
              <a:t>public class </a:t>
            </a:r>
            <a:r>
              <a:rPr lang="en-US" sz="2000" dirty="0" err="1"/>
              <a:t>PrintableListAdapter</a:t>
            </a:r>
            <a:r>
              <a:rPr lang="en-US" sz="2000" dirty="0"/>
              <a:t> implements </a:t>
            </a:r>
            <a:r>
              <a:rPr lang="en-US" sz="2000" dirty="0" err="1"/>
              <a:t>PrintableList</a:t>
            </a:r>
            <a:r>
              <a:rPr lang="en-US" sz="2000" dirty="0"/>
              <a:t>{     </a:t>
            </a:r>
          </a:p>
          <a:p>
            <a:pPr>
              <a:buNone/>
            </a:pPr>
            <a:r>
              <a:rPr lang="en-US" sz="2000" dirty="0"/>
              <a:t>public void </a:t>
            </a:r>
            <a:r>
              <a:rPr lang="en-US" sz="2000" dirty="0" err="1"/>
              <a:t>printList</a:t>
            </a:r>
            <a:r>
              <a:rPr lang="en-US" sz="2000" dirty="0"/>
              <a:t>(</a:t>
            </a:r>
            <a:r>
              <a:rPr lang="en-US" sz="2000" dirty="0" err="1"/>
              <a:t>ArrayList</a:t>
            </a:r>
            <a:r>
              <a:rPr lang="en-US" sz="2000" dirty="0"/>
              <a:t>&lt;String&gt; list) {       </a:t>
            </a:r>
          </a:p>
          <a:p>
            <a:pPr>
              <a:buNone/>
            </a:pPr>
            <a:r>
              <a:rPr lang="en-US" sz="2000" dirty="0"/>
              <a:t>//Converting </a:t>
            </a:r>
            <a:r>
              <a:rPr lang="en-US" sz="2000" dirty="0" err="1"/>
              <a:t>ArrayList</a:t>
            </a:r>
            <a:r>
              <a:rPr lang="en-US" sz="2000" dirty="0"/>
              <a:t>&lt;String&gt; to String so that we can pass String to </a:t>
            </a:r>
            <a:r>
              <a:rPr lang="en-US" sz="2000" dirty="0" err="1"/>
              <a:t>adaptee</a:t>
            </a:r>
            <a:r>
              <a:rPr lang="en-US" sz="2000" dirty="0"/>
              <a:t> class    </a:t>
            </a:r>
          </a:p>
          <a:p>
            <a:pPr>
              <a:buNone/>
            </a:pPr>
            <a:r>
              <a:rPr lang="en-US" sz="2000" dirty="0"/>
              <a:t>String </a:t>
            </a:r>
            <a:r>
              <a:rPr lang="en-US" sz="2000" dirty="0" err="1"/>
              <a:t>listString</a:t>
            </a:r>
            <a:r>
              <a:rPr lang="en-US" sz="2000" dirty="0"/>
              <a:t> = "";      </a:t>
            </a:r>
          </a:p>
          <a:p>
            <a:pPr>
              <a:buNone/>
            </a:pPr>
            <a:r>
              <a:rPr lang="en-US" sz="2000" dirty="0"/>
              <a:t>for (String s : list)    </a:t>
            </a:r>
          </a:p>
          <a:p>
            <a:pPr>
              <a:buNone/>
            </a:pPr>
            <a:r>
              <a:rPr lang="en-US" sz="2000" dirty="0"/>
              <a:t>{        </a:t>
            </a:r>
            <a:r>
              <a:rPr lang="en-US" sz="2000" dirty="0" err="1"/>
              <a:t>listString</a:t>
            </a:r>
            <a:r>
              <a:rPr lang="en-US" sz="2000" dirty="0"/>
              <a:t> += s + "\t";    }        </a:t>
            </a:r>
          </a:p>
          <a:p>
            <a:pPr>
              <a:buNone/>
            </a:pPr>
            <a:r>
              <a:rPr lang="en-US" sz="2000" dirty="0"/>
              <a:t>// instantiating </a:t>
            </a:r>
            <a:r>
              <a:rPr lang="en-US" sz="2000" dirty="0" err="1"/>
              <a:t>adaptee</a:t>
            </a:r>
            <a:r>
              <a:rPr lang="en-US" sz="2000" dirty="0"/>
              <a:t> class    </a:t>
            </a:r>
          </a:p>
          <a:p>
            <a:pPr>
              <a:buNone/>
            </a:pPr>
            <a:r>
              <a:rPr lang="en-US" sz="2000" dirty="0" err="1"/>
              <a:t>PrintString</a:t>
            </a:r>
            <a:r>
              <a:rPr lang="en-US" sz="2000" dirty="0"/>
              <a:t> </a:t>
            </a:r>
            <a:r>
              <a:rPr lang="en-US" sz="2000" dirty="0" err="1"/>
              <a:t>ps</a:t>
            </a:r>
            <a:r>
              <a:rPr lang="en-US" sz="2000" dirty="0"/>
              <a:t>=new </a:t>
            </a:r>
            <a:r>
              <a:rPr lang="en-US" sz="2000" dirty="0" err="1"/>
              <a:t>PrintString</a:t>
            </a:r>
            <a:r>
              <a:rPr lang="en-US" sz="2000" dirty="0"/>
              <a:t>();    </a:t>
            </a:r>
          </a:p>
          <a:p>
            <a:pPr>
              <a:buNone/>
            </a:pPr>
            <a:r>
              <a:rPr lang="en-US" sz="2000" dirty="0" err="1"/>
              <a:t>ps.print</a:t>
            </a:r>
            <a:r>
              <a:rPr lang="en-US" sz="2000" dirty="0"/>
              <a:t>(</a:t>
            </a:r>
            <a:r>
              <a:rPr lang="en-US" sz="2000" dirty="0" err="1"/>
              <a:t>listString</a:t>
            </a:r>
            <a:r>
              <a:rPr lang="en-US" sz="2000" dirty="0"/>
              <a:t>);   </a:t>
            </a:r>
          </a:p>
          <a:p>
            <a:pPr>
              <a:buNone/>
            </a:pPr>
            <a:r>
              <a:rPr lang="en-US" sz="2000" dirty="0"/>
              <a:t>}  </a:t>
            </a:r>
          </a:p>
          <a:p>
            <a:pPr>
              <a:buNone/>
            </a:pPr>
            <a:r>
              <a:rPr lang="en-US" sz="2000" dirty="0"/>
              <a:t>}  </a:t>
            </a:r>
            <a:br>
              <a:rPr lang="en-US" sz="2000" dirty="0"/>
            </a:b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533400"/>
            <a:ext cx="10972800" cy="1066800"/>
          </a:xfrm>
        </p:spPr>
        <p:txBody>
          <a:bodyPr/>
          <a:lstStyle/>
          <a:p>
            <a:r>
              <a:rPr lang="en-US" dirty="0"/>
              <a:t>Client class</a:t>
            </a:r>
          </a:p>
        </p:txBody>
      </p:sp>
      <p:sp>
        <p:nvSpPr>
          <p:cNvPr id="3" name="Content Placeholder 2"/>
          <p:cNvSpPr>
            <a:spLocks noGrp="1"/>
          </p:cNvSpPr>
          <p:nvPr>
            <p:ph idx="1"/>
          </p:nvPr>
        </p:nvSpPr>
        <p:spPr>
          <a:xfrm>
            <a:off x="609600" y="1600200"/>
            <a:ext cx="10972800" cy="4974336"/>
          </a:xfrm>
        </p:spPr>
        <p:txBody>
          <a:bodyPr>
            <a:normAutofit/>
          </a:bodyPr>
          <a:lstStyle/>
          <a:p>
            <a:pPr>
              <a:buNone/>
            </a:pPr>
            <a:r>
              <a:rPr lang="en-US" dirty="0"/>
              <a:t>import </a:t>
            </a:r>
            <a:r>
              <a:rPr lang="en-US" dirty="0" err="1"/>
              <a:t>java.util.ArrayList</a:t>
            </a:r>
            <a:r>
              <a:rPr lang="en-US" dirty="0"/>
              <a:t>;  </a:t>
            </a:r>
          </a:p>
          <a:p>
            <a:pPr>
              <a:buNone/>
            </a:pPr>
            <a:r>
              <a:rPr lang="en-US" dirty="0"/>
              <a:t>public class </a:t>
            </a:r>
            <a:r>
              <a:rPr lang="en-US" dirty="0" err="1"/>
              <a:t>AdapterDesignPatternMain</a:t>
            </a:r>
            <a:r>
              <a:rPr lang="en-US" dirty="0"/>
              <a:t> {      </a:t>
            </a:r>
          </a:p>
          <a:p>
            <a:pPr>
              <a:buNone/>
            </a:pPr>
            <a:r>
              <a:rPr lang="en-US" dirty="0"/>
              <a:t>public static void main(String[] </a:t>
            </a:r>
            <a:r>
              <a:rPr lang="en-US" dirty="0" err="1"/>
              <a:t>args</a:t>
            </a:r>
            <a:r>
              <a:rPr lang="en-US" dirty="0"/>
              <a:t>)   {    </a:t>
            </a:r>
          </a:p>
          <a:p>
            <a:pPr>
              <a:buNone/>
            </a:pPr>
            <a:r>
              <a:rPr lang="en-US" dirty="0" err="1"/>
              <a:t>ArrayList</a:t>
            </a:r>
            <a:r>
              <a:rPr lang="en-US" dirty="0"/>
              <a:t>&lt;String&gt; list=new  </a:t>
            </a:r>
            <a:r>
              <a:rPr lang="en-US" dirty="0" err="1"/>
              <a:t>ArrayList</a:t>
            </a:r>
            <a:r>
              <a:rPr lang="en-US" dirty="0"/>
              <a:t>&lt;String&gt;();    </a:t>
            </a:r>
          </a:p>
          <a:p>
            <a:pPr>
              <a:buNone/>
            </a:pPr>
            <a:r>
              <a:rPr lang="en-US" dirty="0" err="1"/>
              <a:t>list.add</a:t>
            </a:r>
            <a:r>
              <a:rPr lang="en-US" dirty="0"/>
              <a:t>("one");    </a:t>
            </a:r>
          </a:p>
          <a:p>
            <a:pPr>
              <a:buNone/>
            </a:pPr>
            <a:r>
              <a:rPr lang="en-US" dirty="0" err="1"/>
              <a:t>list.add</a:t>
            </a:r>
            <a:r>
              <a:rPr lang="en-US" dirty="0"/>
              <a:t>("two");    </a:t>
            </a:r>
          </a:p>
          <a:p>
            <a:pPr>
              <a:buNone/>
            </a:pPr>
            <a:r>
              <a:rPr lang="en-US" dirty="0" err="1"/>
              <a:t>list.add</a:t>
            </a:r>
            <a:r>
              <a:rPr lang="en-US" dirty="0"/>
              <a:t>("three");    </a:t>
            </a:r>
          </a:p>
          <a:p>
            <a:pPr>
              <a:buNone/>
            </a:pPr>
            <a:r>
              <a:rPr lang="en-US" dirty="0" err="1"/>
              <a:t>PrintableList</a:t>
            </a:r>
            <a:r>
              <a:rPr lang="en-US" dirty="0"/>
              <a:t> pl=new </a:t>
            </a:r>
            <a:r>
              <a:rPr lang="en-US" dirty="0" err="1"/>
              <a:t>PrintableListAdapter</a:t>
            </a:r>
            <a:r>
              <a:rPr lang="en-US" dirty="0"/>
              <a:t>();    </a:t>
            </a:r>
          </a:p>
          <a:p>
            <a:pPr>
              <a:buNone/>
            </a:pPr>
            <a:r>
              <a:rPr lang="en-US" dirty="0" err="1"/>
              <a:t>pl.printList</a:t>
            </a:r>
            <a:r>
              <a:rPr lang="en-US" dirty="0"/>
              <a:t>(list);       </a:t>
            </a:r>
          </a:p>
          <a:p>
            <a:pPr>
              <a:buNone/>
            </a:pPr>
            <a:r>
              <a:rPr lang="en-US" dirty="0"/>
              <a:t>}  </a:t>
            </a:r>
          </a:p>
          <a:p>
            <a:pPr>
              <a:buNone/>
            </a:pP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 08</a:t>
            </a:r>
          </a:p>
        </p:txBody>
      </p:sp>
      <p:sp>
        <p:nvSpPr>
          <p:cNvPr id="3" name="Content Placeholder 2"/>
          <p:cNvSpPr>
            <a:spLocks noGrp="1"/>
          </p:cNvSpPr>
          <p:nvPr>
            <p:ph idx="1"/>
          </p:nvPr>
        </p:nvSpPr>
        <p:spPr/>
        <p:txBody>
          <a:bodyPr/>
          <a:lstStyle/>
          <a:p>
            <a:r>
              <a:rPr lang="en-US" dirty="0"/>
              <a:t>Objective: To implement adapter design pattern.</a:t>
            </a:r>
          </a:p>
          <a:p>
            <a:r>
              <a:rPr lang="en-US" dirty="0"/>
              <a:t>Task: Implement Adapter Design Pattern in any suitable scenario.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PATTERNS</a:t>
            </a:r>
          </a:p>
        </p:txBody>
      </p:sp>
      <p:sp>
        <p:nvSpPr>
          <p:cNvPr id="3" name="Content Placeholder 2"/>
          <p:cNvSpPr>
            <a:spLocks noGrp="1"/>
          </p:cNvSpPr>
          <p:nvPr>
            <p:ph idx="1"/>
          </p:nvPr>
        </p:nvSpPr>
        <p:spPr/>
        <p:txBody>
          <a:bodyPr>
            <a:normAutofit/>
          </a:bodyPr>
          <a:lstStyle/>
          <a:p>
            <a:r>
              <a:rPr lang="en-US" dirty="0"/>
              <a:t>A structural design pattern serves as a blueprint for how different classes and objects are combined to form larger structures. </a:t>
            </a:r>
          </a:p>
          <a:p>
            <a:r>
              <a:rPr lang="en-US" dirty="0"/>
              <a:t>Unlike creational patterns, which are mostly different ways to fulfill the same fundamental purpose, each structural pattern has a different purpose. What unifies structural patterns? They all involve connections between objects.</a:t>
            </a:r>
          </a:p>
          <a:p>
            <a:r>
              <a:rPr lang="en-US" dirty="0"/>
              <a:t>Structural patterns define how each component or entity should be structured so as to have very flexible interconnecting modules which can work together in a larger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lstStyle/>
          <a:p>
            <a:r>
              <a:rPr lang="en-US" dirty="0"/>
              <a:t>Intent: Convert the interface of a class into another interface clients expect. Adapter lets classes work together that couldn't otherwise because of incompatible interfaces.</a:t>
            </a:r>
          </a:p>
          <a:p>
            <a:r>
              <a:rPr lang="en-US" dirty="0"/>
              <a:t>Also Known As: Wrapper</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An "off the shelf" component offers compelling functionality that you would like to reuse, but its "view of the world" is not compatible with the philosophy and architecture of the system currently being developed.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10972800" cy="1066800"/>
          </a:xfrm>
        </p:spPr>
        <p:txBody>
          <a:bodyPr>
            <a:normAutofit/>
          </a:bodyPr>
          <a:lstStyle/>
          <a:p>
            <a:r>
              <a:rPr lang="en-US" dirty="0"/>
              <a:t>Motivation</a:t>
            </a:r>
          </a:p>
        </p:txBody>
      </p:sp>
      <p:sp>
        <p:nvSpPr>
          <p:cNvPr id="3" name="Content Placeholder 2"/>
          <p:cNvSpPr>
            <a:spLocks noGrp="1"/>
          </p:cNvSpPr>
          <p:nvPr>
            <p:ph idx="1"/>
          </p:nvPr>
        </p:nvSpPr>
        <p:spPr>
          <a:xfrm>
            <a:off x="609600" y="1600200"/>
            <a:ext cx="10972800" cy="4974336"/>
          </a:xfrm>
        </p:spPr>
        <p:txBody>
          <a:bodyPr>
            <a:normAutofit/>
          </a:bodyPr>
          <a:lstStyle/>
          <a:p>
            <a:r>
              <a:rPr lang="en-US" dirty="0"/>
              <a:t>The adapter pattern is adapting between classes and objects. Like any adapter in the real world it is used to be an interface, a bridge between two objects. In real world we have adapters for power supplies, adapters for camera memory cards, and so on. Probably everyone have seen some adapters for memory cards. </a:t>
            </a:r>
          </a:p>
          <a:p>
            <a:r>
              <a:rPr lang="en-US" dirty="0"/>
              <a:t>What about software development? It's the same. Can you imagine a situation when you have some class expecting some type of object and you have an object offering the same features, but exposing a different interface? Of course, you want to use both of them so you don't to implement again one of them, and you don't want to change existing classes, so why not create an adapter...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pPr>
              <a:buNone/>
            </a:pPr>
            <a:r>
              <a:rPr lang="en-US" dirty="0"/>
              <a:t>Use the Adapter pattern when</a:t>
            </a:r>
          </a:p>
          <a:p>
            <a:pPr lvl="1"/>
            <a:r>
              <a:rPr lang="en-US" dirty="0"/>
              <a:t>you want to use an existing class, and its interface does not match the one you need.</a:t>
            </a:r>
          </a:p>
          <a:p>
            <a:pPr lvl="1"/>
            <a:r>
              <a:rPr lang="en-US" dirty="0"/>
              <a:t>you want to create a reusable class that cooperates with unrelated or unforeseen classes, that is, classes that don't necessarily have compatible interfaces.</a:t>
            </a:r>
          </a:p>
          <a:p>
            <a:pPr lvl="1"/>
            <a:r>
              <a:rPr lang="en-US" dirty="0"/>
              <a:t>(object adapter only) you need to use several existing subclasses, but it's impractical to adapt their interface by </a:t>
            </a:r>
            <a:r>
              <a:rPr lang="en-US" dirty="0" err="1"/>
              <a:t>subclassing</a:t>
            </a:r>
            <a:r>
              <a:rPr lang="en-US" dirty="0"/>
              <a:t> every one. An object adapter can adapt the interface of its parent 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1026" name="Picture 2"/>
          <p:cNvPicPr>
            <a:picLocks noChangeAspect="1" noChangeArrowheads="1"/>
          </p:cNvPicPr>
          <p:nvPr/>
        </p:nvPicPr>
        <p:blipFill>
          <a:blip r:embed="rId2" cstate="print"/>
          <a:srcRect/>
          <a:stretch>
            <a:fillRect/>
          </a:stretch>
        </p:blipFill>
        <p:spPr bwMode="auto">
          <a:xfrm>
            <a:off x="609601" y="2362200"/>
            <a:ext cx="10960100" cy="30289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a:bodyPr>
          <a:lstStyle/>
          <a:p>
            <a:r>
              <a:rPr lang="en-US" dirty="0"/>
              <a:t>Target</a:t>
            </a:r>
          </a:p>
          <a:p>
            <a:pPr lvl="1">
              <a:buNone/>
            </a:pPr>
            <a:r>
              <a:rPr lang="en-US" dirty="0"/>
              <a:t>defines the domain-specific interface that Client uses.</a:t>
            </a:r>
          </a:p>
          <a:p>
            <a:r>
              <a:rPr lang="en-US" dirty="0"/>
              <a:t>Client</a:t>
            </a:r>
          </a:p>
          <a:p>
            <a:pPr lvl="1"/>
            <a:r>
              <a:rPr lang="en-US" dirty="0"/>
              <a:t>collaborates with objects conforming to the Target interface.</a:t>
            </a:r>
          </a:p>
          <a:p>
            <a:r>
              <a:rPr lang="en-US" dirty="0" err="1"/>
              <a:t>Adaptee</a:t>
            </a:r>
            <a:endParaRPr lang="en-US" dirty="0"/>
          </a:p>
          <a:p>
            <a:pPr lvl="1"/>
            <a:r>
              <a:rPr lang="en-US" dirty="0"/>
              <a:t>defines an existing interface that needs adapting.</a:t>
            </a:r>
          </a:p>
          <a:p>
            <a:r>
              <a:rPr lang="en-US" dirty="0"/>
              <a:t>Adapter</a:t>
            </a:r>
          </a:p>
          <a:p>
            <a:pPr lvl="1"/>
            <a:r>
              <a:rPr lang="en-US" dirty="0"/>
              <a:t>adapts the interface of </a:t>
            </a:r>
            <a:r>
              <a:rPr lang="en-US" dirty="0" err="1"/>
              <a:t>Adaptee</a:t>
            </a:r>
            <a:r>
              <a:rPr lang="en-US" dirty="0"/>
              <a:t> to the Target interface.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Collaborations</a:t>
            </a:r>
          </a:p>
        </p:txBody>
      </p:sp>
      <p:sp>
        <p:nvSpPr>
          <p:cNvPr id="3" name="Content Placeholder 2"/>
          <p:cNvSpPr>
            <a:spLocks noGrp="1"/>
          </p:cNvSpPr>
          <p:nvPr>
            <p:ph idx="1"/>
          </p:nvPr>
        </p:nvSpPr>
        <p:spPr/>
        <p:txBody>
          <a:bodyPr/>
          <a:lstStyle/>
          <a:p>
            <a:r>
              <a:rPr lang="en-US" dirty="0"/>
              <a:t>Clients call operations on an Adapter instance. In turn, the adapter calls </a:t>
            </a:r>
            <a:r>
              <a:rPr lang="en-US" dirty="0" err="1"/>
              <a:t>Adaptee</a:t>
            </a:r>
            <a:r>
              <a:rPr lang="en-US" dirty="0"/>
              <a:t> operations that carry out the request.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1735</TotalTime>
  <Words>904</Words>
  <Application>Microsoft Office PowerPoint</Application>
  <PresentationFormat>Widescreen</PresentationFormat>
  <Paragraphs>88</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Garamond</vt:lpstr>
      <vt:lpstr>Savon</vt:lpstr>
      <vt:lpstr>SOFTWARE DESIGN AND ARCHITECTURE</vt:lpstr>
      <vt:lpstr>STRUCTURAL DESIGN PATTERNS</vt:lpstr>
      <vt:lpstr>ADAPTER</vt:lpstr>
      <vt:lpstr>Problem</vt:lpstr>
      <vt:lpstr>Motivation</vt:lpstr>
      <vt:lpstr>Applicability</vt:lpstr>
      <vt:lpstr>Structure</vt:lpstr>
      <vt:lpstr>Participants</vt:lpstr>
      <vt:lpstr>Collaborations</vt:lpstr>
      <vt:lpstr>Software Examples of Adapter Patterns:</vt:lpstr>
      <vt:lpstr>Implementation</vt:lpstr>
      <vt:lpstr>Example (UML Diagram)</vt:lpstr>
      <vt:lpstr>PowerPoint Presentation</vt:lpstr>
      <vt:lpstr>Java code</vt:lpstr>
      <vt:lpstr>PowerPoint Presentation</vt:lpstr>
      <vt:lpstr>PowerPoint Presentation</vt:lpstr>
      <vt:lpstr>Client class</vt:lpstr>
      <vt:lpstr>Practical # 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34</cp:revision>
  <dcterms:created xsi:type="dcterms:W3CDTF">2014-12-26T10:18:16Z</dcterms:created>
  <dcterms:modified xsi:type="dcterms:W3CDTF">2023-08-22T04:32:38Z</dcterms:modified>
</cp:coreProperties>
</file>