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21"/>
  </p:notesMasterIdLst>
  <p:sldIdLst>
    <p:sldId id="277" r:id="rId2"/>
    <p:sldId id="278" r:id="rId3"/>
    <p:sldId id="290" r:id="rId4"/>
    <p:sldId id="279" r:id="rId5"/>
    <p:sldId id="284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947" autoAdjust="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43A99-88A5-4B2D-8A0C-D7CE3038643D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FF0A1-30E8-4E58-935C-855D18CD7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39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FF0A1-30E8-4E58-935C-855D18CD7DB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78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FF0A1-30E8-4E58-935C-855D18CD7DB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40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FF0A1-30E8-4E58-935C-855D18CD7DB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12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FF0A1-30E8-4E58-935C-855D18CD7DB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32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FF0A1-30E8-4E58-935C-855D18CD7DB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58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FF0A1-30E8-4E58-935C-855D18CD7DB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24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FF0A1-30E8-4E58-935C-855D18CD7DB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24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FF0A1-30E8-4E58-935C-855D18CD7DB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FF0A1-30E8-4E58-935C-855D18CD7DB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4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FF0A1-30E8-4E58-935C-855D18CD7DB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53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60877E5-2BA8-4956-8F55-9042D1002B21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7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0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5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2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60877E5-2BA8-4956-8F55-9042D1002B21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54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1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9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934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60877E5-2BA8-4956-8F55-9042D1002B21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282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60877E5-2BA8-4956-8F55-9042D1002B21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Practical#05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Designing deployment and package diagrams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E73026-F711-899C-6A35-DC48A96523CA}"/>
              </a:ext>
            </a:extLst>
          </p:cNvPr>
          <p:cNvSpPr txBox="1"/>
          <p:nvPr/>
        </p:nvSpPr>
        <p:spPr>
          <a:xfrm>
            <a:off x="8869680" y="6263640"/>
            <a:ext cx="3154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err="1"/>
              <a:t>Dr.</a:t>
            </a:r>
            <a:r>
              <a:rPr lang="en-GB" sz="2400" b="1" dirty="0"/>
              <a:t> Rabeea </a:t>
            </a:r>
            <a:r>
              <a:rPr lang="en-GB" sz="2400" b="1" dirty="0" err="1"/>
              <a:t>Jaffari</a:t>
            </a:r>
            <a:endParaRPr lang="en-PK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Depict high-level view of your architecture/design.</a:t>
            </a:r>
          </a:p>
          <a:p>
            <a:r>
              <a:rPr lang="en-US" sz="2400" dirty="0"/>
              <a:t>Depict high-level overview of your requirements.</a:t>
            </a:r>
          </a:p>
          <a:p>
            <a:r>
              <a:rPr lang="en-US" sz="2400" dirty="0"/>
              <a:t>Logically modularize a complex diagram.</a:t>
            </a:r>
          </a:p>
          <a:p>
            <a:r>
              <a:rPr lang="en-US" sz="2400" dirty="0"/>
              <a:t>Organize programming source code.</a:t>
            </a:r>
          </a:p>
          <a:p>
            <a:r>
              <a:rPr lang="en-US" sz="2400" dirty="0"/>
              <a:t>Usually used for very large applications.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3500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720F7-BF06-2A89-0A2B-0AEC6B4B5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7497" y="768541"/>
            <a:ext cx="6880072" cy="51600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4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33" y="643464"/>
            <a:ext cx="2888344" cy="1428737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Basic Package Diagram Symbols and Notations</a:t>
            </a:r>
            <a:br>
              <a:rPr lang="en-US" sz="2200" dirty="0">
                <a:solidFill>
                  <a:srgbClr val="FFFFFF"/>
                </a:solidFill>
              </a:rPr>
            </a:b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3337" y="2184036"/>
            <a:ext cx="2888439" cy="38696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>
                <a:solidFill>
                  <a:srgbClr val="FFFFFF"/>
                </a:solidFill>
              </a:rPr>
              <a:t>   </a:t>
            </a:r>
          </a:p>
          <a:p>
            <a:pPr>
              <a:buNone/>
            </a:pPr>
            <a:endParaRPr lang="en-US" sz="1600" b="1" u="sng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268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720F7-BF06-2A89-0A2B-0AEC6B4B5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1907" y="768541"/>
            <a:ext cx="6871251" cy="51600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4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33" y="643464"/>
            <a:ext cx="2888344" cy="1428737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Basic Package Diagram Symbols and Notations</a:t>
            </a:r>
            <a:br>
              <a:rPr lang="en-US" sz="2200" dirty="0">
                <a:solidFill>
                  <a:srgbClr val="FFFFFF"/>
                </a:solidFill>
              </a:rPr>
            </a:b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3337" y="2184036"/>
            <a:ext cx="2888439" cy="38696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>
                <a:solidFill>
                  <a:srgbClr val="FFFFFF"/>
                </a:solidFill>
              </a:rPr>
              <a:t>   </a:t>
            </a:r>
          </a:p>
          <a:p>
            <a:pPr>
              <a:buNone/>
            </a:pPr>
            <a:endParaRPr lang="en-US" sz="1600" b="1" u="sng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867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720F7-BF06-2A89-0A2B-0AEC6B4B5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3397" y="768541"/>
            <a:ext cx="6868271" cy="51600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4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33" y="643464"/>
            <a:ext cx="2888344" cy="1428737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Basic Package Diagram Symbols and Notations</a:t>
            </a:r>
            <a:br>
              <a:rPr lang="en-US" sz="2200" dirty="0">
                <a:solidFill>
                  <a:srgbClr val="FFFFFF"/>
                </a:solidFill>
              </a:rPr>
            </a:b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3337" y="2184036"/>
            <a:ext cx="2888439" cy="38696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>
                <a:solidFill>
                  <a:srgbClr val="FFFFFF"/>
                </a:solidFill>
              </a:rPr>
              <a:t>   </a:t>
            </a:r>
          </a:p>
          <a:p>
            <a:pPr>
              <a:buNone/>
            </a:pPr>
            <a:endParaRPr lang="en-US" sz="1600" b="1" u="sng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1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720F7-BF06-2A89-0A2B-0AEC6B4B5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3397" y="782885"/>
            <a:ext cx="6868271" cy="51313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4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33" y="643464"/>
            <a:ext cx="2888344" cy="1428737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Package Diagram Relations</a:t>
            </a:r>
            <a:br>
              <a:rPr lang="en-US" sz="2200" dirty="0">
                <a:solidFill>
                  <a:srgbClr val="FFFFFF"/>
                </a:solidFill>
              </a:rPr>
            </a:b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3337" y="2184036"/>
            <a:ext cx="2888439" cy="38696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solidFill>
                  <a:srgbClr val="FFFFFF"/>
                </a:solidFill>
              </a:rPr>
              <a:t>   </a:t>
            </a:r>
          </a:p>
          <a:p>
            <a:r>
              <a:rPr lang="en-US" sz="2000" b="1" dirty="0">
                <a:solidFill>
                  <a:srgbClr val="FFFFFF"/>
                </a:solidFill>
              </a:rPr>
              <a:t>Dependency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Implementation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Import/ Access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644420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720F7-BF06-2A89-0A2B-0AEC6B4B5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5394" y="782885"/>
            <a:ext cx="6824276" cy="51313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4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33" y="643464"/>
            <a:ext cx="2888344" cy="1428737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Package Diagram Relations</a:t>
            </a:r>
            <a:br>
              <a:rPr lang="en-US" sz="2200" dirty="0">
                <a:solidFill>
                  <a:srgbClr val="FFFFFF"/>
                </a:solidFill>
              </a:rPr>
            </a:b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3337" y="2184036"/>
            <a:ext cx="2888439" cy="38696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solidFill>
                  <a:srgbClr val="FFFFFF"/>
                </a:solidFill>
              </a:rPr>
              <a:t>  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Dependency</a:t>
            </a:r>
          </a:p>
          <a:p>
            <a:r>
              <a:rPr lang="en-US" sz="2000" b="1" dirty="0">
                <a:solidFill>
                  <a:srgbClr val="FFFFFF"/>
                </a:solidFill>
              </a:rPr>
              <a:t>Implementation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Import/ Access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2493776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720F7-BF06-2A89-0A2B-0AEC6B4B5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698" y="1116089"/>
            <a:ext cx="7739142" cy="479810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4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33" y="643464"/>
            <a:ext cx="2888344" cy="1428737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Package Diagram Relations</a:t>
            </a:r>
            <a:br>
              <a:rPr lang="en-US" sz="2200" dirty="0">
                <a:solidFill>
                  <a:srgbClr val="FFFFFF"/>
                </a:solidFill>
              </a:rPr>
            </a:b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3337" y="2184036"/>
            <a:ext cx="2888439" cy="38696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solidFill>
                  <a:srgbClr val="FFFFFF"/>
                </a:solidFill>
              </a:rPr>
              <a:t>   </a:t>
            </a:r>
          </a:p>
          <a:p>
            <a:r>
              <a:rPr lang="en-US" sz="2000">
                <a:solidFill>
                  <a:srgbClr val="FFFFFF"/>
                </a:solidFill>
              </a:rPr>
              <a:t>Dependency</a:t>
            </a:r>
          </a:p>
          <a:p>
            <a:r>
              <a:rPr lang="en-US" sz="2000">
                <a:solidFill>
                  <a:srgbClr val="FFFFFF"/>
                </a:solidFill>
              </a:rPr>
              <a:t>Implementation</a:t>
            </a:r>
          </a:p>
          <a:p>
            <a:r>
              <a:rPr lang="en-US" sz="2000" b="1">
                <a:solidFill>
                  <a:srgbClr val="FFFFFF"/>
                </a:solidFill>
              </a:rPr>
              <a:t>Import/ Access</a:t>
            </a:r>
          </a:p>
          <a:p>
            <a:r>
              <a:rPr lang="en-US" sz="2000">
                <a:solidFill>
                  <a:srgbClr val="FFFFFF"/>
                </a:solidFill>
              </a:rPr>
              <a:t>Merge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516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720F7-BF06-2A89-0A2B-0AEC6B4B5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0177" y="1116089"/>
            <a:ext cx="6370184" cy="479810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4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33" y="643464"/>
            <a:ext cx="2888344" cy="1428737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Package Diagram Relations</a:t>
            </a:r>
            <a:br>
              <a:rPr lang="en-US" sz="2200" dirty="0">
                <a:solidFill>
                  <a:srgbClr val="FFFFFF"/>
                </a:solidFill>
              </a:rPr>
            </a:b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3337" y="2184036"/>
            <a:ext cx="2888439" cy="38696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solidFill>
                  <a:srgbClr val="FFFFFF"/>
                </a:solidFill>
              </a:rPr>
              <a:t>  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Dependency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Implementation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Import/ Access</a:t>
            </a:r>
          </a:p>
          <a:p>
            <a:r>
              <a:rPr lang="en-US" sz="2000" b="1" dirty="0">
                <a:solidFill>
                  <a:srgbClr val="FFFFFF"/>
                </a:solidFill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98228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Diagram Example</a:t>
            </a:r>
          </a:p>
        </p:txBody>
      </p:sp>
      <p:pic>
        <p:nvPicPr>
          <p:cNvPr id="7" name="Content Placeholder 6" descr="A diagram of a diagram&#10;&#10;Description automatically generated">
            <a:extLst>
              <a:ext uri="{FF2B5EF4-FFF2-40B4-BE49-F238E27FC236}">
                <a16:creationId xmlns:a16="http://schemas.microsoft.com/office/drawing/2014/main" id="{CC0874A0-3441-DD80-5215-E8D7DE6FA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819" y="1678174"/>
            <a:ext cx="7452361" cy="4681012"/>
          </a:xfrm>
        </p:spPr>
      </p:pic>
    </p:spTree>
    <p:extLst>
      <p:ext uri="{BB962C8B-B14F-4D97-AF65-F5344CB8AC3E}">
        <p14:creationId xmlns:p14="http://schemas.microsoft.com/office/powerpoint/2010/main" val="4165767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package and deployment diagrams for any system of your choice.</a:t>
            </a:r>
            <a:endParaRPr lang="en-US" b="1" dirty="0"/>
          </a:p>
          <a:p>
            <a:pPr lvl="1">
              <a:buNone/>
            </a:pPr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dirty="0"/>
              <a:t>Deployment Diagram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000060-D06D-4A48-BD8E-978966CC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54" y="727628"/>
            <a:ext cx="5367164" cy="54155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4E5113-B3D0-40F8-9F39-B2C2BF92A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3978" y="886862"/>
            <a:ext cx="5054517" cy="509708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19" name="Picture 18" descr="A diagram of a membership server&#10;&#10;Description automatically generated">
            <a:extLst>
              <a:ext uri="{FF2B5EF4-FFF2-40B4-BE49-F238E27FC236}">
                <a16:creationId xmlns:a16="http://schemas.microsoft.com/office/drawing/2014/main" id="{ACE3AF7C-686F-4A78-C2EE-D7BA2B37F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017" y="2440855"/>
            <a:ext cx="4414438" cy="198909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GB" dirty="0"/>
              <a:t>Shows the physical architecture of a computer-based system. </a:t>
            </a:r>
          </a:p>
          <a:p>
            <a:r>
              <a:rPr lang="en-GB" dirty="0"/>
              <a:t>It can depict the computers and devices </a:t>
            </a:r>
            <a:r>
              <a:rPr lang="en-GB" b="1" dirty="0"/>
              <a:t>(nodes)</a:t>
            </a:r>
            <a:r>
              <a:rPr lang="en-GB" dirty="0"/>
              <a:t>, show their connections with one another, and show the software </a:t>
            </a:r>
            <a:r>
              <a:rPr lang="en-GB" b="1" dirty="0"/>
              <a:t>(artifact)</a:t>
            </a:r>
            <a:r>
              <a:rPr lang="en-GB" dirty="0"/>
              <a:t> is deployed on the nodes.</a:t>
            </a:r>
          </a:p>
          <a:p>
            <a:r>
              <a:rPr lang="en-GB" dirty="0"/>
              <a:t>Nodes typically enclose one or more components.</a:t>
            </a:r>
          </a:p>
          <a:p>
            <a:r>
              <a:rPr lang="en-GB" dirty="0"/>
              <a:t>Represents the static deployment view of an architecture.</a:t>
            </a:r>
          </a:p>
          <a:p>
            <a:endParaRPr lang="en-GB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Two types of Nodes: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1800" dirty="0"/>
              <a:t>Device Node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1800" dirty="0"/>
              <a:t>Environment Execution Node (EEN)</a:t>
            </a:r>
          </a:p>
          <a:p>
            <a:pPr lvl="1"/>
            <a:endParaRPr lang="en-GB" sz="1800" dirty="0"/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Device Node: </a:t>
            </a:r>
            <a:r>
              <a:rPr lang="en-GB" sz="2000" dirty="0"/>
              <a:t>Physical computing resources; the hardware. With processing memory and services to execute the software. </a:t>
            </a:r>
            <a:r>
              <a:rPr lang="en-GB" sz="2000" dirty="0" err="1"/>
              <a:t>E.g</a:t>
            </a:r>
            <a:r>
              <a:rPr lang="en-GB" sz="2000" dirty="0"/>
              <a:t>: PC, Laptop, Mobile Phone etc.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EEN: </a:t>
            </a:r>
            <a:r>
              <a:rPr lang="en-GB" sz="2000" dirty="0"/>
              <a:t>A software computing resource that runs within an outer node. Provides services to host and execute other executable software elements. </a:t>
            </a:r>
            <a:r>
              <a:rPr lang="en-GB" sz="2000" dirty="0" err="1"/>
              <a:t>E.g</a:t>
            </a:r>
            <a:r>
              <a:rPr lang="en-GB" sz="2000" dirty="0"/>
              <a:t>: OS, JVM, Servlet Container etc.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959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Visualize hardware topology of the system.</a:t>
            </a:r>
          </a:p>
          <a:p>
            <a:r>
              <a:rPr lang="en-US" sz="2400" dirty="0"/>
              <a:t>Describe the hardware components used to deploy the software components.</a:t>
            </a:r>
          </a:p>
          <a:p>
            <a:r>
              <a:rPr lang="en-US" sz="2400" dirty="0"/>
              <a:t>Describe the runtime processing nodes.</a:t>
            </a:r>
          </a:p>
          <a:p>
            <a:r>
              <a:rPr lang="en-US" sz="2400" dirty="0"/>
              <a:t>Forward and reverse engineering.</a:t>
            </a:r>
            <a:endParaRPr lang="en-US" sz="20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mputer error message&#10;&#10;Description automatically generated">
            <a:extLst>
              <a:ext uri="{FF2B5EF4-FFF2-40B4-BE49-F238E27FC236}">
                <a16:creationId xmlns:a16="http://schemas.microsoft.com/office/drawing/2014/main" id="{F5A720F7-BF06-2A89-0A2B-0AEC6B4B5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497" y="751342"/>
            <a:ext cx="6880072" cy="519445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4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33" y="643464"/>
            <a:ext cx="2888344" cy="1428737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Basic Deployment Diagram Symbols and Notations</a:t>
            </a:r>
            <a:br>
              <a:rPr lang="en-US" sz="2200">
                <a:solidFill>
                  <a:srgbClr val="FFFFFF"/>
                </a:solidFill>
              </a:rPr>
            </a:br>
            <a:endParaRPr lang="en-US" sz="220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3337" y="2184036"/>
            <a:ext cx="2888439" cy="38696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>
                <a:solidFill>
                  <a:srgbClr val="FFFFFF"/>
                </a:solidFill>
              </a:rPr>
              <a:t>   </a:t>
            </a:r>
          </a:p>
          <a:p>
            <a:pPr>
              <a:buNone/>
            </a:pPr>
            <a:endParaRPr lang="en-US" sz="1600" b="1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720F7-BF06-2A89-0A2B-0AEC6B4B5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7497" y="768541"/>
            <a:ext cx="6880072" cy="51600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4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33" y="643464"/>
            <a:ext cx="2888344" cy="1428737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Basic Deployment Diagram Symbols and Notations</a:t>
            </a:r>
            <a:br>
              <a:rPr lang="en-US" sz="2200">
                <a:solidFill>
                  <a:srgbClr val="FFFFFF"/>
                </a:solidFill>
              </a:rPr>
            </a:br>
            <a:endParaRPr lang="en-US" sz="220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3337" y="2184036"/>
            <a:ext cx="2888439" cy="38696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>
                <a:solidFill>
                  <a:srgbClr val="FFFFFF"/>
                </a:solidFill>
              </a:rPr>
              <a:t>   </a:t>
            </a:r>
          </a:p>
          <a:p>
            <a:pPr>
              <a:buNone/>
            </a:pPr>
            <a:endParaRPr lang="en-US" sz="1600" b="1" u="sng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96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720F7-BF06-2A89-0A2B-0AEC6B4B5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7497" y="780654"/>
            <a:ext cx="6880072" cy="513582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4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33" y="643464"/>
            <a:ext cx="2888344" cy="1428737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Basic Deployment Diagram Symbols and Notations</a:t>
            </a:r>
            <a:br>
              <a:rPr lang="en-US" sz="2200">
                <a:solidFill>
                  <a:srgbClr val="FFFFFF"/>
                </a:solidFill>
              </a:rPr>
            </a:br>
            <a:endParaRPr lang="en-US" sz="220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3337" y="2184036"/>
            <a:ext cx="2888439" cy="38696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>
                <a:solidFill>
                  <a:srgbClr val="FFFFFF"/>
                </a:solidFill>
              </a:rPr>
              <a:t>   </a:t>
            </a:r>
          </a:p>
          <a:p>
            <a:pPr>
              <a:buNone/>
            </a:pPr>
            <a:endParaRPr lang="en-US" sz="1600" b="1" u="sng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74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 Example</a:t>
            </a:r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ED738190-9EEA-D93C-BB05-00E4CB03B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82" b="16294"/>
          <a:stretch/>
        </p:blipFill>
        <p:spPr>
          <a:xfrm>
            <a:off x="1199514" y="1767841"/>
            <a:ext cx="8623697" cy="4587239"/>
          </a:xfrm>
        </p:spPr>
      </p:pic>
    </p:spTree>
    <p:extLst>
      <p:ext uri="{BB962C8B-B14F-4D97-AF65-F5344CB8AC3E}">
        <p14:creationId xmlns:p14="http://schemas.microsoft.com/office/powerpoint/2010/main" val="135420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dirty="0"/>
              <a:t>Package Diagram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E1605C1-ED2D-4AAA-BD9C-24B82055F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6344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DFA4F8-B856-483B-85AE-5CDF5A5F1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024" y="253548"/>
            <a:ext cx="5851795" cy="638481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C9FCC7-29B1-433A-AC58-FEAE48D84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082" y="407588"/>
            <a:ext cx="5532146" cy="606618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19" name="Picture 18" descr="A diagram of a membership server&#10;&#10;Description automatically generated">
            <a:extLst>
              <a:ext uri="{FF2B5EF4-FFF2-40B4-BE49-F238E27FC236}">
                <a16:creationId xmlns:a16="http://schemas.microsoft.com/office/drawing/2014/main" id="{ACE3AF7C-686F-4A78-C2EE-D7BA2B37F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13" y="2421091"/>
            <a:ext cx="4572418" cy="206028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6137" y="2538919"/>
            <a:ext cx="4602152" cy="3596880"/>
          </a:xfrm>
        </p:spPr>
        <p:txBody>
          <a:bodyPr>
            <a:normAutofit/>
          </a:bodyPr>
          <a:lstStyle/>
          <a:p>
            <a:r>
              <a:rPr lang="en-GB" dirty="0"/>
              <a:t>Shows packages of classes and the dependencies between them.</a:t>
            </a:r>
          </a:p>
          <a:p>
            <a:r>
              <a:rPr lang="en-GB" dirty="0"/>
              <a:t>Package: A UML construct that enables us to organize model elements, such as classes, into groups.</a:t>
            </a:r>
          </a:p>
          <a:p>
            <a:r>
              <a:rPr lang="en-GB" dirty="0"/>
              <a:t>More abstract than the class diagram.</a:t>
            </a:r>
          </a:p>
          <a:p>
            <a:r>
              <a:rPr lang="en-US" dirty="0"/>
              <a:t>Usually classified as a structural UML diagram. </a:t>
            </a:r>
          </a:p>
        </p:txBody>
      </p:sp>
    </p:spTree>
    <p:extLst>
      <p:ext uri="{BB962C8B-B14F-4D97-AF65-F5344CB8AC3E}">
        <p14:creationId xmlns:p14="http://schemas.microsoft.com/office/powerpoint/2010/main" val="2012556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4558</TotalTime>
  <Words>387</Words>
  <Application>Microsoft Office PowerPoint</Application>
  <PresentationFormat>Widescreen</PresentationFormat>
  <Paragraphs>82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Century Gothic</vt:lpstr>
      <vt:lpstr>Garamond</vt:lpstr>
      <vt:lpstr>Savon</vt:lpstr>
      <vt:lpstr>Practical#05</vt:lpstr>
      <vt:lpstr>Deployment Diagram</vt:lpstr>
      <vt:lpstr>Deployment Diagram</vt:lpstr>
      <vt:lpstr>Purpose</vt:lpstr>
      <vt:lpstr>Basic Deployment Diagram Symbols and Notations </vt:lpstr>
      <vt:lpstr>Basic Deployment Diagram Symbols and Notations </vt:lpstr>
      <vt:lpstr>Basic Deployment Diagram Symbols and Notations </vt:lpstr>
      <vt:lpstr>Deployment Diagram Example</vt:lpstr>
      <vt:lpstr>Package Diagram</vt:lpstr>
      <vt:lpstr>Purpose</vt:lpstr>
      <vt:lpstr>Basic Package Diagram Symbols and Notations </vt:lpstr>
      <vt:lpstr>Basic Package Diagram Symbols and Notations </vt:lpstr>
      <vt:lpstr>Basic Package Diagram Symbols and Notations </vt:lpstr>
      <vt:lpstr>Package Diagram Relations </vt:lpstr>
      <vt:lpstr>Package Diagram Relations </vt:lpstr>
      <vt:lpstr>Package Diagram Relations </vt:lpstr>
      <vt:lpstr>Package Diagram Relations </vt:lpstr>
      <vt:lpstr>Package Diagram Example</vt:lpstr>
      <vt:lpstr>TASK: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  Practical # 1: Installing Eclipse and Android SDK</dc:title>
  <dc:creator>sharmeen</dc:creator>
  <cp:lastModifiedBy>rubeea jaffri</cp:lastModifiedBy>
  <cp:revision>53</cp:revision>
  <dcterms:created xsi:type="dcterms:W3CDTF">2014-12-26T10:18:16Z</dcterms:created>
  <dcterms:modified xsi:type="dcterms:W3CDTF">2023-07-31T18:57:07Z</dcterms:modified>
</cp:coreProperties>
</file>