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200">
          <p15:clr>
            <a:srgbClr val="FF0000"/>
          </p15:clr>
        </p15:guide>
        <p15:guide id="2" pos="20441">
          <p15:clr>
            <a:srgbClr val="FF0000"/>
          </p15:clr>
        </p15:guide>
        <p15:guide id="3" pos="6912">
          <p15:clr>
            <a:srgbClr val="747775"/>
          </p15:clr>
        </p15:guide>
        <p15:guide id="4" pos="2075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0"/>
        <p:guide pos="20441"/>
        <p:guide pos="6912"/>
        <p:guide pos="207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51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5:notes"/>
          <p:cNvSpPr/>
          <p:nvPr>
            <p:ph idx="2" type="sldImg"/>
          </p:nvPr>
        </p:nvSpPr>
        <p:spPr>
          <a:xfrm>
            <a:off x="1143232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larger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Whitespace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8700" cy="131370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8700" cy="50730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8700" cy="125670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8700" cy="83247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749300" lvl="0" marL="457200" algn="ctr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 algn="ctr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ctr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ctr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ctr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ctr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ctr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8700" cy="53871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8700" cy="218652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749300" lvl="0" marL="457200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700" cy="218652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700" cy="218652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72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7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04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1pPr>
            <a:lvl2pPr lvl="1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2pPr>
            <a:lvl3pPr lvl="2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3pPr>
            <a:lvl4pPr lvl="3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4pPr>
            <a:lvl5pPr lvl="4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5pPr>
            <a:lvl6pPr lvl="5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6pPr>
            <a:lvl7pPr lvl="6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7pPr>
            <a:lvl8pPr lvl="7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8pPr>
            <a:lvl9pPr lvl="8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90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indent="-749300" lvl="0" marL="457200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4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8700" cy="21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rmAutofit/>
          </a:bodyPr>
          <a:lstStyle>
            <a:lvl1pPr indent="-749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Char char="●"/>
              <a:defRPr sz="8200">
                <a:solidFill>
                  <a:schemeClr val="dk2"/>
                </a:solidFill>
              </a:defRPr>
            </a:lvl1pPr>
            <a:lvl2pPr indent="-628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2pPr>
            <a:lvl3pPr indent="-628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3pPr>
            <a:lvl4pPr indent="-628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4pPr>
            <a:lvl5pPr indent="-628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5pPr>
            <a:lvl6pPr indent="-628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6pPr>
            <a:lvl7pPr indent="-628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7pPr>
            <a:lvl8pPr indent="-628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8pPr>
            <a:lvl9pPr indent="-628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450" lIns="414450" spcFirstLastPara="1" rIns="414450" wrap="square" tIns="414450">
            <a:normAutofit/>
          </a:bodyPr>
          <a:lstStyle>
            <a:lvl1pPr lvl="0" algn="r">
              <a:buNone/>
              <a:defRPr sz="4500">
                <a:solidFill>
                  <a:schemeClr val="dk2"/>
                </a:solidFill>
              </a:defRPr>
            </a:lvl1pPr>
            <a:lvl2pPr lvl="1" algn="r">
              <a:buNone/>
              <a:defRPr sz="4500">
                <a:solidFill>
                  <a:schemeClr val="dk2"/>
                </a:solidFill>
              </a:defRPr>
            </a:lvl2pPr>
            <a:lvl3pPr lvl="2" algn="r">
              <a:buNone/>
              <a:defRPr sz="4500">
                <a:solidFill>
                  <a:schemeClr val="dk2"/>
                </a:solidFill>
              </a:defRPr>
            </a:lvl3pPr>
            <a:lvl4pPr lvl="3" algn="r">
              <a:buNone/>
              <a:defRPr sz="4500">
                <a:solidFill>
                  <a:schemeClr val="dk2"/>
                </a:solidFill>
              </a:defRPr>
            </a:lvl4pPr>
            <a:lvl5pPr lvl="4" algn="r">
              <a:buNone/>
              <a:defRPr sz="4500">
                <a:solidFill>
                  <a:schemeClr val="dk2"/>
                </a:solidFill>
              </a:defRPr>
            </a:lvl5pPr>
            <a:lvl6pPr lvl="5" algn="r">
              <a:buNone/>
              <a:defRPr sz="4500">
                <a:solidFill>
                  <a:schemeClr val="dk2"/>
                </a:solidFill>
              </a:defRPr>
            </a:lvl6pPr>
            <a:lvl7pPr lvl="6" algn="r">
              <a:buNone/>
              <a:defRPr sz="4500">
                <a:solidFill>
                  <a:schemeClr val="dk2"/>
                </a:solidFill>
              </a:defRPr>
            </a:lvl7pPr>
            <a:lvl8pPr lvl="7" algn="r">
              <a:buNone/>
              <a:defRPr sz="4500">
                <a:solidFill>
                  <a:schemeClr val="dk2"/>
                </a:solidFill>
              </a:defRPr>
            </a:lvl8pPr>
            <a:lvl9pPr lvl="8" algn="r">
              <a:buNone/>
              <a:defRPr sz="4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450" y="9309625"/>
            <a:ext cx="10555200" cy="65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803720" y="69440"/>
            <a:ext cx="40898700" cy="36648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9900"/>
              <a:t>AT-PIC</a:t>
            </a:r>
            <a:endParaRPr sz="9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7300"/>
              <a:t>Automated Testing of Photonic Integrated Chips</a:t>
            </a:r>
            <a:endParaRPr sz="73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14579" y="5436894"/>
            <a:ext cx="10815660" cy="26908934"/>
            <a:chOff x="431925" y="1304875"/>
            <a:chExt cx="2628925" cy="3416400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14450" lIns="414450" spcFirstLastPara="1" rIns="414450" wrap="square" tIns="414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14450" lIns="414450" spcFirstLastPara="1" rIns="414450" wrap="square" tIns="414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>
            <p:ph idx="4294967295" type="body"/>
          </p:nvPr>
        </p:nvSpPr>
        <p:spPr>
          <a:xfrm>
            <a:off x="314824" y="5484978"/>
            <a:ext cx="10815000" cy="3546600"/>
          </a:xfrm>
          <a:prstGeom prst="rect">
            <a:avLst/>
          </a:prstGeom>
          <a:solidFill>
            <a:srgbClr val="1E4D2B"/>
          </a:solidFill>
        </p:spPr>
        <p:txBody>
          <a:bodyPr anchorCtr="0" anchor="ctr" bIns="414450" lIns="414450" spcFirstLastPara="1" rIns="414450" wrap="square" tIns="4144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Software Used</a:t>
            </a:r>
            <a:endParaRPr sz="8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11827381" y="5398078"/>
            <a:ext cx="20157842" cy="26890485"/>
            <a:chOff x="3320450" y="1304875"/>
            <a:chExt cx="2632500" cy="34164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14450" lIns="414450" spcFirstLastPara="1" rIns="414450" wrap="square" tIns="414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14450" lIns="414450" spcFirstLastPara="1" rIns="414450" wrap="square" tIns="414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3"/>
          <p:cNvSpPr txBox="1"/>
          <p:nvPr>
            <p:ph idx="4294967295" type="body"/>
          </p:nvPr>
        </p:nvSpPr>
        <p:spPr>
          <a:xfrm>
            <a:off x="13137879" y="5835060"/>
            <a:ext cx="18351300" cy="2759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414450" lIns="414450" spcFirstLastPara="1" rIns="414450" wrap="square" tIns="4144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Testing Station Setup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14825" y="197750"/>
            <a:ext cx="43188000" cy="4909800"/>
          </a:xfrm>
          <a:prstGeom prst="rect">
            <a:avLst/>
          </a:prstGeom>
          <a:solidFill>
            <a:srgbClr val="1E4D2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65" name="Google Shape;65;p13"/>
          <p:cNvSpPr txBox="1"/>
          <p:nvPr/>
        </p:nvSpPr>
        <p:spPr>
          <a:xfrm>
            <a:off x="11462000" y="1680825"/>
            <a:ext cx="20889900" cy="1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AT - PIC</a:t>
            </a:r>
            <a:endParaRPr sz="8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462000" y="52950"/>
            <a:ext cx="208896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Automated Testing of Photonic Integrated Chips</a:t>
            </a:r>
            <a:endParaRPr sz="7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446200" y="3429000"/>
            <a:ext cx="217008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Students: Ali Algedheebi, Trent Fleming, Ben Morrison and Gavin Looney</a:t>
            </a:r>
            <a:endParaRPr sz="4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32821326" y="5436178"/>
            <a:ext cx="10629007" cy="26908933"/>
            <a:chOff x="431925" y="1304875"/>
            <a:chExt cx="2628925" cy="3416400"/>
          </a:xfrm>
        </p:grpSpPr>
        <p:sp>
          <p:nvSpPr>
            <p:cNvPr id="69" name="Google Shape;69;p1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14450" lIns="414450" spcFirstLastPara="1" rIns="414450" wrap="square" tIns="414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14450" lIns="414450" spcFirstLastPara="1" rIns="414450" wrap="square" tIns="414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32821338" y="5398075"/>
            <a:ext cx="10628700" cy="3623400"/>
          </a:xfrm>
          <a:prstGeom prst="rect">
            <a:avLst/>
          </a:prstGeom>
          <a:solidFill>
            <a:srgbClr val="1E4D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32148975" y="5417393"/>
            <a:ext cx="11742300" cy="35859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Diagram</a:t>
            </a:r>
            <a:endParaRPr sz="8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4">
            <a:alphaModFix/>
          </a:blip>
          <a:srcRect b="0" l="0" r="42732" t="0"/>
          <a:stretch/>
        </p:blipFill>
        <p:spPr>
          <a:xfrm>
            <a:off x="34433939" y="350160"/>
            <a:ext cx="7549332" cy="471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075" y="412800"/>
            <a:ext cx="4174076" cy="4174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3"/>
          <p:cNvCxnSpPr/>
          <p:nvPr/>
        </p:nvCxnSpPr>
        <p:spPr>
          <a:xfrm>
            <a:off x="32827875" y="15916239"/>
            <a:ext cx="106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 rot="10800000">
            <a:off x="305568" y="15625230"/>
            <a:ext cx="10824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344860" y="21631202"/>
            <a:ext cx="108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 txBox="1"/>
          <p:nvPr/>
        </p:nvSpPr>
        <p:spPr>
          <a:xfrm>
            <a:off x="22552500" y="19356975"/>
            <a:ext cx="92445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Donated Hardware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1986722" y="21145828"/>
            <a:ext cx="9876600" cy="14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original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purpose of the project was to use donated hardware from HPE to design and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 testing bench for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photonic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integrated circuits. Some of the most vital components donated to us include: 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5-axis Aerotech chip stage.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6 axis newport hexapod.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Lab Computer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Various motor drivers.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High power microscopes.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addition to this, a great deal of the hardware sent to us was not used by HP or our group. Some of the extra hardware includes: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Pneumatic actuators.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Two axis linear stage.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Single axis linear stages.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Digital oscilloscopes.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20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0050" y="8870400"/>
            <a:ext cx="108150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A3200 Motion Composer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01052" y="15729675"/>
            <a:ext cx="108240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Labview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28400" y="21631200"/>
            <a:ext cx="110433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Hexapod Interface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 flipH="1" rot="10800000">
            <a:off x="11858430" y="19158811"/>
            <a:ext cx="201576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2" idx="2"/>
          </p:cNvCxnSpPr>
          <p:nvPr/>
        </p:nvCxnSpPr>
        <p:spPr>
          <a:xfrm flipH="1" rot="10800000">
            <a:off x="21892519" y="19186363"/>
            <a:ext cx="54000" cy="13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11747750" y="8824673"/>
            <a:ext cx="121344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System Setup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2956350" y="15932075"/>
            <a:ext cx="103587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Current Testbench 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SiP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23801446" y="8908481"/>
            <a:ext cx="13800" cy="10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24014080" y="9011500"/>
            <a:ext cx="83619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3"/>
          <p:cNvSpPr txBox="1"/>
          <p:nvPr>
            <p:ph idx="4294967295" type="body"/>
          </p:nvPr>
        </p:nvSpPr>
        <p:spPr>
          <a:xfrm>
            <a:off x="11829578" y="5445752"/>
            <a:ext cx="20157300" cy="3544200"/>
          </a:xfrm>
          <a:prstGeom prst="rect">
            <a:avLst/>
          </a:prstGeom>
          <a:solidFill>
            <a:srgbClr val="1E4D2B"/>
          </a:solidFill>
        </p:spPr>
        <p:txBody>
          <a:bodyPr anchorCtr="0" anchor="ctr" bIns="414450" lIns="414450" spcFirstLastPara="1" rIns="414450" wrap="square" tIns="4144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Testing </a:t>
            </a:r>
            <a:r>
              <a:rPr lang="en"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Station</a:t>
            </a:r>
            <a:r>
              <a:rPr lang="en"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Setup</a:t>
            </a:r>
            <a:endParaRPr sz="8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18849" r="19951" t="0"/>
          <a:stretch/>
        </p:blipFill>
        <p:spPr>
          <a:xfrm>
            <a:off x="37757000" y="25416197"/>
            <a:ext cx="5392679" cy="66082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3119175" y="18410775"/>
            <a:ext cx="9801900" cy="9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Before designing of the new testbench began, experience in the operation of the current testbench and photonic chips was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necessary. For the first semester of senior design we focused on learning to test chips using a system designed by Maple Leaf Photonics. Some of the skills learned are: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Basic Silicon Photonic (SiP) principles in        ECE 544..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Device testing procedures and experience.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Fiber array alignment experience.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07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07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8553" y="10865050"/>
            <a:ext cx="96120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Purpose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Donated by HPE to control the Aerotech motors that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controls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the Z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movement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chip stage.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Inability to utilize it due to missing configuration and setup files inadvertently deleted by HPE.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83201" y="17210238"/>
            <a:ext cx="101949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Purpose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Utilizing LabVIEW as the primary control platform for managing all testing station functions.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Unable to install LabVIEW on the donated computer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06650" y="22777200"/>
            <a:ext cx="11043300" cy="7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Purpose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to control the second fiber arm. 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Abilities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Has full 6 axis of motion control of 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x, y, z, yaw, pitch, and roll axis.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Can move around a set pivot point.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Interface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Connects to a Newport motion controller, which provides a user-friendly web interface for the hexapod. 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  <a:p>
            <a:pPr indent="0" lvl="0" marL="207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3770945" y="10860818"/>
            <a:ext cx="8214900" cy="7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5181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Original Goals: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Aerotech Software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Implementing Mechanical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Labview Training 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Begin UI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07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 Goals:</a:t>
            </a:r>
            <a:endParaRPr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Have all physical components and hardware made, mounted and wired by E-Days.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Have a useful continuation plan for future work.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clear documentation to aid future teams in picking up where we left off.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140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7">
            <a:alphaModFix/>
          </a:blip>
          <a:srcRect b="9760" l="736" r="2364" t="24154"/>
          <a:stretch/>
        </p:blipFill>
        <p:spPr>
          <a:xfrm>
            <a:off x="13144963" y="26710942"/>
            <a:ext cx="7502897" cy="52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1754625" y="19351691"/>
            <a:ext cx="101853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Custom Hardware</a:t>
            </a:r>
            <a:endParaRPr b="1" sz="7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1563780" y="21136090"/>
            <a:ext cx="10555200" cy="5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order to tailor the hardware we were give to our specific needs at ECSyD, custom hardware needed to be designed. Below is a list of some of the things created for our testbench: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Custom fiber holding arm.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Vacuum capable chip stage.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Metric to Imperial mounting blocks.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231900" lvl="0" marL="207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Char char="●"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Detailed fiber array holders. 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8">
            <a:alphaModFix/>
          </a:blip>
          <a:srcRect b="0" l="7654" r="7100" t="4205"/>
          <a:stretch/>
        </p:blipFill>
        <p:spPr>
          <a:xfrm>
            <a:off x="12085500" y="11241075"/>
            <a:ext cx="11443800" cy="700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0391259" y="16689531"/>
            <a:ext cx="3375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Hexapod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6495010" y="16698043"/>
            <a:ext cx="36963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Chipstage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233083" y="16689531"/>
            <a:ext cx="25263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Z-Axis</a:t>
            </a:r>
            <a:endParaRPr sz="4500">
              <a:solidFill>
                <a:schemeClr val="lt1"/>
              </a:solidFill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 flipH="1">
            <a:off x="-3691260" y="51200"/>
            <a:ext cx="37500" cy="323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3"/>
          <p:cNvSpPr txBox="1"/>
          <p:nvPr/>
        </p:nvSpPr>
        <p:spPr>
          <a:xfrm>
            <a:off x="-9318840" y="7422720"/>
            <a:ext cx="38304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0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-7261440" y="8756480"/>
            <a:ext cx="30255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chemeClr val="dk2"/>
                </a:solidFill>
              </a:rPr>
              <a:t>36in</a:t>
            </a:r>
            <a:endParaRPr sz="8200">
              <a:solidFill>
                <a:schemeClr val="dk2"/>
              </a:solidFill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9">
            <a:alphaModFix/>
          </a:blip>
          <a:srcRect b="55297" l="0" r="21679" t="0"/>
          <a:stretch/>
        </p:blipFill>
        <p:spPr>
          <a:xfrm>
            <a:off x="410200" y="28592700"/>
            <a:ext cx="10555200" cy="3388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33390200" y="25662913"/>
            <a:ext cx="3830400" cy="6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Drawbacks:</a:t>
            </a:r>
            <a:endParaRPr b="1" sz="3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 a useful tool.</a:t>
            </a: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this station has its limitations. For example, the single fiber array design imposes significant constraints on chip design in order to be compatible with this station.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