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F43EA-274D-884E-8DA3-ACD6E051F390}" type="datetimeFigureOut">
              <a:rPr lang="en-US" smtClean="0"/>
              <a:t>11/16/17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CDE4-9D0A-AA43-8A2E-49CA470D867C}" type="slidenum">
              <a:rPr lang="en-US" smtClean="0"/>
              <a:t>‹#›</a:t>
            </a:fld>
            <a:endParaRPr lang="en-US"/>
          </a:p>
        </p:txBody>
      </p:sp>
    </p:spTree>
    <p:extLst>
      <p:ext uri="{BB962C8B-B14F-4D97-AF65-F5344CB8AC3E}">
        <p14:creationId xmlns:p14="http://schemas.microsoft.com/office/powerpoint/2010/main" val="662783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F1CDE4-9D0A-AA43-8A2E-49CA470D867C}" type="slidenum">
              <a:rPr lang="en-US" smtClean="0"/>
              <a:t>11</a:t>
            </a:fld>
            <a:endParaRPr lang="en-US"/>
          </a:p>
        </p:txBody>
      </p:sp>
    </p:spTree>
    <p:extLst>
      <p:ext uri="{BB962C8B-B14F-4D97-AF65-F5344CB8AC3E}">
        <p14:creationId xmlns:p14="http://schemas.microsoft.com/office/powerpoint/2010/main" val="400624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11/16/17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11/16/17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11/16/17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11/16/17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11/16/17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mailto:dtotten@acsa.org" TargetMode="External"/><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hyperlink" Target="http://www.acsa.org/socialmedi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hyperlink" Target="http://www.pinterest.com/acsainspiration" TargetMode="External"/><Relationship Id="rId4" Type="http://schemas.openxmlformats.org/officeDocument/2006/relationships/hyperlink" Target="http://www.youtube.com/acsaorg" TargetMode="External"/><Relationship Id="rId5" Type="http://schemas.openxmlformats.org/officeDocument/2006/relationships/hyperlink" Target="http://www.facebook.com/acsafans" TargetMode="External"/><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www.canva.com/" TargetMode="External"/><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hyperlink" Target="mailto:eagpoon@acsa.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Social Media</a:t>
            </a:r>
            <a:endParaRPr lang="en-US" dirty="0"/>
          </a:p>
        </p:txBody>
      </p:sp>
      <p:sp>
        <p:nvSpPr>
          <p:cNvPr id="3" name="Subtitle 2"/>
          <p:cNvSpPr>
            <a:spLocks noGrp="1"/>
          </p:cNvSpPr>
          <p:nvPr>
            <p:ph type="subTitle" idx="1"/>
          </p:nvPr>
        </p:nvSpPr>
        <p:spPr/>
        <p:txBody>
          <a:bodyPr/>
          <a:lstStyle/>
          <a:p>
            <a:r>
              <a:rPr lang="en-US" dirty="0" smtClean="0"/>
              <a:t>Support For ACSA Region Leaders</a:t>
            </a:r>
            <a:endParaRPr lang="en-US" dirty="0"/>
          </a:p>
        </p:txBody>
      </p:sp>
    </p:spTree>
    <p:extLst>
      <p:ext uri="{BB962C8B-B14F-4D97-AF65-F5344CB8AC3E}">
        <p14:creationId xmlns:p14="http://schemas.microsoft.com/office/powerpoint/2010/main" val="123380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Best Practices for ACSA </a:t>
            </a:r>
            <a:br>
              <a:rPr lang="en-US" dirty="0" smtClean="0"/>
            </a:br>
            <a:r>
              <a:rPr lang="en-US" dirty="0" smtClean="0"/>
              <a:t>Region Social Media</a:t>
            </a:r>
            <a:endParaRPr lang="en-US" dirty="0"/>
          </a:p>
        </p:txBody>
      </p:sp>
      <p:sp>
        <p:nvSpPr>
          <p:cNvPr id="3" name="Content Placeholder 2"/>
          <p:cNvSpPr>
            <a:spLocks noGrp="1"/>
          </p:cNvSpPr>
          <p:nvPr>
            <p:ph idx="1"/>
          </p:nvPr>
        </p:nvSpPr>
        <p:spPr>
          <a:xfrm>
            <a:off x="1179095" y="2081464"/>
            <a:ext cx="7628021" cy="5017168"/>
          </a:xfrm>
        </p:spPr>
        <p:txBody>
          <a:bodyPr>
            <a:normAutofit/>
          </a:bodyPr>
          <a:lstStyle/>
          <a:p>
            <a:pPr lvl="0"/>
            <a:r>
              <a:rPr lang="en-US" dirty="0"/>
              <a:t>Please do not set up ACSA accounts or any account with ACSA in the title without letting us know. Just shoot me a quick email on this-we like to keep all the ACSA accounts together.</a:t>
            </a:r>
          </a:p>
          <a:p>
            <a:pPr lvl="0"/>
            <a:r>
              <a:rPr lang="en-US" dirty="0"/>
              <a:t>If your region page does not follow ACSA please do so right away and tag us on promotional items that you want us to share. We are here to help but we can’t if we don’t know what’s happening.</a:t>
            </a:r>
          </a:p>
          <a:p>
            <a:pPr lvl="0"/>
            <a:r>
              <a:rPr lang="en-US" dirty="0"/>
              <a:t>Please make sure that your ACSA FB pages are Business Pages and not personal accounts. If you aren’t sure how to set that up I can help.</a:t>
            </a:r>
          </a:p>
          <a:p>
            <a:r>
              <a:rPr lang="en-US" dirty="0"/>
              <a:t> </a:t>
            </a:r>
            <a:r>
              <a:rPr lang="en-US" dirty="0" smtClean="0"/>
              <a:t>Please do not post photos with alcohol at events.</a:t>
            </a:r>
            <a:endParaRPr lang="en-US" dirty="0"/>
          </a:p>
          <a:p>
            <a:pPr lvl="0"/>
            <a:r>
              <a:rPr lang="en-US" dirty="0"/>
              <a:t>Please make sure that you have a Twitter account and that it is clearly a professional ACSA account-not a personal one.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7579" y="0"/>
            <a:ext cx="6858000" cy="6858000"/>
          </a:xfrm>
          <a:prstGeom prst="rect">
            <a:avLst/>
          </a:prstGeom>
        </p:spPr>
      </p:pic>
    </p:spTree>
    <p:extLst>
      <p:ext uri="{BB962C8B-B14F-4D97-AF65-F5344CB8AC3E}">
        <p14:creationId xmlns:p14="http://schemas.microsoft.com/office/powerpoint/2010/main" val="211603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more</a:t>
            </a:r>
            <a:r>
              <a:rPr lang="mr-IN" dirty="0" smtClean="0"/>
              <a:t>…</a:t>
            </a:r>
            <a:endParaRPr lang="en-US" dirty="0"/>
          </a:p>
        </p:txBody>
      </p:sp>
      <p:sp>
        <p:nvSpPr>
          <p:cNvPr id="3" name="Content Placeholder 2"/>
          <p:cNvSpPr>
            <a:spLocks noGrp="1"/>
          </p:cNvSpPr>
          <p:nvPr>
            <p:ph idx="1"/>
          </p:nvPr>
        </p:nvSpPr>
        <p:spPr>
          <a:xfrm>
            <a:off x="1371600" y="1588167"/>
            <a:ext cx="6809874" cy="4944979"/>
          </a:xfrm>
        </p:spPr>
        <p:txBody>
          <a:bodyPr>
            <a:normAutofit lnSpcReduction="10000"/>
          </a:bodyPr>
          <a:lstStyle/>
          <a:p>
            <a:pPr lvl="0"/>
            <a:r>
              <a:rPr lang="en-US" dirty="0"/>
              <a:t>Please make sure that your personal accounts are kept separate from ACSA accounts and once you are no longer a member or board officer etc. that you notate that in your accounts.</a:t>
            </a:r>
          </a:p>
          <a:p>
            <a:r>
              <a:rPr lang="en-US" dirty="0"/>
              <a:t>Fill out the BIO section of your ACSA pages with info about ACSA and where your region is located</a:t>
            </a:r>
            <a:r>
              <a:rPr lang="en-US" dirty="0" smtClean="0"/>
              <a:t>.</a:t>
            </a:r>
          </a:p>
          <a:p>
            <a:pPr lvl="0"/>
            <a:r>
              <a:rPr lang="en-US" dirty="0"/>
              <a:t>ALWAYS tag @</a:t>
            </a:r>
            <a:r>
              <a:rPr lang="en-US" dirty="0" err="1"/>
              <a:t>ACSA_Info</a:t>
            </a:r>
            <a:r>
              <a:rPr lang="en-US" dirty="0"/>
              <a:t> on Twitter and ACSA’s page on Facebook. Every time.</a:t>
            </a:r>
          </a:p>
          <a:p>
            <a:pPr lvl="0"/>
            <a:r>
              <a:rPr lang="en-US" dirty="0"/>
              <a:t>Please use the Hashtags we put out for events. Feel free to add your own but we try to keep track of what our members are saying and doing and to support them whenever possible and we can’t always see what you are up to if you don’t use the hashtag. For example, the hashtag for </a:t>
            </a:r>
            <a:r>
              <a:rPr lang="en-US" dirty="0" smtClean="0"/>
              <a:t>#</a:t>
            </a:r>
            <a:r>
              <a:rPr lang="en-US" dirty="0" err="1"/>
              <a:t>acsasummit</a:t>
            </a:r>
            <a:r>
              <a:rPr lang="en-US" dirty="0"/>
              <a:t>. </a:t>
            </a:r>
            <a:r>
              <a:rPr lang="en-US" dirty="0" smtClean="0"/>
              <a:t>Anyone who only typed </a:t>
            </a:r>
            <a:r>
              <a:rPr lang="en-US" dirty="0"/>
              <a:t>#summit or #leadership or #acsasummit2018 we </a:t>
            </a:r>
            <a:r>
              <a:rPr lang="en-US" dirty="0" smtClean="0"/>
              <a:t>missed their </a:t>
            </a:r>
            <a:r>
              <a:rPr lang="en-US" dirty="0"/>
              <a:t>post.</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831" y="324853"/>
            <a:ext cx="6978316" cy="6978316"/>
          </a:xfrm>
          <a:prstGeom prst="rect">
            <a:avLst/>
          </a:prstGeom>
        </p:spPr>
      </p:pic>
    </p:spTree>
    <p:extLst>
      <p:ext uri="{BB962C8B-B14F-4D97-AF65-F5344CB8AC3E}">
        <p14:creationId xmlns:p14="http://schemas.microsoft.com/office/powerpoint/2010/main" val="74253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379" y="204536"/>
            <a:ext cx="9601200" cy="1485900"/>
          </a:xfrm>
        </p:spPr>
        <p:txBody>
          <a:bodyPr/>
          <a:lstStyle/>
          <a:p>
            <a:r>
              <a:rPr lang="en-US" dirty="0" smtClean="0"/>
              <a:t>Help </a:t>
            </a:r>
            <a:r>
              <a:rPr lang="en-US" dirty="0"/>
              <a:t>I</a:t>
            </a:r>
            <a:r>
              <a:rPr lang="en-US" dirty="0" smtClean="0"/>
              <a:t>s </a:t>
            </a:r>
            <a:r>
              <a:rPr lang="en-US" dirty="0"/>
              <a:t>A</a:t>
            </a:r>
            <a:r>
              <a:rPr lang="en-US" dirty="0" smtClean="0"/>
              <a:t>vailable: </a:t>
            </a:r>
            <a:endParaRPr lang="en-US" dirty="0"/>
          </a:p>
        </p:txBody>
      </p:sp>
      <p:sp>
        <p:nvSpPr>
          <p:cNvPr id="3" name="Content Placeholder 2"/>
          <p:cNvSpPr>
            <a:spLocks noGrp="1"/>
          </p:cNvSpPr>
          <p:nvPr>
            <p:ph idx="1"/>
          </p:nvPr>
        </p:nvSpPr>
        <p:spPr>
          <a:xfrm>
            <a:off x="1287379" y="1167063"/>
            <a:ext cx="6172200" cy="4856747"/>
          </a:xfrm>
        </p:spPr>
        <p:txBody>
          <a:bodyPr>
            <a:noAutofit/>
          </a:bodyPr>
          <a:lstStyle/>
          <a:p>
            <a:pPr lvl="0"/>
            <a:r>
              <a:rPr lang="en-US" sz="2400" dirty="0" smtClean="0"/>
              <a:t>Something </a:t>
            </a:r>
            <a:r>
              <a:rPr lang="en-US" sz="2400" dirty="0"/>
              <a:t>thing I have put together </a:t>
            </a:r>
            <a:r>
              <a:rPr lang="en-US" sz="2400" dirty="0" smtClean="0"/>
              <a:t>is </a:t>
            </a:r>
            <a:r>
              <a:rPr lang="en-US" sz="2400" dirty="0"/>
              <a:t>a social media toolkit on ACSA’s website at </a:t>
            </a:r>
            <a:r>
              <a:rPr lang="en-US" sz="2400" u="sng" dirty="0">
                <a:hlinkClick r:id="rId2"/>
              </a:rPr>
              <a:t>www.acsa.org/socialmedia</a:t>
            </a:r>
            <a:r>
              <a:rPr lang="en-US" sz="2400" dirty="0"/>
              <a:t> that has legal guidance, sharable tips and tricks, articles on social media, links to </a:t>
            </a:r>
            <a:r>
              <a:rPr lang="en-US" sz="2400" dirty="0" smtClean="0"/>
              <a:t>How-</a:t>
            </a:r>
            <a:r>
              <a:rPr lang="en-US" sz="2400" dirty="0" err="1" smtClean="0"/>
              <a:t>Tos</a:t>
            </a:r>
            <a:r>
              <a:rPr lang="en-US" sz="2400" dirty="0" smtClean="0"/>
              <a:t> </a:t>
            </a:r>
            <a:r>
              <a:rPr lang="en-US" sz="2400" dirty="0"/>
              <a:t>and links to all of ACSA’s many social media accounts. </a:t>
            </a:r>
            <a:endParaRPr lang="en-US" sz="2400" dirty="0" smtClean="0"/>
          </a:p>
          <a:p>
            <a:pPr lvl="0"/>
            <a:r>
              <a:rPr lang="en-US" sz="2400" dirty="0" smtClean="0"/>
              <a:t>We also have </a:t>
            </a:r>
            <a:r>
              <a:rPr lang="en-US" sz="2400" dirty="0"/>
              <a:t>a Facebook group for members only that we would love to have you all participate in. It’s restricted to members and meant to be a place where you can all chat digitally in between events where you might be able to talk in person.</a:t>
            </a:r>
          </a:p>
          <a:p>
            <a:r>
              <a:rPr lang="en-US" sz="2400" b="1" dirty="0" smtClean="0"/>
              <a:t>I’m here if you need me: </a:t>
            </a:r>
            <a:r>
              <a:rPr lang="en-US" sz="2400" b="1" dirty="0" smtClean="0">
                <a:hlinkClick r:id="rId3"/>
              </a:rPr>
              <a:t>dtotten@acsa.org</a:t>
            </a:r>
            <a:r>
              <a:rPr lang="en-US" sz="2400" b="1" dirty="0" smtClean="0"/>
              <a:t> </a:t>
            </a:r>
            <a:endParaRPr lang="en-US" sz="2400" b="1"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537" y="204536"/>
            <a:ext cx="6858000" cy="6858000"/>
          </a:xfrm>
          <a:prstGeom prst="rect">
            <a:avLst/>
          </a:prstGeom>
        </p:spPr>
      </p:pic>
    </p:spTree>
    <p:extLst>
      <p:ext uri="{BB962C8B-B14F-4D97-AF65-F5344CB8AC3E}">
        <p14:creationId xmlns:p14="http://schemas.microsoft.com/office/powerpoint/2010/main" val="1473449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 our Twitter Chats </a:t>
            </a:r>
            <a:br>
              <a:rPr lang="en-US" dirty="0" smtClean="0"/>
            </a:br>
            <a:r>
              <a:rPr lang="en-US" dirty="0" smtClean="0"/>
              <a:t>(or guest host one!)</a:t>
            </a:r>
            <a:endParaRPr lang="en-US" dirty="0"/>
          </a:p>
        </p:txBody>
      </p:sp>
      <p:sp>
        <p:nvSpPr>
          <p:cNvPr id="3" name="Content Placeholder 2"/>
          <p:cNvSpPr>
            <a:spLocks noGrp="1"/>
          </p:cNvSpPr>
          <p:nvPr>
            <p:ph idx="1"/>
          </p:nvPr>
        </p:nvSpPr>
        <p:spPr>
          <a:xfrm>
            <a:off x="1371600" y="2021305"/>
            <a:ext cx="5570621" cy="4487779"/>
          </a:xfrm>
        </p:spPr>
        <p:txBody>
          <a:bodyPr>
            <a:normAutofit/>
          </a:bodyPr>
          <a:lstStyle/>
          <a:p>
            <a:pPr lvl="0"/>
            <a:r>
              <a:rPr lang="en-US" dirty="0"/>
              <a:t>One </a:t>
            </a:r>
            <a:r>
              <a:rPr lang="en-US" dirty="0" smtClean="0"/>
              <a:t>chat is </a:t>
            </a:r>
            <a:r>
              <a:rPr lang="en-US" dirty="0"/>
              <a:t>#</a:t>
            </a:r>
            <a:r>
              <a:rPr lang="en-US" dirty="0" err="1"/>
              <a:t>LadiesWhoLead</a:t>
            </a:r>
            <a:r>
              <a:rPr lang="en-US" dirty="0"/>
              <a:t> on women in leadership roles hosted by </a:t>
            </a:r>
            <a:r>
              <a:rPr lang="en-US" dirty="0" smtClean="0"/>
              <a:t>Margarita </a:t>
            </a:r>
            <a:r>
              <a:rPr lang="en-US" dirty="0" err="1" smtClean="0"/>
              <a:t>Cuizon</a:t>
            </a:r>
            <a:r>
              <a:rPr lang="en-US" dirty="0" smtClean="0"/>
              <a:t>. </a:t>
            </a:r>
            <a:r>
              <a:rPr lang="en-US" dirty="0"/>
              <a:t>This is the last Tuesday of every month though we are looking for additional hostesses so we can do it more often. Let me know if you are interested-you don’t need any experience and I can walk you through it. </a:t>
            </a:r>
            <a:endParaRPr lang="en-US" dirty="0" smtClean="0"/>
          </a:p>
          <a:p>
            <a:pPr lvl="0"/>
            <a:r>
              <a:rPr lang="en-US" dirty="0" smtClean="0"/>
              <a:t>We </a:t>
            </a:r>
            <a:r>
              <a:rPr lang="en-US" dirty="0"/>
              <a:t>have </a:t>
            </a:r>
            <a:r>
              <a:rPr lang="en-US" dirty="0" smtClean="0"/>
              <a:t>a chat </a:t>
            </a:r>
            <a:r>
              <a:rPr lang="en-US" dirty="0"/>
              <a:t>for NASS focused on Social Justice and </a:t>
            </a:r>
            <a:r>
              <a:rPr lang="en-US" dirty="0" smtClean="0"/>
              <a:t>Superintendents at #</a:t>
            </a:r>
            <a:r>
              <a:rPr lang="en-US" dirty="0" err="1" smtClean="0"/>
              <a:t>SJsupts</a:t>
            </a:r>
            <a:r>
              <a:rPr lang="en-US" dirty="0" smtClean="0"/>
              <a:t> </a:t>
            </a:r>
          </a:p>
          <a:p>
            <a:pPr lvl="0"/>
            <a:r>
              <a:rPr lang="en-US" dirty="0" smtClean="0"/>
              <a:t>We also have </a:t>
            </a:r>
            <a:r>
              <a:rPr lang="en-US" dirty="0"/>
              <a:t>an #</a:t>
            </a:r>
            <a:r>
              <a:rPr lang="en-US" dirty="0" err="1"/>
              <a:t>EdEquity</a:t>
            </a:r>
            <a:r>
              <a:rPr lang="en-US" dirty="0"/>
              <a:t> chat for all administrators that is </a:t>
            </a:r>
            <a:r>
              <a:rPr lang="en-US" dirty="0" smtClean="0"/>
              <a:t>partnering with Generation Ready. </a:t>
            </a:r>
          </a:p>
          <a:p>
            <a:pPr lvl="0"/>
            <a:r>
              <a:rPr lang="en-US" dirty="0" smtClean="0"/>
              <a:t>If you want to host please let me know.</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842" y="156410"/>
            <a:ext cx="6858000" cy="6858000"/>
          </a:xfrm>
          <a:prstGeom prst="rect">
            <a:avLst/>
          </a:prstGeom>
        </p:spPr>
      </p:pic>
    </p:spTree>
    <p:extLst>
      <p:ext uri="{BB962C8B-B14F-4D97-AF65-F5344CB8AC3E}">
        <p14:creationId xmlns:p14="http://schemas.microsoft.com/office/powerpoint/2010/main" val="1059297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1574" y="240632"/>
            <a:ext cx="6073942" cy="6073942"/>
          </a:xfrm>
        </p:spPr>
      </p:pic>
      <p:sp>
        <p:nvSpPr>
          <p:cNvPr id="5" name="TextBox 4"/>
          <p:cNvSpPr txBox="1"/>
          <p:nvPr/>
        </p:nvSpPr>
        <p:spPr>
          <a:xfrm>
            <a:off x="7704221" y="709864"/>
            <a:ext cx="4487779" cy="5324535"/>
          </a:xfrm>
          <a:prstGeom prst="rect">
            <a:avLst/>
          </a:prstGeom>
          <a:noFill/>
        </p:spPr>
        <p:txBody>
          <a:bodyPr wrap="square" rtlCol="0">
            <a:spAutoFit/>
          </a:bodyPr>
          <a:lstStyle/>
          <a:p>
            <a:r>
              <a:rPr lang="en-US" sz="2000" b="1" dirty="0" smtClean="0"/>
              <a:t>Twitter: </a:t>
            </a:r>
          </a:p>
          <a:p>
            <a:r>
              <a:rPr lang="en-US" sz="2000" b="1" dirty="0" smtClean="0"/>
              <a:t>@</a:t>
            </a:r>
            <a:r>
              <a:rPr lang="en-US" sz="2000" b="1" dirty="0" err="1" smtClean="0"/>
              <a:t>ACSA_Info</a:t>
            </a:r>
            <a:endParaRPr lang="en-US" sz="2000" b="1" dirty="0" smtClean="0"/>
          </a:p>
          <a:p>
            <a:r>
              <a:rPr lang="en-US" sz="2000" b="1" dirty="0" smtClean="0"/>
              <a:t>@ACSA_GR</a:t>
            </a:r>
          </a:p>
          <a:p>
            <a:r>
              <a:rPr lang="en-US" sz="2000" b="1" dirty="0" smtClean="0"/>
              <a:t>@ACSA_PAC</a:t>
            </a:r>
          </a:p>
          <a:p>
            <a:endParaRPr lang="en-US" sz="2000" b="1" dirty="0"/>
          </a:p>
          <a:p>
            <a:r>
              <a:rPr lang="en-US" sz="2000" b="1" dirty="0" smtClean="0"/>
              <a:t>Instagram:</a:t>
            </a:r>
          </a:p>
          <a:p>
            <a:r>
              <a:rPr lang="en-US" sz="2000" b="1" dirty="0" smtClean="0"/>
              <a:t>@</a:t>
            </a:r>
            <a:r>
              <a:rPr lang="en-US" sz="2000" b="1" dirty="0" err="1" smtClean="0"/>
              <a:t>ACSA_Info</a:t>
            </a:r>
            <a:endParaRPr lang="en-US" sz="2000" b="1" dirty="0" smtClean="0"/>
          </a:p>
          <a:p>
            <a:endParaRPr lang="en-US" sz="2000" b="1" dirty="0"/>
          </a:p>
          <a:p>
            <a:r>
              <a:rPr lang="en-US" sz="2000" b="1" dirty="0" smtClean="0"/>
              <a:t>Pinterest:</a:t>
            </a:r>
          </a:p>
          <a:p>
            <a:r>
              <a:rPr lang="en-US" sz="2000" b="1" dirty="0" smtClean="0">
                <a:hlinkClick r:id="rId3"/>
              </a:rPr>
              <a:t>www.pinterest.com/acsainspiration</a:t>
            </a:r>
            <a:endParaRPr lang="en-US" sz="2000" b="1" dirty="0" smtClean="0"/>
          </a:p>
          <a:p>
            <a:endParaRPr lang="en-US" sz="2000" b="1" dirty="0"/>
          </a:p>
          <a:p>
            <a:r>
              <a:rPr lang="en-US" sz="2000" b="1" dirty="0" smtClean="0"/>
              <a:t>YouTube:</a:t>
            </a:r>
          </a:p>
          <a:p>
            <a:r>
              <a:rPr lang="en-US" sz="2000" b="1" dirty="0" smtClean="0">
                <a:hlinkClick r:id="rId4"/>
              </a:rPr>
              <a:t>www.youtube.com/acsaorg</a:t>
            </a:r>
            <a:endParaRPr lang="en-US" sz="2000" b="1" dirty="0" smtClean="0"/>
          </a:p>
          <a:p>
            <a:endParaRPr lang="en-US" sz="2000" b="1" dirty="0"/>
          </a:p>
          <a:p>
            <a:r>
              <a:rPr lang="en-US" sz="2000" b="1" dirty="0" smtClean="0"/>
              <a:t>Facebook:</a:t>
            </a:r>
          </a:p>
          <a:p>
            <a:r>
              <a:rPr lang="en-US" sz="2000" b="1" dirty="0" smtClean="0">
                <a:hlinkClick r:id="rId5"/>
              </a:rPr>
              <a:t>www.facebook.com/acsafans</a:t>
            </a:r>
            <a:endParaRPr lang="en-US" sz="2000" b="1" dirty="0" smtClean="0"/>
          </a:p>
          <a:p>
            <a:endParaRPr lang="en-US" sz="2000" b="1" dirty="0" smtClean="0"/>
          </a:p>
        </p:txBody>
      </p:sp>
    </p:spTree>
    <p:extLst>
      <p:ext uri="{BB962C8B-B14F-4D97-AF65-F5344CB8AC3E}">
        <p14:creationId xmlns:p14="http://schemas.microsoft.com/office/powerpoint/2010/main" val="2071867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0417" y="336884"/>
            <a:ext cx="8576130" cy="6060467"/>
          </a:xfrm>
        </p:spPr>
      </p:pic>
    </p:spTree>
    <p:extLst>
      <p:ext uri="{BB962C8B-B14F-4D97-AF65-F5344CB8AC3E}">
        <p14:creationId xmlns:p14="http://schemas.microsoft.com/office/powerpoint/2010/main" val="123317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Helping People Find You</a:t>
            </a:r>
            <a:endParaRPr lang="en-US" dirty="0"/>
          </a:p>
        </p:txBody>
      </p:sp>
      <p:sp>
        <p:nvSpPr>
          <p:cNvPr id="3" name="Content Placeholder 2"/>
          <p:cNvSpPr>
            <a:spLocks noGrp="1"/>
          </p:cNvSpPr>
          <p:nvPr>
            <p:ph idx="1"/>
          </p:nvPr>
        </p:nvSpPr>
        <p:spPr>
          <a:xfrm>
            <a:off x="1371600" y="1455821"/>
            <a:ext cx="6136105" cy="5053263"/>
          </a:xfrm>
        </p:spPr>
        <p:txBody>
          <a:bodyPr>
            <a:normAutofit lnSpcReduction="10000"/>
          </a:bodyPr>
          <a:lstStyle/>
          <a:p>
            <a:r>
              <a:rPr lang="en-US" dirty="0" smtClean="0"/>
              <a:t>With so many different types of Twitter and Facebook handles, someone unfamiliar with ACSA has a very hard time finding our different regions on social media. Here are a few examples: </a:t>
            </a:r>
          </a:p>
          <a:p>
            <a:pPr lvl="0"/>
            <a:r>
              <a:rPr lang="en-US" dirty="0" smtClean="0"/>
              <a:t>@</a:t>
            </a:r>
            <a:r>
              <a:rPr lang="en-US" dirty="0"/>
              <a:t>ACSA </a:t>
            </a:r>
            <a:r>
              <a:rPr lang="en-US" dirty="0" err="1"/>
              <a:t>RegionXIX</a:t>
            </a:r>
            <a:endParaRPr lang="en-US" dirty="0"/>
          </a:p>
          <a:p>
            <a:pPr lvl="0"/>
            <a:r>
              <a:rPr lang="en-US" dirty="0"/>
              <a:t>@acsaregion19</a:t>
            </a:r>
          </a:p>
          <a:p>
            <a:pPr lvl="0"/>
            <a:r>
              <a:rPr lang="en-US" dirty="0"/>
              <a:t>@ACSAreg18</a:t>
            </a:r>
          </a:p>
          <a:p>
            <a:pPr lvl="0"/>
            <a:r>
              <a:rPr lang="en-US" dirty="0"/>
              <a:t>@acsaregion11</a:t>
            </a:r>
          </a:p>
          <a:p>
            <a:pPr lvl="0"/>
            <a:r>
              <a:rPr lang="en-US" dirty="0"/>
              <a:t>@acsa_11</a:t>
            </a:r>
          </a:p>
          <a:p>
            <a:pPr lvl="0"/>
            <a:r>
              <a:rPr lang="en-US" dirty="0"/>
              <a:t>@</a:t>
            </a:r>
            <a:r>
              <a:rPr lang="en-US" dirty="0" err="1"/>
              <a:t>ACSARegionXIV</a:t>
            </a:r>
            <a:endParaRPr lang="en-US" dirty="0"/>
          </a:p>
          <a:p>
            <a:pPr lvl="0"/>
            <a:r>
              <a:rPr lang="en-US" dirty="0"/>
              <a:t>@ACSARegion14</a:t>
            </a:r>
          </a:p>
          <a:p>
            <a:pPr lvl="0"/>
            <a:r>
              <a:rPr lang="en-US" dirty="0"/>
              <a:t>@</a:t>
            </a:r>
            <a:r>
              <a:rPr lang="en-US" dirty="0" err="1"/>
              <a:t>AcsaRegionxiii</a:t>
            </a:r>
            <a:r>
              <a:rPr lang="en-US" dirty="0"/>
              <a:t> </a:t>
            </a:r>
          </a:p>
          <a:p>
            <a:pPr lvl="0"/>
            <a:r>
              <a:rPr lang="en-US" dirty="0"/>
              <a:t>@AcsaRegion13</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223" y="447175"/>
            <a:ext cx="6693568" cy="6693568"/>
          </a:xfrm>
          <a:prstGeom prst="rect">
            <a:avLst/>
          </a:prstGeom>
        </p:spPr>
      </p:pic>
    </p:spTree>
    <p:extLst>
      <p:ext uri="{BB962C8B-B14F-4D97-AF65-F5344CB8AC3E}">
        <p14:creationId xmlns:p14="http://schemas.microsoft.com/office/powerpoint/2010/main" val="158150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Streamlining for Easy Access</a:t>
            </a:r>
            <a:endParaRPr lang="en-US" dirty="0"/>
          </a:p>
        </p:txBody>
      </p:sp>
      <p:sp>
        <p:nvSpPr>
          <p:cNvPr id="3" name="Content Placeholder 2"/>
          <p:cNvSpPr>
            <a:spLocks noGrp="1"/>
          </p:cNvSpPr>
          <p:nvPr>
            <p:ph idx="1"/>
          </p:nvPr>
        </p:nvSpPr>
        <p:spPr/>
        <p:txBody>
          <a:bodyPr/>
          <a:lstStyle/>
          <a:p>
            <a:r>
              <a:rPr lang="en-US" dirty="0" smtClean="0"/>
              <a:t>In order to help potential members and event attendees find you, we would like everyone to standardize their handles (your names on Twitter and Facebook) to an easy to find option as below. This will make you more visible online and help people to find your events.</a:t>
            </a:r>
          </a:p>
          <a:p>
            <a:r>
              <a:rPr lang="en-US" dirty="0" smtClean="0"/>
              <a:t>ACSARegion1</a:t>
            </a:r>
          </a:p>
          <a:p>
            <a:r>
              <a:rPr lang="en-US" dirty="0" smtClean="0"/>
              <a:t>ACSARegion2</a:t>
            </a:r>
          </a:p>
          <a:p>
            <a:r>
              <a:rPr lang="en-US" dirty="0" smtClean="0"/>
              <a:t>ACSARegion3</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558" y="2171700"/>
            <a:ext cx="6384757" cy="6384757"/>
          </a:xfrm>
          <a:prstGeom prst="rect">
            <a:avLst/>
          </a:prstGeom>
        </p:spPr>
      </p:pic>
    </p:spTree>
    <p:extLst>
      <p:ext uri="{BB962C8B-B14F-4D97-AF65-F5344CB8AC3E}">
        <p14:creationId xmlns:p14="http://schemas.microsoft.com/office/powerpoint/2010/main" val="88516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17358"/>
            <a:ext cx="9601200" cy="1485900"/>
          </a:xfrm>
        </p:spPr>
        <p:txBody>
          <a:bodyPr/>
          <a:lstStyle/>
          <a:p>
            <a:r>
              <a:rPr lang="en-US" dirty="0" smtClean="0"/>
              <a:t>How To Change Your Handle</a:t>
            </a:r>
            <a:endParaRPr lang="en-US" dirty="0"/>
          </a:p>
        </p:txBody>
      </p:sp>
      <p:sp>
        <p:nvSpPr>
          <p:cNvPr id="3" name="Content Placeholder 2"/>
          <p:cNvSpPr>
            <a:spLocks noGrp="1"/>
          </p:cNvSpPr>
          <p:nvPr>
            <p:ph idx="1"/>
          </p:nvPr>
        </p:nvSpPr>
        <p:spPr>
          <a:xfrm>
            <a:off x="1094874" y="1347537"/>
            <a:ext cx="7267073" cy="5305925"/>
          </a:xfrm>
        </p:spPr>
        <p:txBody>
          <a:bodyPr>
            <a:normAutofit lnSpcReduction="10000"/>
          </a:bodyPr>
          <a:lstStyle/>
          <a:p>
            <a:r>
              <a:rPr lang="en-US" b="1" dirty="0" smtClean="0"/>
              <a:t>TWITTER: </a:t>
            </a:r>
          </a:p>
          <a:p>
            <a:pPr lvl="1"/>
            <a:r>
              <a:rPr lang="en-US" dirty="0" smtClean="0"/>
              <a:t>Click </a:t>
            </a:r>
            <a:r>
              <a:rPr lang="en-US" dirty="0"/>
              <a:t>on </a:t>
            </a:r>
            <a:r>
              <a:rPr lang="en-US" dirty="0" smtClean="0"/>
              <a:t>Settings </a:t>
            </a:r>
            <a:r>
              <a:rPr lang="en-US" dirty="0"/>
              <a:t>and </a:t>
            </a:r>
            <a:r>
              <a:rPr lang="en-US" dirty="0" smtClean="0"/>
              <a:t>Privacy </a:t>
            </a:r>
            <a:r>
              <a:rPr lang="en-US" dirty="0"/>
              <a:t>from your profile icon dropdown menu.</a:t>
            </a:r>
          </a:p>
          <a:p>
            <a:pPr lvl="1"/>
            <a:r>
              <a:rPr lang="en-US" dirty="0"/>
              <a:t>Under Account, update the username currently listed in the Username field. If the username is taken, you'll be prompted to choose another one.</a:t>
            </a:r>
          </a:p>
          <a:p>
            <a:pPr lvl="1"/>
            <a:r>
              <a:rPr lang="en-US" dirty="0"/>
              <a:t>Click the Save changes button</a:t>
            </a:r>
            <a:r>
              <a:rPr lang="en-US" dirty="0" smtClean="0"/>
              <a:t>.</a:t>
            </a:r>
            <a:endParaRPr lang="en-US" dirty="0"/>
          </a:p>
          <a:p>
            <a:r>
              <a:rPr lang="en-US" b="1" dirty="0" smtClean="0"/>
              <a:t>FACEBOOK BUSINESS PAGE:</a:t>
            </a:r>
          </a:p>
          <a:p>
            <a:pPr lvl="1"/>
            <a:r>
              <a:rPr lang="en-US" b="1" dirty="0" smtClean="0"/>
              <a:t>If </a:t>
            </a:r>
            <a:r>
              <a:rPr lang="en-US" b="1" dirty="0"/>
              <a:t>you're an admin:</a:t>
            </a:r>
            <a:endParaRPr lang="en-US" dirty="0"/>
          </a:p>
          <a:p>
            <a:pPr lvl="1"/>
            <a:r>
              <a:rPr lang="en-US" dirty="0"/>
              <a:t>Click About on the left side of your Page.</a:t>
            </a:r>
          </a:p>
          <a:p>
            <a:pPr lvl="1"/>
            <a:r>
              <a:rPr lang="en-US" dirty="0"/>
              <a:t>Click Edit next to your current Page </a:t>
            </a:r>
            <a:r>
              <a:rPr lang="en-US" dirty="0" smtClean="0"/>
              <a:t>username.</a:t>
            </a:r>
            <a:endParaRPr lang="en-US" dirty="0"/>
          </a:p>
          <a:p>
            <a:pPr lvl="1"/>
            <a:r>
              <a:rPr lang="en-US" dirty="0"/>
              <a:t>Enter a new username.</a:t>
            </a:r>
          </a:p>
          <a:p>
            <a:pPr lvl="1"/>
            <a:r>
              <a:rPr lang="en-US" dirty="0"/>
              <a:t>If the username is available and follows </a:t>
            </a:r>
            <a:r>
              <a:rPr lang="en-US" dirty="0" smtClean="0"/>
              <a:t>the guidelines </a:t>
            </a:r>
            <a:r>
              <a:rPr lang="en-US" dirty="0"/>
              <a:t>for custom usernames, </a:t>
            </a:r>
            <a:endParaRPr lang="en-US" dirty="0" smtClean="0"/>
          </a:p>
          <a:p>
            <a:pPr lvl="1"/>
            <a:r>
              <a:rPr lang="en-US" dirty="0" smtClean="0"/>
              <a:t>click </a:t>
            </a:r>
            <a:r>
              <a:rPr lang="en-US" dirty="0"/>
              <a:t>Create Username.</a:t>
            </a:r>
          </a:p>
          <a:p>
            <a:pPr lvl="1"/>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937" y="1533022"/>
            <a:ext cx="5950619" cy="5950619"/>
          </a:xfrm>
          <a:prstGeom prst="rect">
            <a:avLst/>
          </a:prstGeom>
        </p:spPr>
      </p:pic>
    </p:spTree>
    <p:extLst>
      <p:ext uri="{BB962C8B-B14F-4D97-AF65-F5344CB8AC3E}">
        <p14:creationId xmlns:p14="http://schemas.microsoft.com/office/powerpoint/2010/main" val="1367638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Avatars and Logos</a:t>
            </a:r>
            <a:endParaRPr lang="en-US" dirty="0"/>
          </a:p>
        </p:txBody>
      </p:sp>
      <p:sp>
        <p:nvSpPr>
          <p:cNvPr id="3" name="Content Placeholder 2"/>
          <p:cNvSpPr>
            <a:spLocks noGrp="1"/>
          </p:cNvSpPr>
          <p:nvPr>
            <p:ph idx="1"/>
          </p:nvPr>
        </p:nvSpPr>
        <p:spPr>
          <a:xfrm>
            <a:off x="1371600" y="1600200"/>
            <a:ext cx="9601200" cy="4267200"/>
          </a:xfrm>
        </p:spPr>
        <p:txBody>
          <a:bodyPr/>
          <a:lstStyle/>
          <a:p>
            <a:r>
              <a:rPr lang="en-US" dirty="0" smtClean="0"/>
              <a:t>Your avatar is the little square picture where a lot of you have blurry logos or pictures. In the Google Doc I sent out were two large ACSA logos in different colors that you can use here. What this does is confirm for anyone looking for you that they have found the correct ACSA (there are several).</a:t>
            </a:r>
          </a:p>
          <a:p>
            <a:r>
              <a:rPr lang="en-US" dirty="0" smtClean="0"/>
              <a:t>If you want to personalize by region, please use the header bar (the big picture area).</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878" y="3842084"/>
            <a:ext cx="2273969" cy="227396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661" y="794084"/>
            <a:ext cx="7857124" cy="78571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799" y="3023937"/>
            <a:ext cx="3649579" cy="3649579"/>
          </a:xfrm>
          <a:prstGeom prst="rect">
            <a:avLst/>
          </a:prstGeom>
        </p:spPr>
      </p:pic>
    </p:spTree>
    <p:extLst>
      <p:ext uri="{BB962C8B-B14F-4D97-AF65-F5344CB8AC3E}">
        <p14:creationId xmlns:p14="http://schemas.microsoft.com/office/powerpoint/2010/main" val="138148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27861"/>
            <a:ext cx="9601200" cy="1485900"/>
          </a:xfrm>
        </p:spPr>
        <p:txBody>
          <a:bodyPr/>
          <a:lstStyle/>
          <a:p>
            <a:r>
              <a:rPr lang="en-US" dirty="0" smtClean="0"/>
              <a:t>Tools to Get Attention</a:t>
            </a:r>
            <a:endParaRPr lang="en-US" dirty="0"/>
          </a:p>
        </p:txBody>
      </p:sp>
      <p:sp>
        <p:nvSpPr>
          <p:cNvPr id="3" name="Content Placeholder 2"/>
          <p:cNvSpPr>
            <a:spLocks noGrp="1"/>
          </p:cNvSpPr>
          <p:nvPr>
            <p:ph idx="1"/>
          </p:nvPr>
        </p:nvSpPr>
        <p:spPr>
          <a:xfrm>
            <a:off x="1275347" y="962527"/>
            <a:ext cx="5462337" cy="5522494"/>
          </a:xfrm>
        </p:spPr>
        <p:txBody>
          <a:bodyPr>
            <a:normAutofit/>
          </a:bodyPr>
          <a:lstStyle/>
          <a:p>
            <a:r>
              <a:rPr lang="en-US" b="1" dirty="0" smtClean="0"/>
              <a:t>Website: </a:t>
            </a:r>
            <a:r>
              <a:rPr lang="en-US" dirty="0" smtClean="0"/>
              <a:t>Region websites are your hub. Each </a:t>
            </a:r>
            <a:r>
              <a:rPr lang="en-US" dirty="0"/>
              <a:t>Region is able to have a web site through State ACSA. If you do not have one, you need to contact </a:t>
            </a:r>
            <a:r>
              <a:rPr lang="en-US" b="1" dirty="0"/>
              <a:t>Emily </a:t>
            </a:r>
            <a:r>
              <a:rPr lang="en-US" b="1" dirty="0" err="1"/>
              <a:t>Agpoon</a:t>
            </a:r>
            <a:r>
              <a:rPr lang="en-US" b="1" dirty="0"/>
              <a:t> </a:t>
            </a:r>
            <a:r>
              <a:rPr lang="en-US" dirty="0"/>
              <a:t>at </a:t>
            </a:r>
            <a:r>
              <a:rPr lang="en-US" u="sng" dirty="0">
                <a:hlinkClick r:id="rId2"/>
              </a:rPr>
              <a:t>eagpoon@acsa.org</a:t>
            </a:r>
            <a:r>
              <a:rPr lang="en-US" dirty="0"/>
              <a:t> to get that set up.</a:t>
            </a:r>
            <a:r>
              <a:rPr lang="en-US" dirty="0"/>
              <a:t> </a:t>
            </a:r>
            <a:r>
              <a:rPr lang="en-US" dirty="0"/>
              <a:t>We can put up </a:t>
            </a:r>
            <a:r>
              <a:rPr lang="en-US" dirty="0" smtClean="0"/>
              <a:t>content you provide (flyers</a:t>
            </a:r>
            <a:r>
              <a:rPr lang="en-US" dirty="0"/>
              <a:t>, </a:t>
            </a:r>
            <a:r>
              <a:rPr lang="en-US" dirty="0" smtClean="0"/>
              <a:t>photos) but an even a </a:t>
            </a:r>
            <a:r>
              <a:rPr lang="en-US" dirty="0"/>
              <a:t>better way is to let us help you learn to do it on your </a:t>
            </a:r>
            <a:r>
              <a:rPr lang="en-US" dirty="0" smtClean="0"/>
              <a:t>own so you </a:t>
            </a:r>
            <a:r>
              <a:rPr lang="en-US" dirty="0"/>
              <a:t>are never waiting on us to get your updates up. </a:t>
            </a:r>
            <a:endParaRPr lang="en-US" dirty="0" smtClean="0"/>
          </a:p>
          <a:p>
            <a:r>
              <a:rPr lang="en-US" b="1" dirty="0" smtClean="0"/>
              <a:t>Newsletters and Flyers: </a:t>
            </a:r>
            <a:r>
              <a:rPr lang="en-US" dirty="0" smtClean="0"/>
              <a:t>More pictures and fewer words. Design Matters!</a:t>
            </a:r>
          </a:p>
          <a:p>
            <a:r>
              <a:rPr lang="en-US" b="1" dirty="0" smtClean="0"/>
              <a:t>CANVA:</a:t>
            </a:r>
            <a:r>
              <a:rPr lang="en-US" dirty="0" smtClean="0"/>
              <a:t> </a:t>
            </a:r>
            <a:r>
              <a:rPr lang="en-US" dirty="0" smtClean="0">
                <a:hlinkClick r:id="rId3"/>
              </a:rPr>
              <a:t>www.canva.com</a:t>
            </a:r>
            <a:endParaRPr lang="en-US" dirty="0" smtClean="0"/>
          </a:p>
          <a:p>
            <a:pPr lvl="1"/>
            <a:r>
              <a:rPr lang="en-US" dirty="0" smtClean="0"/>
              <a:t>Header Bar</a:t>
            </a:r>
          </a:p>
          <a:p>
            <a:pPr lvl="1"/>
            <a:r>
              <a:rPr lang="en-US" dirty="0" smtClean="0"/>
              <a:t>Event Invites</a:t>
            </a:r>
          </a:p>
          <a:p>
            <a:pPr lvl="1"/>
            <a:r>
              <a:rPr lang="en-US" dirty="0" smtClean="0"/>
              <a:t>Twitter Chats</a:t>
            </a:r>
          </a:p>
          <a:p>
            <a:pPr lvl="1"/>
            <a:r>
              <a:rPr lang="en-US" dirty="0" smtClean="0"/>
              <a:t>Flyers</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0"/>
            <a:ext cx="6858000" cy="6858000"/>
          </a:xfrm>
          <a:prstGeom prst="rect">
            <a:avLst/>
          </a:prstGeom>
        </p:spPr>
      </p:pic>
    </p:spTree>
    <p:extLst>
      <p:ext uri="{BB962C8B-B14F-4D97-AF65-F5344CB8AC3E}">
        <p14:creationId xmlns:p14="http://schemas.microsoft.com/office/powerpoint/2010/main" val="20380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Followers</a:t>
            </a:r>
            <a:endParaRPr lang="en-US" dirty="0"/>
          </a:p>
        </p:txBody>
      </p:sp>
      <p:sp>
        <p:nvSpPr>
          <p:cNvPr id="3" name="Content Placeholder 2"/>
          <p:cNvSpPr>
            <a:spLocks noGrp="1"/>
          </p:cNvSpPr>
          <p:nvPr>
            <p:ph idx="1"/>
          </p:nvPr>
        </p:nvSpPr>
        <p:spPr>
          <a:xfrm>
            <a:off x="1371600" y="1987215"/>
            <a:ext cx="5751095" cy="3581400"/>
          </a:xfrm>
        </p:spPr>
        <p:txBody>
          <a:bodyPr/>
          <a:lstStyle/>
          <a:p>
            <a:r>
              <a:rPr lang="en-US" dirty="0" smtClean="0"/>
              <a:t>Assign one point person (keep a list of all logins and have a backup admin added)</a:t>
            </a:r>
          </a:p>
          <a:p>
            <a:r>
              <a:rPr lang="en-US" dirty="0" smtClean="0"/>
              <a:t>Do not use a personal account to administrate from</a:t>
            </a:r>
          </a:p>
          <a:p>
            <a:r>
              <a:rPr lang="en-US" dirty="0" smtClean="0"/>
              <a:t>Set an alarm </a:t>
            </a:r>
            <a:r>
              <a:rPr lang="mr-IN" dirty="0" smtClean="0"/>
              <a:t>–</a:t>
            </a:r>
            <a:r>
              <a:rPr lang="en-US" dirty="0" smtClean="0"/>
              <a:t> check in at least 2x a day</a:t>
            </a:r>
          </a:p>
          <a:p>
            <a:r>
              <a:rPr lang="en-US" dirty="0" smtClean="0"/>
              <a:t>Preschedule posts for the week for Twitter and Facebook using tools like </a:t>
            </a:r>
            <a:r>
              <a:rPr lang="en-US" dirty="0" err="1" smtClean="0"/>
              <a:t>Tweetdeck</a:t>
            </a:r>
            <a:r>
              <a:rPr lang="en-US" dirty="0"/>
              <a:t> </a:t>
            </a:r>
            <a:r>
              <a:rPr lang="en-US" dirty="0" smtClean="0"/>
              <a:t>or Hootsuite (demo)</a:t>
            </a:r>
          </a:p>
          <a:p>
            <a:r>
              <a:rPr lang="en-US" dirty="0" smtClean="0"/>
              <a:t>Set up an IFTT (demo)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457" y="-266701"/>
            <a:ext cx="7654090" cy="7654090"/>
          </a:xfrm>
          <a:prstGeom prst="rect">
            <a:avLst/>
          </a:prstGeom>
        </p:spPr>
      </p:pic>
    </p:spTree>
    <p:extLst>
      <p:ext uri="{BB962C8B-B14F-4D97-AF65-F5344CB8AC3E}">
        <p14:creationId xmlns:p14="http://schemas.microsoft.com/office/powerpoint/2010/main" val="1845970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758" y="661737"/>
            <a:ext cx="9601200" cy="1485900"/>
          </a:xfrm>
        </p:spPr>
        <p:txBody>
          <a:bodyPr/>
          <a:lstStyle/>
          <a:p>
            <a:r>
              <a:rPr lang="en-US" dirty="0" smtClean="0"/>
              <a:t>Finding an Audience</a:t>
            </a:r>
            <a:endParaRPr lang="en-US" dirty="0"/>
          </a:p>
        </p:txBody>
      </p:sp>
      <p:sp>
        <p:nvSpPr>
          <p:cNvPr id="3" name="Content Placeholder 2"/>
          <p:cNvSpPr>
            <a:spLocks noGrp="1"/>
          </p:cNvSpPr>
          <p:nvPr>
            <p:ph idx="1"/>
          </p:nvPr>
        </p:nvSpPr>
        <p:spPr>
          <a:xfrm>
            <a:off x="926433" y="1613234"/>
            <a:ext cx="6966283" cy="5004134"/>
          </a:xfrm>
        </p:spPr>
        <p:txBody>
          <a:bodyPr>
            <a:normAutofit/>
          </a:bodyPr>
          <a:lstStyle/>
          <a:p>
            <a:r>
              <a:rPr lang="en-US" dirty="0" smtClean="0"/>
              <a:t>Many ACSA members are on LinkedIn, Facebook and Twitter. </a:t>
            </a:r>
          </a:p>
          <a:p>
            <a:r>
              <a:rPr lang="en-US" dirty="0" smtClean="0"/>
              <a:t>Join ACSA’s Facebook groups and like/follow ACSA’s accounts</a:t>
            </a:r>
          </a:p>
          <a:p>
            <a:r>
              <a:rPr lang="en-US" dirty="0" smtClean="0"/>
              <a:t>Share ACSA resources</a:t>
            </a:r>
          </a:p>
          <a:p>
            <a:r>
              <a:rPr lang="en-US" dirty="0" smtClean="0"/>
              <a:t>Use hashtags to find them and help them find you. </a:t>
            </a:r>
          </a:p>
          <a:p>
            <a:r>
              <a:rPr lang="en-US" dirty="0" smtClean="0"/>
              <a:t>Pair your GOALS to the platforms you spend the most time on. </a:t>
            </a:r>
            <a:endParaRPr lang="en-US" dirty="0"/>
          </a:p>
          <a:p>
            <a:pPr lvl="1"/>
            <a:r>
              <a:rPr lang="en-US" dirty="0" smtClean="0"/>
              <a:t>Facebook: events, marketing, updates, news, video (we have plenty for you to share from ACSA’s YouTube)</a:t>
            </a:r>
          </a:p>
          <a:p>
            <a:pPr lvl="1"/>
            <a:r>
              <a:rPr lang="en-US" dirty="0" smtClean="0"/>
              <a:t>Twitter: conversations, discussion, political posts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864" y="-247651"/>
            <a:ext cx="6304547" cy="6304547"/>
          </a:xfrm>
          <a:prstGeom prst="rect">
            <a:avLst/>
          </a:prstGeom>
        </p:spPr>
      </p:pic>
    </p:spTree>
    <p:extLst>
      <p:ext uri="{BB962C8B-B14F-4D97-AF65-F5344CB8AC3E}">
        <p14:creationId xmlns:p14="http://schemas.microsoft.com/office/powerpoint/2010/main" val="533626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Un-tag &amp; Muting</a:t>
            </a:r>
            <a:endParaRPr lang="en-US" dirty="0"/>
          </a:p>
        </p:txBody>
      </p:sp>
      <p:sp>
        <p:nvSpPr>
          <p:cNvPr id="3" name="Content Placeholder 2"/>
          <p:cNvSpPr>
            <a:spLocks noGrp="1"/>
          </p:cNvSpPr>
          <p:nvPr>
            <p:ph idx="1"/>
          </p:nvPr>
        </p:nvSpPr>
        <p:spPr>
          <a:xfrm>
            <a:off x="1143000" y="1897982"/>
            <a:ext cx="9601200" cy="4969042"/>
          </a:xfrm>
        </p:spPr>
        <p:txBody>
          <a:bodyPr>
            <a:normAutofit/>
          </a:bodyPr>
          <a:lstStyle/>
          <a:p>
            <a:r>
              <a:rPr lang="en-US" dirty="0"/>
              <a:t>I</a:t>
            </a:r>
            <a:r>
              <a:rPr lang="en-US" dirty="0" smtClean="0"/>
              <a:t>n </a:t>
            </a:r>
            <a:r>
              <a:rPr lang="en-US" dirty="0"/>
              <a:t>the “About” </a:t>
            </a:r>
            <a:r>
              <a:rPr lang="en-US" dirty="0" smtClean="0"/>
              <a:t>and “Bio” section </a:t>
            </a:r>
            <a:r>
              <a:rPr lang="en-US" dirty="0"/>
              <a:t>on your </a:t>
            </a:r>
            <a:r>
              <a:rPr lang="en-US" dirty="0" smtClean="0"/>
              <a:t>accounts, </a:t>
            </a:r>
            <a:r>
              <a:rPr lang="en-US" dirty="0"/>
              <a:t>be CLEAR about what you do and don’t allow on the </a:t>
            </a:r>
            <a:r>
              <a:rPr lang="en-US" dirty="0" smtClean="0"/>
              <a:t>page.</a:t>
            </a:r>
          </a:p>
          <a:p>
            <a:r>
              <a:rPr lang="en-US" dirty="0" smtClean="0"/>
              <a:t>Warn people that those who do not follow the rules will be blocked or removed.</a:t>
            </a:r>
          </a:p>
          <a:p>
            <a:r>
              <a:rPr lang="en-US" dirty="0" smtClean="0"/>
              <a:t>Un-tag on Facebook: </a:t>
            </a:r>
          </a:p>
          <a:p>
            <a:pPr lvl="1"/>
            <a:r>
              <a:rPr lang="en-US" dirty="0"/>
              <a:t>Go to </a:t>
            </a:r>
            <a:r>
              <a:rPr lang="en-US" dirty="0" smtClean="0"/>
              <a:t>settings and find your activity log on the left side bottom of page</a:t>
            </a:r>
          </a:p>
          <a:p>
            <a:pPr lvl="1"/>
            <a:r>
              <a:rPr lang="en-US" dirty="0" smtClean="0"/>
              <a:t>Click</a:t>
            </a:r>
            <a:r>
              <a:rPr lang="en-US" dirty="0"/>
              <a:t> </a:t>
            </a:r>
            <a:r>
              <a:rPr lang="en-US" b="1" dirty="0"/>
              <a:t>Photos</a:t>
            </a:r>
            <a:r>
              <a:rPr lang="en-US" dirty="0"/>
              <a:t> in the left column</a:t>
            </a:r>
          </a:p>
          <a:p>
            <a:pPr lvl="1"/>
            <a:r>
              <a:rPr lang="en-US" dirty="0"/>
              <a:t>Click to check the box to the left of the posts you'd like to remove a tag from</a:t>
            </a:r>
          </a:p>
          <a:p>
            <a:pPr lvl="1"/>
            <a:r>
              <a:rPr lang="en-US" dirty="0"/>
              <a:t>Click </a:t>
            </a:r>
            <a:r>
              <a:rPr lang="en-US" b="1" dirty="0"/>
              <a:t>Report/Remove Tags</a:t>
            </a:r>
            <a:r>
              <a:rPr lang="en-US" dirty="0"/>
              <a:t> at the top of the page</a:t>
            </a:r>
          </a:p>
          <a:p>
            <a:pPr lvl="1"/>
            <a:r>
              <a:rPr lang="en-US" dirty="0"/>
              <a:t>Click </a:t>
            </a:r>
            <a:r>
              <a:rPr lang="en-US" b="1" dirty="0" smtClean="0"/>
              <a:t>Un-tag </a:t>
            </a:r>
            <a:r>
              <a:rPr lang="en-US" b="1" dirty="0"/>
              <a:t>Photos</a:t>
            </a:r>
            <a:r>
              <a:rPr lang="en-US" dirty="0"/>
              <a:t> to </a:t>
            </a:r>
            <a:r>
              <a:rPr lang="en-US" dirty="0" smtClean="0"/>
              <a:t>confirm</a:t>
            </a:r>
          </a:p>
          <a:p>
            <a:pPr lvl="1"/>
            <a:r>
              <a:rPr lang="en-US" dirty="0"/>
              <a:t>Removed tags will no longer appear on the post or photo, but the post or photo is still visible to the audience it's shared with.</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768643"/>
            <a:ext cx="6858000" cy="6858000"/>
          </a:xfrm>
          <a:prstGeom prst="rect">
            <a:avLst/>
          </a:prstGeom>
        </p:spPr>
      </p:pic>
    </p:spTree>
    <p:extLst>
      <p:ext uri="{BB962C8B-B14F-4D97-AF65-F5344CB8AC3E}">
        <p14:creationId xmlns:p14="http://schemas.microsoft.com/office/powerpoint/2010/main" val="64300471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174</TotalTime>
  <Words>1128</Words>
  <Application>Microsoft Macintosh PowerPoint</Application>
  <PresentationFormat>Widescreen</PresentationFormat>
  <Paragraphs>103</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Franklin Gothic Book</vt:lpstr>
      <vt:lpstr>Mangal</vt:lpstr>
      <vt:lpstr>Crop</vt:lpstr>
      <vt:lpstr>Social Media</vt:lpstr>
      <vt:lpstr>Helping People Find You</vt:lpstr>
      <vt:lpstr>Streamlining for Easy Access</vt:lpstr>
      <vt:lpstr>How To Change Your Handle</vt:lpstr>
      <vt:lpstr>Avatars and Logos</vt:lpstr>
      <vt:lpstr>Tools to Get Attention</vt:lpstr>
      <vt:lpstr>Building Followers</vt:lpstr>
      <vt:lpstr>Finding an Audience</vt:lpstr>
      <vt:lpstr>Blocking, Un-tag &amp; Muting</vt:lpstr>
      <vt:lpstr>Best Practices for ACSA  Region Social Media</vt:lpstr>
      <vt:lpstr>A few more…</vt:lpstr>
      <vt:lpstr>Help Is Available: </vt:lpstr>
      <vt:lpstr>Join our Twitter Chats  (or guest host one!)</vt:lpstr>
      <vt:lpstr>PowerPoint Presentation</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dc:title>
  <dc:creator>Microsoft Office User</dc:creator>
  <cp:lastModifiedBy>Microsoft Office User</cp:lastModifiedBy>
  <cp:revision>14</cp:revision>
  <dcterms:created xsi:type="dcterms:W3CDTF">2017-11-16T20:24:27Z</dcterms:created>
  <dcterms:modified xsi:type="dcterms:W3CDTF">2017-11-16T23:19:15Z</dcterms:modified>
</cp:coreProperties>
</file>