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61" r:id="rId2"/>
    <p:sldId id="262" r:id="rId3"/>
    <p:sldId id="257" r:id="rId4"/>
    <p:sldId id="259" r:id="rId5"/>
    <p:sldId id="258" r:id="rId6"/>
    <p:sldId id="263" r:id="rId7"/>
    <p:sldId id="264" r:id="rId8"/>
    <p:sldId id="265" r:id="rId9"/>
    <p:sldId id="267" r:id="rId10"/>
    <p:sldId id="269" r:id="rId11"/>
    <p:sldId id="271" r:id="rId12"/>
    <p:sldId id="272" r:id="rId13"/>
    <p:sldId id="273" r:id="rId14"/>
    <p:sldId id="274" r:id="rId15"/>
    <p:sldId id="276" r:id="rId16"/>
    <p:sldId id="277" r:id="rId17"/>
    <p:sldId id="278" r:id="rId18"/>
    <p:sldId id="279" r:id="rId19"/>
    <p:sldId id="280"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B8B3"/>
    <a:srgbClr val="CC0000"/>
    <a:srgbClr val="1D3A00"/>
    <a:srgbClr val="FE9202"/>
    <a:srgbClr val="CC0066"/>
    <a:srgbClr val="D47A02"/>
    <a:srgbClr val="5EEC3C"/>
    <a:srgbClr val="E6B254"/>
    <a:srgbClr val="BF7E37"/>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6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787955" cy="167975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487980"/>
            <a:ext cx="7787955" cy="763525"/>
          </a:xfrm>
        </p:spPr>
        <p:txBody>
          <a:bodyPr>
            <a:normAutofit/>
          </a:bodyPr>
          <a:lstStyle>
            <a:lvl1pPr marL="0" indent="0" algn="r">
              <a:buNone/>
              <a:defRPr sz="2800" b="0" i="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9F18-49E3-BB63-76CD-4193DC940F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E589CE-2D71-7B5B-2D48-892B398E3FFE}"/>
              </a:ext>
            </a:extLst>
          </p:cNvPr>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4" name="Footer Placeholder 3">
            <a:extLst>
              <a:ext uri="{FF2B5EF4-FFF2-40B4-BE49-F238E27FC236}">
                <a16:creationId xmlns:a16="http://schemas.microsoft.com/office/drawing/2014/main" id="{13D6E6F5-8830-1741-2D23-56323297F7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C92DA7-302E-B527-DF7D-A3FA7C6E24A1}"/>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6883959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59"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916229"/>
          </a:xfrm>
          <a:noFill/>
        </p:spPr>
        <p:txBody>
          <a:bodyPr>
            <a:normAutofit/>
          </a:bodyPr>
          <a:lstStyle>
            <a:lvl1pPr algn="l">
              <a:defRPr sz="3600">
                <a:solidFill>
                  <a:srgbClr val="CC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79394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10/17/2023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1808225"/>
            <a:ext cx="7787955" cy="1679753"/>
          </a:xfrm>
        </p:spPr>
        <p:txBody>
          <a:bodyPr>
            <a:normAutofit/>
          </a:bodyPr>
          <a:lstStyle/>
          <a:p>
            <a:r>
              <a:rPr lang="en-US" dirty="0" err="1">
                <a:latin typeface="News706 BT" panose="02040804060705020204" pitchFamily="18" charset="0"/>
              </a:rPr>
              <a:t>DocAssist</a:t>
            </a:r>
            <a:br>
              <a:rPr lang="en-US" dirty="0">
                <a:latin typeface="News706 BT" panose="02040804060705020204" pitchFamily="18" charset="0"/>
              </a:rPr>
            </a:br>
            <a:r>
              <a:rPr lang="en-US" sz="2800" dirty="0">
                <a:latin typeface="News706 BT" panose="02040804060705020204" pitchFamily="18" charset="0"/>
              </a:rPr>
              <a:t>AI Doctor’s Assistant</a:t>
            </a:r>
            <a:endParaRPr lang="en-US" dirty="0">
              <a:latin typeface="News706 BT" panose="02040804060705020204" pitchFamily="18" charset="0"/>
            </a:endParaRPr>
          </a:p>
        </p:txBody>
      </p:sp>
    </p:spTree>
    <p:extLst>
      <p:ext uri="{BB962C8B-B14F-4D97-AF65-F5344CB8AC3E}">
        <p14:creationId xmlns:p14="http://schemas.microsoft.com/office/powerpoint/2010/main" val="29354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9B08-4044-6141-4CB9-11EE93273A96}"/>
              </a:ext>
            </a:extLst>
          </p:cNvPr>
          <p:cNvSpPr>
            <a:spLocks noGrp="1"/>
          </p:cNvSpPr>
          <p:nvPr>
            <p:ph type="title"/>
          </p:nvPr>
        </p:nvSpPr>
        <p:spPr>
          <a:xfrm>
            <a:off x="143555" y="128470"/>
            <a:ext cx="2435045" cy="380606"/>
          </a:xfrm>
        </p:spPr>
        <p:txBody>
          <a:bodyPr>
            <a:normAutofit/>
          </a:bodyPr>
          <a:lstStyle/>
          <a:p>
            <a:pPr algn="l"/>
            <a:r>
              <a:rPr lang="en-IN" sz="1800" dirty="0"/>
              <a:t>Use Case Diagram :</a:t>
            </a:r>
          </a:p>
        </p:txBody>
      </p:sp>
      <p:pic>
        <p:nvPicPr>
          <p:cNvPr id="1026" name="Picture 2">
            <a:extLst>
              <a:ext uri="{FF2B5EF4-FFF2-40B4-BE49-F238E27FC236}">
                <a16:creationId xmlns:a16="http://schemas.microsoft.com/office/drawing/2014/main" id="{6E50FDA9-C935-B26E-CDF1-DF14EBCDD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385" y="433880"/>
            <a:ext cx="5845230" cy="475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1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9B08-4044-6141-4CB9-11EE93273A96}"/>
              </a:ext>
            </a:extLst>
          </p:cNvPr>
          <p:cNvSpPr>
            <a:spLocks noGrp="1"/>
          </p:cNvSpPr>
          <p:nvPr>
            <p:ph type="title"/>
          </p:nvPr>
        </p:nvSpPr>
        <p:spPr>
          <a:xfrm>
            <a:off x="143555" y="128470"/>
            <a:ext cx="2435045" cy="380606"/>
          </a:xfrm>
        </p:spPr>
        <p:txBody>
          <a:bodyPr>
            <a:normAutofit/>
          </a:bodyPr>
          <a:lstStyle/>
          <a:p>
            <a:pPr algn="l"/>
            <a:r>
              <a:rPr lang="en-IN" sz="1800" dirty="0"/>
              <a:t>Data Flow Diagram :</a:t>
            </a:r>
          </a:p>
        </p:txBody>
      </p:sp>
      <p:sp>
        <p:nvSpPr>
          <p:cNvPr id="3" name="Title 1">
            <a:extLst>
              <a:ext uri="{FF2B5EF4-FFF2-40B4-BE49-F238E27FC236}">
                <a16:creationId xmlns:a16="http://schemas.microsoft.com/office/drawing/2014/main" id="{8C1558C9-B983-FB8E-013E-E3F9D1943FC7}"/>
              </a:ext>
            </a:extLst>
          </p:cNvPr>
          <p:cNvSpPr txBox="1">
            <a:spLocks/>
          </p:cNvSpPr>
          <p:nvPr/>
        </p:nvSpPr>
        <p:spPr>
          <a:xfrm>
            <a:off x="448965" y="739290"/>
            <a:ext cx="1068934" cy="3806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a:t>Level 0 :</a:t>
            </a:r>
          </a:p>
        </p:txBody>
      </p:sp>
      <p:pic>
        <p:nvPicPr>
          <p:cNvPr id="2050" name="Picture 2">
            <a:extLst>
              <a:ext uri="{FF2B5EF4-FFF2-40B4-BE49-F238E27FC236}">
                <a16:creationId xmlns:a16="http://schemas.microsoft.com/office/drawing/2014/main" id="{9CA6DAD4-CAB1-C596-88F0-CDD397B48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95" y="1350110"/>
            <a:ext cx="5640935" cy="270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8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9B08-4044-6141-4CB9-11EE93273A96}"/>
              </a:ext>
            </a:extLst>
          </p:cNvPr>
          <p:cNvSpPr>
            <a:spLocks noGrp="1"/>
          </p:cNvSpPr>
          <p:nvPr>
            <p:ph type="title"/>
          </p:nvPr>
        </p:nvSpPr>
        <p:spPr>
          <a:xfrm>
            <a:off x="143555" y="128470"/>
            <a:ext cx="2435045" cy="380606"/>
          </a:xfrm>
        </p:spPr>
        <p:txBody>
          <a:bodyPr>
            <a:normAutofit/>
          </a:bodyPr>
          <a:lstStyle/>
          <a:p>
            <a:pPr algn="l"/>
            <a:r>
              <a:rPr lang="en-IN" sz="1800" dirty="0"/>
              <a:t>Data Flow Diagram :</a:t>
            </a:r>
          </a:p>
        </p:txBody>
      </p:sp>
      <p:sp>
        <p:nvSpPr>
          <p:cNvPr id="3" name="Title 1">
            <a:extLst>
              <a:ext uri="{FF2B5EF4-FFF2-40B4-BE49-F238E27FC236}">
                <a16:creationId xmlns:a16="http://schemas.microsoft.com/office/drawing/2014/main" id="{8C1558C9-B983-FB8E-013E-E3F9D1943FC7}"/>
              </a:ext>
            </a:extLst>
          </p:cNvPr>
          <p:cNvSpPr txBox="1">
            <a:spLocks/>
          </p:cNvSpPr>
          <p:nvPr/>
        </p:nvSpPr>
        <p:spPr>
          <a:xfrm>
            <a:off x="448965" y="739290"/>
            <a:ext cx="1068934" cy="3806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a:t>Level 1 :</a:t>
            </a:r>
          </a:p>
        </p:txBody>
      </p:sp>
      <p:pic>
        <p:nvPicPr>
          <p:cNvPr id="5" name="Picture 4">
            <a:extLst>
              <a:ext uri="{FF2B5EF4-FFF2-40B4-BE49-F238E27FC236}">
                <a16:creationId xmlns:a16="http://schemas.microsoft.com/office/drawing/2014/main" id="{BBCD2A3F-DFE9-8462-B377-B6DB31B0F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739290"/>
            <a:ext cx="7090747" cy="3704428"/>
          </a:xfrm>
          <a:prstGeom prst="rect">
            <a:avLst/>
          </a:prstGeom>
        </p:spPr>
      </p:pic>
    </p:spTree>
    <p:extLst>
      <p:ext uri="{BB962C8B-B14F-4D97-AF65-F5344CB8AC3E}">
        <p14:creationId xmlns:p14="http://schemas.microsoft.com/office/powerpoint/2010/main" val="369795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9B08-4044-6141-4CB9-11EE93273A96}"/>
              </a:ext>
            </a:extLst>
          </p:cNvPr>
          <p:cNvSpPr>
            <a:spLocks noGrp="1"/>
          </p:cNvSpPr>
          <p:nvPr>
            <p:ph type="title"/>
          </p:nvPr>
        </p:nvSpPr>
        <p:spPr>
          <a:xfrm>
            <a:off x="143555" y="128470"/>
            <a:ext cx="2435045" cy="380606"/>
          </a:xfrm>
        </p:spPr>
        <p:txBody>
          <a:bodyPr>
            <a:normAutofit/>
          </a:bodyPr>
          <a:lstStyle/>
          <a:p>
            <a:pPr algn="l"/>
            <a:r>
              <a:rPr lang="en-IN" sz="1800" dirty="0"/>
              <a:t>Data Flow Diagram :</a:t>
            </a:r>
          </a:p>
        </p:txBody>
      </p:sp>
      <p:sp>
        <p:nvSpPr>
          <p:cNvPr id="3" name="Title 1">
            <a:extLst>
              <a:ext uri="{FF2B5EF4-FFF2-40B4-BE49-F238E27FC236}">
                <a16:creationId xmlns:a16="http://schemas.microsoft.com/office/drawing/2014/main" id="{8C1558C9-B983-FB8E-013E-E3F9D1943FC7}"/>
              </a:ext>
            </a:extLst>
          </p:cNvPr>
          <p:cNvSpPr txBox="1">
            <a:spLocks/>
          </p:cNvSpPr>
          <p:nvPr/>
        </p:nvSpPr>
        <p:spPr>
          <a:xfrm>
            <a:off x="448965" y="739290"/>
            <a:ext cx="1068934" cy="3806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a:t>Level 2 :</a:t>
            </a:r>
          </a:p>
        </p:txBody>
      </p:sp>
      <p:pic>
        <p:nvPicPr>
          <p:cNvPr id="6" name="Picture 5">
            <a:extLst>
              <a:ext uri="{FF2B5EF4-FFF2-40B4-BE49-F238E27FC236}">
                <a16:creationId xmlns:a16="http://schemas.microsoft.com/office/drawing/2014/main" id="{DDCE0C07-5CD9-C56D-B2FD-505403689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38" y="1197405"/>
            <a:ext cx="8231323" cy="3256448"/>
          </a:xfrm>
          <a:prstGeom prst="rect">
            <a:avLst/>
          </a:prstGeom>
        </p:spPr>
      </p:pic>
    </p:spTree>
    <p:extLst>
      <p:ext uri="{BB962C8B-B14F-4D97-AF65-F5344CB8AC3E}">
        <p14:creationId xmlns:p14="http://schemas.microsoft.com/office/powerpoint/2010/main" val="46142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9B08-4044-6141-4CB9-11EE93273A96}"/>
              </a:ext>
            </a:extLst>
          </p:cNvPr>
          <p:cNvSpPr>
            <a:spLocks noGrp="1"/>
          </p:cNvSpPr>
          <p:nvPr>
            <p:ph type="title"/>
          </p:nvPr>
        </p:nvSpPr>
        <p:spPr>
          <a:xfrm>
            <a:off x="143555" y="128470"/>
            <a:ext cx="2435045" cy="380606"/>
          </a:xfrm>
        </p:spPr>
        <p:txBody>
          <a:bodyPr>
            <a:normAutofit/>
          </a:bodyPr>
          <a:lstStyle/>
          <a:p>
            <a:pPr algn="l"/>
            <a:r>
              <a:rPr lang="en-IN" sz="1800" dirty="0"/>
              <a:t>Class Diagram :</a:t>
            </a:r>
          </a:p>
        </p:txBody>
      </p:sp>
      <p:pic>
        <p:nvPicPr>
          <p:cNvPr id="7" name="Picture 6">
            <a:extLst>
              <a:ext uri="{FF2B5EF4-FFF2-40B4-BE49-F238E27FC236}">
                <a16:creationId xmlns:a16="http://schemas.microsoft.com/office/drawing/2014/main" id="{F8E1B860-E649-8182-309F-3798CA4DA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785" y="509076"/>
            <a:ext cx="6500768" cy="4791803"/>
          </a:xfrm>
          <a:prstGeom prst="rect">
            <a:avLst/>
          </a:prstGeom>
        </p:spPr>
      </p:pic>
    </p:spTree>
    <p:extLst>
      <p:ext uri="{BB962C8B-B14F-4D97-AF65-F5344CB8AC3E}">
        <p14:creationId xmlns:p14="http://schemas.microsoft.com/office/powerpoint/2010/main" val="263803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9B08-4044-6141-4CB9-11EE93273A96}"/>
              </a:ext>
            </a:extLst>
          </p:cNvPr>
          <p:cNvSpPr>
            <a:spLocks noGrp="1"/>
          </p:cNvSpPr>
          <p:nvPr>
            <p:ph type="title"/>
          </p:nvPr>
        </p:nvSpPr>
        <p:spPr>
          <a:xfrm>
            <a:off x="143555" y="128470"/>
            <a:ext cx="2435045" cy="380606"/>
          </a:xfrm>
        </p:spPr>
        <p:txBody>
          <a:bodyPr>
            <a:normAutofit/>
          </a:bodyPr>
          <a:lstStyle/>
          <a:p>
            <a:pPr algn="l"/>
            <a:r>
              <a:rPr lang="en-IN" sz="1800" dirty="0"/>
              <a:t>Sequential Diagram :</a:t>
            </a:r>
          </a:p>
        </p:txBody>
      </p:sp>
      <p:pic>
        <p:nvPicPr>
          <p:cNvPr id="4098" name="Picture 2">
            <a:extLst>
              <a:ext uri="{FF2B5EF4-FFF2-40B4-BE49-F238E27FC236}">
                <a16:creationId xmlns:a16="http://schemas.microsoft.com/office/drawing/2014/main" id="{F08C29D4-F987-E9ED-DEFB-B55CB3F5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5" y="739290"/>
            <a:ext cx="6755897" cy="41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8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0"/>
            <a:ext cx="4275740" cy="916229"/>
          </a:xfrm>
        </p:spPr>
        <p:txBody>
          <a:bodyPr>
            <a:normAutofit fontScale="90000"/>
          </a:bodyPr>
          <a:lstStyle/>
          <a:p>
            <a:r>
              <a:rPr lang="en-US" sz="2800" dirty="0">
                <a:solidFill>
                  <a:schemeClr val="bg1"/>
                </a:solidFill>
                <a:latin typeface="News706 BT" panose="02040804060705020204" pitchFamily="18" charset="0"/>
              </a:rPr>
              <a:t>Technological Framework</a:t>
            </a:r>
          </a:p>
        </p:txBody>
      </p:sp>
      <p:sp>
        <p:nvSpPr>
          <p:cNvPr id="5" name="Content Placeholder 4"/>
          <p:cNvSpPr>
            <a:spLocks noGrp="1"/>
          </p:cNvSpPr>
          <p:nvPr>
            <p:ph idx="1"/>
          </p:nvPr>
        </p:nvSpPr>
        <p:spPr>
          <a:xfrm>
            <a:off x="2370763" y="916229"/>
            <a:ext cx="1285007" cy="458115"/>
          </a:xfrm>
        </p:spPr>
        <p:txBody>
          <a:bodyPr>
            <a:normAutofit/>
          </a:bodyPr>
          <a:lstStyle/>
          <a:p>
            <a:pPr marL="0" indent="0" algn="ctr">
              <a:buNone/>
            </a:pPr>
            <a:r>
              <a:rPr lang="en-US" sz="2000" dirty="0"/>
              <a:t>Frontend :</a:t>
            </a:r>
          </a:p>
          <a:p>
            <a:pPr marL="0" indent="0" algn="ctr">
              <a:buNone/>
            </a:pPr>
            <a:endParaRPr lang="en-US" sz="2000" dirty="0"/>
          </a:p>
        </p:txBody>
      </p:sp>
      <p:pic>
        <p:nvPicPr>
          <p:cNvPr id="8" name="Picture 4" descr="A BEGINNER'S GUIDE TO REACT JS - 2023 EDITION">
            <a:extLst>
              <a:ext uri="{FF2B5EF4-FFF2-40B4-BE49-F238E27FC236}">
                <a16:creationId xmlns:a16="http://schemas.microsoft.com/office/drawing/2014/main" id="{00F9B3BF-1196-5294-2E5D-B41E1B1897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0763" y="1374344"/>
            <a:ext cx="979597" cy="6436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ailwind CSS Basics. I spent the past week building a… | by starrdev |  Medium">
            <a:extLst>
              <a:ext uri="{FF2B5EF4-FFF2-40B4-BE49-F238E27FC236}">
                <a16:creationId xmlns:a16="http://schemas.microsoft.com/office/drawing/2014/main" id="{D1526E9A-AF2E-1329-CABF-5F2A937D41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3065" y="1246979"/>
            <a:ext cx="1744062" cy="87203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What makes SASS so interesting?. There are tons of CSS Pre-processor we… |  by abhinav anshul. | Analytics Vidhya | Medium">
            <a:extLst>
              <a:ext uri="{FF2B5EF4-FFF2-40B4-BE49-F238E27FC236}">
                <a16:creationId xmlns:a16="http://schemas.microsoft.com/office/drawing/2014/main" id="{2492A5B0-428D-8906-0203-650B4065A7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0935" y="1374344"/>
            <a:ext cx="643682" cy="6436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809E62FB-98A9-6CA7-E90D-9490F3C4FEA8}"/>
              </a:ext>
            </a:extLst>
          </p:cNvPr>
          <p:cNvCxnSpPr/>
          <p:nvPr/>
        </p:nvCxnSpPr>
        <p:spPr>
          <a:xfrm flipV="1">
            <a:off x="-467265" y="74341"/>
            <a:ext cx="13782" cy="54129"/>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4">
            <a:extLst>
              <a:ext uri="{FF2B5EF4-FFF2-40B4-BE49-F238E27FC236}">
                <a16:creationId xmlns:a16="http://schemas.microsoft.com/office/drawing/2014/main" id="{2CB28E05-8016-2634-D26D-6A76110A9586}"/>
              </a:ext>
            </a:extLst>
          </p:cNvPr>
          <p:cNvSpPr txBox="1">
            <a:spLocks/>
          </p:cNvSpPr>
          <p:nvPr/>
        </p:nvSpPr>
        <p:spPr>
          <a:xfrm>
            <a:off x="2370763" y="2095734"/>
            <a:ext cx="1195669" cy="45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Backend :</a:t>
            </a:r>
          </a:p>
          <a:p>
            <a:pPr marL="0" indent="0" algn="ctr">
              <a:buFont typeface="Arial" pitchFamily="34" charset="0"/>
              <a:buNone/>
            </a:pPr>
            <a:endParaRPr lang="en-US" sz="2000" dirty="0"/>
          </a:p>
        </p:txBody>
      </p:sp>
      <p:pic>
        <p:nvPicPr>
          <p:cNvPr id="5130" name="Picture 10" descr="Flask (web framework) - Wikipedia">
            <a:extLst>
              <a:ext uri="{FF2B5EF4-FFF2-40B4-BE49-F238E27FC236}">
                <a16:creationId xmlns:a16="http://schemas.microsoft.com/office/drawing/2014/main" id="{35C4FB3C-0062-D327-9AE4-873B4E06BB4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6115" y="2539537"/>
            <a:ext cx="1169655" cy="45811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ugging Face - Current Openings">
            <a:extLst>
              <a:ext uri="{FF2B5EF4-FFF2-40B4-BE49-F238E27FC236}">
                <a16:creationId xmlns:a16="http://schemas.microsoft.com/office/drawing/2014/main" id="{33FBA076-7945-E671-0F2B-1D4E7562DC6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5334" y="2486417"/>
            <a:ext cx="521482" cy="51123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ensorFlow - Wikipedia">
            <a:extLst>
              <a:ext uri="{FF2B5EF4-FFF2-40B4-BE49-F238E27FC236}">
                <a16:creationId xmlns:a16="http://schemas.microsoft.com/office/drawing/2014/main" id="{8515E948-6AB1-AFCD-A3F8-0D1A38E753FE}"/>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754" t="13205" r="7729" b="9490"/>
          <a:stretch/>
        </p:blipFill>
        <p:spPr bwMode="auto">
          <a:xfrm>
            <a:off x="4673503" y="2449760"/>
            <a:ext cx="992764" cy="573525"/>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TensorFlow vs. PyTorch: Which Deep Learning Framework is Right for You?">
            <a:extLst>
              <a:ext uri="{FF2B5EF4-FFF2-40B4-BE49-F238E27FC236}">
                <a16:creationId xmlns:a16="http://schemas.microsoft.com/office/drawing/2014/main" id="{E23D30C3-CDAE-E3A0-7B5D-007B71C472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3640" y="2507464"/>
            <a:ext cx="916230" cy="458115"/>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4">
            <a:extLst>
              <a:ext uri="{FF2B5EF4-FFF2-40B4-BE49-F238E27FC236}">
                <a16:creationId xmlns:a16="http://schemas.microsoft.com/office/drawing/2014/main" id="{2BBA5074-1F32-DE2F-5320-B6A0381E067B}"/>
              </a:ext>
            </a:extLst>
          </p:cNvPr>
          <p:cNvSpPr txBox="1">
            <a:spLocks/>
          </p:cNvSpPr>
          <p:nvPr/>
        </p:nvSpPr>
        <p:spPr>
          <a:xfrm>
            <a:off x="2353455" y="3171249"/>
            <a:ext cx="1285007" cy="45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Database :</a:t>
            </a:r>
          </a:p>
          <a:p>
            <a:pPr marL="0" indent="0" algn="ctr">
              <a:buFont typeface="Arial" pitchFamily="34" charset="0"/>
              <a:buNone/>
            </a:pPr>
            <a:endParaRPr lang="en-US" sz="2000" dirty="0"/>
          </a:p>
        </p:txBody>
      </p:sp>
      <p:pic>
        <p:nvPicPr>
          <p:cNvPr id="5138" name="Picture 18" descr="PostgreSQL: Open Source Databases | OVHcloud">
            <a:extLst>
              <a:ext uri="{FF2B5EF4-FFF2-40B4-BE49-F238E27FC236}">
                <a16:creationId xmlns:a16="http://schemas.microsoft.com/office/drawing/2014/main" id="{7679D140-E539-878B-184B-5E4BCAB3DA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20724" y="3612837"/>
            <a:ext cx="1352726" cy="404188"/>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How to get started with MongoDB in 10 minutes | by Navindu Jayatilake |  We've moved to freeCodeCamp.org/news | Medium">
            <a:extLst>
              <a:ext uri="{FF2B5EF4-FFF2-40B4-BE49-F238E27FC236}">
                <a16:creationId xmlns:a16="http://schemas.microsoft.com/office/drawing/2014/main" id="{0C1D3319-CED6-424B-DEDF-A4282A7A619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39659" y="3465488"/>
            <a:ext cx="551537" cy="551537"/>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4">
            <a:extLst>
              <a:ext uri="{FF2B5EF4-FFF2-40B4-BE49-F238E27FC236}">
                <a16:creationId xmlns:a16="http://schemas.microsoft.com/office/drawing/2014/main" id="{E82618E7-CFBA-1298-4298-090E3E663DDD}"/>
              </a:ext>
            </a:extLst>
          </p:cNvPr>
          <p:cNvSpPr txBox="1">
            <a:spLocks/>
          </p:cNvSpPr>
          <p:nvPr/>
        </p:nvSpPr>
        <p:spPr>
          <a:xfrm>
            <a:off x="2281425" y="4098800"/>
            <a:ext cx="979597" cy="45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Tools :</a:t>
            </a:r>
          </a:p>
          <a:p>
            <a:pPr marL="0" indent="0" algn="ctr">
              <a:buFont typeface="Arial" pitchFamily="34" charset="0"/>
              <a:buNone/>
            </a:pPr>
            <a:endParaRPr lang="en-US" sz="2000" dirty="0"/>
          </a:p>
        </p:txBody>
      </p:sp>
      <p:pic>
        <p:nvPicPr>
          <p:cNvPr id="5142" name="Picture 22" descr="Visual Studio Code Updates for Java Developers: Rename, Logpoints, TestNG  and More - Microsoft for Java Developers">
            <a:extLst>
              <a:ext uri="{FF2B5EF4-FFF2-40B4-BE49-F238E27FC236}">
                <a16:creationId xmlns:a16="http://schemas.microsoft.com/office/drawing/2014/main" id="{B59578BB-C25D-E93C-9B88-7236F159D8A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48484" y="4445598"/>
            <a:ext cx="743328" cy="580753"/>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Postman | Postman API Network">
            <a:extLst>
              <a:ext uri="{FF2B5EF4-FFF2-40B4-BE49-F238E27FC236}">
                <a16:creationId xmlns:a16="http://schemas.microsoft.com/office/drawing/2014/main" id="{D493573D-4CD3-1B81-B796-CDB130AA520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49952" y="4548530"/>
            <a:ext cx="426543" cy="426543"/>
          </a:xfrm>
          <a:prstGeom prst="rect">
            <a:avLst/>
          </a:prstGeom>
          <a:noFill/>
          <a:extLst>
            <a:ext uri="{909E8E84-426E-40DD-AFC4-6F175D3DCCD1}">
              <a14:hiddenFill xmlns:a14="http://schemas.microsoft.com/office/drawing/2010/main">
                <a:solidFill>
                  <a:srgbClr val="FFFFFF"/>
                </a:solidFill>
              </a14:hiddenFill>
            </a:ext>
          </a:extLst>
        </p:spPr>
      </p:pic>
      <p:pic>
        <p:nvPicPr>
          <p:cNvPr id="5146" name="Picture 26" descr="MongoDB Compass: An Overview | Blog of Ken W. Alger">
            <a:extLst>
              <a:ext uri="{FF2B5EF4-FFF2-40B4-BE49-F238E27FC236}">
                <a16:creationId xmlns:a16="http://schemas.microsoft.com/office/drawing/2014/main" id="{23898057-ED8A-D388-8DBE-5131D83D2B1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02898" y="4474813"/>
            <a:ext cx="551537" cy="55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78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2820" y="128470"/>
            <a:ext cx="3054100" cy="916230"/>
          </a:xfrm>
        </p:spPr>
        <p:txBody>
          <a:bodyPr>
            <a:normAutofit/>
          </a:bodyPr>
          <a:lstStyle/>
          <a:p>
            <a:r>
              <a:rPr lang="en-US" sz="2800" dirty="0">
                <a:latin typeface="News706 BT" panose="02040804060705020204" pitchFamily="18" charset="0"/>
              </a:rPr>
              <a:t>Implementation</a:t>
            </a:r>
          </a:p>
        </p:txBody>
      </p:sp>
      <p:sp>
        <p:nvSpPr>
          <p:cNvPr id="3" name="TextBox 2">
            <a:extLst>
              <a:ext uri="{FF2B5EF4-FFF2-40B4-BE49-F238E27FC236}">
                <a16:creationId xmlns:a16="http://schemas.microsoft.com/office/drawing/2014/main" id="{B9CD6E94-1EB8-CC05-26B4-D0AD5F7D0F40}"/>
              </a:ext>
            </a:extLst>
          </p:cNvPr>
          <p:cNvSpPr txBox="1"/>
          <p:nvPr/>
        </p:nvSpPr>
        <p:spPr>
          <a:xfrm>
            <a:off x="448965" y="1808225"/>
            <a:ext cx="8246070" cy="2585323"/>
          </a:xfrm>
          <a:prstGeom prst="rect">
            <a:avLst/>
          </a:prstGeom>
          <a:noFill/>
        </p:spPr>
        <p:txBody>
          <a:bodyPr wrap="square" rtlCol="0">
            <a:spAutoFit/>
          </a:bodyPr>
          <a:lstStyle/>
          <a:p>
            <a:r>
              <a:rPr lang="en-US" dirty="0"/>
              <a:t>Phase 1)</a:t>
            </a:r>
          </a:p>
          <a:p>
            <a:r>
              <a:rPr lang="en-US" dirty="0"/>
              <a:t>Define the problem statement, search for a dataset with an Indian accent, and choose a suitable machine learning algorithm for Speech- to-Text &amp; Data Extraction.</a:t>
            </a:r>
          </a:p>
          <a:p>
            <a:r>
              <a:rPr lang="en-US" dirty="0"/>
              <a:t>Phase 2) (Current)</a:t>
            </a:r>
          </a:p>
          <a:p>
            <a:r>
              <a:rPr lang="en-US" dirty="0"/>
              <a:t>Build the speech-to-text model and test it in different environments (e.g., noisy).</a:t>
            </a:r>
          </a:p>
          <a:p>
            <a:r>
              <a:rPr lang="en-US" dirty="0"/>
              <a:t>Phase 3)</a:t>
            </a:r>
          </a:p>
          <a:p>
            <a:r>
              <a:rPr lang="en-US" dirty="0"/>
              <a:t>Build the Data Extraction Model and test it.</a:t>
            </a:r>
          </a:p>
          <a:p>
            <a:r>
              <a:rPr lang="en-US" dirty="0"/>
              <a:t>Phase 4)</a:t>
            </a:r>
          </a:p>
          <a:p>
            <a:r>
              <a:rPr lang="en-US" dirty="0"/>
              <a:t>Integrate both the model, then integrate it with the frontend, test, and finally deploy.</a:t>
            </a:r>
            <a:endParaRPr lang="en-IN" dirty="0"/>
          </a:p>
        </p:txBody>
      </p:sp>
    </p:spTree>
    <p:extLst>
      <p:ext uri="{BB962C8B-B14F-4D97-AF65-F5344CB8AC3E}">
        <p14:creationId xmlns:p14="http://schemas.microsoft.com/office/powerpoint/2010/main" val="3125860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0935" y="128470"/>
            <a:ext cx="2137870" cy="916230"/>
          </a:xfrm>
        </p:spPr>
        <p:txBody>
          <a:bodyPr>
            <a:normAutofit/>
          </a:bodyPr>
          <a:lstStyle/>
          <a:p>
            <a:r>
              <a:rPr lang="en-US" sz="2800" dirty="0">
                <a:latin typeface="News706 BT" panose="02040804060705020204" pitchFamily="18" charset="0"/>
              </a:rPr>
              <a:t>References</a:t>
            </a:r>
          </a:p>
        </p:txBody>
      </p:sp>
      <p:sp>
        <p:nvSpPr>
          <p:cNvPr id="3" name="TextBox 2">
            <a:extLst>
              <a:ext uri="{FF2B5EF4-FFF2-40B4-BE49-F238E27FC236}">
                <a16:creationId xmlns:a16="http://schemas.microsoft.com/office/drawing/2014/main" id="{B9CD6E94-1EB8-CC05-26B4-D0AD5F7D0F40}"/>
              </a:ext>
            </a:extLst>
          </p:cNvPr>
          <p:cNvSpPr txBox="1"/>
          <p:nvPr/>
        </p:nvSpPr>
        <p:spPr>
          <a:xfrm>
            <a:off x="448965" y="1655520"/>
            <a:ext cx="8246070" cy="3231654"/>
          </a:xfrm>
          <a:prstGeom prst="rect">
            <a:avLst/>
          </a:prstGeom>
          <a:noFill/>
        </p:spPr>
        <p:txBody>
          <a:bodyPr wrap="square" rtlCol="0">
            <a:spAutoFit/>
          </a:bodyPr>
          <a:lstStyle/>
          <a:p>
            <a:pPr algn="just"/>
            <a:r>
              <a:rPr lang="en-IN" sz="1200" dirty="0"/>
              <a:t>[1] Kumar, Vijay and Singh, Hemant and Mohanty, </a:t>
            </a:r>
            <a:r>
              <a:rPr lang="en-IN" sz="1200" dirty="0" err="1"/>
              <a:t>Animesh</a:t>
            </a:r>
            <a:r>
              <a:rPr lang="en-IN" sz="1200" dirty="0"/>
              <a:t>, Real-Time Speech-To-Text / Text-To-Speech Converter with Automatic Text Summarizer Using Natural Language Generation and Abstract Meaning Representation (April 3, 2020). International Journal of Engineering and Advanced Technology (IJEAT) , Volume-9 Issue-4, April, 2020, Page no:2361-2365,</a:t>
            </a:r>
          </a:p>
          <a:p>
            <a:pPr algn="just"/>
            <a:r>
              <a:rPr lang="en-IN" sz="1200" dirty="0"/>
              <a:t>[2] </a:t>
            </a:r>
            <a:r>
              <a:rPr lang="en-IN" sz="1200" dirty="0" err="1"/>
              <a:t>Varathan</a:t>
            </a:r>
            <a:r>
              <a:rPr lang="en-IN" sz="1200" dirty="0"/>
              <a:t>, Kanya &amp; Geetha, S.. (2008). Information Extraction -a text mining approach. 2007. 1111 - 1118. 10.1049/ic:20070576.</a:t>
            </a:r>
          </a:p>
          <a:p>
            <a:pPr algn="just"/>
            <a:r>
              <a:rPr lang="en-IN" sz="1200" dirty="0"/>
              <a:t>[3] Jain Nikhil, Goyal Manya, Gupta </a:t>
            </a:r>
            <a:r>
              <a:rPr lang="en-IN" sz="1200" dirty="0" err="1"/>
              <a:t>Agravi</a:t>
            </a:r>
            <a:r>
              <a:rPr lang="en-IN" sz="1200" dirty="0"/>
              <a:t>, Kumar Vivek, Speech to Text Conversion and Sentiment Analysis on Speaker Specific Data, International Research Journal of Modernization in Engineering Technology and Science, Volume:03/Issue:06/June-2021, Impact Factor- 5.354, e-ISSN: 2582-5208</a:t>
            </a:r>
          </a:p>
          <a:p>
            <a:pPr algn="just"/>
            <a:r>
              <a:rPr lang="en-IN" sz="1200" dirty="0"/>
              <a:t>[4] Jeon, </a:t>
            </a:r>
            <a:r>
              <a:rPr lang="en-IN" sz="1200" dirty="0" err="1"/>
              <a:t>Byoungjun</a:t>
            </a:r>
            <a:r>
              <a:rPr lang="en-IN" sz="1200" dirty="0"/>
              <a:t> &amp; Jeong, </a:t>
            </a:r>
            <a:r>
              <a:rPr lang="en-IN" sz="1200" dirty="0" err="1"/>
              <a:t>Boseong</a:t>
            </a:r>
            <a:r>
              <a:rPr lang="en-IN" sz="1200" dirty="0"/>
              <a:t> &amp; Jee, </a:t>
            </a:r>
            <a:r>
              <a:rPr lang="en-IN" sz="1200" dirty="0" err="1"/>
              <a:t>Seunghoon</a:t>
            </a:r>
            <a:r>
              <a:rPr lang="en-IN" sz="1200" dirty="0"/>
              <a:t> &amp; Huang, Yan &amp; Kim, </a:t>
            </a:r>
            <a:r>
              <a:rPr lang="en-IN" sz="1200" dirty="0" err="1"/>
              <a:t>Youngmin</a:t>
            </a:r>
            <a:r>
              <a:rPr lang="en-IN" sz="1200" dirty="0"/>
              <a:t> &amp; Park, Gee Ho &amp; Kim, </a:t>
            </a:r>
            <a:r>
              <a:rPr lang="en-IN" sz="1200" dirty="0" err="1"/>
              <a:t>Jungah</a:t>
            </a:r>
            <a:r>
              <a:rPr lang="en-IN" sz="1200" dirty="0"/>
              <a:t> &amp; </a:t>
            </a:r>
            <a:r>
              <a:rPr lang="en-IN" sz="1200" dirty="0" err="1"/>
              <a:t>Wufuer</a:t>
            </a:r>
            <a:r>
              <a:rPr lang="en-IN" sz="1200" dirty="0"/>
              <a:t>, </a:t>
            </a:r>
            <a:r>
              <a:rPr lang="en-IN" sz="1200" dirty="0" err="1"/>
              <a:t>Maierdanjiang</a:t>
            </a:r>
            <a:r>
              <a:rPr lang="en-IN" sz="1200" dirty="0"/>
              <a:t> &amp; Jin, Xian &amp; Kim, Sang &amp; Choi, Tae. (2019). A Facial Recognition Mobile App for Patient Safety and Biometric Identification: Design, Development, and Validation. JMIR mHealth and </a:t>
            </a:r>
            <a:r>
              <a:rPr lang="en-IN" sz="1200" dirty="0" err="1"/>
              <a:t>uHealth</a:t>
            </a:r>
            <a:r>
              <a:rPr lang="en-IN" sz="1200" dirty="0"/>
              <a:t>. 7. e11472. 10.2196/11472. </a:t>
            </a:r>
          </a:p>
          <a:p>
            <a:pPr algn="just"/>
            <a:r>
              <a:rPr lang="en-IN" sz="1200" dirty="0"/>
              <a:t>[5] Zeng Z, Deng Y, Li X, Naumann T, Luo Y. Natural Language Processing for EHR-Based Computational Phenotyping. IEEE/ACM Trans </a:t>
            </a:r>
            <a:r>
              <a:rPr lang="en-IN" sz="1200" dirty="0" err="1"/>
              <a:t>Comput</a:t>
            </a:r>
            <a:r>
              <a:rPr lang="en-IN" sz="1200" dirty="0"/>
              <a:t> </a:t>
            </a:r>
            <a:r>
              <a:rPr lang="en-IN" sz="1200" dirty="0" err="1"/>
              <a:t>Biol</a:t>
            </a:r>
            <a:r>
              <a:rPr lang="en-IN" sz="1200" dirty="0"/>
              <a:t> </a:t>
            </a:r>
            <a:r>
              <a:rPr lang="en-IN" sz="1200" dirty="0" err="1"/>
              <a:t>Bioinform</a:t>
            </a:r>
            <a:r>
              <a:rPr lang="en-IN" sz="1200" dirty="0"/>
              <a:t>. 2019 Jan-Feb;16(1):139-153. </a:t>
            </a:r>
            <a:r>
              <a:rPr lang="en-IN" sz="1200" dirty="0" err="1"/>
              <a:t>doi</a:t>
            </a:r>
            <a:r>
              <a:rPr lang="en-IN" sz="1200" dirty="0"/>
              <a:t>: 10.1109/TCBB.2018.2849968. </a:t>
            </a:r>
            <a:r>
              <a:rPr lang="en-IN" sz="1200" dirty="0" err="1"/>
              <a:t>Epub</a:t>
            </a:r>
            <a:r>
              <a:rPr lang="en-IN" sz="1200" dirty="0"/>
              <a:t> 2018 Jun 25. PMID: 29994486; PMCID: PMC6388621.</a:t>
            </a:r>
          </a:p>
          <a:p>
            <a:pPr algn="just"/>
            <a:r>
              <a:rPr lang="en-IN" sz="1200" dirty="0"/>
              <a:t>[6] Adamson M, Choi K, </a:t>
            </a:r>
            <a:r>
              <a:rPr lang="en-IN" sz="1200" dirty="0" err="1"/>
              <a:t>Notaro</a:t>
            </a:r>
            <a:r>
              <a:rPr lang="en-IN" sz="1200" dirty="0"/>
              <a:t> S, </a:t>
            </a:r>
            <a:r>
              <a:rPr lang="en-IN" sz="1200" dirty="0" err="1"/>
              <a:t>Cotoc</a:t>
            </a:r>
            <a:r>
              <a:rPr lang="en-IN" sz="1200" dirty="0"/>
              <a:t> C. The Doctor-Patient Relationship and Information-Seeking </a:t>
            </a:r>
            <a:r>
              <a:rPr lang="en-IN" sz="1200" dirty="0" err="1"/>
              <a:t>Behavior</a:t>
            </a:r>
            <a:r>
              <a:rPr lang="en-IN" sz="1200" dirty="0"/>
              <a:t>: Four Orientations to Cancer Communication. J </a:t>
            </a:r>
            <a:r>
              <a:rPr lang="en-IN" sz="1200" dirty="0" err="1"/>
              <a:t>Palliat</a:t>
            </a:r>
            <a:r>
              <a:rPr lang="en-IN" sz="1200" dirty="0"/>
              <a:t> Care. 2018 Apr;33(2):79-87. </a:t>
            </a:r>
            <a:r>
              <a:rPr lang="en-IN" sz="1200" dirty="0" err="1"/>
              <a:t>doi</a:t>
            </a:r>
            <a:r>
              <a:rPr lang="en-IN" sz="1200" dirty="0"/>
              <a:t>: 10.1177/0825859718759881. </a:t>
            </a:r>
            <a:r>
              <a:rPr lang="en-IN" sz="1200" dirty="0" err="1"/>
              <a:t>Epub</a:t>
            </a:r>
            <a:r>
              <a:rPr lang="en-IN" sz="1200" dirty="0"/>
              <a:t> 2018 Mar 7. PMID: 29514545.</a:t>
            </a:r>
          </a:p>
        </p:txBody>
      </p:sp>
    </p:spTree>
    <p:extLst>
      <p:ext uri="{BB962C8B-B14F-4D97-AF65-F5344CB8AC3E}">
        <p14:creationId xmlns:p14="http://schemas.microsoft.com/office/powerpoint/2010/main" val="77173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0A3A57-FC1D-F266-EE61-61A12A621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410" y="739290"/>
            <a:ext cx="3664920" cy="3664920"/>
          </a:xfrm>
          <a:prstGeom prst="rect">
            <a:avLst/>
          </a:prstGeom>
        </p:spPr>
      </p:pic>
    </p:spTree>
    <p:extLst>
      <p:ext uri="{BB962C8B-B14F-4D97-AF65-F5344CB8AC3E}">
        <p14:creationId xmlns:p14="http://schemas.microsoft.com/office/powerpoint/2010/main" val="98078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5F4142-B4C2-6004-B43D-F4C5BC87AC3D}"/>
              </a:ext>
            </a:extLst>
          </p:cNvPr>
          <p:cNvSpPr/>
          <p:nvPr/>
        </p:nvSpPr>
        <p:spPr>
          <a:xfrm>
            <a:off x="0" y="1350110"/>
            <a:ext cx="9153150" cy="3793390"/>
          </a:xfrm>
          <a:prstGeom prst="rect">
            <a:avLst/>
          </a:prstGeom>
          <a:solidFill>
            <a:srgbClr val="55B8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881A7AC-948A-CE30-DACB-C27E0D9C5DB8}"/>
              </a:ext>
            </a:extLst>
          </p:cNvPr>
          <p:cNvSpPr txBox="1"/>
          <p:nvPr/>
        </p:nvSpPr>
        <p:spPr>
          <a:xfrm>
            <a:off x="907080" y="2287331"/>
            <a:ext cx="3359510" cy="1338828"/>
          </a:xfrm>
          <a:prstGeom prst="rect">
            <a:avLst/>
          </a:prstGeom>
          <a:noFill/>
        </p:spPr>
        <p:txBody>
          <a:bodyPr wrap="square" rtlCol="0">
            <a:spAutoFit/>
          </a:bodyPr>
          <a:lstStyle/>
          <a:p>
            <a:pPr>
              <a:spcBef>
                <a:spcPts val="600"/>
              </a:spcBef>
            </a:pPr>
            <a:r>
              <a:rPr lang="en-IN" b="1" dirty="0">
                <a:solidFill>
                  <a:schemeClr val="bg1"/>
                </a:solidFill>
              </a:rPr>
              <a:t>Team Members : </a:t>
            </a:r>
          </a:p>
          <a:p>
            <a:pPr>
              <a:spcBef>
                <a:spcPts val="600"/>
              </a:spcBef>
            </a:pPr>
            <a:r>
              <a:rPr lang="en-IN" sz="1600" dirty="0">
                <a:solidFill>
                  <a:schemeClr val="bg1"/>
                </a:solidFill>
              </a:rPr>
              <a:t>9459 - Mirza Mohammed Junaid</a:t>
            </a:r>
          </a:p>
          <a:p>
            <a:pPr>
              <a:spcBef>
                <a:spcPts val="600"/>
              </a:spcBef>
            </a:pPr>
            <a:r>
              <a:rPr lang="en-IN" sz="1600" dirty="0">
                <a:solidFill>
                  <a:schemeClr val="bg1"/>
                </a:solidFill>
              </a:rPr>
              <a:t>9378 - Pratham </a:t>
            </a:r>
            <a:r>
              <a:rPr lang="en-IN" sz="1600" dirty="0" err="1">
                <a:solidFill>
                  <a:schemeClr val="bg1"/>
                </a:solidFill>
              </a:rPr>
              <a:t>Kambli</a:t>
            </a:r>
            <a:endParaRPr lang="en-IN" sz="1600" dirty="0">
              <a:solidFill>
                <a:schemeClr val="bg1"/>
              </a:solidFill>
            </a:endParaRPr>
          </a:p>
          <a:p>
            <a:pPr>
              <a:spcBef>
                <a:spcPts val="600"/>
              </a:spcBef>
            </a:pPr>
            <a:r>
              <a:rPr lang="en-IN" sz="1600" dirty="0">
                <a:solidFill>
                  <a:schemeClr val="bg1"/>
                </a:solidFill>
              </a:rPr>
              <a:t>9409 – Gladys </a:t>
            </a:r>
            <a:r>
              <a:rPr lang="en-IN" sz="1600" dirty="0" err="1">
                <a:solidFill>
                  <a:schemeClr val="bg1"/>
                </a:solidFill>
              </a:rPr>
              <a:t>Gince</a:t>
            </a:r>
            <a:endParaRPr lang="en-IN" sz="1600" dirty="0">
              <a:solidFill>
                <a:schemeClr val="bg1"/>
              </a:solidFill>
            </a:endParaRPr>
          </a:p>
        </p:txBody>
      </p:sp>
      <p:sp>
        <p:nvSpPr>
          <p:cNvPr id="6" name="TextBox 5">
            <a:extLst>
              <a:ext uri="{FF2B5EF4-FFF2-40B4-BE49-F238E27FC236}">
                <a16:creationId xmlns:a16="http://schemas.microsoft.com/office/drawing/2014/main" id="{E7C0B012-D1D5-927F-2945-B6EF8F41F0A6}"/>
              </a:ext>
            </a:extLst>
          </p:cNvPr>
          <p:cNvSpPr txBox="1"/>
          <p:nvPr/>
        </p:nvSpPr>
        <p:spPr>
          <a:xfrm flipH="1">
            <a:off x="4572000" y="433880"/>
            <a:ext cx="4381529" cy="461665"/>
          </a:xfrm>
          <a:prstGeom prst="rect">
            <a:avLst/>
          </a:prstGeom>
          <a:noFill/>
        </p:spPr>
        <p:txBody>
          <a:bodyPr wrap="square" rtlCol="0">
            <a:spAutoFit/>
          </a:bodyPr>
          <a:lstStyle/>
          <a:p>
            <a:r>
              <a:rPr lang="en-IN" sz="2400" dirty="0">
                <a:solidFill>
                  <a:schemeClr val="bg1"/>
                </a:solidFill>
                <a:latin typeface="News706 BT" panose="02040804060705020204" pitchFamily="18" charset="0"/>
              </a:rPr>
              <a:t>Team and Mentor Overview</a:t>
            </a:r>
          </a:p>
        </p:txBody>
      </p:sp>
      <p:sp>
        <p:nvSpPr>
          <p:cNvPr id="7" name="TextBox 6">
            <a:extLst>
              <a:ext uri="{FF2B5EF4-FFF2-40B4-BE49-F238E27FC236}">
                <a16:creationId xmlns:a16="http://schemas.microsoft.com/office/drawing/2014/main" id="{0CA07118-49FE-EEE0-2EF3-286B0E6242C2}"/>
              </a:ext>
            </a:extLst>
          </p:cNvPr>
          <p:cNvSpPr txBox="1"/>
          <p:nvPr/>
        </p:nvSpPr>
        <p:spPr>
          <a:xfrm>
            <a:off x="5173670" y="2287331"/>
            <a:ext cx="3359510" cy="723275"/>
          </a:xfrm>
          <a:prstGeom prst="rect">
            <a:avLst/>
          </a:prstGeom>
          <a:noFill/>
        </p:spPr>
        <p:txBody>
          <a:bodyPr wrap="square" rtlCol="0">
            <a:spAutoFit/>
          </a:bodyPr>
          <a:lstStyle/>
          <a:p>
            <a:pPr>
              <a:spcBef>
                <a:spcPts val="600"/>
              </a:spcBef>
            </a:pPr>
            <a:r>
              <a:rPr lang="en-IN" b="1" dirty="0">
                <a:solidFill>
                  <a:schemeClr val="bg1"/>
                </a:solidFill>
              </a:rPr>
              <a:t>Mentor : </a:t>
            </a:r>
          </a:p>
          <a:p>
            <a:pPr>
              <a:spcBef>
                <a:spcPts val="600"/>
              </a:spcBef>
            </a:pPr>
            <a:r>
              <a:rPr lang="en-IN" dirty="0">
                <a:solidFill>
                  <a:schemeClr val="bg1"/>
                </a:solidFill>
              </a:rPr>
              <a:t>Prof. Sarika </a:t>
            </a:r>
            <a:r>
              <a:rPr lang="en-IN" dirty="0" err="1">
                <a:solidFill>
                  <a:schemeClr val="bg1"/>
                </a:solidFill>
              </a:rPr>
              <a:t>Davare</a:t>
            </a:r>
            <a:endParaRPr lang="en-IN" dirty="0">
              <a:solidFill>
                <a:schemeClr val="bg1"/>
              </a:solidFill>
            </a:endParaRPr>
          </a:p>
        </p:txBody>
      </p:sp>
    </p:spTree>
    <p:extLst>
      <p:ext uri="{BB962C8B-B14F-4D97-AF65-F5344CB8AC3E}">
        <p14:creationId xmlns:p14="http://schemas.microsoft.com/office/powerpoint/2010/main" val="36365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223302"/>
            <a:ext cx="2443280" cy="916230"/>
          </a:xfrm>
        </p:spPr>
        <p:txBody>
          <a:bodyPr>
            <a:normAutofit/>
          </a:bodyPr>
          <a:lstStyle/>
          <a:p>
            <a:r>
              <a:rPr lang="en-US" sz="2800" dirty="0">
                <a:latin typeface="News706 BT" panose="02040804060705020204" pitchFamily="18" charset="0"/>
              </a:rPr>
              <a:t>Introduction</a:t>
            </a:r>
          </a:p>
        </p:txBody>
      </p:sp>
      <p:sp>
        <p:nvSpPr>
          <p:cNvPr id="3" name="Content Placeholder 2"/>
          <p:cNvSpPr>
            <a:spLocks noGrp="1"/>
          </p:cNvSpPr>
          <p:nvPr>
            <p:ph idx="1"/>
          </p:nvPr>
        </p:nvSpPr>
        <p:spPr>
          <a:xfrm>
            <a:off x="601670" y="1884577"/>
            <a:ext cx="7940660" cy="2595985"/>
          </a:xfrm>
        </p:spPr>
        <p:txBody>
          <a:bodyPr>
            <a:normAutofit/>
          </a:bodyPr>
          <a:lstStyle/>
          <a:p>
            <a:pPr marL="0" indent="0" algn="just">
              <a:buNone/>
            </a:pPr>
            <a:r>
              <a:rPr lang="en-US" sz="2000" dirty="0" err="1"/>
              <a:t>DocAssist</a:t>
            </a:r>
            <a:r>
              <a:rPr lang="en-US" sz="2000" dirty="0"/>
              <a:t>: Welcome to the next era of healthcare communication! This innovative project is poised to redefine the doctor-patient dialogue by seamlessly recording and extracting crucial information like medications and symptoms. Beyond a mere tool, </a:t>
            </a:r>
            <a:r>
              <a:rPr lang="en-US" sz="2000" dirty="0" err="1"/>
              <a:t>DocAssist</a:t>
            </a:r>
            <a:r>
              <a:rPr lang="en-US" sz="2000" dirty="0"/>
              <a:t> embodies a mission to streamline healthcare communication, offering doctors an intuitive platform to access and update patient data effortlessly. Join us on this transformative journey as we reshape medical conversations, prioritizing efficiency, accuracy, and patient-centric care.</a:t>
            </a:r>
          </a:p>
          <a:p>
            <a:endParaRPr lang="en-US" sz="2000"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211728"/>
            <a:ext cx="6413610" cy="916229"/>
          </a:xfrm>
        </p:spPr>
        <p:txBody>
          <a:bodyPr>
            <a:normAutofit/>
          </a:bodyPr>
          <a:lstStyle/>
          <a:p>
            <a:r>
              <a:rPr lang="en-US" sz="2800" dirty="0">
                <a:solidFill>
                  <a:schemeClr val="bg1"/>
                </a:solidFill>
                <a:latin typeface="News706 BT" panose="02040804060705020204" pitchFamily="18" charset="0"/>
              </a:rPr>
              <a:t>Problem Statement</a:t>
            </a:r>
          </a:p>
        </p:txBody>
      </p:sp>
      <p:sp>
        <p:nvSpPr>
          <p:cNvPr id="5" name="Content Placeholder 4"/>
          <p:cNvSpPr>
            <a:spLocks noGrp="1"/>
          </p:cNvSpPr>
          <p:nvPr>
            <p:ph idx="1"/>
          </p:nvPr>
        </p:nvSpPr>
        <p:spPr>
          <a:xfrm>
            <a:off x="2323256" y="1350110"/>
            <a:ext cx="6413610" cy="2595985"/>
          </a:xfrm>
        </p:spPr>
        <p:txBody>
          <a:bodyPr>
            <a:normAutofit/>
          </a:bodyPr>
          <a:lstStyle/>
          <a:p>
            <a:pPr marL="0" indent="0" algn="just">
              <a:buNone/>
            </a:pPr>
            <a:r>
              <a:rPr lang="en-US" sz="2000" dirty="0"/>
              <a:t>Inefficient healthcare documentation processes hinder patient care, lacking a streamlined method for extracting critical information. Current systems struggle with data retrieval and decision- making. </a:t>
            </a:r>
          </a:p>
          <a:p>
            <a:pPr marL="0" indent="0" algn="just">
              <a:buNone/>
            </a:pPr>
            <a:r>
              <a:rPr lang="en-US" sz="2000" dirty="0"/>
              <a:t>The problem: a need for a seamless, intelligent solution like </a:t>
            </a:r>
            <a:r>
              <a:rPr lang="en-US" sz="2000" dirty="0" err="1"/>
              <a:t>DocAssist</a:t>
            </a:r>
            <a:r>
              <a:rPr lang="en-US" sz="2000" dirty="0"/>
              <a:t> to transform conversations into organized, actionable data, revolutionizing medical documentation for enhanced efficiency.</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8230" y="183401"/>
            <a:ext cx="2137870" cy="916230"/>
          </a:xfrm>
        </p:spPr>
        <p:txBody>
          <a:bodyPr>
            <a:normAutofit/>
          </a:bodyPr>
          <a:lstStyle/>
          <a:p>
            <a:r>
              <a:rPr lang="en-US" sz="2800" dirty="0">
                <a:latin typeface="News706 BT" panose="02040804060705020204" pitchFamily="18" charset="0"/>
              </a:rPr>
              <a:t>Objectives</a:t>
            </a:r>
          </a:p>
        </p:txBody>
      </p:sp>
      <p:sp>
        <p:nvSpPr>
          <p:cNvPr id="15" name="TextBox 14">
            <a:extLst>
              <a:ext uri="{FF2B5EF4-FFF2-40B4-BE49-F238E27FC236}">
                <a16:creationId xmlns:a16="http://schemas.microsoft.com/office/drawing/2014/main" id="{82F24BE8-DA0B-6619-EABF-D7303E021766}"/>
              </a:ext>
            </a:extLst>
          </p:cNvPr>
          <p:cNvSpPr txBox="1"/>
          <p:nvPr/>
        </p:nvSpPr>
        <p:spPr>
          <a:xfrm>
            <a:off x="372612" y="1502815"/>
            <a:ext cx="8398775" cy="3816429"/>
          </a:xfrm>
          <a:prstGeom prst="rect">
            <a:avLst/>
          </a:prstGeom>
          <a:noFill/>
        </p:spPr>
        <p:txBody>
          <a:bodyPr wrap="square" rtlCol="0">
            <a:spAutoFit/>
          </a:bodyPr>
          <a:lstStyle/>
          <a:p>
            <a:pPr algn="just"/>
            <a:r>
              <a:rPr lang="en-US" sz="1600" b="1" dirty="0"/>
              <a:t>Why </a:t>
            </a:r>
            <a:r>
              <a:rPr lang="en-US" sz="1600" b="1" dirty="0" err="1"/>
              <a:t>DocAssist</a:t>
            </a:r>
            <a:r>
              <a:rPr lang="en-US" sz="1600" b="1" dirty="0"/>
              <a:t>?</a:t>
            </a:r>
          </a:p>
          <a:p>
            <a:pPr algn="just"/>
            <a:r>
              <a:rPr lang="en-US" sz="1600" dirty="0"/>
              <a:t>Healthcare conversations are complex, and vital information often gets lost in the shuffle. </a:t>
            </a:r>
            <a:r>
              <a:rPr lang="en-US" sz="1600" dirty="0" err="1"/>
              <a:t>DocAssist</a:t>
            </a:r>
            <a:r>
              <a:rPr lang="en-US" sz="1600" dirty="0"/>
              <a:t> aims to bridge this gap by seamlessly recording, transcribing, and extracting key data from doctor-patient interactions.</a:t>
            </a:r>
          </a:p>
          <a:p>
            <a:pPr algn="just"/>
            <a:endParaRPr lang="en-US" sz="1600" dirty="0"/>
          </a:p>
          <a:p>
            <a:pPr algn="just"/>
            <a:r>
              <a:rPr lang="en-US" sz="1600" b="1" dirty="0"/>
              <a:t>Our Mission: Streamlining Healthcare Communication</a:t>
            </a:r>
          </a:p>
          <a:p>
            <a:pPr algn="just"/>
            <a:r>
              <a:rPr lang="en-US" sz="1600" dirty="0" err="1"/>
              <a:t>DocAssist</a:t>
            </a:r>
            <a:r>
              <a:rPr lang="en-US" sz="1600" dirty="0"/>
              <a:t> is not just a tool; it's a mission to streamline healthcare communication. By capturing essential details like medications, symptoms, and patient history, we empower healthcare professionals to deliver more precise and personalized care.</a:t>
            </a:r>
          </a:p>
          <a:p>
            <a:pPr algn="just"/>
            <a:endParaRPr lang="en-US" sz="1600" dirty="0"/>
          </a:p>
          <a:p>
            <a:pPr algn="just"/>
            <a:r>
              <a:rPr lang="en-US" sz="1600" b="1" dirty="0"/>
              <a:t>Join Us on this Journey</a:t>
            </a:r>
          </a:p>
          <a:p>
            <a:pPr algn="just"/>
            <a:r>
              <a:rPr lang="en-US" sz="1600" dirty="0"/>
              <a:t>Embark on a journey with </a:t>
            </a:r>
            <a:r>
              <a:rPr lang="en-US" sz="1600" dirty="0" err="1"/>
              <a:t>DocAssist</a:t>
            </a:r>
            <a:r>
              <a:rPr lang="en-US" sz="1600" dirty="0"/>
              <a:t> as we revolutionize medical conversations, making healthcare communication more efficient, accurate, and patient-centric. Let's explore the future of healthcare together.</a:t>
            </a:r>
          </a:p>
          <a:p>
            <a:pPr algn="just"/>
            <a:endParaRPr lang="en-IN" sz="1600" dirty="0"/>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211728"/>
            <a:ext cx="6413610" cy="916229"/>
          </a:xfrm>
        </p:spPr>
        <p:txBody>
          <a:bodyPr>
            <a:normAutofit/>
          </a:bodyPr>
          <a:lstStyle/>
          <a:p>
            <a:r>
              <a:rPr lang="en-US" sz="2800" dirty="0">
                <a:solidFill>
                  <a:schemeClr val="bg1"/>
                </a:solidFill>
                <a:latin typeface="News706 BT" panose="02040804060705020204" pitchFamily="18" charset="0"/>
              </a:rPr>
              <a:t>Literature Survey</a:t>
            </a:r>
          </a:p>
        </p:txBody>
      </p:sp>
      <p:sp>
        <p:nvSpPr>
          <p:cNvPr id="5" name="Content Placeholder 4"/>
          <p:cNvSpPr>
            <a:spLocks noGrp="1"/>
          </p:cNvSpPr>
          <p:nvPr>
            <p:ph idx="1"/>
          </p:nvPr>
        </p:nvSpPr>
        <p:spPr>
          <a:xfrm>
            <a:off x="2315260" y="1350110"/>
            <a:ext cx="6413610" cy="2595985"/>
          </a:xfrm>
        </p:spPr>
        <p:txBody>
          <a:bodyPr>
            <a:normAutofit/>
          </a:bodyPr>
          <a:lstStyle/>
          <a:p>
            <a:pPr marL="0" indent="0" algn="just">
              <a:buNone/>
            </a:pPr>
            <a:r>
              <a:rPr lang="en-US" sz="2000" dirty="0"/>
              <a:t>In India, existing literature lacks projects similar to </a:t>
            </a:r>
            <a:r>
              <a:rPr lang="en-US" sz="2000" dirty="0" err="1"/>
              <a:t>DocAssist</a:t>
            </a:r>
            <a:r>
              <a:rPr lang="en-US" sz="2000" dirty="0"/>
              <a:t>, focusing on real-time doctor-patient conversation documentation and data extraction. While Electronic Health Records (EHRs) are studied, the integration of Natural Language Processing (NLP) and speech-to-text technology is notably absent. </a:t>
            </a:r>
            <a:r>
              <a:rPr lang="en-US" sz="2000" dirty="0" err="1"/>
              <a:t>DocAssist</a:t>
            </a:r>
            <a:r>
              <a:rPr lang="en-US" sz="2000" dirty="0"/>
              <a:t> has the potential to address this gap with a tailored solution for the Indian healthcare context.</a:t>
            </a:r>
          </a:p>
        </p:txBody>
      </p:sp>
    </p:spTree>
    <p:extLst>
      <p:ext uri="{BB962C8B-B14F-4D97-AF65-F5344CB8AC3E}">
        <p14:creationId xmlns:p14="http://schemas.microsoft.com/office/powerpoint/2010/main" val="121922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8" y="128470"/>
            <a:ext cx="3664918" cy="916230"/>
          </a:xfrm>
        </p:spPr>
        <p:txBody>
          <a:bodyPr>
            <a:normAutofit/>
          </a:bodyPr>
          <a:lstStyle/>
          <a:p>
            <a:r>
              <a:rPr lang="en-US" sz="2800" dirty="0">
                <a:latin typeface="News706 BT" panose="02040804060705020204" pitchFamily="18" charset="0"/>
              </a:rPr>
              <a:t>Existing Systems</a:t>
            </a:r>
          </a:p>
        </p:txBody>
      </p:sp>
      <p:sp>
        <p:nvSpPr>
          <p:cNvPr id="15" name="TextBox 14">
            <a:extLst>
              <a:ext uri="{FF2B5EF4-FFF2-40B4-BE49-F238E27FC236}">
                <a16:creationId xmlns:a16="http://schemas.microsoft.com/office/drawing/2014/main" id="{82F24BE8-DA0B-6619-EABF-D7303E021766}"/>
              </a:ext>
            </a:extLst>
          </p:cNvPr>
          <p:cNvSpPr txBox="1"/>
          <p:nvPr/>
        </p:nvSpPr>
        <p:spPr>
          <a:xfrm>
            <a:off x="372611" y="1808225"/>
            <a:ext cx="8398775" cy="2554545"/>
          </a:xfrm>
          <a:prstGeom prst="rect">
            <a:avLst/>
          </a:prstGeom>
          <a:noFill/>
        </p:spPr>
        <p:txBody>
          <a:bodyPr wrap="square" rtlCol="0">
            <a:spAutoFit/>
          </a:bodyPr>
          <a:lstStyle/>
          <a:p>
            <a:pPr algn="just"/>
            <a:r>
              <a:rPr lang="en-US" sz="1600" dirty="0"/>
              <a:t>Currently, speech-to-text technology stands as the predominant solution for transcribing conversations, catering to a broad user base. These systems serve the general population, allowing users to convert spoken words into written text across various applications. However, the existing systems primarily focus on transcription without a specialized emphasis on healthcare-related data extraction and organization. </a:t>
            </a:r>
            <a:r>
              <a:rPr lang="en-US" sz="1600" dirty="0" err="1"/>
              <a:t>DocAssist</a:t>
            </a:r>
            <a:r>
              <a:rPr lang="en-US" sz="1600" dirty="0"/>
              <a:t> distinguishes itself by introducing a nuanced approach, not limited to transcription alone. It aims to extend the utility of speech-to-text technology by incorporating advanced natural language processing to extract pertinent information such as medication details and symptoms. In this way, </a:t>
            </a:r>
            <a:r>
              <a:rPr lang="en-US" sz="1600" dirty="0" err="1"/>
              <a:t>DocAssist</a:t>
            </a:r>
            <a:r>
              <a:rPr lang="en-US" sz="1600" dirty="0"/>
              <a:t> bridges the gap between generic speech-to-text solutions and the specific needs of users seeking intelligent and context-aware documentation, especially in healthcare contexts.</a:t>
            </a:r>
            <a:endParaRPr lang="en-IN" sz="1600" dirty="0"/>
          </a:p>
        </p:txBody>
      </p:sp>
    </p:spTree>
    <p:extLst>
      <p:ext uri="{BB962C8B-B14F-4D97-AF65-F5344CB8AC3E}">
        <p14:creationId xmlns:p14="http://schemas.microsoft.com/office/powerpoint/2010/main" val="270926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0"/>
            <a:ext cx="3817625" cy="916229"/>
          </a:xfrm>
        </p:spPr>
        <p:txBody>
          <a:bodyPr>
            <a:normAutofit/>
          </a:bodyPr>
          <a:lstStyle/>
          <a:p>
            <a:r>
              <a:rPr lang="en-US" sz="2800" dirty="0">
                <a:solidFill>
                  <a:schemeClr val="bg1"/>
                </a:solidFill>
                <a:latin typeface="News706 BT" panose="02040804060705020204" pitchFamily="18" charset="0"/>
              </a:rPr>
              <a:t>Theoretical Analysis</a:t>
            </a:r>
          </a:p>
        </p:txBody>
      </p:sp>
      <p:sp>
        <p:nvSpPr>
          <p:cNvPr id="5" name="Content Placeholder 4"/>
          <p:cNvSpPr>
            <a:spLocks noGrp="1"/>
          </p:cNvSpPr>
          <p:nvPr>
            <p:ph idx="1"/>
          </p:nvPr>
        </p:nvSpPr>
        <p:spPr>
          <a:xfrm>
            <a:off x="2281425" y="915059"/>
            <a:ext cx="6719020" cy="3947266"/>
          </a:xfrm>
        </p:spPr>
        <p:txBody>
          <a:bodyPr>
            <a:normAutofit fontScale="92500" lnSpcReduction="10000"/>
          </a:bodyPr>
          <a:lstStyle/>
          <a:p>
            <a:pPr marL="0" indent="0" algn="just">
              <a:buNone/>
            </a:pPr>
            <a:r>
              <a:rPr lang="en-US" sz="1400" dirty="0"/>
              <a:t>User Interface Design:</a:t>
            </a:r>
          </a:p>
          <a:p>
            <a:pPr marL="0" indent="0" algn="just">
              <a:buNone/>
            </a:pPr>
            <a:r>
              <a:rPr lang="en-US" sz="1400" dirty="0" err="1"/>
              <a:t>DocAssist's</a:t>
            </a:r>
            <a:r>
              <a:rPr lang="en-US" sz="1400" dirty="0"/>
              <a:t> theoretical foundation prioritizes user interface design principles, creating an intuitive and user-friendly platform with considerations for accessibility, ease of navigation, and a seamless experience for healthcare professionals.</a:t>
            </a:r>
          </a:p>
          <a:p>
            <a:pPr marL="0" indent="0" algn="just">
              <a:buNone/>
            </a:pPr>
            <a:endParaRPr lang="en-US" sz="1400" dirty="0"/>
          </a:p>
          <a:p>
            <a:pPr marL="0" indent="0" algn="just">
              <a:buNone/>
            </a:pPr>
            <a:r>
              <a:rPr lang="en-US" sz="1400" dirty="0"/>
              <a:t>Speech-to-Text Technology:</a:t>
            </a:r>
          </a:p>
          <a:p>
            <a:pPr marL="0" indent="0" algn="just">
              <a:buNone/>
            </a:pPr>
            <a:r>
              <a:rPr lang="en-US" sz="1400" dirty="0"/>
              <a:t>The project integrates cutting-edge speech-to-text algorithms to accurately transcribe spoken words, forming a reliable foundation for subsequent analysis and data processing.</a:t>
            </a:r>
          </a:p>
          <a:p>
            <a:pPr marL="0" indent="0" algn="just">
              <a:buNone/>
            </a:pPr>
            <a:endParaRPr lang="en-US" sz="1400" dirty="0"/>
          </a:p>
          <a:p>
            <a:pPr marL="0" indent="0" algn="just">
              <a:buNone/>
            </a:pPr>
            <a:r>
              <a:rPr lang="en-US" sz="1400" dirty="0"/>
              <a:t>Information Extraction:</a:t>
            </a:r>
          </a:p>
          <a:p>
            <a:pPr marL="0" indent="0" algn="just">
              <a:buNone/>
            </a:pPr>
            <a:r>
              <a:rPr lang="en-US" sz="1400" dirty="0" err="1"/>
              <a:t>DocAssist</a:t>
            </a:r>
            <a:r>
              <a:rPr lang="en-US" sz="1400" dirty="0"/>
              <a:t> utilizes information extraction algorithms for precise identification of key data points, such as medications and symptoms, incorporating pattern recognition, rule-based systems, and machine learning models.</a:t>
            </a:r>
          </a:p>
          <a:p>
            <a:pPr marL="0" indent="0" algn="just">
              <a:buNone/>
            </a:pPr>
            <a:endParaRPr lang="en-US" sz="1400" dirty="0"/>
          </a:p>
          <a:p>
            <a:pPr marL="0" indent="0" algn="just">
              <a:buNone/>
            </a:pPr>
            <a:r>
              <a:rPr lang="en-US" sz="1400" dirty="0"/>
              <a:t>Data Standardization:</a:t>
            </a:r>
          </a:p>
          <a:p>
            <a:pPr marL="0" indent="0" algn="just">
              <a:buNone/>
            </a:pPr>
            <a:r>
              <a:rPr lang="en-US" sz="1400" dirty="0"/>
              <a:t>The theoretical framework includes a robust system ensuring uniformity in the storage and representation of patient information, facilitating easy retrieval and maintaining consistency across healthcare records.</a:t>
            </a:r>
          </a:p>
        </p:txBody>
      </p:sp>
    </p:spTree>
    <p:extLst>
      <p:ext uri="{BB962C8B-B14F-4D97-AF65-F5344CB8AC3E}">
        <p14:creationId xmlns:p14="http://schemas.microsoft.com/office/powerpoint/2010/main" val="253493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0" y="128470"/>
            <a:ext cx="3970330" cy="916230"/>
          </a:xfrm>
        </p:spPr>
        <p:txBody>
          <a:bodyPr>
            <a:normAutofit/>
          </a:bodyPr>
          <a:lstStyle/>
          <a:p>
            <a:r>
              <a:rPr lang="en-US" sz="2800" dirty="0">
                <a:latin typeface="News706 BT" panose="02040804060705020204" pitchFamily="18" charset="0"/>
              </a:rPr>
              <a:t>Design / Methodology</a:t>
            </a:r>
          </a:p>
        </p:txBody>
      </p:sp>
      <p:sp>
        <p:nvSpPr>
          <p:cNvPr id="2" name="TextBox 1">
            <a:extLst>
              <a:ext uri="{FF2B5EF4-FFF2-40B4-BE49-F238E27FC236}">
                <a16:creationId xmlns:a16="http://schemas.microsoft.com/office/drawing/2014/main" id="{309D2C04-8980-3D2C-116A-7F3E4C4B45FD}"/>
              </a:ext>
            </a:extLst>
          </p:cNvPr>
          <p:cNvSpPr txBox="1"/>
          <p:nvPr/>
        </p:nvSpPr>
        <p:spPr>
          <a:xfrm>
            <a:off x="143555" y="1502815"/>
            <a:ext cx="1878179" cy="369332"/>
          </a:xfrm>
          <a:prstGeom prst="rect">
            <a:avLst/>
          </a:prstGeom>
          <a:noFill/>
        </p:spPr>
        <p:txBody>
          <a:bodyPr wrap="square" rtlCol="0">
            <a:spAutoFit/>
          </a:bodyPr>
          <a:lstStyle/>
          <a:p>
            <a:r>
              <a:rPr lang="en-IN" dirty="0"/>
              <a:t>Block Diagram :</a:t>
            </a:r>
          </a:p>
        </p:txBody>
      </p:sp>
      <p:pic>
        <p:nvPicPr>
          <p:cNvPr id="7" name="Picture 6">
            <a:extLst>
              <a:ext uri="{FF2B5EF4-FFF2-40B4-BE49-F238E27FC236}">
                <a16:creationId xmlns:a16="http://schemas.microsoft.com/office/drawing/2014/main" id="{C2419E5F-F9ED-6BF8-B10D-257F9C283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663" y="2113635"/>
            <a:ext cx="5386427" cy="3029865"/>
          </a:xfrm>
          <a:prstGeom prst="rect">
            <a:avLst/>
          </a:prstGeom>
        </p:spPr>
      </p:pic>
    </p:spTree>
    <p:extLst>
      <p:ext uri="{BB962C8B-B14F-4D97-AF65-F5344CB8AC3E}">
        <p14:creationId xmlns:p14="http://schemas.microsoft.com/office/powerpoint/2010/main" val="324195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On-screen Show (16:9)</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News706 BT</vt:lpstr>
      <vt:lpstr>Office Theme</vt:lpstr>
      <vt:lpstr>DocAssist AI Doctor’s Assistant</vt:lpstr>
      <vt:lpstr>PowerPoint Presentation</vt:lpstr>
      <vt:lpstr>Introduction</vt:lpstr>
      <vt:lpstr>Problem Statement</vt:lpstr>
      <vt:lpstr>Objectives</vt:lpstr>
      <vt:lpstr>Literature Survey</vt:lpstr>
      <vt:lpstr>Existing Systems</vt:lpstr>
      <vt:lpstr>Theoretical Analysis</vt:lpstr>
      <vt:lpstr>Design / Methodology</vt:lpstr>
      <vt:lpstr>Use Case Diagram :</vt:lpstr>
      <vt:lpstr>Data Flow Diagram :</vt:lpstr>
      <vt:lpstr>Data Flow Diagram :</vt:lpstr>
      <vt:lpstr>Data Flow Diagram :</vt:lpstr>
      <vt:lpstr>Class Diagram :</vt:lpstr>
      <vt:lpstr>Sequential Diagram :</vt:lpstr>
      <vt:lpstr>Technological Framework</vt:lpstr>
      <vt:lpstr>Implementation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2023-10-17T21:19:30Z</dcterms:modified>
</cp:coreProperties>
</file>