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Tahom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F899C0-0058-45CB-B5B7-DB1CEDCFD605}">
  <a:tblStyle styleId="{6EF899C0-0058-45CB-B5B7-DB1CEDCFD6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Tahoma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48d70565d_3_34:notes"/>
          <p:cNvSpPr txBox="1"/>
          <p:nvPr>
            <p:ph idx="1" type="body"/>
          </p:nvPr>
        </p:nvSpPr>
        <p:spPr>
          <a:xfrm>
            <a:off x="685785" y="4343383"/>
            <a:ext cx="5486393" cy="4114767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d48d70565d_3_34:notes"/>
          <p:cNvSpPr/>
          <p:nvPr>
            <p:ph idx="2" type="sldImg"/>
          </p:nvPr>
        </p:nvSpPr>
        <p:spPr>
          <a:xfrm>
            <a:off x="378387" y="685783"/>
            <a:ext cx="6101896" cy="34289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48d70565d_3_53:notes"/>
          <p:cNvSpPr txBox="1"/>
          <p:nvPr>
            <p:ph idx="1" type="body"/>
          </p:nvPr>
        </p:nvSpPr>
        <p:spPr>
          <a:xfrm>
            <a:off x="685785" y="4343383"/>
            <a:ext cx="5486393" cy="4114767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d48d70565d_3_53:notes"/>
          <p:cNvSpPr/>
          <p:nvPr>
            <p:ph idx="2" type="sldImg"/>
          </p:nvPr>
        </p:nvSpPr>
        <p:spPr>
          <a:xfrm>
            <a:off x="378387" y="685783"/>
            <a:ext cx="6101896" cy="34289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48d70565d_1_50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d48d70565d_1_50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48d70565d_4_10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d48d70565d_4_10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48d70565d_4_40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d48d70565d_4_40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6833213" y="4977841"/>
            <a:ext cx="1263281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1071257" y="4977841"/>
            <a:ext cx="904324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22528" y="4977841"/>
            <a:ext cx="405560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2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799" y="1594484"/>
            <a:ext cx="7772400" cy="1080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880360"/>
            <a:ext cx="6400800" cy="128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6833213" y="4977841"/>
            <a:ext cx="1263281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1071257" y="4977841"/>
            <a:ext cx="904324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622528" y="4977841"/>
            <a:ext cx="405560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2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183004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6833213" y="4977841"/>
            <a:ext cx="1263281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1071257" y="4977841"/>
            <a:ext cx="904324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22528" y="4977841"/>
            <a:ext cx="405560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2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183004"/>
            <a:ext cx="3977639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09159" y="1183004"/>
            <a:ext cx="3977639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6833213" y="4977841"/>
            <a:ext cx="1263281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1071257" y="4977841"/>
            <a:ext cx="904324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622528" y="4977841"/>
            <a:ext cx="405560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2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833213" y="4977841"/>
            <a:ext cx="1263281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1071257" y="4977841"/>
            <a:ext cx="904324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22528" y="4977841"/>
            <a:ext cx="405560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2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83004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833213" y="4977841"/>
            <a:ext cx="1263281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71257" y="4977841"/>
            <a:ext cx="904324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22528" y="4977841"/>
            <a:ext cx="405560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3500">
              <a:lnSpc>
                <a:spcPct val="114166"/>
              </a:lnSpc>
              <a:spcBef>
                <a:spcPts val="0"/>
              </a:spcBef>
              <a:buNone/>
              <a:defRPr b="1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2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539407" y="2438961"/>
            <a:ext cx="20631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7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Paulo André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October 21, 2024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50" y="3968159"/>
            <a:ext cx="7754675" cy="7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9"/>
          <p:cNvGrpSpPr/>
          <p:nvPr/>
        </p:nvGrpSpPr>
        <p:grpSpPr>
          <a:xfrm>
            <a:off x="0" y="4968375"/>
            <a:ext cx="9139868" cy="168932"/>
            <a:chOff x="0" y="3342919"/>
            <a:chExt cx="4608017" cy="113664"/>
          </a:xfrm>
        </p:grpSpPr>
        <p:sp>
          <p:nvSpPr>
            <p:cNvPr id="91" name="Google Shape;91;p19"/>
            <p:cNvSpPr/>
            <p:nvPr/>
          </p:nvSpPr>
          <p:spPr>
            <a:xfrm>
              <a:off x="0" y="3342919"/>
              <a:ext cx="1536065" cy="113664"/>
            </a:xfrm>
            <a:custGeom>
              <a:rect b="b" l="l" r="r" t="t"/>
              <a:pathLst>
                <a:path extrusionOk="0" h="11366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1535976" y="3342919"/>
              <a:ext cx="1536065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3071952" y="3342919"/>
              <a:ext cx="1536065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</p:grp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1071250" y="4977850"/>
            <a:ext cx="1149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André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431593" y="4977841"/>
            <a:ext cx="2277183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Super-Resolution (SRCNN+TL)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6833213" y="4977841"/>
            <a:ext cx="1263281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October 21, 2024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24438" y="670450"/>
            <a:ext cx="8792700" cy="1406100"/>
          </a:xfrm>
          <a:prstGeom prst="roundRect">
            <a:avLst>
              <a:gd fmla="val 16667" name="adj"/>
            </a:avLst>
          </a:prstGeom>
          <a:solidFill>
            <a:srgbClr val="3333B2"/>
          </a:solidFill>
          <a:ln cap="flat" cmpd="sng" w="9525">
            <a:solidFill>
              <a:srgbClr val="143C8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24448" y="927996"/>
            <a:ext cx="87927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25">
            <a:spAutoFit/>
          </a:bodyPr>
          <a:lstStyle/>
          <a:p>
            <a:pPr indent="0" lvl="0" marL="685800" marR="850900" rtl="0" algn="ctr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Super-Resolution (SRCNN+TL) Model for Ocean Data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622524" y="4977850"/>
            <a:ext cx="5805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2"/>
            <a:ext cx="9147267" cy="655472"/>
          </a:xfrm>
          <a:custGeom>
            <a:rect b="b" l="l" r="r" t="t"/>
            <a:pathLst>
              <a:path extrusionOk="0" h="345440" w="4608195">
                <a:moveTo>
                  <a:pt x="4608004" y="0"/>
                </a:moveTo>
                <a:lnTo>
                  <a:pt x="0" y="0"/>
                </a:lnTo>
                <a:lnTo>
                  <a:pt x="0" y="345058"/>
                </a:lnTo>
                <a:lnTo>
                  <a:pt x="4608004" y="34505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1993" y="87064"/>
            <a:ext cx="996138" cy="481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0"/>
          <p:cNvGrpSpPr/>
          <p:nvPr/>
        </p:nvGrpSpPr>
        <p:grpSpPr>
          <a:xfrm>
            <a:off x="0" y="4968375"/>
            <a:ext cx="9139868" cy="168932"/>
            <a:chOff x="0" y="3342919"/>
            <a:chExt cx="4608017" cy="113664"/>
          </a:xfrm>
        </p:grpSpPr>
        <p:sp>
          <p:nvSpPr>
            <p:cNvPr id="107" name="Google Shape;107;p20"/>
            <p:cNvSpPr/>
            <p:nvPr/>
          </p:nvSpPr>
          <p:spPr>
            <a:xfrm>
              <a:off x="0" y="3342919"/>
              <a:ext cx="1536065" cy="113664"/>
            </a:xfrm>
            <a:custGeom>
              <a:rect b="b" l="l" r="r" t="t"/>
              <a:pathLst>
                <a:path extrusionOk="0" h="11366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535976" y="3342919"/>
              <a:ext cx="1536065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3071952" y="3342919"/>
              <a:ext cx="1536065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</p:grp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1065347" y="4977850"/>
            <a:ext cx="126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André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431593" y="4977841"/>
            <a:ext cx="2277183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Super-Resolution (SRCNN+TL)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6833213" y="4977841"/>
            <a:ext cx="1263281" cy="1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October 21, 2024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" y="106488"/>
            <a:ext cx="7665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Super-</a:t>
            </a:r>
            <a:r>
              <a:rPr b="1" lang="pt-BR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1" i="0" lang="pt-BR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esolution </a:t>
            </a:r>
            <a:r>
              <a:rPr b="1" lang="pt-BR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i="0" lang="pt-BR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onvolutional </a:t>
            </a:r>
            <a:r>
              <a:rPr b="1" lang="pt-BR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1" i="0" lang="pt-BR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eural </a:t>
            </a:r>
            <a:r>
              <a:rPr b="1" lang="pt-BR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1" i="0" lang="pt-BR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etwork</a:t>
            </a:r>
            <a:endParaRPr b="1" i="0" sz="2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65265" y="1414803"/>
            <a:ext cx="3476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b="1" i="0" sz="18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8C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100"/>
              <a:buFont typeface="Arial"/>
              <a:buChar char="•"/>
            </a:pPr>
            <a:r>
              <a:rPr b="0" i="0" lang="pt-BR" sz="11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Layer 1: Extracts image patches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100"/>
              <a:buFont typeface="Arial"/>
              <a:buChar char="•"/>
            </a:pPr>
            <a:r>
              <a:rPr b="0" i="0" lang="pt-BR" sz="11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Layer 2: Non-linear mapping from low-resolution to high-resolution images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100"/>
              <a:buFont typeface="Arial"/>
              <a:buChar char="•"/>
            </a:pPr>
            <a:r>
              <a:rPr b="0" i="0" lang="pt-BR" sz="11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Layer 3: High-resolution image reconstruction </a:t>
            </a:r>
            <a:endParaRPr b="0" i="0" sz="11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65265" y="2982540"/>
            <a:ext cx="34767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8C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100"/>
              <a:buFont typeface="Arial"/>
              <a:buChar char="•"/>
            </a:pPr>
            <a:r>
              <a:rPr b="0" i="0" lang="pt-BR" sz="11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Simplified implementation and understanding</a:t>
            </a:r>
            <a:endParaRPr b="0" i="0" sz="11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100"/>
              <a:buFont typeface="Arial"/>
              <a:buChar char="•"/>
            </a:pPr>
            <a:r>
              <a:rPr b="0" i="0" lang="pt-BR" sz="11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Reduced computational resource requirements</a:t>
            </a:r>
            <a:endParaRPr b="0" i="0" sz="11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100"/>
              <a:buFont typeface="Arial"/>
              <a:buChar char="•"/>
            </a:pPr>
            <a:r>
              <a:rPr b="0" i="0" lang="pt-BR" sz="11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Accelerated output generation</a:t>
            </a:r>
            <a:endParaRPr b="0" i="0" sz="11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1172" y="1414819"/>
            <a:ext cx="4681157" cy="25585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6408C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7" name="Google Shape;117;p20"/>
          <p:cNvSpPr/>
          <p:nvPr/>
        </p:nvSpPr>
        <p:spPr>
          <a:xfrm>
            <a:off x="5314469" y="1460584"/>
            <a:ext cx="2650200" cy="3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416859" y="2657413"/>
            <a:ext cx="4773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663547" y="3020741"/>
            <a:ext cx="14247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8299406" y="2590006"/>
            <a:ext cx="4488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034063" y="1414811"/>
            <a:ext cx="307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structure of a SRCNN model</a:t>
            </a:r>
            <a:endParaRPr i="0" sz="11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622524" y="4977850"/>
            <a:ext cx="5214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2"/>
            <a:ext cx="9147267" cy="655472"/>
          </a:xfrm>
          <a:custGeom>
            <a:rect b="b" l="l" r="r" t="t"/>
            <a:pathLst>
              <a:path extrusionOk="0" h="345440" w="4608195">
                <a:moveTo>
                  <a:pt x="4608004" y="0"/>
                </a:moveTo>
                <a:lnTo>
                  <a:pt x="0" y="0"/>
                </a:lnTo>
                <a:lnTo>
                  <a:pt x="0" y="345058"/>
                </a:lnTo>
                <a:lnTo>
                  <a:pt x="4608004" y="34505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1993" y="87064"/>
            <a:ext cx="996138" cy="481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1"/>
          <p:cNvGrpSpPr/>
          <p:nvPr/>
        </p:nvGrpSpPr>
        <p:grpSpPr>
          <a:xfrm>
            <a:off x="0" y="4968246"/>
            <a:ext cx="9140000" cy="168927"/>
            <a:chOff x="0" y="3342919"/>
            <a:chExt cx="4608016" cy="113664"/>
          </a:xfrm>
        </p:grpSpPr>
        <p:sp>
          <p:nvSpPr>
            <p:cNvPr id="130" name="Google Shape;130;p21"/>
            <p:cNvSpPr/>
            <p:nvPr/>
          </p:nvSpPr>
          <p:spPr>
            <a:xfrm>
              <a:off x="0" y="3342919"/>
              <a:ext cx="1536065" cy="113664"/>
            </a:xfrm>
            <a:custGeom>
              <a:rect b="b" l="l" r="r" t="t"/>
              <a:pathLst>
                <a:path extrusionOk="0" h="11366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535976" y="3342919"/>
              <a:ext cx="1536064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3071952" y="3342919"/>
              <a:ext cx="1536064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</p:grp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1065347" y="4977850"/>
            <a:ext cx="126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André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3431593" y="4977841"/>
            <a:ext cx="2277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Super-Resolution (SRCNN+TL)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6833213" y="4977841"/>
            <a:ext cx="126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October 21, 2024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" y="106488"/>
            <a:ext cx="7665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pt-BR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SRCNN allied with Transfer Learning</a:t>
            </a:r>
            <a:endParaRPr b="1"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323339" y="1527816"/>
            <a:ext cx="3906900" cy="2513700"/>
          </a:xfrm>
          <a:prstGeom prst="rect">
            <a:avLst/>
          </a:prstGeom>
          <a:noFill/>
          <a:ln cap="flat" cmpd="sng" w="12700">
            <a:solidFill>
              <a:srgbClr val="164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987861" y="1669498"/>
            <a:ext cx="3476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Main idea</a:t>
            </a:r>
            <a:endParaRPr b="1" i="0" sz="18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100"/>
              <a:buFont typeface="Arial"/>
              <a:buChar char="•"/>
            </a:pPr>
            <a:r>
              <a:rPr b="0" i="0" lang="pt-BR" sz="11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Utilizes a pre-trained model to transfer knowledge from a larger synthetic dataset to the primary neural network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987861" y="2843229"/>
            <a:ext cx="347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in SRCNN</a:t>
            </a:r>
            <a:endParaRPr b="1" i="0" sz="18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100"/>
              <a:buFont typeface="Arial"/>
              <a:buChar char="•"/>
            </a:pPr>
            <a:r>
              <a:rPr b="0" i="0" lang="pt-BR" sz="11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Base SRCNN model: Trained on synthesized data</a:t>
            </a:r>
            <a:endParaRPr b="0" i="0" sz="11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New </a:t>
            </a:r>
            <a:r>
              <a:rPr b="0" i="0" lang="pt-BR" sz="1100" u="none" cap="none" strike="noStrike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SRCNN model: Gains broader training data and relevant features from the base model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747" y="1897188"/>
            <a:ext cx="3808001" cy="177481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434591" y="1966188"/>
            <a:ext cx="1446300" cy="2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Synthetic Dataset</a:t>
            </a:r>
            <a:endParaRPr sz="1300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642200" y="1966200"/>
            <a:ext cx="1492500" cy="2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Base SRCNN model</a:t>
            </a:r>
            <a:endParaRPr sz="1300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34591" y="2747969"/>
            <a:ext cx="1446300" cy="2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Real Dataset</a:t>
            </a:r>
            <a:endParaRPr sz="1300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688403" y="2747969"/>
            <a:ext cx="1446300" cy="2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Learning</a:t>
            </a:r>
            <a:endParaRPr sz="1300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688403" y="3349401"/>
            <a:ext cx="1446300" cy="2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New Model</a:t>
            </a:r>
            <a:endParaRPr sz="1300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622524" y="4977850"/>
            <a:ext cx="5175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2"/>
            <a:ext cx="9147267" cy="655472"/>
          </a:xfrm>
          <a:custGeom>
            <a:rect b="b" l="l" r="r" t="t"/>
            <a:pathLst>
              <a:path extrusionOk="0" h="345440" w="4608195">
                <a:moveTo>
                  <a:pt x="4608004" y="0"/>
                </a:moveTo>
                <a:lnTo>
                  <a:pt x="0" y="0"/>
                </a:lnTo>
                <a:lnTo>
                  <a:pt x="0" y="345058"/>
                </a:lnTo>
                <a:lnTo>
                  <a:pt x="4608004" y="34505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1993" y="87064"/>
            <a:ext cx="996138" cy="481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2"/>
          <p:cNvGrpSpPr/>
          <p:nvPr/>
        </p:nvGrpSpPr>
        <p:grpSpPr>
          <a:xfrm>
            <a:off x="0" y="4968246"/>
            <a:ext cx="9140000" cy="168927"/>
            <a:chOff x="0" y="3342919"/>
            <a:chExt cx="4608016" cy="113664"/>
          </a:xfrm>
        </p:grpSpPr>
        <p:sp>
          <p:nvSpPr>
            <p:cNvPr id="154" name="Google Shape;154;p22"/>
            <p:cNvSpPr/>
            <p:nvPr/>
          </p:nvSpPr>
          <p:spPr>
            <a:xfrm>
              <a:off x="0" y="3342919"/>
              <a:ext cx="1536065" cy="113664"/>
            </a:xfrm>
            <a:custGeom>
              <a:rect b="b" l="l" r="r" t="t"/>
              <a:pathLst>
                <a:path extrusionOk="0" h="11366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535976" y="3342919"/>
              <a:ext cx="1536064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3071952" y="3342919"/>
              <a:ext cx="1536064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</p:grp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1065347" y="4977850"/>
            <a:ext cx="126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André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3431593" y="4977841"/>
            <a:ext cx="2277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Super-Resolution (SRCNN+TL)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6833213" y="4977841"/>
            <a:ext cx="126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October 21, 2024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4" y="106488"/>
            <a:ext cx="7665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pt-BR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Quasi-geostrophic simulations of ocean</a:t>
            </a:r>
            <a:r>
              <a:rPr b="1" lang="pt-BR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</a:t>
            </a:r>
            <a:r>
              <a:rPr b="1" lang="pt-BR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urrents</a:t>
            </a:r>
            <a:endParaRPr b="1"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79075" y="1292213"/>
            <a:ext cx="36729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The two-layer quasi-geostrophic (QG) flow is a simplified model used to describe large-scale geophysical fluid dynamics, applied in atmospheric and oceanic simulations. It focuses on two key assumptions:</a:t>
            </a:r>
            <a:endParaRPr sz="1200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43C82"/>
              </a:buClr>
              <a:buSzPts val="1200"/>
              <a:buAutoNum type="arabicPeriod"/>
            </a:pPr>
            <a:r>
              <a:rPr lang="pt-BR" sz="12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Quasi-geostrophic approximation – assumes a near balance between the Coriolis force and pressure gradients, allowing for small perturbations in the flow.</a:t>
            </a:r>
            <a:endParaRPr sz="1200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C82"/>
              </a:buClr>
              <a:buSzPts val="1200"/>
              <a:buAutoNum type="arabicPeriod"/>
            </a:pPr>
            <a:r>
              <a:rPr lang="pt-BR" sz="1200">
                <a:solidFill>
                  <a:srgbClr val="143C82"/>
                </a:solidFill>
                <a:latin typeface="Trebuchet MS"/>
                <a:ea typeface="Trebuchet MS"/>
                <a:cs typeface="Trebuchet MS"/>
                <a:sym typeface="Trebuchet MS"/>
              </a:rPr>
              <a:t>Two-layer model – the ocean is divided into two layers of fluid with distinct densities. The upper layer represents lighter fluid, and the lower layer represents denser fluid.</a:t>
            </a:r>
            <a:endParaRPr sz="1200">
              <a:solidFill>
                <a:srgbClr val="143C8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25" y="1118261"/>
            <a:ext cx="1992475" cy="33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622524" y="4977850"/>
            <a:ext cx="5247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2"/>
            <a:ext cx="9147267" cy="655472"/>
          </a:xfrm>
          <a:custGeom>
            <a:rect b="b" l="l" r="r" t="t"/>
            <a:pathLst>
              <a:path extrusionOk="0" h="345440" w="4608195">
                <a:moveTo>
                  <a:pt x="4608004" y="0"/>
                </a:moveTo>
                <a:lnTo>
                  <a:pt x="0" y="0"/>
                </a:lnTo>
                <a:lnTo>
                  <a:pt x="0" y="345058"/>
                </a:lnTo>
                <a:lnTo>
                  <a:pt x="4608004" y="34505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1993" y="87064"/>
            <a:ext cx="996138" cy="48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 b="0" l="0" r="0" t="3966"/>
          <a:stretch/>
        </p:blipFill>
        <p:spPr>
          <a:xfrm>
            <a:off x="778251" y="655475"/>
            <a:ext cx="2765525" cy="433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3"/>
          <p:cNvGrpSpPr/>
          <p:nvPr/>
        </p:nvGrpSpPr>
        <p:grpSpPr>
          <a:xfrm>
            <a:off x="0" y="4968246"/>
            <a:ext cx="9140000" cy="168927"/>
            <a:chOff x="0" y="3342919"/>
            <a:chExt cx="4608016" cy="113664"/>
          </a:xfrm>
        </p:grpSpPr>
        <p:sp>
          <p:nvSpPr>
            <p:cNvPr id="172" name="Google Shape;172;p23"/>
            <p:cNvSpPr/>
            <p:nvPr/>
          </p:nvSpPr>
          <p:spPr>
            <a:xfrm>
              <a:off x="0" y="3342919"/>
              <a:ext cx="1536065" cy="113664"/>
            </a:xfrm>
            <a:custGeom>
              <a:rect b="b" l="l" r="r" t="t"/>
              <a:pathLst>
                <a:path extrusionOk="0" h="11366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535976" y="3342919"/>
              <a:ext cx="1536064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071952" y="3342919"/>
              <a:ext cx="1536064" cy="113664"/>
            </a:xfrm>
            <a:custGeom>
              <a:rect b="b" l="l" r="r" t="t"/>
              <a:pathLst>
                <a:path extrusionOk="0" h="11366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</p:grp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1065347" y="4977850"/>
            <a:ext cx="126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André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3431593" y="4977841"/>
            <a:ext cx="2277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Super-Resolution (SRCNN+TL)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23"/>
          <p:cNvSpPr txBox="1"/>
          <p:nvPr>
            <p:ph idx="11" type="ftr"/>
          </p:nvPr>
        </p:nvSpPr>
        <p:spPr>
          <a:xfrm>
            <a:off x="6833213" y="4977841"/>
            <a:ext cx="126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October 21, 2024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" y="106488"/>
            <a:ext cx="7665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pt-BR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Metrics</a:t>
            </a:r>
            <a:endParaRPr b="1"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4097313" y="88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{6EF899C0-0058-45CB-B5B7-DB1CEDCFD605}</a:tableStyleId>
              </a:tblPr>
              <a:tblGrid>
                <a:gridCol w="664550"/>
                <a:gridCol w="780775"/>
                <a:gridCol w="926425"/>
                <a:gridCol w="736750"/>
                <a:gridCol w="940050"/>
              </a:tblGrid>
              <a:tr h="4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 and HR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and HR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SSIM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 and HR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SSIM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and HR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psi2 x4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0,002168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0,000587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0,944597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0,983848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psi2 x8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0,010996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0,005188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0,862397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0,916204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psi2 x16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0,026366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0,016956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0,789501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0,811492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p23"/>
          <p:cNvGraphicFramePr/>
          <p:nvPr/>
        </p:nvGraphicFramePr>
        <p:xfrm>
          <a:off x="4097325" y="288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{6EF899C0-0058-45CB-B5B7-DB1CEDCFD605}</a:tableStyleId>
              </a:tblPr>
              <a:tblGrid>
                <a:gridCol w="658975"/>
                <a:gridCol w="815100"/>
                <a:gridCol w="923800"/>
                <a:gridCol w="719075"/>
                <a:gridCol w="931600"/>
              </a:tblGrid>
              <a:tr h="4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Ek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 and HR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Ek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and HR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 and HR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and HR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psi2 x4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8,559898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3,493588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0,961298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0,994925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psi2 x8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20,581617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11,859362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0,748969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0,937298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psi2 x16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32,148914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23,487898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0,487231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0,705036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622524" y="4977850"/>
            <a:ext cx="5175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/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