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2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0A2A6-DD67-48CD-AD5F-4BFD878B16DA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8218F-5B1D-455D-82BB-D17F5FDDD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68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C549-7881-4A3F-9ADB-5B3E8335E183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8B91-1CE3-43E7-87F8-9258E1968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2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C549-7881-4A3F-9ADB-5B3E8335E183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8B91-1CE3-43E7-87F8-9258E1968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5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C549-7881-4A3F-9ADB-5B3E8335E183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8B91-1CE3-43E7-87F8-9258E1968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3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C549-7881-4A3F-9ADB-5B3E8335E183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8B91-1CE3-43E7-87F8-9258E1968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C549-7881-4A3F-9ADB-5B3E8335E183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8B91-1CE3-43E7-87F8-9258E1968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C549-7881-4A3F-9ADB-5B3E8335E183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8B91-1CE3-43E7-87F8-9258E1968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C549-7881-4A3F-9ADB-5B3E8335E183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8B91-1CE3-43E7-87F8-9258E1968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0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C549-7881-4A3F-9ADB-5B3E8335E183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8B91-1CE3-43E7-87F8-9258E1968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3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C549-7881-4A3F-9ADB-5B3E8335E183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8B91-1CE3-43E7-87F8-9258E1968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2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C549-7881-4A3F-9ADB-5B3E8335E183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8B91-1CE3-43E7-87F8-9258E1968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C549-7881-4A3F-9ADB-5B3E8335E183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8B91-1CE3-43E7-87F8-9258E1968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FC549-7881-4A3F-9ADB-5B3E8335E183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D8B91-1CE3-43E7-87F8-9258E1968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32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772400" cy="1470025"/>
          </a:xfrm>
        </p:spPr>
        <p:txBody>
          <a:bodyPr/>
          <a:lstStyle/>
          <a:p>
            <a:r>
              <a:rPr lang="en-US" dirty="0" smtClean="0"/>
              <a:t>Bank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590800"/>
            <a:ext cx="6400800" cy="1752600"/>
          </a:xfrm>
        </p:spPr>
        <p:txBody>
          <a:bodyPr/>
          <a:lstStyle/>
          <a:p>
            <a:r>
              <a:rPr lang="en-US" dirty="0" smtClean="0"/>
              <a:t>Developed By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3886200"/>
            <a:ext cx="2973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+mn-lt"/>
                <a:cs typeface="+mn-lt"/>
              </a:rPr>
              <a:t>Name: </a:t>
            </a:r>
            <a:r>
              <a:rPr lang="en-US" dirty="0" err="1" smtClean="0">
                <a:ea typeface="+mn-lt"/>
                <a:cs typeface="+mn-lt"/>
              </a:rPr>
              <a:t>Mirza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en-US" dirty="0" err="1" smtClean="0">
                <a:ea typeface="+mn-lt"/>
                <a:cs typeface="+mn-lt"/>
              </a:rPr>
              <a:t>Shafiur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en-US" dirty="0" err="1" smtClean="0">
                <a:ea typeface="+mn-lt"/>
                <a:cs typeface="+mn-lt"/>
              </a:rPr>
              <a:t>Rahman</a:t>
            </a:r>
            <a:endParaRPr lang="en-US" dirty="0" smtClean="0">
              <a:ea typeface="+mn-lt"/>
              <a:cs typeface="+mn-lt"/>
            </a:endParaRPr>
          </a:p>
          <a:p>
            <a:r>
              <a:rPr lang="en-US" dirty="0" smtClean="0"/>
              <a:t>ID: 200103020050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3860517"/>
            <a:ext cx="3365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+mn-lt"/>
                <a:cs typeface="+mn-lt"/>
              </a:rPr>
              <a:t>Name: </a:t>
            </a:r>
            <a:r>
              <a:rPr lang="en-US" dirty="0" err="1" smtClean="0">
                <a:ea typeface="+mn-lt"/>
                <a:cs typeface="+mn-lt"/>
              </a:rPr>
              <a:t>Mirza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en-US" dirty="0" err="1" smtClean="0">
                <a:ea typeface="+mn-lt"/>
                <a:cs typeface="+mn-lt"/>
              </a:rPr>
              <a:t>Anjuman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en-US" dirty="0" err="1" smtClean="0">
                <a:ea typeface="+mn-lt"/>
                <a:cs typeface="+mn-lt"/>
              </a:rPr>
              <a:t>Ara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en-US" dirty="0" err="1" smtClean="0">
                <a:ea typeface="+mn-lt"/>
                <a:cs typeface="+mn-lt"/>
              </a:rPr>
              <a:t>Juman</a:t>
            </a:r>
            <a:endParaRPr lang="en-US" dirty="0" smtClean="0">
              <a:ea typeface="+mn-lt"/>
              <a:cs typeface="+mn-lt"/>
            </a:endParaRPr>
          </a:p>
          <a:p>
            <a:r>
              <a:rPr lang="en-US" dirty="0" smtClean="0"/>
              <a:t>ID: 562310005101035</a:t>
            </a:r>
          </a:p>
          <a:p>
            <a:endParaRPr lang="en-US" dirty="0"/>
          </a:p>
        </p:txBody>
      </p:sp>
      <p:sp>
        <p:nvSpPr>
          <p:cNvPr id="7" name="Half Frame 6"/>
          <p:cNvSpPr/>
          <p:nvPr/>
        </p:nvSpPr>
        <p:spPr>
          <a:xfrm>
            <a:off x="990600" y="1600199"/>
            <a:ext cx="457200" cy="68580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/>
          <p:cNvSpPr/>
          <p:nvPr/>
        </p:nvSpPr>
        <p:spPr>
          <a:xfrm rot="10800000">
            <a:off x="7543800" y="1676400"/>
            <a:ext cx="457200" cy="68580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93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Login Page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47800"/>
            <a:ext cx="6110811" cy="3664933"/>
          </a:xfrm>
        </p:spPr>
      </p:pic>
      <p:sp>
        <p:nvSpPr>
          <p:cNvPr id="5" name="TextBox 4"/>
          <p:cNvSpPr txBox="1"/>
          <p:nvPr/>
        </p:nvSpPr>
        <p:spPr>
          <a:xfrm>
            <a:off x="79117" y="5257800"/>
            <a:ext cx="9142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have to insert their card no and pin to access the system. All the data of the administrator is </a:t>
            </a:r>
          </a:p>
          <a:p>
            <a:r>
              <a:rPr lang="en-US" dirty="0" smtClean="0"/>
              <a:t>already stored in the </a:t>
            </a:r>
            <a:r>
              <a:rPr lang="en-US" dirty="0" err="1" smtClean="0"/>
              <a:t>database.If</a:t>
            </a:r>
            <a:r>
              <a:rPr lang="en-US" dirty="0" smtClean="0"/>
              <a:t> the card no and pin of the user doesn’t match, the user can’t </a:t>
            </a:r>
          </a:p>
          <a:p>
            <a:r>
              <a:rPr lang="en-US" dirty="0" smtClean="0"/>
              <a:t>access to the system that time they have to signup.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53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Sign Up page</a:t>
            </a:r>
            <a:endParaRPr lang="en-US" sz="3200" dirty="0"/>
          </a:p>
        </p:txBody>
      </p:sp>
      <p:pic>
        <p:nvPicPr>
          <p:cNvPr id="5" name="Content Placeholder 4" descr="A application form with white text and black text&#10;&#10;Description automatically generated">
            <a:extLst>
              <a:ext uri="{FF2B5EF4-FFF2-40B4-BE49-F238E27FC236}">
                <a16:creationId xmlns:a16="http://schemas.microsoft.com/office/drawing/2014/main" xmlns="" id="{D5E733EF-0DCB-B0FD-D8E4-68CBB65629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066800"/>
            <a:ext cx="4038600" cy="3707726"/>
          </a:xfrm>
          <a:prstGeom prst="rect">
            <a:avLst/>
          </a:prstGeom>
        </p:spPr>
      </p:pic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387A8238-44FB-E019-C52B-CE7585145E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084717"/>
            <a:ext cx="4038600" cy="36718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4400" y="5105400"/>
            <a:ext cx="723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user needs to fill out all required fields in order to create a new account.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0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Account Details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92" y="990600"/>
            <a:ext cx="5021694" cy="4525963"/>
          </a:xfrm>
        </p:spPr>
      </p:pic>
      <p:sp>
        <p:nvSpPr>
          <p:cNvPr id="5" name="TextBox 4"/>
          <p:cNvSpPr txBox="1"/>
          <p:nvPr/>
        </p:nvSpPr>
        <p:spPr>
          <a:xfrm>
            <a:off x="609600" y="5715000"/>
            <a:ext cx="834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user can choose the type of account they want to create and the services they </a:t>
            </a:r>
          </a:p>
          <a:p>
            <a:r>
              <a:rPr lang="en-US" dirty="0" smtClean="0"/>
              <a:t>wish to use. From this page, a user will receive a 16-digit card number and a 4-digit PIN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7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116205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Transaction page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86000"/>
            <a:ext cx="3008313" cy="4691063"/>
          </a:xfrm>
        </p:spPr>
        <p:txBody>
          <a:bodyPr/>
          <a:lstStyle/>
          <a:p>
            <a:r>
              <a:rPr lang="en-US" dirty="0" smtClean="0"/>
              <a:t>Through this page the user can deposit,</a:t>
            </a:r>
          </a:p>
          <a:p>
            <a:r>
              <a:rPr lang="en-US" dirty="0" smtClean="0"/>
              <a:t>Withdraw, fast cash, pin change, balance check and get a mini statement. </a:t>
            </a:r>
            <a:endParaRPr lang="en-US" dirty="0"/>
          </a:p>
        </p:txBody>
      </p:sp>
      <p:pic>
        <p:nvPicPr>
          <p:cNvPr id="5" name="Content Placeholder 4" descr="A screen shot of a atm&#10;&#10;Description automatically generated">
            <a:extLst>
              <a:ext uri="{FF2B5EF4-FFF2-40B4-BE49-F238E27FC236}">
                <a16:creationId xmlns:a16="http://schemas.microsoft.com/office/drawing/2014/main" xmlns="" id="{ADAD7FE7-863F-3469-F83D-156B5A644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793548"/>
            <a:ext cx="5111750" cy="481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1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818078"/>
            <a:ext cx="5809279" cy="60399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71800" y="164812"/>
            <a:ext cx="3023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Database design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225970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7010"/>
            <a:ext cx="9144000" cy="5140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81400" y="762000"/>
            <a:ext cx="23086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Database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0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BD3A74B-ABE2-873A-D5B4-832AEC267EF6}"/>
              </a:ext>
            </a:extLst>
          </p:cNvPr>
          <p:cNvSpPr/>
          <p:nvPr/>
        </p:nvSpPr>
        <p:spPr>
          <a:xfrm>
            <a:off x="3388829" y="152400"/>
            <a:ext cx="2178423" cy="3585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Bank management</a:t>
            </a:r>
          </a:p>
        </p:txBody>
      </p:sp>
      <p:sp>
        <p:nvSpPr>
          <p:cNvPr id="3" name="Arrow: Down 4">
            <a:extLst>
              <a:ext uri="{FF2B5EF4-FFF2-40B4-BE49-F238E27FC236}">
                <a16:creationId xmlns:a16="http://schemas.microsoft.com/office/drawing/2014/main" xmlns="" id="{5E27ABF7-3DB5-F4DF-ACF8-B9AB028D1AE8}"/>
              </a:ext>
            </a:extLst>
          </p:cNvPr>
          <p:cNvSpPr/>
          <p:nvPr/>
        </p:nvSpPr>
        <p:spPr>
          <a:xfrm>
            <a:off x="4281578" y="510481"/>
            <a:ext cx="369614" cy="47520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xmlns="" id="{E75E94F6-63B2-51A6-6175-663298685713}"/>
              </a:ext>
            </a:extLst>
          </p:cNvPr>
          <p:cNvSpPr/>
          <p:nvPr/>
        </p:nvSpPr>
        <p:spPr>
          <a:xfrm>
            <a:off x="3565754" y="989670"/>
            <a:ext cx="1805796" cy="38243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Account </a:t>
            </a:r>
            <a:r>
              <a:rPr lang="en-US" sz="1400" dirty="0" smtClean="0"/>
              <a:t>Exist?</a:t>
            </a:r>
            <a:endParaRPr lang="en-US" sz="1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87A88AA2-639C-CABB-FF0B-DEBE1073EC27}"/>
              </a:ext>
            </a:extLst>
          </p:cNvPr>
          <p:cNvCxnSpPr/>
          <p:nvPr/>
        </p:nvCxnSpPr>
        <p:spPr>
          <a:xfrm>
            <a:off x="5320586" y="1242742"/>
            <a:ext cx="713117" cy="6412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2DA254D-48A1-89A8-5B73-2EFE2ED30C8F}"/>
              </a:ext>
            </a:extLst>
          </p:cNvPr>
          <p:cNvSpPr txBox="1"/>
          <p:nvPr/>
        </p:nvSpPr>
        <p:spPr>
          <a:xfrm>
            <a:off x="6046963" y="1435417"/>
            <a:ext cx="68723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/>
              <a:t>No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C69B3D6F-72DC-7FEB-1788-F7EAFDD28A66}"/>
              </a:ext>
            </a:extLst>
          </p:cNvPr>
          <p:cNvCxnSpPr/>
          <p:nvPr/>
        </p:nvCxnSpPr>
        <p:spPr>
          <a:xfrm flipH="1">
            <a:off x="3084546" y="1240946"/>
            <a:ext cx="595223" cy="727496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869C236-FFA7-DC07-D178-A7AEDD11C907}"/>
              </a:ext>
            </a:extLst>
          </p:cNvPr>
          <p:cNvSpPr/>
          <p:nvPr/>
        </p:nvSpPr>
        <p:spPr>
          <a:xfrm>
            <a:off x="2558832" y="1918955"/>
            <a:ext cx="1095047" cy="46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DA89DBA-2BC7-D2DB-22DB-C59D8F835D53}"/>
              </a:ext>
            </a:extLst>
          </p:cNvPr>
          <p:cNvSpPr/>
          <p:nvPr/>
        </p:nvSpPr>
        <p:spPr>
          <a:xfrm>
            <a:off x="2373279" y="2913867"/>
            <a:ext cx="1460740" cy="4687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 transaction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2A64FE1-D512-89F9-8083-8E29A1552146}"/>
              </a:ext>
            </a:extLst>
          </p:cNvPr>
          <p:cNvSpPr/>
          <p:nvPr/>
        </p:nvSpPr>
        <p:spPr>
          <a:xfrm>
            <a:off x="5477436" y="1915063"/>
            <a:ext cx="1685364" cy="4396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account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AD94F60-EF50-5B0C-0DF0-F8083FC8D0B1}"/>
              </a:ext>
            </a:extLst>
          </p:cNvPr>
          <p:cNvSpPr/>
          <p:nvPr/>
        </p:nvSpPr>
        <p:spPr>
          <a:xfrm>
            <a:off x="5478619" y="2927737"/>
            <a:ext cx="1676399" cy="4543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</a:t>
            </a:r>
          </a:p>
          <a:p>
            <a:pPr algn="ctr"/>
            <a:r>
              <a:rPr lang="en-US" dirty="0"/>
              <a:t>transaction</a:t>
            </a:r>
          </a:p>
        </p:txBody>
      </p:sp>
      <p:sp>
        <p:nvSpPr>
          <p:cNvPr id="12" name="Arrow: Down 13">
            <a:extLst>
              <a:ext uri="{FF2B5EF4-FFF2-40B4-BE49-F238E27FC236}">
                <a16:creationId xmlns:a16="http://schemas.microsoft.com/office/drawing/2014/main" xmlns="" id="{A55BA8B0-16BB-0527-3B74-7B0A97BDD5A9}"/>
              </a:ext>
            </a:extLst>
          </p:cNvPr>
          <p:cNvSpPr/>
          <p:nvPr/>
        </p:nvSpPr>
        <p:spPr>
          <a:xfrm>
            <a:off x="2883083" y="2384781"/>
            <a:ext cx="441500" cy="4608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4">
            <a:extLst>
              <a:ext uri="{FF2B5EF4-FFF2-40B4-BE49-F238E27FC236}">
                <a16:creationId xmlns:a16="http://schemas.microsoft.com/office/drawing/2014/main" xmlns="" id="{36A8545D-7474-643E-A3C4-88B0AE9DE2CD}"/>
              </a:ext>
            </a:extLst>
          </p:cNvPr>
          <p:cNvSpPr/>
          <p:nvPr/>
        </p:nvSpPr>
        <p:spPr>
          <a:xfrm>
            <a:off x="6234529" y="2359575"/>
            <a:ext cx="312106" cy="47520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 15">
            <a:extLst>
              <a:ext uri="{FF2B5EF4-FFF2-40B4-BE49-F238E27FC236}">
                <a16:creationId xmlns:a16="http://schemas.microsoft.com/office/drawing/2014/main" xmlns="" id="{410F022E-5E11-65E6-1A6A-F048E4DAB993}"/>
              </a:ext>
            </a:extLst>
          </p:cNvPr>
          <p:cNvSpPr/>
          <p:nvPr/>
        </p:nvSpPr>
        <p:spPr>
          <a:xfrm rot="10800000">
            <a:off x="5394893" y="3361765"/>
            <a:ext cx="1173251" cy="1242490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Bent-Up 17">
            <a:extLst>
              <a:ext uri="{FF2B5EF4-FFF2-40B4-BE49-F238E27FC236}">
                <a16:creationId xmlns:a16="http://schemas.microsoft.com/office/drawing/2014/main" xmlns="" id="{B34DD690-F5D0-F8F6-18B0-D44A52C08E08}"/>
              </a:ext>
            </a:extLst>
          </p:cNvPr>
          <p:cNvSpPr/>
          <p:nvPr/>
        </p:nvSpPr>
        <p:spPr>
          <a:xfrm rot="5400000">
            <a:off x="2684338" y="3426716"/>
            <a:ext cx="1252958" cy="1162842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xmlns="" id="{16460607-BE3D-B2AF-2890-B865C8B35CB6}"/>
              </a:ext>
            </a:extLst>
          </p:cNvPr>
          <p:cNvSpPr/>
          <p:nvPr/>
        </p:nvSpPr>
        <p:spPr>
          <a:xfrm>
            <a:off x="4206139" y="3890005"/>
            <a:ext cx="914400" cy="9144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9">
            <a:extLst>
              <a:ext uri="{FF2B5EF4-FFF2-40B4-BE49-F238E27FC236}">
                <a16:creationId xmlns:a16="http://schemas.microsoft.com/office/drawing/2014/main" xmlns="" id="{E1CBA17D-3C74-1D2A-902C-B731D8E79F01}"/>
              </a:ext>
            </a:extLst>
          </p:cNvPr>
          <p:cNvSpPr/>
          <p:nvPr/>
        </p:nvSpPr>
        <p:spPr>
          <a:xfrm>
            <a:off x="4564897" y="4791211"/>
            <a:ext cx="197085" cy="47520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CFF4068-134E-B552-132D-0AE71753521F}"/>
              </a:ext>
            </a:extLst>
          </p:cNvPr>
          <p:cNvSpPr txBox="1"/>
          <p:nvPr/>
        </p:nvSpPr>
        <p:spPr>
          <a:xfrm>
            <a:off x="2642558" y="1375998"/>
            <a:ext cx="557842" cy="3801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yes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562398DC-5824-236C-5F0B-6BAFD876CD37}"/>
              </a:ext>
            </a:extLst>
          </p:cNvPr>
          <p:cNvSpPr/>
          <p:nvPr/>
        </p:nvSpPr>
        <p:spPr>
          <a:xfrm>
            <a:off x="3749447" y="5289008"/>
            <a:ext cx="1820174" cy="3680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receipt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B7ECFB8-7DCC-64A4-D72D-CD8753B872C7}"/>
              </a:ext>
            </a:extLst>
          </p:cNvPr>
          <p:cNvSpPr/>
          <p:nvPr/>
        </p:nvSpPr>
        <p:spPr>
          <a:xfrm>
            <a:off x="4387970" y="6182264"/>
            <a:ext cx="641230" cy="5405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3">
            <a:extLst>
              <a:ext uri="{FF2B5EF4-FFF2-40B4-BE49-F238E27FC236}">
                <a16:creationId xmlns:a16="http://schemas.microsoft.com/office/drawing/2014/main" xmlns="" id="{B60B315C-39C1-2B45-1899-0D0D2397BF1C}"/>
              </a:ext>
            </a:extLst>
          </p:cNvPr>
          <p:cNvSpPr/>
          <p:nvPr/>
        </p:nvSpPr>
        <p:spPr>
          <a:xfrm>
            <a:off x="4572000" y="5669246"/>
            <a:ext cx="254595" cy="51833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0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1295400"/>
            <a:ext cx="21451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ea typeface="Times New Roman"/>
                <a:cs typeface="Times New Roman"/>
              </a:rPr>
              <a:t>Conclusion</a:t>
            </a:r>
            <a:endParaRPr lang="en-US" sz="3200" b="1" u="sng" dirty="0"/>
          </a:p>
          <a:p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2429911"/>
            <a:ext cx="769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project addresses the essential needs of users in the banking sector by </a:t>
            </a:r>
            <a:endParaRPr lang="en-US" dirty="0" smtClean="0"/>
          </a:p>
          <a:p>
            <a:r>
              <a:rPr lang="en-US" dirty="0" smtClean="0"/>
              <a:t>streamlining </a:t>
            </a:r>
            <a:r>
              <a:rPr lang="en-US" dirty="0"/>
              <a:t>transactions </a:t>
            </a:r>
            <a:r>
              <a:rPr lang="en-US" dirty="0" smtClean="0"/>
              <a:t>like </a:t>
            </a:r>
            <a:r>
              <a:rPr lang="en-US" dirty="0"/>
              <a:t>deposits, withdrawals, and </a:t>
            </a:r>
            <a:r>
              <a:rPr lang="en-US" dirty="0" smtClean="0"/>
              <a:t>account </a:t>
            </a:r>
            <a:r>
              <a:rPr lang="en-US" dirty="0"/>
              <a:t>management. Future versions aim to </a:t>
            </a:r>
            <a:r>
              <a:rPr lang="en-US" dirty="0" smtClean="0"/>
              <a:t>introduce </a:t>
            </a:r>
            <a:r>
              <a:rPr lang="en-US" dirty="0"/>
              <a:t>even more advanced features to enhance usability and efficiency. </a:t>
            </a:r>
            <a:r>
              <a:rPr lang="en-US" dirty="0" smtClean="0"/>
              <a:t>By </a:t>
            </a:r>
            <a:r>
              <a:rPr lang="en-US" dirty="0"/>
              <a:t>integrating modern methods such as ATM and debit card transactions, the </a:t>
            </a:r>
            <a:r>
              <a:rPr lang="en-US" dirty="0" smtClean="0"/>
              <a:t>system </a:t>
            </a:r>
            <a:r>
              <a:rPr lang="en-US" dirty="0"/>
              <a:t>keeps up </a:t>
            </a:r>
            <a:r>
              <a:rPr lang="en-US" dirty="0" smtClean="0"/>
              <a:t>with </a:t>
            </a:r>
            <a:r>
              <a:rPr lang="en-US" dirty="0"/>
              <a:t>evolving banking technologies.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600" y="4419600"/>
            <a:ext cx="22860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77435" y="4419600"/>
            <a:ext cx="22860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4377018" y="4074553"/>
            <a:ext cx="721015" cy="690093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7029" y="1219200"/>
            <a:ext cx="518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What is a Bank Management System?</a:t>
            </a:r>
            <a:endParaRPr lang="en-US" sz="3200" dirty="0"/>
          </a:p>
        </p:txBody>
      </p:sp>
      <p:sp>
        <p:nvSpPr>
          <p:cNvPr id="3" name="Flowchart: Connector 2"/>
          <p:cNvSpPr/>
          <p:nvPr/>
        </p:nvSpPr>
        <p:spPr>
          <a:xfrm>
            <a:off x="1047750" y="2933700"/>
            <a:ext cx="114300" cy="114300"/>
          </a:xfrm>
          <a:prstGeom prst="flowChartConnector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7352" y="2743200"/>
            <a:ext cx="5372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desktop application for managing banking operations.</a:t>
            </a:r>
          </a:p>
          <a:p>
            <a:endParaRPr lang="en-US" dirty="0"/>
          </a:p>
        </p:txBody>
      </p:sp>
      <p:sp>
        <p:nvSpPr>
          <p:cNvPr id="5" name="Flowchart: Connector 4"/>
          <p:cNvSpPr/>
          <p:nvPr/>
        </p:nvSpPr>
        <p:spPr>
          <a:xfrm>
            <a:off x="1047750" y="3510643"/>
            <a:ext cx="114300" cy="114300"/>
          </a:xfrm>
          <a:prstGeom prst="flowChartConnector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6466" y="3389531"/>
            <a:ext cx="7325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Developed using Java Swing for GUI and MySQL for database management.</a:t>
            </a:r>
          </a:p>
          <a:p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1025979" y="4185557"/>
            <a:ext cx="114300" cy="114300"/>
          </a:xfrm>
          <a:prstGeom prst="flowChartConnector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4029670"/>
            <a:ext cx="7214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Facilitates secure and efficient handling of customer accounts, transactions, </a:t>
            </a:r>
          </a:p>
          <a:p>
            <a:r>
              <a:rPr lang="en-US" dirty="0" smtClean="0"/>
              <a:t>and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8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1600200"/>
            <a:ext cx="5932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Motivation for a Bank Management System</a:t>
            </a:r>
            <a:endParaRPr lang="en-US" sz="2400" b="1" u="sng" dirty="0"/>
          </a:p>
        </p:txBody>
      </p:sp>
      <p:sp>
        <p:nvSpPr>
          <p:cNvPr id="4" name="Flowchart: Connector 3"/>
          <p:cNvSpPr/>
          <p:nvPr/>
        </p:nvSpPr>
        <p:spPr>
          <a:xfrm>
            <a:off x="1066800" y="2482334"/>
            <a:ext cx="152400" cy="152400"/>
          </a:xfrm>
          <a:prstGeom prst="flowChartConnector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62743" y="2373868"/>
            <a:ext cx="742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Improve Efficiency</a:t>
            </a:r>
            <a:r>
              <a:rPr lang="en-US" dirty="0" smtClean="0"/>
              <a:t>: Automate manual tasks to streamline banking operations</a:t>
            </a:r>
            <a:endParaRPr lang="en-US" dirty="0"/>
          </a:p>
        </p:txBody>
      </p:sp>
      <p:sp>
        <p:nvSpPr>
          <p:cNvPr id="6" name="Flowchart: Connector 5"/>
          <p:cNvSpPr/>
          <p:nvPr/>
        </p:nvSpPr>
        <p:spPr>
          <a:xfrm>
            <a:off x="1066800" y="2917371"/>
            <a:ext cx="152400" cy="152400"/>
          </a:xfrm>
          <a:prstGeom prst="flowChartConnector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62743" y="2819400"/>
            <a:ext cx="7197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Enhance Customer Experience</a:t>
            </a:r>
            <a:r>
              <a:rPr lang="en-US" dirty="0" smtClean="0"/>
              <a:t>: Offer faster and more accessible services </a:t>
            </a:r>
          </a:p>
          <a:p>
            <a:r>
              <a:rPr lang="en-US" dirty="0" smtClean="0"/>
              <a:t>for customers.</a:t>
            </a:r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1066800" y="3657600"/>
            <a:ext cx="152400" cy="152400"/>
          </a:xfrm>
          <a:prstGeom prst="flowChartConnector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62743" y="3516086"/>
            <a:ext cx="6913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Ensure Security</a:t>
            </a:r>
            <a:r>
              <a:rPr lang="en-US" dirty="0" smtClean="0"/>
              <a:t>: Protect sensitive financial data through robust security</a:t>
            </a:r>
          </a:p>
          <a:p>
            <a:r>
              <a:rPr lang="en-US" dirty="0" smtClean="0"/>
              <a:t> measures.</a:t>
            </a:r>
            <a:endParaRPr lang="en-US" dirty="0"/>
          </a:p>
        </p:txBody>
      </p:sp>
      <p:sp>
        <p:nvSpPr>
          <p:cNvPr id="10" name="Flowchart: Connector 9"/>
          <p:cNvSpPr/>
          <p:nvPr/>
        </p:nvSpPr>
        <p:spPr>
          <a:xfrm>
            <a:off x="1066800" y="4343400"/>
            <a:ext cx="152400" cy="152400"/>
          </a:xfrm>
          <a:prstGeom prst="flowChartConnector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62743" y="4267200"/>
            <a:ext cx="680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Reduce Costs</a:t>
            </a:r>
            <a:r>
              <a:rPr lang="en-US" dirty="0" smtClean="0"/>
              <a:t>: Minimize errors and reduce the need for extensive staff </a:t>
            </a:r>
          </a:p>
          <a:p>
            <a:r>
              <a:rPr lang="en-US" dirty="0" smtClean="0"/>
              <a:t>involvement.</a:t>
            </a:r>
            <a:endParaRPr lang="en-US" dirty="0"/>
          </a:p>
        </p:txBody>
      </p:sp>
      <p:sp>
        <p:nvSpPr>
          <p:cNvPr id="12" name="Flowchart: Connector 11"/>
          <p:cNvSpPr/>
          <p:nvPr/>
        </p:nvSpPr>
        <p:spPr>
          <a:xfrm>
            <a:off x="1066800" y="5029200"/>
            <a:ext cx="152400" cy="152400"/>
          </a:xfrm>
          <a:prstGeom prst="flowChartConnector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62743" y="4964668"/>
            <a:ext cx="691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Ensure Compliance</a:t>
            </a:r>
            <a:r>
              <a:rPr lang="en-US" dirty="0" smtClean="0"/>
              <a:t>: Meet legal and regulatory standards automatically.</a:t>
            </a:r>
            <a:endParaRPr lang="en-US" dirty="0"/>
          </a:p>
        </p:txBody>
      </p:sp>
      <p:sp>
        <p:nvSpPr>
          <p:cNvPr id="14" name="Flowchart: Connector 13"/>
          <p:cNvSpPr/>
          <p:nvPr/>
        </p:nvSpPr>
        <p:spPr>
          <a:xfrm>
            <a:off x="1066800" y="5638800"/>
            <a:ext cx="152400" cy="152400"/>
          </a:xfrm>
          <a:prstGeom prst="flowChartConnector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62743" y="5525869"/>
            <a:ext cx="614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Scalability</a:t>
            </a:r>
            <a:r>
              <a:rPr lang="en-US" dirty="0" smtClean="0"/>
              <a:t>: Adapt to growing transaction volume and user 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2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1295399"/>
            <a:ext cx="4480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Objectives of the System</a:t>
            </a:r>
            <a:endParaRPr lang="en-US" sz="3200" b="1" u="sng" dirty="0"/>
          </a:p>
        </p:txBody>
      </p:sp>
      <p:sp>
        <p:nvSpPr>
          <p:cNvPr id="4" name="Flowchart: Connector 3"/>
          <p:cNvSpPr/>
          <p:nvPr/>
        </p:nvSpPr>
        <p:spPr>
          <a:xfrm>
            <a:off x="1371599" y="2383971"/>
            <a:ext cx="152400" cy="152400"/>
          </a:xfrm>
          <a:prstGeom prst="flowChartConnector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3999" y="2286000"/>
            <a:ext cx="6429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Automate banking processes like account creation and transactions.</a:t>
            </a:r>
          </a:p>
          <a:p>
            <a:endParaRPr lang="en-US" dirty="0"/>
          </a:p>
        </p:txBody>
      </p:sp>
      <p:sp>
        <p:nvSpPr>
          <p:cNvPr id="6" name="Flowchart: Connector 5"/>
          <p:cNvSpPr/>
          <p:nvPr/>
        </p:nvSpPr>
        <p:spPr>
          <a:xfrm>
            <a:off x="1371599" y="2971799"/>
            <a:ext cx="152400" cy="152400"/>
          </a:xfrm>
          <a:prstGeom prst="flowChartConnector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3999" y="2873828"/>
            <a:ext cx="4149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 a user-friendly graphical interface.</a:t>
            </a:r>
          </a:p>
          <a:p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1371599" y="3494313"/>
            <a:ext cx="152400" cy="152400"/>
          </a:xfrm>
          <a:prstGeom prst="flowChartConnector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3999" y="3396342"/>
            <a:ext cx="5070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Ensure secure storage and retrieval of customer data.</a:t>
            </a:r>
          </a:p>
          <a:p>
            <a:endParaRPr lang="en-US" dirty="0"/>
          </a:p>
        </p:txBody>
      </p:sp>
      <p:sp>
        <p:nvSpPr>
          <p:cNvPr id="10" name="Flowchart: Connector 9"/>
          <p:cNvSpPr/>
          <p:nvPr/>
        </p:nvSpPr>
        <p:spPr>
          <a:xfrm>
            <a:off x="1371599" y="4023640"/>
            <a:ext cx="152400" cy="152400"/>
          </a:xfrm>
          <a:prstGeom prst="flowChartConnector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23999" y="3925669"/>
            <a:ext cx="2473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Minimize manual errors.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8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1413615"/>
            <a:ext cx="496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Key Features of the System</a:t>
            </a:r>
            <a:endParaRPr lang="en-US" sz="3200" b="1" u="sng" dirty="0"/>
          </a:p>
        </p:txBody>
      </p:sp>
      <p:sp>
        <p:nvSpPr>
          <p:cNvPr id="3" name="Flowchart: Connector 2"/>
          <p:cNvSpPr/>
          <p:nvPr/>
        </p:nvSpPr>
        <p:spPr>
          <a:xfrm>
            <a:off x="1524000" y="2558535"/>
            <a:ext cx="152400" cy="152400"/>
          </a:xfrm>
          <a:prstGeom prst="flowChartConnector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30829" y="2438400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Account Create: Sign in, Sign Up, clear</a:t>
            </a:r>
            <a:endParaRPr lang="en-US" dirty="0"/>
          </a:p>
        </p:txBody>
      </p:sp>
      <p:sp>
        <p:nvSpPr>
          <p:cNvPr id="5" name="Flowchart: Connector 4"/>
          <p:cNvSpPr/>
          <p:nvPr/>
        </p:nvSpPr>
        <p:spPr>
          <a:xfrm>
            <a:off x="1524000" y="3048392"/>
            <a:ext cx="152400" cy="152400"/>
          </a:xfrm>
          <a:prstGeom prst="flowChartConnector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30829" y="2928257"/>
            <a:ext cx="536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Transaction Handling: Deposit, withdraw, and fast cash.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1524000" y="3538249"/>
            <a:ext cx="152400" cy="152400"/>
          </a:xfrm>
          <a:prstGeom prst="flowChartConnector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30829" y="3418114"/>
            <a:ext cx="6301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 Integration: Store and manage customer and transaction </a:t>
            </a:r>
          </a:p>
          <a:p>
            <a:r>
              <a:rPr lang="en-US" dirty="0" smtClean="0"/>
              <a:t>details in MySQL.</a:t>
            </a:r>
            <a:endParaRPr lang="en-US" dirty="0"/>
          </a:p>
        </p:txBody>
      </p:sp>
      <p:sp>
        <p:nvSpPr>
          <p:cNvPr id="9" name="Flowchart: Connector 8"/>
          <p:cNvSpPr/>
          <p:nvPr/>
        </p:nvSpPr>
        <p:spPr>
          <a:xfrm>
            <a:off x="1524000" y="4278870"/>
            <a:ext cx="152400" cy="152400"/>
          </a:xfrm>
          <a:prstGeom prst="flowChartConnector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30829" y="4158735"/>
            <a:ext cx="521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Reports: Generate account and transaction summaries.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8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1600200"/>
            <a:ext cx="4389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Workflow of the System</a:t>
            </a:r>
            <a:endParaRPr lang="en-US" sz="3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981200" y="2460562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logs in securely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1828800" y="2569028"/>
            <a:ext cx="152400" cy="152400"/>
          </a:xfrm>
          <a:prstGeom prst="flowChartConnector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1200" y="2950419"/>
            <a:ext cx="649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Selects an operation (account management, transactions, or reports).</a:t>
            </a:r>
            <a:endParaRPr lang="en-US" dirty="0"/>
          </a:p>
        </p:txBody>
      </p:sp>
      <p:sp>
        <p:nvSpPr>
          <p:cNvPr id="6" name="Flowchart: Connector 5"/>
          <p:cNvSpPr/>
          <p:nvPr/>
        </p:nvSpPr>
        <p:spPr>
          <a:xfrm>
            <a:off x="1828800" y="3058885"/>
            <a:ext cx="152400" cy="152400"/>
          </a:xfrm>
          <a:prstGeom prst="flowChartConnector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81200" y="3374962"/>
            <a:ext cx="623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performs the operation and updates the MySQL database.</a:t>
            </a:r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1828800" y="3483428"/>
            <a:ext cx="152400" cy="152400"/>
          </a:xfrm>
          <a:prstGeom prst="flowChartConnector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81200" y="3853933"/>
            <a:ext cx="2285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logs out securely.</a:t>
            </a:r>
            <a:endParaRPr lang="en-US" dirty="0"/>
          </a:p>
        </p:txBody>
      </p:sp>
      <p:sp>
        <p:nvSpPr>
          <p:cNvPr id="10" name="Flowchart: Connector 9"/>
          <p:cNvSpPr/>
          <p:nvPr/>
        </p:nvSpPr>
        <p:spPr>
          <a:xfrm>
            <a:off x="1828800" y="3962399"/>
            <a:ext cx="152400" cy="152400"/>
          </a:xfrm>
          <a:prstGeom prst="flowChartConnector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7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1600200"/>
            <a:ext cx="4207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Technologies and Tools</a:t>
            </a:r>
            <a:endParaRPr lang="en-US" sz="3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981200" y="2460562"/>
            <a:ext cx="454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Programming Language: Java (Swing &amp; AWT)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1828800" y="2569028"/>
            <a:ext cx="152400" cy="152400"/>
          </a:xfrm>
          <a:prstGeom prst="flowChartConnector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1200" y="2972191"/>
            <a:ext cx="369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Database: MySQL (direct integration)</a:t>
            </a:r>
            <a:endParaRPr lang="en-US" dirty="0"/>
          </a:p>
        </p:txBody>
      </p:sp>
      <p:sp>
        <p:nvSpPr>
          <p:cNvPr id="6" name="Flowchart: Connector 5"/>
          <p:cNvSpPr/>
          <p:nvPr/>
        </p:nvSpPr>
        <p:spPr>
          <a:xfrm>
            <a:off x="1828800" y="3080657"/>
            <a:ext cx="152400" cy="152400"/>
          </a:xfrm>
          <a:prstGeom prst="flowChartConnector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81200" y="3462049"/>
            <a:ext cx="6077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Connectivity: JDBC (Java Database Connectivity) for database </a:t>
            </a:r>
          </a:p>
          <a:p>
            <a:r>
              <a:rPr lang="en-US" dirty="0" smtClean="0"/>
              <a:t>operations.</a:t>
            </a:r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1828800" y="3570515"/>
            <a:ext cx="152400" cy="152400"/>
          </a:xfrm>
          <a:prstGeom prst="flowChartConnector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9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3200" y="1850570"/>
            <a:ext cx="3737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System Architecture</a:t>
            </a:r>
            <a:endParaRPr lang="en-US" sz="32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2783335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Presentation Layer: Java Swing GUI for user interaction.</a:t>
            </a:r>
          </a:p>
          <a:p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1665514" y="2895600"/>
            <a:ext cx="152400" cy="152400"/>
          </a:xfrm>
          <a:prstGeom prst="flowChartConnector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28800" y="3305849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 Layer: Java classes for business logic and data validation.</a:t>
            </a:r>
          </a:p>
          <a:p>
            <a:endParaRPr lang="en-US" dirty="0"/>
          </a:p>
        </p:txBody>
      </p:sp>
      <p:sp>
        <p:nvSpPr>
          <p:cNvPr id="9" name="Flowchart: Connector 8"/>
          <p:cNvSpPr/>
          <p:nvPr/>
        </p:nvSpPr>
        <p:spPr>
          <a:xfrm>
            <a:off x="1665514" y="3418114"/>
            <a:ext cx="152400" cy="152400"/>
          </a:xfrm>
          <a:prstGeom prst="flowChartConnector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3752163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 Layer: MySQL for storing and retrieving data.</a:t>
            </a:r>
          </a:p>
          <a:p>
            <a:endParaRPr lang="en-US" dirty="0"/>
          </a:p>
        </p:txBody>
      </p:sp>
      <p:sp>
        <p:nvSpPr>
          <p:cNvPr id="11" name="Flowchart: Connector 10"/>
          <p:cNvSpPr/>
          <p:nvPr/>
        </p:nvSpPr>
        <p:spPr>
          <a:xfrm>
            <a:off x="1665514" y="3864428"/>
            <a:ext cx="152400" cy="152400"/>
          </a:xfrm>
          <a:prstGeom prst="flowChartConnector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4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1371600"/>
            <a:ext cx="5734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Challenges Faced and Solutions</a:t>
            </a:r>
            <a:endParaRPr lang="en-US" sz="3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057400" y="2100943"/>
            <a:ext cx="3820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Challenge: </a:t>
            </a:r>
            <a:r>
              <a:rPr lang="en-US" dirty="0" smtClean="0"/>
              <a:t>Designing an intuitive GUI.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2438400"/>
            <a:ext cx="6814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Solution: </a:t>
            </a:r>
            <a:r>
              <a:rPr lang="en-US" dirty="0" smtClean="0"/>
              <a:t>Used Swing components like </a:t>
            </a:r>
            <a:r>
              <a:rPr lang="en-US" dirty="0" err="1" smtClean="0"/>
              <a:t>JTable</a:t>
            </a:r>
            <a:r>
              <a:rPr lang="en-US" dirty="0" smtClean="0"/>
              <a:t>, </a:t>
            </a:r>
            <a:r>
              <a:rPr lang="en-US" dirty="0" err="1" smtClean="0"/>
              <a:t>JButton</a:t>
            </a:r>
            <a:r>
              <a:rPr lang="en-US" dirty="0" smtClean="0"/>
              <a:t>, and </a:t>
            </a:r>
            <a:r>
              <a:rPr lang="en-US" dirty="0" err="1" smtClean="0"/>
              <a:t>JTextField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 ease of use.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3407229"/>
            <a:ext cx="4170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Challenge: </a:t>
            </a:r>
            <a:r>
              <a:rPr lang="en-US" dirty="0" smtClean="0"/>
              <a:t>Ensuring database connectivity.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7400" y="3733800"/>
            <a:ext cx="6224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Solution: </a:t>
            </a:r>
            <a:r>
              <a:rPr lang="en-US" dirty="0" smtClean="0"/>
              <a:t>Used JDBC (Java Database Connectivity) for seamless </a:t>
            </a:r>
          </a:p>
          <a:p>
            <a:r>
              <a:rPr lang="en-US" dirty="0" smtClean="0"/>
              <a:t>integration with MySQL.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57400" y="4615544"/>
            <a:ext cx="4331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Challenge: </a:t>
            </a:r>
            <a:r>
              <a:rPr lang="en-US" dirty="0" smtClean="0"/>
              <a:t>Handling multiple users securely.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7400" y="4942115"/>
            <a:ext cx="6102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Solution: </a:t>
            </a:r>
            <a:r>
              <a:rPr lang="en-US" dirty="0" smtClean="0"/>
              <a:t>Implemented role-based access control and encrypted </a:t>
            </a:r>
          </a:p>
          <a:p>
            <a:r>
              <a:rPr lang="en-US" dirty="0" smtClean="0"/>
              <a:t>passwords.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9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602</Words>
  <Application>Microsoft Office PowerPoint</Application>
  <PresentationFormat>On-screen Show (4:3)</PresentationFormat>
  <Paragraphs>86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Bank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Login Page</vt:lpstr>
      <vt:lpstr>Sign Up page</vt:lpstr>
      <vt:lpstr>Account Details</vt:lpstr>
      <vt:lpstr>Transaction page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19</cp:revision>
  <dcterms:created xsi:type="dcterms:W3CDTF">2025-01-15T04:09:56Z</dcterms:created>
  <dcterms:modified xsi:type="dcterms:W3CDTF">2025-01-15T11:07:50Z</dcterms:modified>
</cp:coreProperties>
</file>