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5" r:id="rId6"/>
    <p:sldId id="276" r:id="rId7"/>
    <p:sldId id="274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9A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EA175D-DA4A-4E25-93A7-81144140560F}">
  <a:tblStyle styleId="{5DEA175D-DA4A-4E25-93A7-811441405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71" autoAdjust="0"/>
  </p:normalViewPr>
  <p:slideViewPr>
    <p:cSldViewPr snapToGrid="0">
      <p:cViewPr varScale="1">
        <p:scale>
          <a:sx n="84" d="100"/>
          <a:sy n="84" d="100"/>
        </p:scale>
        <p:origin x="142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25151" custLinFactNeighborY="-4466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Anwendung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B613AE-66F5-4F72-B921-1861171309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062BAC-40C1-4879-861E-24AFBEEB5EF3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GUI</a:t>
          </a:r>
        </a:p>
      </dgm:t>
    </dgm:pt>
    <dgm:pt modelId="{D496E276-CC8C-41A5-A9BA-513B0D57EAE2}" type="parTrans" cxnId="{064594CC-E614-4855-BFF9-0D7496F2C004}">
      <dgm:prSet/>
      <dgm:spPr/>
      <dgm:t>
        <a:bodyPr/>
        <a:lstStyle/>
        <a:p>
          <a:endParaRPr lang="de-DE"/>
        </a:p>
      </dgm:t>
    </dgm:pt>
    <dgm:pt modelId="{1E6489C0-0C33-40D4-BAE1-B5891D347766}" type="sibTrans" cxnId="{064594CC-E614-4855-BFF9-0D7496F2C004}">
      <dgm:prSet/>
      <dgm:spPr/>
      <dgm:t>
        <a:bodyPr/>
        <a:lstStyle/>
        <a:p>
          <a:endParaRPr lang="de-DE"/>
        </a:p>
      </dgm:t>
    </dgm:pt>
    <dgm:pt modelId="{94AABCED-A6F8-4357-9AF3-7B58B19731D2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Datensatz</a:t>
          </a:r>
        </a:p>
      </dgm:t>
    </dgm:pt>
    <dgm:pt modelId="{E32B3C0C-2297-4269-A3FB-A45C7927A5C9}" type="parTrans" cxnId="{39B5EA34-6328-470B-BC62-14C2DCB87397}">
      <dgm:prSet/>
      <dgm:spPr/>
      <dgm:t>
        <a:bodyPr/>
        <a:lstStyle/>
        <a:p>
          <a:endParaRPr lang="de-DE"/>
        </a:p>
      </dgm:t>
    </dgm:pt>
    <dgm:pt modelId="{7B2D5671-E828-455F-8955-DEDEAE1B5569}" type="sibTrans" cxnId="{39B5EA34-6328-470B-BC62-14C2DCB87397}">
      <dgm:prSet/>
      <dgm:spPr/>
      <dgm:t>
        <a:bodyPr/>
        <a:lstStyle/>
        <a:p>
          <a:endParaRPr lang="de-DE"/>
        </a:p>
      </dgm:t>
    </dgm:pt>
    <dgm:pt modelId="{CB506CAC-4E1A-443C-8B7D-08CF0625CF7C}">
      <dgm:prSet phldrT="[Text]" custT="1"/>
      <dgm:spPr>
        <a:solidFill>
          <a:srgbClr val="D9D9D9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Modell</a:t>
          </a:r>
        </a:p>
      </dgm:t>
    </dgm:pt>
    <dgm:pt modelId="{76FE4D2C-6EB4-4E94-8038-EB40E930ECDB}" type="parTrans" cxnId="{121FAE27-F78F-40D3-AEFC-70D69BE0818D}">
      <dgm:prSet/>
      <dgm:spPr/>
      <dgm:t>
        <a:bodyPr/>
        <a:lstStyle/>
        <a:p>
          <a:endParaRPr lang="de-DE"/>
        </a:p>
      </dgm:t>
    </dgm:pt>
    <dgm:pt modelId="{AA25F873-39C1-4D9E-9323-5BC9133E2AEE}" type="sibTrans" cxnId="{121FAE27-F78F-40D3-AEFC-70D69BE0818D}">
      <dgm:prSet/>
      <dgm:spPr/>
      <dgm:t>
        <a:bodyPr/>
        <a:lstStyle/>
        <a:p>
          <a:endParaRPr lang="de-DE"/>
        </a:p>
      </dgm:t>
    </dgm:pt>
    <dgm:pt modelId="{2958710B-4428-45D3-88F9-CF2511BECEE8}">
      <dgm:prSet custT="1"/>
      <dgm:spPr>
        <a:solidFill>
          <a:srgbClr val="79AEBF"/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Training</a:t>
          </a:r>
        </a:p>
      </dgm:t>
    </dgm:pt>
    <dgm:pt modelId="{48BE99CA-9D82-4157-B079-370BBC402608}" type="parTrans" cxnId="{BE6DB0B2-C425-4DB4-B61B-89C2BE010A60}">
      <dgm:prSet/>
      <dgm:spPr/>
      <dgm:t>
        <a:bodyPr/>
        <a:lstStyle/>
        <a:p>
          <a:endParaRPr lang="de-DE"/>
        </a:p>
      </dgm:t>
    </dgm:pt>
    <dgm:pt modelId="{3356C388-FA21-4E48-91DE-E92DEE062738}" type="sibTrans" cxnId="{BE6DB0B2-C425-4DB4-B61B-89C2BE010A60}">
      <dgm:prSet/>
      <dgm:spPr/>
      <dgm:t>
        <a:bodyPr/>
        <a:lstStyle/>
        <a:p>
          <a:endParaRPr lang="de-DE"/>
        </a:p>
      </dgm:t>
    </dgm:pt>
    <dgm:pt modelId="{49C4C7F6-5BC0-47C6-8EC5-5EBCE22DF9A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Evaluation</a:t>
          </a:r>
        </a:p>
      </dgm:t>
    </dgm:pt>
    <dgm:pt modelId="{142474AF-9E76-4F65-B906-9398FA459D3E}" type="parTrans" cxnId="{0E79FD9B-75F0-422D-B30A-F9FF8389BE73}">
      <dgm:prSet/>
      <dgm:spPr/>
      <dgm:t>
        <a:bodyPr/>
        <a:lstStyle/>
        <a:p>
          <a:endParaRPr lang="de-DE"/>
        </a:p>
      </dgm:t>
    </dgm:pt>
    <dgm:pt modelId="{75D3DF94-8D2E-4AFF-A4CF-654BA992E8A5}" type="sibTrans" cxnId="{0E79FD9B-75F0-422D-B30A-F9FF8389BE73}">
      <dgm:prSet/>
      <dgm:spPr/>
      <dgm:t>
        <a:bodyPr/>
        <a:lstStyle/>
        <a:p>
          <a:endParaRPr lang="de-DE"/>
        </a:p>
      </dgm:t>
    </dgm:pt>
    <dgm:pt modelId="{F51ED101-6400-4D8D-9665-6D841C67A314}" type="pres">
      <dgm:prSet presAssocID="{42B613AE-66F5-4F72-B921-186117130961}" presName="Name0" presStyleCnt="0">
        <dgm:presLayoutVars>
          <dgm:dir/>
          <dgm:animLvl val="lvl"/>
          <dgm:resizeHandles val="exact"/>
        </dgm:presLayoutVars>
      </dgm:prSet>
      <dgm:spPr/>
    </dgm:pt>
    <dgm:pt modelId="{01A4B8B4-31D9-451A-B0F9-2C475D718567}" type="pres">
      <dgm:prSet presAssocID="{AA062BAC-40C1-4879-861E-24AFBEEB5EF3}" presName="parTxOnly" presStyleLbl="node1" presStyleIdx="0" presStyleCnt="5" custLinFactNeighborX="-19428">
        <dgm:presLayoutVars>
          <dgm:chMax val="0"/>
          <dgm:chPref val="0"/>
          <dgm:bulletEnabled val="1"/>
        </dgm:presLayoutVars>
      </dgm:prSet>
      <dgm:spPr/>
    </dgm:pt>
    <dgm:pt modelId="{1D809548-B0BA-47DA-BBA1-B21D2C43A27C}" type="pres">
      <dgm:prSet presAssocID="{1E6489C0-0C33-40D4-BAE1-B5891D347766}" presName="parTxOnlySpace" presStyleCnt="0"/>
      <dgm:spPr/>
    </dgm:pt>
    <dgm:pt modelId="{DECB1662-AA52-43D3-B73A-00086F0F281B}" type="pres">
      <dgm:prSet presAssocID="{94AABCED-A6F8-4357-9AF3-7B58B19731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0F17D0-440F-48B2-A168-8AC909B16309}" type="pres">
      <dgm:prSet presAssocID="{7B2D5671-E828-455F-8955-DEDEAE1B5569}" presName="parTxOnlySpace" presStyleCnt="0"/>
      <dgm:spPr/>
    </dgm:pt>
    <dgm:pt modelId="{C915BA59-5BC9-45BD-9014-207A71C6B967}" type="pres">
      <dgm:prSet presAssocID="{CB506CAC-4E1A-443C-8B7D-08CF0625CF7C}" presName="parTxOnly" presStyleLbl="node1" presStyleIdx="2" presStyleCnt="5" custLinFactNeighborX="-3886">
        <dgm:presLayoutVars>
          <dgm:chMax val="0"/>
          <dgm:chPref val="0"/>
          <dgm:bulletEnabled val="1"/>
        </dgm:presLayoutVars>
      </dgm:prSet>
      <dgm:spPr/>
    </dgm:pt>
    <dgm:pt modelId="{DD76AB80-95F7-42BC-8F8A-1B00721785B1}" type="pres">
      <dgm:prSet presAssocID="{AA25F873-39C1-4D9E-9323-5BC9133E2AEE}" presName="parTxOnlySpace" presStyleCnt="0"/>
      <dgm:spPr/>
    </dgm:pt>
    <dgm:pt modelId="{7A14DB21-1C74-43C4-8A29-2CA1053FBFE0}" type="pres">
      <dgm:prSet presAssocID="{2958710B-4428-45D3-88F9-CF2511BECE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135C8B-743F-4350-A748-7FC6536BA2CB}" type="pres">
      <dgm:prSet presAssocID="{3356C388-FA21-4E48-91DE-E92DEE062738}" presName="parTxOnlySpace" presStyleCnt="0"/>
      <dgm:spPr/>
    </dgm:pt>
    <dgm:pt modelId="{49917544-6E7C-47DB-8AB4-F035A75020E8}" type="pres">
      <dgm:prSet presAssocID="{49C4C7F6-5BC0-47C6-8EC5-5EBCE22DF9AA}" presName="parTxOnly" presStyleLbl="node1" presStyleIdx="4" presStyleCnt="5" custLinFactNeighborX="1125">
        <dgm:presLayoutVars>
          <dgm:chMax val="0"/>
          <dgm:chPref val="0"/>
          <dgm:bulletEnabled val="1"/>
        </dgm:presLayoutVars>
      </dgm:prSet>
      <dgm:spPr/>
    </dgm:pt>
  </dgm:ptLst>
  <dgm:cxnLst>
    <dgm:cxn modelId="{D7B12511-5D3C-4363-9441-13B523F92858}" type="presOf" srcId="{94AABCED-A6F8-4357-9AF3-7B58B19731D2}" destId="{DECB1662-AA52-43D3-B73A-00086F0F281B}" srcOrd="0" destOrd="0" presId="urn:microsoft.com/office/officeart/2005/8/layout/chevron1"/>
    <dgm:cxn modelId="{526A1725-0A52-44AF-A424-E49161312F64}" type="presOf" srcId="{AA062BAC-40C1-4879-861E-24AFBEEB5EF3}" destId="{01A4B8B4-31D9-451A-B0F9-2C475D718567}" srcOrd="0" destOrd="0" presId="urn:microsoft.com/office/officeart/2005/8/layout/chevron1"/>
    <dgm:cxn modelId="{121FAE27-F78F-40D3-AEFC-70D69BE0818D}" srcId="{42B613AE-66F5-4F72-B921-186117130961}" destId="{CB506CAC-4E1A-443C-8B7D-08CF0625CF7C}" srcOrd="2" destOrd="0" parTransId="{76FE4D2C-6EB4-4E94-8038-EB40E930ECDB}" sibTransId="{AA25F873-39C1-4D9E-9323-5BC9133E2AEE}"/>
    <dgm:cxn modelId="{39B5EA34-6328-470B-BC62-14C2DCB87397}" srcId="{42B613AE-66F5-4F72-B921-186117130961}" destId="{94AABCED-A6F8-4357-9AF3-7B58B19731D2}" srcOrd="1" destOrd="0" parTransId="{E32B3C0C-2297-4269-A3FB-A45C7927A5C9}" sibTransId="{7B2D5671-E828-455F-8955-DEDEAE1B5569}"/>
    <dgm:cxn modelId="{90DD0396-528B-486A-86DE-2DB7F6273CB4}" type="presOf" srcId="{42B613AE-66F5-4F72-B921-186117130961}" destId="{F51ED101-6400-4D8D-9665-6D841C67A314}" srcOrd="0" destOrd="0" presId="urn:microsoft.com/office/officeart/2005/8/layout/chevron1"/>
    <dgm:cxn modelId="{0E79FD9B-75F0-422D-B30A-F9FF8389BE73}" srcId="{42B613AE-66F5-4F72-B921-186117130961}" destId="{49C4C7F6-5BC0-47C6-8EC5-5EBCE22DF9AA}" srcOrd="4" destOrd="0" parTransId="{142474AF-9E76-4F65-B906-9398FA459D3E}" sibTransId="{75D3DF94-8D2E-4AFF-A4CF-654BA992E8A5}"/>
    <dgm:cxn modelId="{BE6DB0B2-C425-4DB4-B61B-89C2BE010A60}" srcId="{42B613AE-66F5-4F72-B921-186117130961}" destId="{2958710B-4428-45D3-88F9-CF2511BECEE8}" srcOrd="3" destOrd="0" parTransId="{48BE99CA-9D82-4157-B079-370BBC402608}" sibTransId="{3356C388-FA21-4E48-91DE-E92DEE062738}"/>
    <dgm:cxn modelId="{46EEB1CA-97BD-4DAF-BDF7-872A2D3A0532}" type="presOf" srcId="{49C4C7F6-5BC0-47C6-8EC5-5EBCE22DF9AA}" destId="{49917544-6E7C-47DB-8AB4-F035A75020E8}" srcOrd="0" destOrd="0" presId="urn:microsoft.com/office/officeart/2005/8/layout/chevron1"/>
    <dgm:cxn modelId="{064594CC-E614-4855-BFF9-0D7496F2C004}" srcId="{42B613AE-66F5-4F72-B921-186117130961}" destId="{AA062BAC-40C1-4879-861E-24AFBEEB5EF3}" srcOrd="0" destOrd="0" parTransId="{D496E276-CC8C-41A5-A9BA-513B0D57EAE2}" sibTransId="{1E6489C0-0C33-40D4-BAE1-B5891D347766}"/>
    <dgm:cxn modelId="{97FD65D0-FB7D-45ED-A370-63E03B1DD3DE}" type="presOf" srcId="{2958710B-4428-45D3-88F9-CF2511BECEE8}" destId="{7A14DB21-1C74-43C4-8A29-2CA1053FBFE0}" srcOrd="0" destOrd="0" presId="urn:microsoft.com/office/officeart/2005/8/layout/chevron1"/>
    <dgm:cxn modelId="{923092D3-D54A-47EF-B380-22BF18BFB137}" type="presOf" srcId="{CB506CAC-4E1A-443C-8B7D-08CF0625CF7C}" destId="{C915BA59-5BC9-45BD-9014-207A71C6B967}" srcOrd="0" destOrd="0" presId="urn:microsoft.com/office/officeart/2005/8/layout/chevron1"/>
    <dgm:cxn modelId="{D54BEF81-20D5-462D-A7D8-DC02E1EF114F}" type="presParOf" srcId="{F51ED101-6400-4D8D-9665-6D841C67A314}" destId="{01A4B8B4-31D9-451A-B0F9-2C475D718567}" srcOrd="0" destOrd="0" presId="urn:microsoft.com/office/officeart/2005/8/layout/chevron1"/>
    <dgm:cxn modelId="{84D01854-0D91-4B13-ABF8-D2E568892C47}" type="presParOf" srcId="{F51ED101-6400-4D8D-9665-6D841C67A314}" destId="{1D809548-B0BA-47DA-BBA1-B21D2C43A27C}" srcOrd="1" destOrd="0" presId="urn:microsoft.com/office/officeart/2005/8/layout/chevron1"/>
    <dgm:cxn modelId="{28B0216E-2D1E-4A1C-BD37-287DF87605B2}" type="presParOf" srcId="{F51ED101-6400-4D8D-9665-6D841C67A314}" destId="{DECB1662-AA52-43D3-B73A-00086F0F281B}" srcOrd="2" destOrd="0" presId="urn:microsoft.com/office/officeart/2005/8/layout/chevron1"/>
    <dgm:cxn modelId="{634DDB66-5E6A-42CE-B76B-0DB69038D986}" type="presParOf" srcId="{F51ED101-6400-4D8D-9665-6D841C67A314}" destId="{710F17D0-440F-48B2-A168-8AC909B16309}" srcOrd="3" destOrd="0" presId="urn:microsoft.com/office/officeart/2005/8/layout/chevron1"/>
    <dgm:cxn modelId="{9B314C79-7AD4-4270-B24B-F7CDB30A6D66}" type="presParOf" srcId="{F51ED101-6400-4D8D-9665-6D841C67A314}" destId="{C915BA59-5BC9-45BD-9014-207A71C6B967}" srcOrd="4" destOrd="0" presId="urn:microsoft.com/office/officeart/2005/8/layout/chevron1"/>
    <dgm:cxn modelId="{7DFCA0CB-0A83-43BA-9003-D7E13883AF4C}" type="presParOf" srcId="{F51ED101-6400-4D8D-9665-6D841C67A314}" destId="{DD76AB80-95F7-42BC-8F8A-1B00721785B1}" srcOrd="5" destOrd="0" presId="urn:microsoft.com/office/officeart/2005/8/layout/chevron1"/>
    <dgm:cxn modelId="{E44AB206-48CB-40B3-8CAE-9F8D37CD113C}" type="presParOf" srcId="{F51ED101-6400-4D8D-9665-6D841C67A314}" destId="{7A14DB21-1C74-43C4-8A29-2CA1053FBFE0}" srcOrd="6" destOrd="0" presId="urn:microsoft.com/office/officeart/2005/8/layout/chevron1"/>
    <dgm:cxn modelId="{D2E9573E-D35B-4360-9661-F338805EC5CF}" type="presParOf" srcId="{F51ED101-6400-4D8D-9665-6D841C67A314}" destId="{1E135C8B-743F-4350-A748-7FC6536BA2CB}" srcOrd="7" destOrd="0" presId="urn:microsoft.com/office/officeart/2005/8/layout/chevron1"/>
    <dgm:cxn modelId="{2CBA7392-3CF5-4923-87DD-C0A87650E584}" type="presParOf" srcId="{F51ED101-6400-4D8D-9665-6D841C67A314}" destId="{49917544-6E7C-47DB-8AB4-F035A75020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47418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220601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Anwendung</a:t>
          </a:r>
        </a:p>
      </dsp:txBody>
      <dsp:txXfrm>
        <a:off x="6674277" y="0"/>
        <a:ext cx="1458367" cy="3463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B8B4-31D9-451A-B0F9-2C475D718567}">
      <dsp:nvSpPr>
        <dsp:cNvPr id="0" name=""/>
        <dsp:cNvSpPr/>
      </dsp:nvSpPr>
      <dsp:spPr>
        <a:xfrm>
          <a:off x="0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GUI</a:t>
          </a:r>
        </a:p>
      </dsp:txBody>
      <dsp:txXfrm>
        <a:off x="173183" y="0"/>
        <a:ext cx="1458367" cy="346365"/>
      </dsp:txXfrm>
    </dsp:sp>
    <dsp:sp modelId="{DECB1662-AA52-43D3-B73A-00086F0F281B}">
      <dsp:nvSpPr>
        <dsp:cNvPr id="0" name=""/>
        <dsp:cNvSpPr/>
      </dsp:nvSpPr>
      <dsp:spPr>
        <a:xfrm>
          <a:off x="1626287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Datensatz</a:t>
          </a:r>
        </a:p>
      </dsp:txBody>
      <dsp:txXfrm>
        <a:off x="1799470" y="0"/>
        <a:ext cx="1458367" cy="346365"/>
      </dsp:txXfrm>
    </dsp:sp>
    <dsp:sp modelId="{C915BA59-5BC9-45BD-9014-207A71C6B967}">
      <dsp:nvSpPr>
        <dsp:cNvPr id="0" name=""/>
        <dsp:cNvSpPr/>
      </dsp:nvSpPr>
      <dsp:spPr>
        <a:xfrm>
          <a:off x="3243533" y="0"/>
          <a:ext cx="1804732" cy="346365"/>
        </a:xfrm>
        <a:prstGeom prst="chevron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Modell</a:t>
          </a:r>
        </a:p>
      </dsp:txBody>
      <dsp:txXfrm>
        <a:off x="3416716" y="0"/>
        <a:ext cx="1458367" cy="346365"/>
      </dsp:txXfrm>
    </dsp:sp>
    <dsp:sp modelId="{7A14DB21-1C74-43C4-8A29-2CA1053FBFE0}">
      <dsp:nvSpPr>
        <dsp:cNvPr id="0" name=""/>
        <dsp:cNvSpPr/>
      </dsp:nvSpPr>
      <dsp:spPr>
        <a:xfrm>
          <a:off x="4874806" y="0"/>
          <a:ext cx="1804732" cy="346365"/>
        </a:xfrm>
        <a:prstGeom prst="chevron">
          <a:avLst/>
        </a:prstGeom>
        <a:solidFill>
          <a:srgbClr val="79AE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Training</a:t>
          </a:r>
        </a:p>
      </dsp:txBody>
      <dsp:txXfrm>
        <a:off x="5047989" y="0"/>
        <a:ext cx="1458367" cy="346365"/>
      </dsp:txXfrm>
    </dsp:sp>
    <dsp:sp modelId="{49917544-6E7C-47DB-8AB4-F035A75020E8}">
      <dsp:nvSpPr>
        <dsp:cNvPr id="0" name=""/>
        <dsp:cNvSpPr/>
      </dsp:nvSpPr>
      <dsp:spPr>
        <a:xfrm>
          <a:off x="6501094" y="0"/>
          <a:ext cx="1804732" cy="346365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Evaluation</a:t>
          </a:r>
        </a:p>
      </dsp:txBody>
      <dsp:txXfrm>
        <a:off x="6674277" y="0"/>
        <a:ext cx="1458367" cy="34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72D40F-B0DE-1E68-6057-2C952A068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E7A151-1F16-5DC5-44BD-04892161AA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8D7A8-D344-417F-A3DA-10B28852B414}" type="datetime1">
              <a:rPr lang="de-DE" smtClean="0"/>
              <a:t>08.09.2022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CFC2E1-3962-F5C7-803F-F6AB597AC1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73745-6AD8-0E9A-071E-8CA614635B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4868A-0877-422C-87B9-4707CE8E6E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895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62fc67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62fc67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</a:t>
            </a:r>
            <a:r>
              <a:rPr lang="de-DE" b="1" dirty="0"/>
              <a:t>Erkennen von Handschrift </a:t>
            </a:r>
            <a:r>
              <a:rPr lang="de-DE" dirty="0"/>
              <a:t>stellt keine neue Aufgabe für dein </a:t>
            </a:r>
            <a:r>
              <a:rPr lang="de-DE" b="1" dirty="0"/>
              <a:t>Deep Learning Modell </a:t>
            </a:r>
            <a:r>
              <a:rPr lang="de-DE" dirty="0"/>
              <a:t>dar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Nichtsdestotrotz gibt es noch einige </a:t>
            </a:r>
            <a:r>
              <a:rPr lang="de-DE" b="1" dirty="0"/>
              <a:t>interessante Details </a:t>
            </a:r>
            <a:r>
              <a:rPr lang="de-DE" dirty="0"/>
              <a:t>in diesem Bereich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Modelle werden meistens an </a:t>
            </a:r>
            <a:r>
              <a:rPr lang="de-DE" b="1" dirty="0"/>
              <a:t>großen Datensätzen </a:t>
            </a:r>
            <a:r>
              <a:rPr lang="de-DE" dirty="0"/>
              <a:t>wie </a:t>
            </a:r>
            <a:r>
              <a:rPr lang="de-DE" b="1" dirty="0"/>
              <a:t>MNIST </a:t>
            </a:r>
            <a:r>
              <a:rPr lang="de-DE" dirty="0"/>
              <a:t>und </a:t>
            </a:r>
            <a:r>
              <a:rPr lang="de-DE" b="1" dirty="0"/>
              <a:t>EMNIST </a:t>
            </a:r>
            <a:r>
              <a:rPr lang="de-DE" dirty="0"/>
              <a:t>trainiert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Hierin sind </a:t>
            </a:r>
            <a:r>
              <a:rPr lang="de-DE" b="1" dirty="0"/>
              <a:t>unzählige Beispiele </a:t>
            </a:r>
            <a:r>
              <a:rPr lang="de-DE" dirty="0"/>
              <a:t>für handgeschriebene Buchstaben und Zahlen von </a:t>
            </a:r>
            <a:r>
              <a:rPr lang="de-DE" b="1" dirty="0"/>
              <a:t>unterschiedlichen Menschen </a:t>
            </a:r>
            <a:r>
              <a:rPr lang="de-DE" dirty="0"/>
              <a:t>enthalten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Dadurch hat man </a:t>
            </a:r>
            <a:r>
              <a:rPr lang="de-DE" b="1" dirty="0"/>
              <a:t>sehr robuste Modelle </a:t>
            </a:r>
            <a:r>
              <a:rPr lang="de-DE" dirty="0"/>
              <a:t>geschaffen die </a:t>
            </a:r>
            <a:r>
              <a:rPr lang="de-DE" b="1" dirty="0"/>
              <a:t>stark generalisieren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Sollte die Person einen sehr </a:t>
            </a:r>
            <a:r>
              <a:rPr lang="de-DE" b="1" dirty="0"/>
              <a:t>individuellen Stil </a:t>
            </a:r>
            <a:r>
              <a:rPr lang="de-DE" dirty="0"/>
              <a:t>pflegen und die Art und Weise der Schrift Stark vom Durchschnitt abweichen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Kann es sein, dass die </a:t>
            </a:r>
            <a:r>
              <a:rPr lang="de-DE" b="1" dirty="0"/>
              <a:t>Performance </a:t>
            </a:r>
            <a:r>
              <a:rPr lang="de-DE" dirty="0"/>
              <a:t>des Modells </a:t>
            </a:r>
            <a:r>
              <a:rPr lang="de-DE" b="1" u="sng" dirty="0"/>
              <a:t>nicht</a:t>
            </a:r>
            <a:r>
              <a:rPr lang="de-DE" dirty="0"/>
              <a:t> ausreicht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62fc675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862fc675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Hier ein dazugehöriger Job am Beispiel von „</a:t>
            </a:r>
            <a:r>
              <a:rPr lang="de-DE" b="1" dirty="0" err="1"/>
              <a:t>tictactoe</a:t>
            </a:r>
            <a:r>
              <a:rPr lang="de-DE" dirty="0"/>
              <a:t>“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Zur </a:t>
            </a:r>
            <a:r>
              <a:rPr lang="de-DE" b="1" dirty="0"/>
              <a:t>GUI</a:t>
            </a:r>
            <a:r>
              <a:rPr lang="de-DE" dirty="0"/>
              <a:t> sei noch zu sagen, dass die GUI in </a:t>
            </a:r>
            <a:r>
              <a:rPr lang="de-DE" b="1" dirty="0"/>
              <a:t>größere Desktop- </a:t>
            </a:r>
            <a:r>
              <a:rPr lang="de-DE" dirty="0"/>
              <a:t>oder </a:t>
            </a:r>
            <a:r>
              <a:rPr lang="de-DE" b="1" dirty="0"/>
              <a:t>Mobilapplikation</a:t>
            </a:r>
            <a:r>
              <a:rPr lang="de-DE" dirty="0"/>
              <a:t> eingebunden wird, um die Eingaben vom Benutzer direkt zu speichern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Es soll nicht so sein, dass der Benutzer tatsächlich eine </a:t>
            </a:r>
            <a:r>
              <a:rPr lang="de-DE" b="1" dirty="0"/>
              <a:t>Data-</a:t>
            </a:r>
            <a:r>
              <a:rPr lang="de-DE" b="1" dirty="0" err="1"/>
              <a:t>Labeling</a:t>
            </a:r>
            <a:r>
              <a:rPr lang="de-DE" b="1" dirty="0"/>
              <a:t> Software </a:t>
            </a:r>
            <a:r>
              <a:rPr lang="de-DE" dirty="0"/>
              <a:t>nutzen muss, um die </a:t>
            </a:r>
            <a:r>
              <a:rPr lang="de-DE" b="1" dirty="0"/>
              <a:t>eigene Handschrift </a:t>
            </a:r>
            <a:r>
              <a:rPr lang="de-DE" dirty="0"/>
              <a:t>erkennbar zu machen.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Eine </a:t>
            </a:r>
            <a:r>
              <a:rPr lang="de-DE" b="1" dirty="0"/>
              <a:t>passivere Einbindung </a:t>
            </a:r>
            <a:r>
              <a:rPr lang="de-DE" dirty="0"/>
              <a:t>in ein </a:t>
            </a:r>
            <a:r>
              <a:rPr lang="de-DE" b="1" dirty="0"/>
              <a:t>vorhandenes Konzept </a:t>
            </a:r>
            <a:r>
              <a:rPr lang="de-DE" dirty="0"/>
              <a:t>sollte das Ziel sein. Beispielsweise als zusätzliches Plugin für gängige Notiz-Software wie z.B. </a:t>
            </a:r>
            <a:r>
              <a:rPr lang="de-DE" dirty="0" err="1"/>
              <a:t>GoodNotes</a:t>
            </a:r>
            <a:r>
              <a:rPr lang="de-DE" dirty="0"/>
              <a:t>, OneNote, ….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62fc675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862fc675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Projekt baut also auf </a:t>
            </a:r>
            <a:r>
              <a:rPr lang="de-DE" b="1" dirty="0"/>
              <a:t>zwei verschiedenen Datenquellen </a:t>
            </a:r>
            <a:r>
              <a:rPr lang="de-DE" dirty="0"/>
              <a:t>auf: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Die eigenen vom Benutzer in der </a:t>
            </a:r>
            <a:r>
              <a:rPr lang="de-DE" b="1" dirty="0"/>
              <a:t>GUI </a:t>
            </a:r>
            <a:r>
              <a:rPr lang="de-DE" dirty="0"/>
              <a:t>generierten Daten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Dem </a:t>
            </a:r>
            <a:r>
              <a:rPr lang="de-DE" b="1" dirty="0"/>
              <a:t>MNIST Datensatz </a:t>
            </a:r>
            <a:r>
              <a:rPr lang="de-DE" dirty="0"/>
              <a:t>für das </a:t>
            </a:r>
            <a:r>
              <a:rPr lang="de-DE" b="1" dirty="0" err="1"/>
              <a:t>Pretraining</a:t>
            </a:r>
            <a:endParaRPr lang="de-DE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Zahlen, Daten, Fakten durchgehen: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862fc675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862fc675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Um die</a:t>
            </a:r>
            <a:r>
              <a:rPr lang="de-DE" b="1" dirty="0"/>
              <a:t> Individualisierung </a:t>
            </a:r>
            <a:r>
              <a:rPr lang="de-DE" dirty="0"/>
              <a:t>des Models hervorzuheben, wurde in dem </a:t>
            </a:r>
            <a:r>
              <a:rPr lang="de-DE" b="1" dirty="0"/>
              <a:t>generierten Datensatz </a:t>
            </a:r>
            <a:r>
              <a:rPr lang="de-DE" dirty="0"/>
              <a:t>alle Ziffern </a:t>
            </a:r>
            <a:r>
              <a:rPr lang="de-DE" b="1" dirty="0"/>
              <a:t>2</a:t>
            </a:r>
            <a:r>
              <a:rPr lang="de-DE" dirty="0"/>
              <a:t>, </a:t>
            </a:r>
            <a:r>
              <a:rPr lang="de-DE" b="1" dirty="0"/>
              <a:t>3 </a:t>
            </a:r>
            <a:r>
              <a:rPr lang="de-DE" dirty="0"/>
              <a:t>und </a:t>
            </a:r>
            <a:r>
              <a:rPr lang="de-DE" b="1" dirty="0"/>
              <a:t>5</a:t>
            </a:r>
            <a:r>
              <a:rPr lang="de-DE" dirty="0"/>
              <a:t> </a:t>
            </a:r>
            <a:r>
              <a:rPr lang="de-DE" b="1" dirty="0"/>
              <a:t>spiegelverkehrt</a:t>
            </a:r>
            <a:r>
              <a:rPr lang="de-DE" dirty="0"/>
              <a:t> geschrieben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bedeutet, der</a:t>
            </a:r>
            <a:r>
              <a:rPr lang="de-DE" b="1" dirty="0"/>
              <a:t> OWN-Datensatz </a:t>
            </a:r>
            <a:r>
              <a:rPr lang="de-DE" dirty="0"/>
              <a:t>besteht aus </a:t>
            </a:r>
            <a:r>
              <a:rPr lang="de-DE" b="1" dirty="0"/>
              <a:t>3 Klassen </a:t>
            </a:r>
            <a:r>
              <a:rPr lang="de-DE" dirty="0"/>
              <a:t>und </a:t>
            </a:r>
            <a:r>
              <a:rPr lang="de-DE" b="1" dirty="0"/>
              <a:t>in Summe 150 Samples </a:t>
            </a:r>
            <a:r>
              <a:rPr lang="de-DE" dirty="0"/>
              <a:t>viele </a:t>
            </a:r>
            <a:r>
              <a:rPr lang="de-DE" b="1" dirty="0"/>
              <a:t>handgeschriebenen Ziffern</a:t>
            </a:r>
            <a:r>
              <a:rPr lang="de-DE" dirty="0"/>
              <a:t>, die von der Norm abweichen und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In der Form auch </a:t>
            </a:r>
            <a:r>
              <a:rPr lang="de-DE" b="1" u="sng" dirty="0"/>
              <a:t>nicht</a:t>
            </a:r>
            <a:r>
              <a:rPr lang="de-DE" dirty="0"/>
              <a:t> in </a:t>
            </a:r>
            <a:r>
              <a:rPr lang="de-DE" b="1" dirty="0"/>
              <a:t>MNIST</a:t>
            </a:r>
            <a:r>
              <a:rPr lang="de-DE" dirty="0"/>
              <a:t> enthalten sind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862fc67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862fc67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Modellarchitektur lässt sich in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Parts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aufgliedern: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 erstes haben wir die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Augmentation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Denn allgemein wird Data Augmentation, also die Vermehrung von Daten wenn man so will, dann genutzt wenn man das Modell entweder robuster machen möchte und/oder man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wenig Daten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hat. Am Beispiel hier rechts mit der Katze sieht man. Ein Bild mehrere Varianten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 zweite Teil ist das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Rescaling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Künstliche neuronale Netzwerke arbeiten robuster und schneller, wenn man die Daten normalisiert. Die Daten kommen in einem ganz normalen RGB Format 0-255 Pixel und wir bringen die auf eine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runter, so dass die einen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Durchschnitt von Null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 eine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Standardabweichung von Eins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haben.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Dann kommt unser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Das CNN deshalb, weil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Image Klassifikation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 besten mit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Convolutional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Neural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Network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funktioniert. Die basieren auf einem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der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 ein Bild geht. </a:t>
            </a:r>
            <a:r>
              <a:rPr lang="de-D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</a:t>
            </a:r>
            <a:r>
              <a:rPr lang="de-D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Filters sind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trainierbar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Das heißt, dass dann ein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bspw. lernt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Kanten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zu erkennen. Der andere lernt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Kreise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zu erkennen und so entstehen dann ganz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ganz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viele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Filtermaps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die dann im Endeffekt dafür sorgen, dass das Modell Sachen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erkennen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und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klassifizieren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kann.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Durch diese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Convolutional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soll ja </a:t>
            </a:r>
            <a:r>
              <a:rPr lang="de-D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kein Bild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 Output generiert werden, daher wird alles noch mal runtergebrochen auf ein normales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Fully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Conacted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Neural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Network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 der entsprechenden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Outputlayer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und am Ende dann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Eine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Kategorie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vorherzusagen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und noch spezieller eine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Wahrscheinlichkeitsverteilung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über die Kategorie. Unser Modell sagt nämlich nicht, das ist eine 3, das ist eine 9 oder das ist eine 8. Sondern unser Modell gibt uns immer einen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 10 Werten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 für jeden Wert eine Ziffer von 0 bis 1 und die spiegelt die Wahrscheinlichkeit wieder. Das heißt, im gesamten ist das eine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Wahrscheinlichkeitsverteilung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und im Endeffekt schauen wir dann wo ist die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Wahrscheinlichkeit am größten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862fc675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862fc675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Während des Trainings werden die </a:t>
            </a:r>
            <a:r>
              <a:rPr lang="de-DE" b="1" dirty="0"/>
              <a:t>Vorhersagen des Modells </a:t>
            </a:r>
            <a:r>
              <a:rPr lang="de-DE" dirty="0"/>
              <a:t>mit den </a:t>
            </a:r>
            <a:r>
              <a:rPr lang="de-DE" b="1" dirty="0"/>
              <a:t>vorliegenden Labels </a:t>
            </a:r>
            <a:r>
              <a:rPr lang="de-DE" dirty="0"/>
              <a:t>verglichen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Daraus ergibt sich ein</a:t>
            </a:r>
            <a:r>
              <a:rPr lang="de-DE" b="1" dirty="0"/>
              <a:t> Fehler </a:t>
            </a:r>
            <a:r>
              <a:rPr lang="de-DE" dirty="0"/>
              <a:t>oder auch Abweichung, welche durch die </a:t>
            </a:r>
            <a:r>
              <a:rPr lang="de-DE" b="1" dirty="0"/>
              <a:t>Loss-</a:t>
            </a:r>
            <a:r>
              <a:rPr lang="de-DE" b="1" dirty="0" err="1"/>
              <a:t>Function</a:t>
            </a:r>
            <a:r>
              <a:rPr lang="de-DE" dirty="0"/>
              <a:t> berechnet wird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Während des Trainings werden außerdem die </a:t>
            </a:r>
            <a:r>
              <a:rPr lang="de-DE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Validierungs-Daten</a:t>
            </a: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vorgehalten.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Damit der </a:t>
            </a:r>
            <a:r>
              <a:rPr lang="de-DE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Trainingsablauf überwacht </a:t>
            </a: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 </a:t>
            </a:r>
            <a:r>
              <a:rPr lang="de-DE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Live die Güte des Modells </a:t>
            </a: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eingeschätzt werden kann werden nach jeder Epoche die </a:t>
            </a:r>
            <a:r>
              <a:rPr lang="de-DE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Accuracy</a:t>
            </a:r>
            <a:r>
              <a:rPr lang="de-DE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 </a:t>
            </a:r>
            <a:r>
              <a:rPr lang="de-DE" sz="1800" b="1" i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der Loss </a:t>
            </a:r>
            <a:r>
              <a:rPr lang="de-D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ausgegeben.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Accuracy</a:t>
            </a:r>
            <a:r>
              <a:rPr lang="de-DE" sz="1800" dirty="0">
                <a:effectLst/>
                <a:latin typeface="Segoe UI" panose="020B0502040204020203" pitchFamily="34" charset="0"/>
              </a:rPr>
              <a:t> = Richtige Vorhersagen (richtig positiv + richtig negativ) / Anzahl der gesamten Vorhersagen (Anzahl der Datensätze)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62fc675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862fc675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/>
              <a:t>Hier dann die </a:t>
            </a:r>
            <a:r>
              <a:rPr lang="de-DE" b="1" dirty="0"/>
              <a:t>Precision</a:t>
            </a:r>
            <a:r>
              <a:rPr lang="de-DE" b="0" dirty="0"/>
              <a:t> und der </a:t>
            </a:r>
            <a:r>
              <a:rPr lang="de-DE" b="1" dirty="0"/>
              <a:t>Recall </a:t>
            </a:r>
            <a:r>
              <a:rPr lang="de-DE" b="0" dirty="0"/>
              <a:t>als zusätzliche </a:t>
            </a:r>
            <a:r>
              <a:rPr lang="de-DE" b="1" dirty="0" err="1"/>
              <a:t>Evaluierungsmetriken</a:t>
            </a:r>
            <a:endParaRPr lang="de-D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b="1" dirty="0"/>
              <a:t>Precision: </a:t>
            </a:r>
            <a:r>
              <a:rPr lang="de-DE" dirty="0"/>
              <a:t>Die Precision gibt ja an, wie hoch der Anteil der </a:t>
            </a:r>
            <a:r>
              <a:rPr lang="de-DE" b="1" dirty="0"/>
              <a:t>richtigen Vorhersagen </a:t>
            </a:r>
            <a:r>
              <a:rPr lang="de-DE" dirty="0"/>
              <a:t>in </a:t>
            </a:r>
            <a:r>
              <a:rPr lang="de-DE" b="1" dirty="0"/>
              <a:t>einer Klasse </a:t>
            </a:r>
            <a:r>
              <a:rPr lang="de-DE" dirty="0"/>
              <a:t>sind.</a:t>
            </a: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b="0" dirty="0"/>
              <a:t>     Das Modell hat bspw. </a:t>
            </a:r>
            <a:r>
              <a:rPr lang="de-DE" b="1" dirty="0"/>
              <a:t>100 mal</a:t>
            </a:r>
            <a:r>
              <a:rPr lang="de-DE" b="0" dirty="0"/>
              <a:t> gesagt das ist </a:t>
            </a:r>
            <a:r>
              <a:rPr lang="de-DE" b="1" dirty="0"/>
              <a:t>eine Sieben</a:t>
            </a:r>
            <a:r>
              <a:rPr lang="de-DE" b="0" dirty="0"/>
              <a:t>, aber nur </a:t>
            </a:r>
            <a:r>
              <a:rPr lang="de-DE" b="1" dirty="0"/>
              <a:t>75 mal </a:t>
            </a:r>
            <a:r>
              <a:rPr lang="de-DE" b="0" dirty="0"/>
              <a:t>davon lag es </a:t>
            </a:r>
            <a:r>
              <a:rPr lang="de-DE" b="1" dirty="0"/>
              <a:t>richtig</a:t>
            </a:r>
            <a:r>
              <a:rPr lang="de-DE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   (Eine Treffermenge mit hoher Precision enthält nur wenig Ballast (=irrelevante Treffer).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Recall</a:t>
            </a:r>
            <a:r>
              <a:rPr lang="de-DE" dirty="0"/>
              <a:t> (Vollständigkeit): Im Unterschied gibt an </a:t>
            </a:r>
            <a:r>
              <a:rPr lang="de-DE" b="1" dirty="0"/>
              <a:t>wie viele Klassen </a:t>
            </a:r>
            <a:r>
              <a:rPr lang="de-DE" dirty="0"/>
              <a:t>das Modell in Bezug auf die</a:t>
            </a:r>
            <a:r>
              <a:rPr lang="de-DE" b="1" dirty="0"/>
              <a:t> Gesamtheit </a:t>
            </a:r>
            <a:r>
              <a:rPr lang="de-DE" dirty="0"/>
              <a:t>gefunden 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  (Von </a:t>
            </a:r>
            <a:r>
              <a:rPr lang="de-DE" b="1" dirty="0"/>
              <a:t>allen Siebenen</a:t>
            </a:r>
            <a:r>
              <a:rPr lang="de-DE" dirty="0"/>
              <a:t>, die es im </a:t>
            </a:r>
            <a:r>
              <a:rPr lang="de-DE" b="1" dirty="0"/>
              <a:t>gesamten Datensatz</a:t>
            </a:r>
            <a:r>
              <a:rPr lang="de-DE" dirty="0"/>
              <a:t> gibt, hat das Modell </a:t>
            </a:r>
            <a:r>
              <a:rPr lang="de-DE" b="1" dirty="0"/>
              <a:t>90% </a:t>
            </a:r>
            <a:r>
              <a:rPr lang="de-DE" b="0" dirty="0"/>
              <a:t>gefunden)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  (Ein Maß für die Vollständigkeit der Recherche)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Bei der </a:t>
            </a:r>
            <a:r>
              <a:rPr lang="de-DE" b="1" dirty="0"/>
              <a:t>Precision</a:t>
            </a:r>
            <a:r>
              <a:rPr lang="de-DE" dirty="0"/>
              <a:t> war zu erkennen, dass das Model mit der </a:t>
            </a:r>
            <a:r>
              <a:rPr lang="de-DE" b="1" dirty="0"/>
              <a:t>7</a:t>
            </a:r>
            <a:r>
              <a:rPr lang="de-DE" dirty="0"/>
              <a:t> die meisten Schwierigkeiten hatte. Viele 7 sind vielleicht als 1 durchgegangen.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  Das Modell vielleicht sehr dazu neigt, dass es Striche als 1 durchgehen lässt. Das zeigt auch das wir bei der 1 eine Precision von 100% haben.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de-DE" sz="1100" b="1" dirty="0" err="1">
                <a:effectLst/>
                <a:latin typeface="Segoe UI" panose="020B0502040204020203" pitchFamily="34" charset="0"/>
              </a:rPr>
              <a:t>Accuracy</a:t>
            </a:r>
            <a:r>
              <a:rPr lang="de-DE" sz="1100" dirty="0">
                <a:effectLst/>
                <a:latin typeface="Segoe UI" panose="020B0502040204020203" pitchFamily="34" charset="0"/>
              </a:rPr>
              <a:t> = Richtige Vorhersagen (richtig positiv + richtig negativ) / Anzahl der gesamten Vorhersagen (Anzahl der Datensätze)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62fc675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862fc675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Mit der </a:t>
            </a:r>
            <a:r>
              <a:rPr lang="de-DE" b="1" dirty="0" err="1"/>
              <a:t>Confusion</a:t>
            </a:r>
            <a:r>
              <a:rPr lang="de-DE" b="1" dirty="0"/>
              <a:t> Matrix </a:t>
            </a:r>
            <a:r>
              <a:rPr lang="de-DE" dirty="0"/>
              <a:t>wird die </a:t>
            </a:r>
            <a:r>
              <a:rPr lang="de-DE" b="1" dirty="0"/>
              <a:t>Gegenüberstellung</a:t>
            </a:r>
            <a:r>
              <a:rPr lang="de-DE" dirty="0"/>
              <a:t> von den </a:t>
            </a:r>
            <a:r>
              <a:rPr lang="de-DE" b="1" dirty="0"/>
              <a:t>richtigen Labels </a:t>
            </a:r>
            <a:r>
              <a:rPr lang="de-DE" dirty="0"/>
              <a:t>und den </a:t>
            </a:r>
            <a:r>
              <a:rPr lang="de-DE" b="1" dirty="0"/>
              <a:t>vorhergesagten Labels </a:t>
            </a:r>
            <a:r>
              <a:rPr lang="de-DE" dirty="0"/>
              <a:t>visualisiert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 richtigen Vorhersagen befinden sich auf der Diagonalen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Wie man am Beispiel der „</a:t>
            </a:r>
            <a:r>
              <a:rPr lang="de-DE" b="1" dirty="0"/>
              <a:t>5</a:t>
            </a:r>
            <a:r>
              <a:rPr lang="de-DE" dirty="0"/>
              <a:t>“ sehen kann, führt das </a:t>
            </a:r>
            <a:r>
              <a:rPr lang="de-DE" b="1" dirty="0" err="1"/>
              <a:t>Pre</a:t>
            </a:r>
            <a:r>
              <a:rPr lang="de-DE" b="1" dirty="0"/>
              <a:t>-Training </a:t>
            </a:r>
            <a:r>
              <a:rPr lang="de-DE" dirty="0"/>
              <a:t>zu einer Verbesserung.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Ohne </a:t>
            </a:r>
            <a:r>
              <a:rPr lang="de-DE" dirty="0" err="1"/>
              <a:t>Pretraining</a:t>
            </a:r>
            <a:r>
              <a:rPr lang="de-DE" dirty="0"/>
              <a:t> hat das Modell die 5 nur </a:t>
            </a:r>
            <a:r>
              <a:rPr lang="de-DE" b="1" dirty="0"/>
              <a:t>7 mal</a:t>
            </a:r>
            <a:r>
              <a:rPr lang="de-DE" dirty="0"/>
              <a:t> richtig vorhergesagt, mit </a:t>
            </a:r>
            <a:r>
              <a:rPr lang="de-DE" dirty="0" err="1"/>
              <a:t>Pretraining</a:t>
            </a:r>
            <a:r>
              <a:rPr lang="de-DE" dirty="0"/>
              <a:t> eben </a:t>
            </a:r>
            <a:r>
              <a:rPr lang="de-DE" b="1" dirty="0"/>
              <a:t>10 mal</a:t>
            </a:r>
            <a:r>
              <a:rPr lang="de-DE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862fc6755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862fc6755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Zwar kann das vorliegende Modell in unter </a:t>
            </a:r>
            <a:r>
              <a:rPr lang="de-DE" b="1" dirty="0"/>
              <a:t>10 Minuten </a:t>
            </a:r>
            <a:r>
              <a:rPr lang="de-DE" dirty="0"/>
              <a:t>durchgeführt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Allerdings ist es </a:t>
            </a:r>
            <a:r>
              <a:rPr lang="de-DE" b="1" dirty="0"/>
              <a:t>nicht praktisch </a:t>
            </a:r>
            <a:r>
              <a:rPr lang="de-DE" dirty="0"/>
              <a:t>für jede </a:t>
            </a:r>
            <a:r>
              <a:rPr lang="de-DE" b="1" dirty="0"/>
              <a:t>neue Verwendung </a:t>
            </a:r>
            <a:r>
              <a:rPr lang="de-DE" dirty="0"/>
              <a:t>des Modells zum Vorhersagen von </a:t>
            </a:r>
            <a:r>
              <a:rPr lang="de-DE" b="1" dirty="0"/>
              <a:t>neuen Samples</a:t>
            </a:r>
            <a:r>
              <a:rPr lang="de-DE" dirty="0"/>
              <a:t>, wieder ein </a:t>
            </a:r>
            <a:r>
              <a:rPr lang="de-DE" b="1" dirty="0"/>
              <a:t>vollständiges Training </a:t>
            </a:r>
            <a:r>
              <a:rPr lang="de-DE" dirty="0"/>
              <a:t>durchzuführen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Deshalb kann man mit der „</a:t>
            </a:r>
            <a:r>
              <a:rPr lang="de-DE" b="1" dirty="0" err="1"/>
              <a:t>model.save</a:t>
            </a:r>
            <a:r>
              <a:rPr lang="de-DE" dirty="0"/>
              <a:t>“ Funktion von </a:t>
            </a:r>
            <a:r>
              <a:rPr lang="de-DE" dirty="0" err="1"/>
              <a:t>tensorflow</a:t>
            </a:r>
            <a:r>
              <a:rPr lang="de-DE" dirty="0"/>
              <a:t> das Modell speichern.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Alle </a:t>
            </a:r>
            <a:r>
              <a:rPr lang="de-DE" b="1" dirty="0"/>
              <a:t>Gewichtungen</a:t>
            </a:r>
            <a:r>
              <a:rPr lang="de-DE" dirty="0"/>
              <a:t> und auch die</a:t>
            </a:r>
            <a:r>
              <a:rPr lang="de-DE" b="1" dirty="0"/>
              <a:t> Architektur </a:t>
            </a:r>
            <a:r>
              <a:rPr lang="de-DE" dirty="0"/>
              <a:t>des Modells werden in eine Datei gespeichert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fertig trainierte Modell kann in der </a:t>
            </a:r>
            <a:r>
              <a:rPr lang="de-DE" b="1" dirty="0"/>
              <a:t>GUI </a:t>
            </a:r>
            <a:r>
              <a:rPr lang="de-DE" dirty="0"/>
              <a:t>geladen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 </a:t>
            </a:r>
            <a:r>
              <a:rPr lang="de-DE" b="1" dirty="0"/>
              <a:t>Funktionalität</a:t>
            </a:r>
            <a:r>
              <a:rPr lang="de-DE" dirty="0"/>
              <a:t> kann genutzt werden um </a:t>
            </a:r>
            <a:r>
              <a:rPr lang="de-DE" b="1" dirty="0"/>
              <a:t>neue Ziffern </a:t>
            </a:r>
            <a:r>
              <a:rPr lang="de-DE" dirty="0"/>
              <a:t>zu schreiben und sich dann direkt eine </a:t>
            </a:r>
            <a:r>
              <a:rPr lang="de-DE" b="1" dirty="0"/>
              <a:t>Vorhersage</a:t>
            </a:r>
            <a:r>
              <a:rPr lang="de-DE" dirty="0"/>
              <a:t> durch das Modell zu holen.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Somit kann das Modell auch </a:t>
            </a:r>
            <a:r>
              <a:rPr lang="de-DE" b="1" dirty="0"/>
              <a:t>Live</a:t>
            </a:r>
            <a:r>
              <a:rPr lang="de-DE" dirty="0"/>
              <a:t> vom Benutzer getestet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862fc6755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862fc6755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 Implementierung hat gezeigt, dass ein </a:t>
            </a:r>
            <a:r>
              <a:rPr lang="de-DE" b="1" dirty="0"/>
              <a:t>Deep Learning Modell </a:t>
            </a:r>
            <a:r>
              <a:rPr lang="de-DE" dirty="0"/>
              <a:t>in der Lage ist die </a:t>
            </a:r>
            <a:r>
              <a:rPr lang="de-DE" b="1" dirty="0"/>
              <a:t>individuelle Handschrift </a:t>
            </a:r>
            <a:r>
              <a:rPr lang="de-DE" dirty="0"/>
              <a:t>zu extrahieren.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Im Zusammenhang mit der </a:t>
            </a:r>
            <a:r>
              <a:rPr lang="de-DE" b="1" dirty="0"/>
              <a:t>Image-Augmentation</a:t>
            </a:r>
            <a:r>
              <a:rPr lang="de-DE" dirty="0"/>
              <a:t> können die Ergebnisse mit einem </a:t>
            </a:r>
            <a:r>
              <a:rPr lang="de-DE" b="1" dirty="0"/>
              <a:t>kleinen Datensatz</a:t>
            </a:r>
            <a:r>
              <a:rPr lang="de-DE" dirty="0"/>
              <a:t>, welcher lediglich </a:t>
            </a:r>
            <a:r>
              <a:rPr lang="de-DE" b="1" dirty="0"/>
              <a:t>500 Samples </a:t>
            </a:r>
            <a:r>
              <a:rPr lang="de-DE" dirty="0"/>
              <a:t>enthält, erzielt werden.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Weiterhin hat sich gezeigt, dass das Voranstellen eines </a:t>
            </a:r>
            <a:r>
              <a:rPr lang="de-DE" b="1" dirty="0" err="1"/>
              <a:t>Pretrainings</a:t>
            </a:r>
            <a:r>
              <a:rPr lang="de-DE" dirty="0"/>
              <a:t> an einem </a:t>
            </a:r>
            <a:r>
              <a:rPr lang="de-DE" b="1" dirty="0"/>
              <a:t>standardisierten</a:t>
            </a:r>
            <a:r>
              <a:rPr lang="de-DE" dirty="0"/>
              <a:t> und </a:t>
            </a:r>
            <a:r>
              <a:rPr lang="de-DE" b="1" dirty="0"/>
              <a:t>größeren Datensatz </a:t>
            </a:r>
            <a:r>
              <a:rPr lang="de-DE" dirty="0"/>
              <a:t>einen </a:t>
            </a:r>
            <a:r>
              <a:rPr lang="de-DE" b="1" dirty="0"/>
              <a:t>positiven Effekt </a:t>
            </a:r>
            <a:r>
              <a:rPr lang="de-DE" dirty="0"/>
              <a:t>auf die </a:t>
            </a:r>
            <a:r>
              <a:rPr lang="de-DE" b="1" dirty="0"/>
              <a:t>Performance</a:t>
            </a:r>
            <a:r>
              <a:rPr lang="de-DE" dirty="0"/>
              <a:t> haben kann.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Es könnte bedeuten, dass das Modell am </a:t>
            </a:r>
            <a:r>
              <a:rPr lang="de-DE" b="1" dirty="0"/>
              <a:t>größeren Datensatz </a:t>
            </a:r>
            <a:r>
              <a:rPr lang="de-DE" dirty="0"/>
              <a:t>das </a:t>
            </a:r>
            <a:r>
              <a:rPr lang="de-DE" b="1" dirty="0"/>
              <a:t>allgemeine Konzept </a:t>
            </a:r>
            <a:r>
              <a:rPr lang="de-DE" dirty="0"/>
              <a:t>grundlegende </a:t>
            </a:r>
            <a:r>
              <a:rPr lang="de-DE" b="1" dirty="0"/>
              <a:t>Muster</a:t>
            </a:r>
            <a:r>
              <a:rPr lang="de-DE" dirty="0"/>
              <a:t> der </a:t>
            </a:r>
            <a:r>
              <a:rPr lang="de-DE" b="1" dirty="0"/>
              <a:t>handgeschriebenen Zeichen</a:t>
            </a:r>
            <a:r>
              <a:rPr lang="de-DE" dirty="0"/>
              <a:t> und erlernt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Im weiteren Schritt eine </a:t>
            </a:r>
            <a:r>
              <a:rPr lang="de-DE" b="1" dirty="0"/>
              <a:t>Spezialisierung</a:t>
            </a:r>
            <a:r>
              <a:rPr lang="de-DE" dirty="0"/>
              <a:t> an </a:t>
            </a:r>
            <a:r>
              <a:rPr lang="de-DE" b="1" dirty="0"/>
              <a:t>einem eigenen Datensatz </a:t>
            </a:r>
            <a:r>
              <a:rPr lang="de-DE" dirty="0"/>
              <a:t>erfolgt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und somit auf die </a:t>
            </a:r>
            <a:r>
              <a:rPr lang="de-DE" b="1" dirty="0"/>
              <a:t>individuell</a:t>
            </a:r>
            <a:r>
              <a:rPr lang="de-DE" dirty="0"/>
              <a:t> vorliegende Schreibweise eines Individuums spezialisieren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und dabei auch auf </a:t>
            </a:r>
            <a:r>
              <a:rPr lang="de-DE" b="1" dirty="0"/>
              <a:t>falsch/ungenaue Schreibweisen </a:t>
            </a:r>
            <a:r>
              <a:rPr lang="de-DE" dirty="0"/>
              <a:t>des Individuums anpassen kann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Eine zukünftige Erweiterung des Modells sollte die vorliegende Logik in </a:t>
            </a:r>
            <a:r>
              <a:rPr lang="de-DE" b="1" dirty="0"/>
              <a:t>größere Anwendungssoftware </a:t>
            </a:r>
            <a:r>
              <a:rPr lang="de-DE" dirty="0"/>
              <a:t>integrieren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Als Erweiterung bei Programmen wie </a:t>
            </a:r>
            <a:r>
              <a:rPr lang="de-DE" b="1" dirty="0" err="1"/>
              <a:t>GoodNotes</a:t>
            </a:r>
            <a:r>
              <a:rPr lang="de-DE" dirty="0"/>
              <a:t>, </a:t>
            </a:r>
            <a:r>
              <a:rPr lang="de-DE" b="1" dirty="0"/>
              <a:t>OneNote</a:t>
            </a:r>
            <a:r>
              <a:rPr lang="de-DE" dirty="0"/>
              <a:t> oder ähnlichen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Hierdurch schaffen einer </a:t>
            </a:r>
            <a:r>
              <a:rPr lang="de-DE" b="1" dirty="0"/>
              <a:t>zusätzlichen Funktionalität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Dabei wären Features wie </a:t>
            </a:r>
            <a:r>
              <a:rPr lang="de-DE" b="1" dirty="0"/>
              <a:t>Durchsuchbarkeit</a:t>
            </a:r>
            <a:r>
              <a:rPr lang="de-DE" dirty="0"/>
              <a:t>, Umwandlung zu </a:t>
            </a:r>
            <a:r>
              <a:rPr lang="de-DE" b="1" dirty="0"/>
              <a:t>maschinengeschriebenen PDFs</a:t>
            </a:r>
            <a:r>
              <a:rPr lang="de-DE" dirty="0"/>
              <a:t> oder auch </a:t>
            </a:r>
            <a:r>
              <a:rPr lang="de-DE" b="1" dirty="0"/>
              <a:t>automatischer Fehlerkorrektur </a:t>
            </a:r>
            <a:r>
              <a:rPr lang="de-DE" dirty="0"/>
              <a:t>denkbar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Der Datensatz könnte generisch um </a:t>
            </a:r>
            <a:r>
              <a:rPr lang="de-DE" b="1" dirty="0"/>
              <a:t>weitere Symbole </a:t>
            </a:r>
            <a:r>
              <a:rPr lang="de-DE" dirty="0"/>
              <a:t>und </a:t>
            </a:r>
            <a:r>
              <a:rPr lang="de-DE" b="1" dirty="0"/>
              <a:t>Zeichen</a:t>
            </a:r>
            <a:r>
              <a:rPr lang="de-DE" dirty="0"/>
              <a:t> erweitern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Zwar hat das Modell im ersten Versuch bereits </a:t>
            </a:r>
            <a:r>
              <a:rPr lang="de-DE" b="1" dirty="0"/>
              <a:t>gute Ergebnisse</a:t>
            </a:r>
            <a:r>
              <a:rPr lang="de-DE" dirty="0"/>
              <a:t> geliefert, für die weitere Entwicklung sollten auch </a:t>
            </a:r>
            <a:r>
              <a:rPr lang="de-DE" b="1" dirty="0"/>
              <a:t>andere Architekturen </a:t>
            </a:r>
            <a:r>
              <a:rPr lang="de-DE" dirty="0"/>
              <a:t>aus dem Bereich </a:t>
            </a:r>
            <a:r>
              <a:rPr lang="de-DE" b="1" dirty="0"/>
              <a:t>Deep Learning </a:t>
            </a:r>
            <a:r>
              <a:rPr lang="de-DE" dirty="0"/>
              <a:t>getestet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Der Fokus sollte aber weiterhin auf </a:t>
            </a:r>
            <a:r>
              <a:rPr lang="de-DE" b="1" dirty="0"/>
              <a:t>kleinen Modellen </a:t>
            </a:r>
            <a:r>
              <a:rPr lang="de-DE" dirty="0"/>
              <a:t>liegen, damit das Programm weiterhin direkt beim </a:t>
            </a:r>
            <a:r>
              <a:rPr lang="de-DE" b="1" dirty="0"/>
              <a:t>Endnutzer liegen </a:t>
            </a:r>
            <a:r>
              <a:rPr lang="de-DE" dirty="0"/>
              <a:t>und</a:t>
            </a:r>
            <a:r>
              <a:rPr lang="de-DE" b="1" dirty="0"/>
              <a:t> trainiert </a:t>
            </a:r>
            <a:r>
              <a:rPr lang="de-DE" dirty="0"/>
              <a:t>werden kann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862fc675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862fc6755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862fc67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862fc67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62fc67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862fc67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Immer mehr Aufgaben werden in der </a:t>
            </a:r>
            <a:r>
              <a:rPr lang="de-DE" b="1" dirty="0"/>
              <a:t>digitalen Welt </a:t>
            </a:r>
            <a:r>
              <a:rPr lang="de-DE" dirty="0"/>
              <a:t>erledigt und in </a:t>
            </a:r>
            <a:r>
              <a:rPr lang="de-DE" b="1" dirty="0"/>
              <a:t>unterschiedlicher Software umgesetzt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Erstellung von </a:t>
            </a:r>
            <a:r>
              <a:rPr lang="de-DE" b="1" dirty="0"/>
              <a:t>Texten</a:t>
            </a:r>
            <a:r>
              <a:rPr lang="de-DE" dirty="0"/>
              <a:t>, </a:t>
            </a:r>
            <a:r>
              <a:rPr lang="de-DE" b="1" dirty="0"/>
              <a:t>Bilderbearbeitung </a:t>
            </a:r>
            <a:r>
              <a:rPr lang="de-DE" dirty="0"/>
              <a:t>oder beim </a:t>
            </a:r>
            <a:r>
              <a:rPr lang="de-DE" b="1" dirty="0"/>
              <a:t>Anlegen von Notizen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Kommunikation</a:t>
            </a:r>
            <a:r>
              <a:rPr lang="de-DE" dirty="0"/>
              <a:t> zwischen </a:t>
            </a:r>
            <a:r>
              <a:rPr lang="de-DE" b="1" dirty="0"/>
              <a:t>Mensch</a:t>
            </a:r>
            <a:r>
              <a:rPr lang="de-DE" dirty="0"/>
              <a:t> und </a:t>
            </a:r>
            <a:r>
              <a:rPr lang="de-DE" b="1" dirty="0"/>
              <a:t>Maschine</a:t>
            </a:r>
            <a:r>
              <a:rPr lang="de-DE" b="0" dirty="0"/>
              <a:t> über eine jeweilige Software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dirty="0"/>
              <a:t>Diese Schnittstelle muss einerseits auf </a:t>
            </a:r>
            <a:r>
              <a:rPr lang="de-DE" b="1" dirty="0"/>
              <a:t>Bedürfnisse des Menschen angepasst </a:t>
            </a:r>
            <a:r>
              <a:rPr lang="de-DE" dirty="0"/>
              <a:t>und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Für den </a:t>
            </a:r>
            <a:r>
              <a:rPr lang="de-DE" b="1" dirty="0"/>
              <a:t>Computer interpretierbar </a:t>
            </a:r>
            <a:r>
              <a:rPr lang="de-DE" dirty="0"/>
              <a:t>sein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Heutzutage ist es über Mobile Devices wie Tablets möglich über einen </a:t>
            </a:r>
            <a:r>
              <a:rPr lang="de-DE" b="1" dirty="0"/>
              <a:t>speziellen Stift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Auch </a:t>
            </a:r>
            <a:r>
              <a:rPr lang="de-DE" b="1" dirty="0"/>
              <a:t>handschriftliche Notizen </a:t>
            </a:r>
            <a:r>
              <a:rPr lang="de-DE" dirty="0"/>
              <a:t>anzulegen und somit mit der </a:t>
            </a:r>
            <a:r>
              <a:rPr lang="de-DE" b="1" dirty="0"/>
              <a:t>jeweiligen Software </a:t>
            </a:r>
            <a:r>
              <a:rPr lang="de-DE" dirty="0"/>
              <a:t>zu interagieren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Entscheidend hier bei ist es, dass die Software alle </a:t>
            </a:r>
            <a:r>
              <a:rPr lang="de-DE" b="1" dirty="0"/>
              <a:t>Buchstaben</a:t>
            </a:r>
            <a:r>
              <a:rPr lang="de-DE" dirty="0"/>
              <a:t>, </a:t>
            </a:r>
            <a:r>
              <a:rPr lang="de-DE" b="1" dirty="0"/>
              <a:t>Ziffern</a:t>
            </a:r>
            <a:r>
              <a:rPr lang="de-DE" dirty="0"/>
              <a:t> und </a:t>
            </a:r>
            <a:r>
              <a:rPr lang="de-DE" b="1" dirty="0"/>
              <a:t>andere Zeichen </a:t>
            </a:r>
            <a:r>
              <a:rPr lang="de-DE" dirty="0"/>
              <a:t>präzise erkennen kann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Handschrift kann von Mensch zu Mensch </a:t>
            </a:r>
            <a:r>
              <a:rPr lang="de-DE" b="1" dirty="0"/>
              <a:t>stark variieren </a:t>
            </a:r>
            <a:r>
              <a:rPr lang="de-DE" dirty="0"/>
              <a:t>und durch </a:t>
            </a:r>
            <a:r>
              <a:rPr lang="de-DE" b="1" dirty="0"/>
              <a:t>weitere Einflussfaktoren </a:t>
            </a:r>
            <a:r>
              <a:rPr lang="de-DE" dirty="0"/>
              <a:t>wie bspw. Behinderungen, Bildungsstand und Koordination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Zusätzlich vom durchschnittlichen Schriftbild abweichen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862fc675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862fc675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Projekt beschäftigt sich mit der Frage ob ein Modell zum </a:t>
            </a:r>
            <a:r>
              <a:rPr lang="de-DE" b="1" dirty="0"/>
              <a:t>Erkennen von Handschrift </a:t>
            </a:r>
            <a:r>
              <a:rPr lang="de-DE" dirty="0"/>
              <a:t>trainiert und sich dabei auf die Handschrift eines </a:t>
            </a:r>
            <a:r>
              <a:rPr lang="de-DE" b="1" dirty="0"/>
              <a:t>Individuums spezialisieren </a:t>
            </a:r>
            <a:r>
              <a:rPr lang="de-DE" dirty="0"/>
              <a:t>kann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Nach dem Prinzip der „</a:t>
            </a:r>
            <a:r>
              <a:rPr lang="de-DE" b="1" dirty="0" err="1"/>
              <a:t>Teachable</a:t>
            </a:r>
            <a:r>
              <a:rPr lang="de-DE" b="1" dirty="0"/>
              <a:t> </a:t>
            </a:r>
            <a:r>
              <a:rPr lang="de-DE" b="1" dirty="0" err="1"/>
              <a:t>Machine</a:t>
            </a:r>
            <a:r>
              <a:rPr lang="de-DE" dirty="0"/>
              <a:t>“ könnte die Person das Modell auf seine </a:t>
            </a:r>
            <a:r>
              <a:rPr lang="de-DE" b="1" dirty="0"/>
              <a:t>eigene Handschrift </a:t>
            </a:r>
            <a:r>
              <a:rPr lang="de-DE" dirty="0"/>
              <a:t>trainieren, um so das Modell von Zeit zu Zeit zu verbessern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Im Rahmen des Projekts wird ein </a:t>
            </a:r>
            <a:r>
              <a:rPr lang="de-DE" b="1" dirty="0"/>
              <a:t>Tool </a:t>
            </a:r>
            <a:r>
              <a:rPr lang="de-DE" dirty="0"/>
              <a:t>entwickelt, welches die Person auffordert unterschiedliche Zahlen zu schreiben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Diese Eingaben werden genutzt um einen </a:t>
            </a:r>
            <a:r>
              <a:rPr lang="de-DE" b="1" dirty="0"/>
              <a:t>gelabelten Datensatz </a:t>
            </a:r>
            <a:r>
              <a:rPr lang="de-DE" dirty="0"/>
              <a:t>zu erzeugen, der </a:t>
            </a:r>
            <a:r>
              <a:rPr lang="de-DE" b="1" dirty="0"/>
              <a:t>ausschließlich</a:t>
            </a:r>
            <a:r>
              <a:rPr lang="de-DE" dirty="0"/>
              <a:t> aus Daten des Nutzers besteht.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Auf Grundlage dieser Daten wird ein </a:t>
            </a:r>
            <a:r>
              <a:rPr lang="de-DE" b="1" dirty="0"/>
              <a:t>Deep Learning Modell </a:t>
            </a:r>
            <a:r>
              <a:rPr lang="de-DE" dirty="0"/>
              <a:t>trainiert und optimiert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Modell wird dabei vor die Aufgabe gestellt, bei </a:t>
            </a:r>
            <a:r>
              <a:rPr lang="de-DE" b="1" dirty="0"/>
              <a:t>gegebenem Input </a:t>
            </a:r>
            <a:r>
              <a:rPr lang="de-DE" dirty="0"/>
              <a:t>in </a:t>
            </a:r>
            <a:r>
              <a:rPr lang="de-DE" b="1" dirty="0"/>
              <a:t>Form eines Bildes </a:t>
            </a:r>
            <a:r>
              <a:rPr lang="de-DE" dirty="0"/>
              <a:t>die </a:t>
            </a:r>
            <a:r>
              <a:rPr lang="de-DE" b="1" u="sng" dirty="0"/>
              <a:t>richtige Zahl vorherzusagen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Das wäre also ein </a:t>
            </a:r>
            <a:r>
              <a:rPr lang="de-DE" b="1" dirty="0"/>
              <a:t>Klassifikationsproblem</a:t>
            </a:r>
            <a:r>
              <a:rPr lang="de-DE" dirty="0"/>
              <a:t>, welches dann mit den </a:t>
            </a:r>
            <a:r>
              <a:rPr lang="de-DE" b="1" dirty="0"/>
              <a:t>gängigen Metriken </a:t>
            </a:r>
            <a:r>
              <a:rPr lang="de-DE" dirty="0"/>
              <a:t>auf </a:t>
            </a:r>
            <a:r>
              <a:rPr lang="de-DE" b="1" dirty="0"/>
              <a:t>Qualität</a:t>
            </a:r>
            <a:r>
              <a:rPr lang="de-DE" dirty="0"/>
              <a:t> und </a:t>
            </a:r>
            <a:r>
              <a:rPr lang="de-DE" b="1" dirty="0"/>
              <a:t>Performance</a:t>
            </a:r>
            <a:r>
              <a:rPr lang="de-DE" dirty="0"/>
              <a:t> überprüft wird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862fc675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862fc675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Ziel des Projektes ist ein </a:t>
            </a:r>
            <a:r>
              <a:rPr lang="de-DE" b="1" dirty="0"/>
              <a:t>Proof-</a:t>
            </a:r>
            <a:r>
              <a:rPr lang="de-DE" b="1" dirty="0" err="1"/>
              <a:t>of</a:t>
            </a:r>
            <a:r>
              <a:rPr lang="de-DE" b="1" dirty="0"/>
              <a:t>-Concept </a:t>
            </a:r>
            <a:r>
              <a:rPr lang="de-DE" dirty="0"/>
              <a:t>für ein stark </a:t>
            </a:r>
            <a:r>
              <a:rPr lang="de-DE" b="1" dirty="0"/>
              <a:t>individualisiertes </a:t>
            </a:r>
            <a:r>
              <a:rPr lang="de-DE" dirty="0"/>
              <a:t>und </a:t>
            </a:r>
            <a:r>
              <a:rPr lang="de-DE" b="1" dirty="0"/>
              <a:t>spezialisiertes </a:t>
            </a:r>
            <a:r>
              <a:rPr lang="de-DE" dirty="0"/>
              <a:t>Deep Learning Modell im Bereich Computer Vision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 Unterschiede in der </a:t>
            </a:r>
            <a:r>
              <a:rPr lang="de-DE" b="1" dirty="0"/>
              <a:t>Performance</a:t>
            </a:r>
            <a:r>
              <a:rPr lang="de-DE" dirty="0"/>
              <a:t> der Modelle wenn zusätzliche Datensätze herangezogen oder nicht sollen aufgezeigt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Sollte festgestellt werden, dass man auch mit einem </a:t>
            </a:r>
            <a:r>
              <a:rPr lang="de-DE" b="1" dirty="0"/>
              <a:t>kleinen Datensatz</a:t>
            </a:r>
            <a:r>
              <a:rPr lang="de-DE" dirty="0"/>
              <a:t>, welcher nur vom Nutzer erzeugt wurde, gute Ergebnisse erzielen kann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wäre der Einsatz von </a:t>
            </a:r>
            <a:r>
              <a:rPr lang="de-DE" b="1" dirty="0"/>
              <a:t>Deep Learning </a:t>
            </a:r>
            <a:r>
              <a:rPr lang="de-DE" dirty="0"/>
              <a:t>auch in einer Umgebung denkbar, wo man nicht mit </a:t>
            </a:r>
            <a:r>
              <a:rPr lang="de-DE" b="1" dirty="0"/>
              <a:t>riesigen Datenmengen </a:t>
            </a:r>
            <a:r>
              <a:rPr lang="de-DE" dirty="0"/>
              <a:t>arbeitet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Vorteil hierbei  wäre nicht nur die geringere benötigte Datenmenge sondern auch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 </a:t>
            </a:r>
            <a:r>
              <a:rPr lang="de-DE" b="1" dirty="0"/>
              <a:t>kürzere Trainingszeit </a:t>
            </a:r>
            <a:r>
              <a:rPr lang="de-DE" dirty="0"/>
              <a:t>und damit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kleinere finanzielle Ressourcen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21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862fc67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862fc67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1" dirty="0"/>
              <a:t>GUI-Tool </a:t>
            </a:r>
            <a:r>
              <a:rPr lang="de-DE" dirty="0"/>
              <a:t>für die </a:t>
            </a:r>
            <a:r>
              <a:rPr lang="de-DE" b="1" dirty="0"/>
              <a:t>Generierung</a:t>
            </a:r>
            <a:r>
              <a:rPr lang="de-DE" dirty="0"/>
              <a:t> eines individuellen Datensatzes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1" dirty="0"/>
              <a:t>Daten erzeugen </a:t>
            </a:r>
            <a:r>
              <a:rPr lang="de-DE" dirty="0"/>
              <a:t>und in </a:t>
            </a:r>
            <a:r>
              <a:rPr lang="de-DE" b="1" dirty="0"/>
              <a:t>strukturierter Form </a:t>
            </a:r>
            <a:r>
              <a:rPr lang="de-DE" dirty="0"/>
              <a:t>im Arbeitsverzeichnis ablegen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1" dirty="0"/>
              <a:t>Data </a:t>
            </a:r>
            <a:r>
              <a:rPr lang="de-DE" b="1" dirty="0" err="1"/>
              <a:t>Prerpocessing</a:t>
            </a:r>
            <a:r>
              <a:rPr lang="de-DE" dirty="0"/>
              <a:t>: Für die ML Pipeline wird die Python Bibliothek </a:t>
            </a:r>
            <a:r>
              <a:rPr lang="de-DE" b="1" dirty="0" err="1"/>
              <a:t>tensorflow</a:t>
            </a:r>
            <a:r>
              <a:rPr lang="de-DE" dirty="0"/>
              <a:t> verwendet.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Die Funktion </a:t>
            </a:r>
            <a:r>
              <a:rPr lang="de-DE" b="1" dirty="0" err="1"/>
              <a:t>image_dataset_from_directory</a:t>
            </a:r>
            <a:r>
              <a:rPr lang="de-DE" b="1" dirty="0"/>
              <a:t> </a:t>
            </a:r>
            <a:r>
              <a:rPr lang="de-DE" dirty="0"/>
              <a:t>ermöglicht ein einlesen des </a:t>
            </a:r>
            <a:r>
              <a:rPr lang="de-DE" b="1" dirty="0"/>
              <a:t>Image-Datensatzes</a:t>
            </a:r>
            <a:r>
              <a:rPr lang="de-DE" dirty="0"/>
              <a:t> aus der vorhandenen </a:t>
            </a:r>
            <a:r>
              <a:rPr lang="de-DE" b="1" dirty="0"/>
              <a:t>Ordnerstruktur	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Zudem sorgt die Funktion dafür, dass die Daten </a:t>
            </a:r>
            <a:r>
              <a:rPr lang="de-DE" b="1" u="sng" dirty="0">
                <a:effectLst/>
              </a:rPr>
              <a:t>nicht </a:t>
            </a:r>
            <a:r>
              <a:rPr lang="de-DE" dirty="0"/>
              <a:t>auf einmal in den </a:t>
            </a:r>
            <a:r>
              <a:rPr lang="de-DE" b="1" dirty="0"/>
              <a:t>Arbeitsspeicher</a:t>
            </a:r>
            <a:r>
              <a:rPr lang="de-DE" dirty="0"/>
              <a:t> des Programms geladen werden, sondern nur eine Referenz auf einen </a:t>
            </a:r>
            <a:r>
              <a:rPr lang="de-DE" b="1" dirty="0" err="1"/>
              <a:t>Dataloader</a:t>
            </a:r>
            <a:r>
              <a:rPr lang="de-DE" b="1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Dadurch werden die Bilder </a:t>
            </a:r>
            <a:r>
              <a:rPr lang="de-DE" b="1" dirty="0"/>
              <a:t>gruppenweise </a:t>
            </a:r>
            <a:r>
              <a:rPr lang="de-DE" dirty="0"/>
              <a:t>während des Training in den RAM geladen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Vor allem bei </a:t>
            </a:r>
            <a:r>
              <a:rPr lang="de-DE" b="1" dirty="0"/>
              <a:t>Image Classification </a:t>
            </a:r>
            <a:r>
              <a:rPr lang="de-DE" dirty="0"/>
              <a:t>essentiell, da die jeweiligen Datensätze oft aus </a:t>
            </a:r>
            <a:r>
              <a:rPr lang="de-DE" b="1" dirty="0"/>
              <a:t>tausenden Bildern </a:t>
            </a:r>
            <a:r>
              <a:rPr lang="de-DE" dirty="0"/>
              <a:t>bestehen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Training erfolgt anhand dem </a:t>
            </a:r>
            <a:r>
              <a:rPr lang="de-DE" b="1" dirty="0"/>
              <a:t>Mini-Batch</a:t>
            </a:r>
            <a:r>
              <a:rPr lang="de-DE" dirty="0"/>
              <a:t> verfahren, die Bilder werden also </a:t>
            </a:r>
            <a:r>
              <a:rPr lang="de-DE" b="1" u="sng" dirty="0"/>
              <a:t>nicht</a:t>
            </a:r>
            <a:r>
              <a:rPr lang="de-DE" b="1" dirty="0"/>
              <a:t> einzeln</a:t>
            </a:r>
            <a:r>
              <a:rPr lang="de-DE" dirty="0"/>
              <a:t> sondern immer </a:t>
            </a:r>
            <a:r>
              <a:rPr lang="de-DE" b="1" dirty="0"/>
              <a:t>gruppiert</a:t>
            </a:r>
            <a:r>
              <a:rPr lang="de-DE" dirty="0"/>
              <a:t> durch das Modell verarbeitet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Die </a:t>
            </a:r>
            <a:r>
              <a:rPr lang="de-DE" b="1" dirty="0"/>
              <a:t>Batch-Size</a:t>
            </a:r>
            <a:r>
              <a:rPr lang="de-DE" dirty="0"/>
              <a:t> gibt dabei immer an </a:t>
            </a:r>
            <a:r>
              <a:rPr lang="de-DE" b="1" dirty="0"/>
              <a:t>wie viele Samples </a:t>
            </a:r>
            <a:r>
              <a:rPr lang="de-DE" dirty="0"/>
              <a:t>sich in einem </a:t>
            </a:r>
            <a:r>
              <a:rPr lang="de-DE" b="1" dirty="0"/>
              <a:t>Batch</a:t>
            </a:r>
            <a:r>
              <a:rPr lang="de-DE" dirty="0"/>
              <a:t> befinden. Hier wurde eine Batch-Size von 32 verwendet.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1" dirty="0"/>
              <a:t>Data Split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/>
              <a:t>Um den </a:t>
            </a:r>
            <a:r>
              <a:rPr lang="de-DE" b="1" dirty="0"/>
              <a:t>kleinen u. individualisierten Datensatz synthetisch</a:t>
            </a:r>
            <a:r>
              <a:rPr lang="de-DE" dirty="0"/>
              <a:t> zu vergrößern wird </a:t>
            </a:r>
            <a:r>
              <a:rPr lang="de-DE" b="1" dirty="0"/>
              <a:t>Image-Augmentation</a:t>
            </a:r>
            <a:r>
              <a:rPr lang="de-DE" dirty="0"/>
              <a:t> genutzt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1" dirty="0"/>
              <a:t>Training</a:t>
            </a:r>
            <a:r>
              <a:rPr lang="de-DE" dirty="0"/>
              <a:t> und </a:t>
            </a:r>
            <a:r>
              <a:rPr lang="de-DE" b="1" dirty="0"/>
              <a:t>Evaluation</a:t>
            </a:r>
            <a:r>
              <a:rPr lang="de-DE" dirty="0"/>
              <a:t> mit gängigen Metriken aus der </a:t>
            </a:r>
            <a:r>
              <a:rPr lang="de-DE" b="1" dirty="0"/>
              <a:t>Image-Classification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/>
              <a:t>Vorgang wird wiederholt in dem zusätzliche Daten (</a:t>
            </a:r>
            <a:r>
              <a:rPr lang="de-DE" b="1" dirty="0"/>
              <a:t>MNIST</a:t>
            </a:r>
            <a:r>
              <a:rPr lang="de-DE" dirty="0"/>
              <a:t>) integriert werden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1" dirty="0"/>
              <a:t>Vergleich</a:t>
            </a:r>
            <a:r>
              <a:rPr lang="de-DE" dirty="0"/>
              <a:t> beider Modelle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b="0" dirty="0"/>
              <a:t>Für einen weiteren Feldversuch werden beide Modelle in das zuvor entwickelte GUI-Tool </a:t>
            </a:r>
            <a:r>
              <a:rPr lang="de-DE" b="1" dirty="0"/>
              <a:t>integriert </a:t>
            </a:r>
            <a:r>
              <a:rPr lang="de-DE" b="0" dirty="0"/>
              <a:t>um ein </a:t>
            </a:r>
            <a:r>
              <a:rPr lang="de-DE" b="1" dirty="0"/>
              <a:t>Live </a:t>
            </a:r>
            <a:r>
              <a:rPr lang="de-DE" b="1" dirty="0" err="1"/>
              <a:t>Testing</a:t>
            </a:r>
            <a:r>
              <a:rPr lang="de-DE" b="1" dirty="0"/>
              <a:t> </a:t>
            </a:r>
            <a:r>
              <a:rPr lang="de-DE" dirty="0"/>
              <a:t>zu ermöglichen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98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862fc67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862fc67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Wir sehen hier einen Auszug aus der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GUI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, welche in der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Python Bibliothek </a:t>
            </a:r>
            <a:r>
              <a:rPr lang="de-DE" b="1" i="0" dirty="0" err="1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tkinter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implementiert wurde.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Der eigentliche Ablauf des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Data-</a:t>
            </a:r>
            <a:r>
              <a:rPr lang="de-DE" b="1" i="0" dirty="0" err="1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Labeling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Prozesses 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besteht darin, dass der Nutzer seine Eingaben über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die Maus 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oder beim </a:t>
            </a:r>
            <a:r>
              <a:rPr lang="de-DE" b="1" i="0" dirty="0" err="1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Grafiktablet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über die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Zeichenfläche 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vornimmt und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Den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Klassifizierungsbutton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betätigt. Dadurch entsteht ein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Datensatz 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nach dem Schema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des überwachten Lernens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Der </a:t>
            </a:r>
            <a:r>
              <a:rPr lang="de-DE" b="1" i="0" dirty="0" err="1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Labeling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-Prozess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kann über eine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Checkbox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in einen von zwei Zuständen gebracht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Neben dem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Klassifizierungsbutton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kann abgelesen werden, wie viele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Datensamples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im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Trainings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- und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Testordner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vorhanden sind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Fehlerhafte Eingaben können mit dem </a:t>
            </a:r>
            <a:r>
              <a:rPr lang="de-DE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Clear-Button</a:t>
            </a:r>
            <a:r>
              <a:rPr lang="de-DE" b="0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 zurückgesetzt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12729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62fc67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862fc67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Sobald das Tool implementiert ist kann man anfangen </a:t>
            </a:r>
            <a:r>
              <a:rPr lang="de-DE" b="1" dirty="0"/>
              <a:t>Daten</a:t>
            </a:r>
            <a:r>
              <a:rPr lang="de-DE" dirty="0"/>
              <a:t> für den benötigten Datensatz zu erzeugen.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Diese Daten in Form von </a:t>
            </a:r>
            <a:r>
              <a:rPr lang="de-DE" b="1" dirty="0"/>
              <a:t>Bildern</a:t>
            </a:r>
            <a:r>
              <a:rPr lang="de-DE" dirty="0"/>
              <a:t>, werden von der </a:t>
            </a:r>
            <a:r>
              <a:rPr lang="de-DE" b="1" dirty="0"/>
              <a:t>GUI </a:t>
            </a:r>
            <a:r>
              <a:rPr lang="de-DE" dirty="0"/>
              <a:t>in </a:t>
            </a:r>
            <a:r>
              <a:rPr lang="de-DE" b="1" dirty="0"/>
              <a:t>strukturierter Form </a:t>
            </a:r>
            <a:r>
              <a:rPr lang="de-DE" dirty="0"/>
              <a:t>im </a:t>
            </a:r>
            <a:r>
              <a:rPr lang="de-DE" b="1" dirty="0"/>
              <a:t>Arbeitsverzeichnis</a:t>
            </a:r>
            <a:r>
              <a:rPr lang="de-DE" dirty="0"/>
              <a:t> abgelegt und aufgeteilt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Beispielsweise wird ein Bild, welches mit der Klasse „</a:t>
            </a:r>
            <a:r>
              <a:rPr lang="de-DE" b="1" dirty="0"/>
              <a:t>3</a:t>
            </a:r>
            <a:r>
              <a:rPr lang="de-DE" dirty="0"/>
              <a:t>“ gelabelt wurde auch in einen Ordner mit dem </a:t>
            </a:r>
            <a:r>
              <a:rPr lang="de-DE" b="1" dirty="0"/>
              <a:t>Klassennamen</a:t>
            </a:r>
            <a:r>
              <a:rPr lang="de-DE" dirty="0"/>
              <a:t> „</a:t>
            </a:r>
            <a:r>
              <a:rPr lang="de-DE" b="1" dirty="0"/>
              <a:t>3</a:t>
            </a:r>
            <a:r>
              <a:rPr lang="de-DE" dirty="0"/>
              <a:t>“ abgelegt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Alle Bilder bekommen als </a:t>
            </a:r>
            <a:r>
              <a:rPr lang="de-DE" b="1" dirty="0"/>
              <a:t>Dateinamen</a:t>
            </a:r>
            <a:r>
              <a:rPr lang="de-DE" dirty="0"/>
              <a:t> einen </a:t>
            </a:r>
            <a:r>
              <a:rPr lang="de-DE" b="1" dirty="0"/>
              <a:t>md5 Hashwert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Zum einen wird hier ein </a:t>
            </a:r>
            <a:r>
              <a:rPr lang="de-DE" b="1" dirty="0"/>
              <a:t>pseudo-zufälliger Dateiname </a:t>
            </a:r>
            <a:r>
              <a:rPr lang="de-DE" dirty="0"/>
              <a:t>erzeugt, dient aber auch der </a:t>
            </a:r>
            <a:r>
              <a:rPr lang="de-DE" b="1" dirty="0"/>
              <a:t>Vorbeugung von Duplikaten</a:t>
            </a:r>
            <a:r>
              <a:rPr lang="de-DE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Da der </a:t>
            </a:r>
            <a:r>
              <a:rPr lang="de-DE" b="1" dirty="0"/>
              <a:t>Hashwert</a:t>
            </a:r>
            <a:r>
              <a:rPr lang="de-DE" dirty="0"/>
              <a:t> aus dem Inhalt aller Pixel der vorliegenden „numpy“ Datenstruktur generiert wurde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862fc675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862fc675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Ein </a:t>
            </a:r>
            <a:r>
              <a:rPr lang="de-DE" b="1" dirty="0" err="1"/>
              <a:t>Labelingjob</a:t>
            </a:r>
            <a:r>
              <a:rPr lang="de-DE" dirty="0"/>
              <a:t> wird immer über eine </a:t>
            </a:r>
            <a:r>
              <a:rPr lang="de-DE" b="1" dirty="0"/>
              <a:t>JSON-Konfigurationsdatei</a:t>
            </a:r>
            <a:r>
              <a:rPr lang="de-DE" dirty="0"/>
              <a:t> erzeugt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Die </a:t>
            </a:r>
            <a:r>
              <a:rPr lang="de-DE" b="1" dirty="0"/>
              <a:t>Anwendung </a:t>
            </a:r>
            <a:r>
              <a:rPr lang="de-DE" dirty="0"/>
              <a:t>wurde in all Ihren Komponenten </a:t>
            </a:r>
            <a:r>
              <a:rPr lang="de-DE" b="1" dirty="0"/>
              <a:t>generisch </a:t>
            </a:r>
            <a:r>
              <a:rPr lang="de-DE" dirty="0"/>
              <a:t>implementiert und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Es können also nicht nur Labes von </a:t>
            </a:r>
            <a:r>
              <a:rPr lang="de-DE" b="1" dirty="0"/>
              <a:t>0 - 9 </a:t>
            </a:r>
            <a:r>
              <a:rPr lang="de-DE" dirty="0"/>
              <a:t>generiert werden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sondern auch </a:t>
            </a:r>
            <a:r>
              <a:rPr lang="de-DE" b="1" dirty="0"/>
              <a:t>andere Schriftzeichen </a:t>
            </a:r>
            <a:r>
              <a:rPr lang="de-DE" dirty="0"/>
              <a:t>oder </a:t>
            </a:r>
            <a:r>
              <a:rPr lang="de-DE" b="1" dirty="0"/>
              <a:t>Symbole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8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391"/>
          <a:stretch/>
        </p:blipFill>
        <p:spPr>
          <a:xfrm>
            <a:off x="1" y="-68580"/>
            <a:ext cx="914400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80" b="1"/>
              <a:t>Deep Learning zum Erkennen von handgeschriebenen Buchstaben und Zahlen</a:t>
            </a:r>
            <a:endParaRPr sz="3080" b="1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Mirza Imamovic</a:t>
            </a:r>
            <a:endParaRPr dirty="0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E2F9E993-44CF-3B66-6995-694593A4C4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</a:t>
            </a:fld>
            <a:endParaRPr lang="de-DE" sz="8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66EA09-7A2C-6674-4EF8-B5D27C8FBDE7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807" y="1170125"/>
            <a:ext cx="5156794" cy="376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75" y="1945338"/>
            <a:ext cx="3530007" cy="2057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985E3F5-BC63-0E86-3CFA-95CEE1301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372907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85122D8-CCDD-85AD-59C1-2E4CF695D3BA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EDE9B440-E9F4-1413-B265-FF767CB18F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10</a:t>
            </a:fld>
            <a:endParaRPr lang="de-DE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-DE" b="1" dirty="0"/>
              <a:t>Implementierung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Zahlen, Daten und Fakten: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Trainingsdaten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500 Bilder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50 pro Klasse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Training-Validation-Split: 80 % | 20 %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Testdaten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100 Bilder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10 pro Klasse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MNIST (pretraining)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60.000 Training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10.000 Test</a:t>
            </a:r>
            <a:endParaRPr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8A17EE8-A62B-972C-AC57-13C66F108740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A3195D87-23FB-D2FC-1DFD-893AD09494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11</a:t>
            </a:fld>
            <a:endParaRPr lang="de-DE" sz="800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BB08BA2E-D3F7-2612-2EBA-E61ABA227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339976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31651495-66B1-E8E9-407F-9E972AE07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1595" y="1076477"/>
            <a:ext cx="2990545" cy="29905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t="23727" b="-35596"/>
          <a:stretch/>
        </p:blipFill>
        <p:spPr>
          <a:xfrm>
            <a:off x="25" y="0"/>
            <a:ext cx="9144000" cy="75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31A5F9C0-DF2C-4FCF-AF54-C075E9894B0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12</a:t>
            </a:fld>
            <a:endParaRPr lang="de-DE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Architektur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- Image Augmentation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- Rescaling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- CNN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- FCN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 OutputLayer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l="43994" r="7708"/>
          <a:stretch/>
        </p:blipFill>
        <p:spPr>
          <a:xfrm>
            <a:off x="3556000" y="1152475"/>
            <a:ext cx="4625423" cy="33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46115C9-5692-1E0A-6FFB-60CCF1288E87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AC0112C-ACC2-6E0D-E7B6-131163D669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13</a:t>
            </a:fld>
            <a:endParaRPr lang="de-DE" sz="8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973C92C-AC10-2B3F-3ED4-8FFDB06A3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640346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PRETRAINED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Loss-Function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2" y="2033452"/>
            <a:ext cx="8839199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2911CE6-B1CF-1CB6-5537-CEE391A5E4AD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1BD7E2D-6B0B-A750-9CBA-908D550276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14</a:t>
            </a:fld>
            <a:endParaRPr lang="de-DE" sz="8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D4FDCA6-9E42-4275-47FC-AE253EFFE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782609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graphicFrame>
        <p:nvGraphicFramePr>
          <p:cNvPr id="155" name="Google Shape;155;p26"/>
          <p:cNvGraphicFramePr/>
          <p:nvPr>
            <p:extLst>
              <p:ext uri="{D42A27DB-BD31-4B8C-83A1-F6EECF244321}">
                <p14:modId xmlns:p14="http://schemas.microsoft.com/office/powerpoint/2010/main" val="2840777157"/>
              </p:ext>
            </p:extLst>
          </p:nvPr>
        </p:nvGraphicFramePr>
        <p:xfrm>
          <a:off x="411480" y="1072654"/>
          <a:ext cx="5303520" cy="3372260"/>
        </p:xfrm>
        <a:graphic>
          <a:graphicData uri="http://schemas.openxmlformats.org/drawingml/2006/table">
            <a:tbl>
              <a:tblPr>
                <a:noFill/>
                <a:tableStyleId>{5DEA175D-DA4A-4E25-93A7-81144140560F}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81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b="1">
                          <a:solidFill>
                            <a:schemeClr val="dk1"/>
                          </a:solidFill>
                        </a:rPr>
                        <a:t>Label</a:t>
                      </a:r>
                      <a:endParaRPr sz="105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5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5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b="1">
                          <a:solidFill>
                            <a:schemeClr val="dk1"/>
                          </a:solidFill>
                        </a:rPr>
                        <a:t>Precision (pretrained)</a:t>
                      </a:r>
                      <a:endParaRPr sz="105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b="1">
                          <a:solidFill>
                            <a:schemeClr val="dk1"/>
                          </a:solidFill>
                        </a:rPr>
                        <a:t>Recall (pretrained)</a:t>
                      </a:r>
                      <a:endParaRPr sz="105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2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0.83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0.83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4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dirty="0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0.58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0.83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6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7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8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15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dirty="0">
                          <a:solidFill>
                            <a:schemeClr val="dk1"/>
                          </a:solidFill>
                        </a:rPr>
                        <a:t>9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227100" y="2151050"/>
            <a:ext cx="26052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Genauigkeit: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own: 93 %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pretrained: 96 %</a:t>
            </a:r>
            <a:endParaRPr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75BFAF0-E525-844A-0F24-DB012EFB37B1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0D0A8119-B089-3623-FF85-DEB5AAFBCD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15</a:t>
            </a:fld>
            <a:endParaRPr lang="de-DE" sz="8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3BB8769-6DBE-ABA2-C1A5-1B6F0F608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580336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t="7633" b="5824"/>
          <a:stretch/>
        </p:blipFill>
        <p:spPr>
          <a:xfrm>
            <a:off x="665127" y="895188"/>
            <a:ext cx="7813745" cy="3760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94B8CD6-9588-8F3A-8A0B-A9AD7408DD33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46C34210-3803-926F-AECE-5EF85EA260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16</a:t>
            </a:fld>
            <a:endParaRPr lang="de-DE" sz="800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0B9D9B4-B6A3-0100-8865-B080ED240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104417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Zusätzliches</a:t>
            </a:r>
            <a:endParaRPr b="1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Model-Checkpoints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Live-Testing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Vorhersagen prüfen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75" y="457200"/>
            <a:ext cx="6333624" cy="450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01F3980-EBF4-8EF9-64DD-48FC0650F645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954CC2D6-5834-B17B-23A5-CB8FC49ECC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17</a:t>
            </a:fld>
            <a:endParaRPr lang="de-DE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 und Ausblick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Erkennen individueller Handschrift ist </a:t>
            </a:r>
            <a:r>
              <a:rPr lang="de" b="1" dirty="0"/>
              <a:t>möglich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kleiner Datensatz mit </a:t>
            </a:r>
            <a:r>
              <a:rPr lang="de" b="1" dirty="0"/>
              <a:t>Image-Augmentation</a:t>
            </a:r>
            <a:r>
              <a:rPr lang="de" dirty="0"/>
              <a:t> und </a:t>
            </a:r>
            <a:r>
              <a:rPr lang="de" b="1" dirty="0"/>
              <a:t>pretraining</a:t>
            </a:r>
            <a:r>
              <a:rPr lang="de" dirty="0"/>
              <a:t> möglich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Integration in </a:t>
            </a:r>
            <a:r>
              <a:rPr lang="de" b="1" dirty="0"/>
              <a:t>Anwendungssoftware</a:t>
            </a:r>
            <a:r>
              <a:rPr lang="de" dirty="0"/>
              <a:t> vornehmen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Durchsuchbarkeit, Umwandlung zu machinengeschriebener PDF oder auch automatischer Fehlerkorrektur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Datensätze mit anderen Zeichen, Buchstaben und Ziffern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andere Deep Learning </a:t>
            </a:r>
            <a:r>
              <a:rPr lang="de" b="1" dirty="0"/>
              <a:t>Architekturen</a:t>
            </a:r>
            <a:endParaRPr b="1" dirty="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" y="3843262"/>
            <a:ext cx="927887" cy="9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350" y="3797088"/>
            <a:ext cx="1020250" cy="10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100" y="3843263"/>
            <a:ext cx="927875" cy="9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6625" y="3882863"/>
            <a:ext cx="848675" cy="84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21EBBA-E741-EEC2-5EFB-F08AEC4C5BC1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D9E5B0-2FF3-8070-BAEA-B750FB4D7B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18</a:t>
            </a:fld>
            <a:endParaRPr lang="de-DE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 amt="30000"/>
          </a:blip>
          <a:srcRect t="23727" b="-35596"/>
          <a:stretch/>
        </p:blipFill>
        <p:spPr>
          <a:xfrm>
            <a:off x="25" y="0"/>
            <a:ext cx="9144000" cy="75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>
            <a:spLocks noGrp="1"/>
          </p:cNvSpPr>
          <p:nvPr>
            <p:ph type="ctrTitle" idx="4294967295"/>
          </p:nvPr>
        </p:nvSpPr>
        <p:spPr>
          <a:xfrm>
            <a:off x="2531850" y="2025300"/>
            <a:ext cx="4080300" cy="10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500" b="1"/>
              <a:t>Fragen?</a:t>
            </a:r>
            <a:endParaRPr sz="6500" b="1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57E52F5-0FD2-1E79-258A-66C10A0FF9E6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A39A929A-E12B-146C-97E7-8F89335B6C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19</a:t>
            </a:fld>
            <a:endParaRPr lang="de-DE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Agenda</a:t>
            </a: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e" sz="2800" dirty="0"/>
              <a:t>Motivation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e" sz="2800" dirty="0"/>
              <a:t>Projekt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e-DE" sz="2800" dirty="0"/>
              <a:t>Implementierung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e" sz="2800" dirty="0"/>
              <a:t>Fazit und Ausblick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de" sz="2800" dirty="0"/>
              <a:t>Fragen</a:t>
            </a:r>
            <a:endParaRPr sz="2800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4018873-6281-5B48-1CE1-CB1BB31F96F9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7378B849-56F8-3C25-59B1-C64DF3DEDE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2</a:t>
            </a:fld>
            <a:endParaRPr lang="de-DE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Motivation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natürliche </a:t>
            </a:r>
            <a:r>
              <a:rPr lang="de" b="1" dirty="0"/>
              <a:t>Schnittstelle</a:t>
            </a:r>
            <a:r>
              <a:rPr lang="de" dirty="0"/>
              <a:t> zwischen Mensch und Maschine schaffen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 dirty="0"/>
              <a:t>handschriftlich</a:t>
            </a:r>
            <a:r>
              <a:rPr lang="de" dirty="0"/>
              <a:t> Arbeiten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Symbole, Buchstaben und Ziffern für die jeweilige Software </a:t>
            </a:r>
            <a:r>
              <a:rPr lang="de" b="1" dirty="0"/>
              <a:t>erkennbar</a:t>
            </a:r>
            <a:r>
              <a:rPr lang="de" dirty="0"/>
              <a:t> machen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Durchsuchbarkeit, Speicherung und Bearbeitungsmöglichkeiten zu schaffen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Eingaben des Nutzers sind </a:t>
            </a:r>
            <a:r>
              <a:rPr lang="de" b="1" dirty="0"/>
              <a:t>individuell</a:t>
            </a:r>
            <a:r>
              <a:rPr lang="de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Behinderungen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Stil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Bildungsstand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Koordination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125" y="3064507"/>
            <a:ext cx="1422355" cy="142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050" y="3172691"/>
            <a:ext cx="1266024" cy="13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5501907" y="3775686"/>
            <a:ext cx="1164000" cy="29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A6B9353-47CD-DD19-0739-99B4A27C8347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B2FFC64F-3A65-CFAC-418D-C32FB684A8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76954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3</a:t>
            </a:fld>
            <a:endParaRPr lang="de-DE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Projekt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 dirty="0"/>
              <a:t>Deep Learning</a:t>
            </a:r>
            <a:r>
              <a:rPr lang="de" dirty="0"/>
              <a:t> Modell auf die Handschrift eines </a:t>
            </a:r>
            <a:r>
              <a:rPr lang="de" b="1" dirty="0"/>
              <a:t>Individuum</a:t>
            </a:r>
            <a:r>
              <a:rPr lang="de" dirty="0"/>
              <a:t> spezialisieren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“Teachable Machine”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 dirty="0"/>
              <a:t>Optimierung</a:t>
            </a:r>
            <a:r>
              <a:rPr lang="de" dirty="0"/>
              <a:t> im </a:t>
            </a:r>
            <a:r>
              <a:rPr lang="de" b="1" dirty="0"/>
              <a:t>Hintergrund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Stetige </a:t>
            </a:r>
            <a:r>
              <a:rPr lang="de" b="1" dirty="0"/>
              <a:t>Verbesserung</a:t>
            </a:r>
            <a:r>
              <a:rPr lang="de" dirty="0"/>
              <a:t> der UX in einer jeweiligen Software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PoC mit einer GUI zur </a:t>
            </a:r>
            <a:r>
              <a:rPr lang="de" b="1" dirty="0"/>
              <a:t>Datengenerierung</a:t>
            </a:r>
            <a:endParaRPr b="1"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500" y="2831813"/>
            <a:ext cx="927887" cy="9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752" y="2689155"/>
            <a:ext cx="1020250" cy="10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375" y="3763843"/>
            <a:ext cx="927875" cy="9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4375" y="3754863"/>
            <a:ext cx="848675" cy="8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9775" y="3042877"/>
            <a:ext cx="1330100" cy="13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75988" y="4414362"/>
            <a:ext cx="9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Dataset</a:t>
            </a:r>
            <a:endParaRPr dirty="0"/>
          </a:p>
        </p:txBody>
      </p:sp>
      <p:sp>
        <p:nvSpPr>
          <p:cNvPr id="84" name="Google Shape;84;p16"/>
          <p:cNvSpPr/>
          <p:nvPr/>
        </p:nvSpPr>
        <p:spPr>
          <a:xfrm>
            <a:off x="2631650" y="3610000"/>
            <a:ext cx="3414600" cy="29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2CC32D-A3D9-2593-99F6-5B992ACF876C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80383079-DF12-8C56-FF54-C4B2133A1E8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4</a:t>
            </a:fld>
            <a:endParaRPr lang="de-DE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Ziel</a:t>
            </a:r>
            <a:endParaRPr b="1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448259"/>
            <a:ext cx="5449020" cy="2218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-DE" b="1" dirty="0"/>
              <a:t>Proof-</a:t>
            </a:r>
            <a:r>
              <a:rPr lang="de-DE" b="1" dirty="0" err="1"/>
              <a:t>of</a:t>
            </a:r>
            <a:r>
              <a:rPr lang="de-DE" b="1" dirty="0"/>
              <a:t>-Concept </a:t>
            </a: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-DE" b="1" dirty="0"/>
              <a:t>Performancemessung</a:t>
            </a:r>
            <a:endParaRPr lang="de-DE" dirty="0"/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-DE" b="1" dirty="0"/>
              <a:t>geringere Datenmenge</a:t>
            </a: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-DE" b="1" dirty="0"/>
              <a:t>kürzere Trainingszeit</a:t>
            </a: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-DE" b="1" dirty="0"/>
              <a:t>kleinere finanzielle Ressourcen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2CC32D-A3D9-2593-99F6-5B992ACF876C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80383079-DF12-8C56-FF54-C4B2133A1E8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5</a:t>
            </a:fld>
            <a:endParaRPr lang="de-DE" sz="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516A73-0347-5B3B-277B-583D1E3D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81" y="985809"/>
            <a:ext cx="3143383" cy="31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78F8FAC-965D-7B08-C5A6-49F5BEE18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489224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10A5BD5-9B6A-3640-BFA7-C074EA9ECD95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19780F12-2896-DD24-1589-5864AE2674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6</a:t>
            </a:fld>
            <a:endParaRPr lang="de-DE" sz="800" dirty="0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903BC0CB-F9C8-378F-CF4C-496E7B3053AC}"/>
              </a:ext>
            </a:extLst>
          </p:cNvPr>
          <p:cNvSpPr/>
          <p:nvPr/>
        </p:nvSpPr>
        <p:spPr>
          <a:xfrm>
            <a:off x="398547" y="1058493"/>
            <a:ext cx="4965933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r>
              <a:rPr lang="de-DE" sz="1600" b="1" dirty="0">
                <a:solidFill>
                  <a:schemeClr val="tx1"/>
                </a:solidFill>
              </a:rPr>
              <a:t>GUI Tool </a:t>
            </a:r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 err="1">
                <a:solidFill>
                  <a:schemeClr val="tx1"/>
                </a:solidFill>
              </a:rPr>
              <a:t>Pyhton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tkinter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FAE48A90-0C85-E9C9-CA0D-038DC68E61EB}"/>
              </a:ext>
            </a:extLst>
          </p:cNvPr>
          <p:cNvSpPr/>
          <p:nvPr/>
        </p:nvSpPr>
        <p:spPr>
          <a:xfrm>
            <a:off x="408683" y="1432188"/>
            <a:ext cx="4965934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+mj-lt"/>
              <a:buAutoNum type="arabicPeriod" startAt="2"/>
            </a:pPr>
            <a:r>
              <a:rPr lang="de-DE" sz="1600" b="1" dirty="0">
                <a:solidFill>
                  <a:schemeClr val="tx1"/>
                </a:solidFill>
              </a:rPr>
              <a:t>Datengenerierung</a:t>
            </a: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A64551BA-5C73-A30B-5931-A29132D65432}"/>
              </a:ext>
            </a:extLst>
          </p:cNvPr>
          <p:cNvSpPr/>
          <p:nvPr/>
        </p:nvSpPr>
        <p:spPr>
          <a:xfrm>
            <a:off x="408682" y="1801650"/>
            <a:ext cx="4965933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+mj-lt"/>
              <a:buAutoNum type="arabicPeriod" startAt="3"/>
            </a:pPr>
            <a:r>
              <a:rPr lang="de-DE" sz="1600" b="1" dirty="0">
                <a:solidFill>
                  <a:schemeClr val="tx1"/>
                </a:solidFill>
              </a:rPr>
              <a:t>Data </a:t>
            </a:r>
            <a:r>
              <a:rPr lang="de-DE" sz="1600" b="1" dirty="0" err="1">
                <a:solidFill>
                  <a:schemeClr val="tx1"/>
                </a:solidFill>
              </a:rPr>
              <a:t>preprocessing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- Python </a:t>
            </a:r>
            <a:r>
              <a:rPr lang="de-DE" sz="1600" dirty="0" err="1">
                <a:solidFill>
                  <a:schemeClr val="tx1"/>
                </a:solidFill>
              </a:rPr>
              <a:t>tensorflow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41B0B33C-6250-E3E5-50E0-636B82BAED7F}"/>
              </a:ext>
            </a:extLst>
          </p:cNvPr>
          <p:cNvSpPr/>
          <p:nvPr/>
        </p:nvSpPr>
        <p:spPr>
          <a:xfrm>
            <a:off x="408682" y="2171112"/>
            <a:ext cx="4965933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600" dirty="0">
                <a:solidFill>
                  <a:schemeClr val="tx1"/>
                </a:solidFill>
              </a:rPr>
              <a:t>4.   </a:t>
            </a:r>
            <a:r>
              <a:rPr lang="de-DE" sz="1600" b="1" dirty="0">
                <a:solidFill>
                  <a:schemeClr val="tx1"/>
                </a:solidFill>
              </a:rPr>
              <a:t>Data Split </a:t>
            </a:r>
            <a:r>
              <a:rPr lang="de-DE" sz="1600" dirty="0">
                <a:solidFill>
                  <a:schemeClr val="tx1"/>
                </a:solidFill>
              </a:rPr>
              <a:t>- Training | Validation | Test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BB4D8951-74A1-4351-EFFE-DD1E3246C294}"/>
              </a:ext>
            </a:extLst>
          </p:cNvPr>
          <p:cNvSpPr/>
          <p:nvPr/>
        </p:nvSpPr>
        <p:spPr>
          <a:xfrm>
            <a:off x="408683" y="2544807"/>
            <a:ext cx="4955797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600" dirty="0">
                <a:solidFill>
                  <a:schemeClr val="tx1"/>
                </a:solidFill>
              </a:rPr>
              <a:t>5.   </a:t>
            </a:r>
            <a:r>
              <a:rPr lang="de-DE" sz="1600" b="1" dirty="0">
                <a:solidFill>
                  <a:schemeClr val="tx1"/>
                </a:solidFill>
              </a:rPr>
              <a:t>Image Augmentation</a:t>
            </a:r>
          </a:p>
        </p:txBody>
      </p:sp>
      <p:sp>
        <p:nvSpPr>
          <p:cNvPr id="132" name="Rechteck: abgerundete Ecken 131">
            <a:extLst>
              <a:ext uri="{FF2B5EF4-FFF2-40B4-BE49-F238E27FC236}">
                <a16:creationId xmlns:a16="http://schemas.microsoft.com/office/drawing/2014/main" id="{05F2D9CF-1D77-8D82-980F-47137F8EDD17}"/>
              </a:ext>
            </a:extLst>
          </p:cNvPr>
          <p:cNvSpPr/>
          <p:nvPr/>
        </p:nvSpPr>
        <p:spPr>
          <a:xfrm>
            <a:off x="408683" y="2914269"/>
            <a:ext cx="4955797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600" dirty="0">
                <a:solidFill>
                  <a:schemeClr val="tx1"/>
                </a:solidFill>
              </a:rPr>
              <a:t>6.   </a:t>
            </a:r>
            <a:r>
              <a:rPr lang="de-DE" sz="1600" b="1" dirty="0">
                <a:solidFill>
                  <a:schemeClr val="tx1"/>
                </a:solidFill>
              </a:rPr>
              <a:t>Training</a:t>
            </a:r>
            <a:r>
              <a:rPr lang="de-DE" sz="1600" dirty="0">
                <a:solidFill>
                  <a:schemeClr val="tx1"/>
                </a:solidFill>
              </a:rPr>
              <a:t> und </a:t>
            </a:r>
            <a:r>
              <a:rPr lang="de-DE" sz="1600" b="1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34" name="Rechteck: abgerundete Ecken 133">
            <a:extLst>
              <a:ext uri="{FF2B5EF4-FFF2-40B4-BE49-F238E27FC236}">
                <a16:creationId xmlns:a16="http://schemas.microsoft.com/office/drawing/2014/main" id="{3A89089E-77BA-A5B0-3B81-E18639198A50}"/>
              </a:ext>
            </a:extLst>
          </p:cNvPr>
          <p:cNvSpPr/>
          <p:nvPr/>
        </p:nvSpPr>
        <p:spPr>
          <a:xfrm>
            <a:off x="408682" y="3283731"/>
            <a:ext cx="4965933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600" dirty="0">
                <a:solidFill>
                  <a:schemeClr val="tx1"/>
                </a:solidFill>
              </a:rPr>
              <a:t>7.   </a:t>
            </a:r>
            <a:r>
              <a:rPr lang="de-DE" sz="1600" b="1" dirty="0" err="1">
                <a:solidFill>
                  <a:schemeClr val="tx1"/>
                </a:solidFill>
              </a:rPr>
              <a:t>Pretraining</a:t>
            </a:r>
            <a:r>
              <a:rPr lang="de-DE" sz="1600" dirty="0">
                <a:solidFill>
                  <a:schemeClr val="tx1"/>
                </a:solidFill>
              </a:rPr>
              <a:t> MNIST</a:t>
            </a:r>
          </a:p>
        </p:txBody>
      </p:sp>
      <p:sp>
        <p:nvSpPr>
          <p:cNvPr id="138" name="Rechteck: abgerundete Ecken 137">
            <a:extLst>
              <a:ext uri="{FF2B5EF4-FFF2-40B4-BE49-F238E27FC236}">
                <a16:creationId xmlns:a16="http://schemas.microsoft.com/office/drawing/2014/main" id="{E996AB1F-91DC-20B9-8847-F9F2B7CB3371}"/>
              </a:ext>
            </a:extLst>
          </p:cNvPr>
          <p:cNvSpPr/>
          <p:nvPr/>
        </p:nvSpPr>
        <p:spPr>
          <a:xfrm>
            <a:off x="398547" y="3656860"/>
            <a:ext cx="4965933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600" dirty="0">
                <a:solidFill>
                  <a:schemeClr val="tx1"/>
                </a:solidFill>
              </a:rPr>
              <a:t>8.   </a:t>
            </a:r>
            <a:r>
              <a:rPr lang="de-DE" sz="1600" b="1" dirty="0">
                <a:solidFill>
                  <a:schemeClr val="tx1"/>
                </a:solidFill>
              </a:rPr>
              <a:t>Performance</a:t>
            </a:r>
            <a:r>
              <a:rPr lang="de-DE" sz="1600" dirty="0">
                <a:solidFill>
                  <a:schemeClr val="tx1"/>
                </a:solidFill>
              </a:rPr>
              <a:t> Vergleich OWN vs. PRETRAINED</a:t>
            </a:r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CE04BDDB-7DAE-67F7-BBD2-AFFA258B4302}"/>
              </a:ext>
            </a:extLst>
          </p:cNvPr>
          <p:cNvSpPr/>
          <p:nvPr/>
        </p:nvSpPr>
        <p:spPr>
          <a:xfrm>
            <a:off x="398546" y="4030987"/>
            <a:ext cx="4965933" cy="3276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600" dirty="0">
                <a:solidFill>
                  <a:schemeClr val="tx1"/>
                </a:solidFill>
              </a:rPr>
              <a:t>9.   </a:t>
            </a:r>
            <a:r>
              <a:rPr lang="de-DE" sz="1600" b="1" dirty="0">
                <a:solidFill>
                  <a:schemeClr val="tx1"/>
                </a:solidFill>
              </a:rPr>
              <a:t>Live </a:t>
            </a:r>
            <a:r>
              <a:rPr lang="de-DE" sz="1600" b="1" dirty="0" err="1">
                <a:solidFill>
                  <a:schemeClr val="tx1"/>
                </a:solidFill>
              </a:rPr>
              <a:t>Testing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GUI</a:t>
            </a:r>
          </a:p>
        </p:txBody>
      </p:sp>
      <p:pic>
        <p:nvPicPr>
          <p:cNvPr id="150" name="Grafik 149" descr="Ein Bild, das Text, ClipArt, Screenshot enthält.&#10;&#10;Automatisch generierte Beschreibung">
            <a:extLst>
              <a:ext uri="{FF2B5EF4-FFF2-40B4-BE49-F238E27FC236}">
                <a16:creationId xmlns:a16="http://schemas.microsoft.com/office/drawing/2014/main" id="{E74021DF-757B-E851-6DE2-495B1462D2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922" y="1058493"/>
            <a:ext cx="965658" cy="96565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CE80B1E3-234F-B957-17B4-D7633F6BC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7829" y="2019808"/>
            <a:ext cx="1023191" cy="852659"/>
          </a:xfrm>
          <a:prstGeom prst="rect">
            <a:avLst/>
          </a:prstGeom>
        </p:spPr>
      </p:pic>
      <p:pic>
        <p:nvPicPr>
          <p:cNvPr id="1028" name="Picture 4" descr="Original MNIST digits">
            <a:extLst>
              <a:ext uri="{FF2B5EF4-FFF2-40B4-BE49-F238E27FC236}">
                <a16:creationId xmlns:a16="http://schemas.microsoft.com/office/drawing/2014/main" id="{4D78BB23-6629-53CA-6244-B23A49F90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22" y="2949275"/>
            <a:ext cx="967563" cy="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Grafik 155">
            <a:extLst>
              <a:ext uri="{FF2B5EF4-FFF2-40B4-BE49-F238E27FC236}">
                <a16:creationId xmlns:a16="http://schemas.microsoft.com/office/drawing/2014/main" id="{F89C3B7A-17E6-214A-18FB-3CCE4EF65B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4792" y="3339503"/>
            <a:ext cx="918803" cy="9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8" grpId="0" animBg="1"/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48900" cy="22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Predict-Button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Clear-Button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Train-Test-Toggle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Klassen-Buttons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0..9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Canvas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25" y="907525"/>
            <a:ext cx="4866974" cy="3462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78F8FAC-965D-7B08-C5A6-49F5BEE18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576339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10A5BD5-9B6A-3640-BFA7-C074EA9ECD95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19780F12-2896-DD24-1589-5864AE2674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7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3070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78600" cy="277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 dirty="0"/>
              <a:t>Standardisierte</a:t>
            </a:r>
            <a:r>
              <a:rPr lang="de" dirty="0"/>
              <a:t> Ordnerstruktur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Ein Bild mit der Klasse „3“ wird in Ordner mit </a:t>
            </a:r>
            <a:r>
              <a:rPr lang="de" b="1" dirty="0"/>
              <a:t>Klassennamen </a:t>
            </a:r>
            <a:r>
              <a:rPr lang="de" dirty="0"/>
              <a:t>„3“ abgespeichert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Dateinamen erhalten einen `</a:t>
            </a:r>
            <a:r>
              <a:rPr lang="de" b="1" dirty="0"/>
              <a:t>md5</a:t>
            </a:r>
            <a:r>
              <a:rPr lang="de" dirty="0"/>
              <a:t>` Hashwert</a:t>
            </a:r>
            <a:endParaRPr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E7F74FA-203B-3571-B9DA-6699D6436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338066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C629530-D15D-BA80-9144-8E7C6B125EA0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B1E3542-1D64-2D5B-C687-4284B18BA3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8</a:t>
            </a:fld>
            <a:endParaRPr lang="de-DE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01074A-CE7C-CF01-81B5-4A45BD94B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1595" y="817839"/>
            <a:ext cx="3794760" cy="3465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Implementierung</a:t>
            </a:r>
            <a:endParaRPr b="1"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25" y="1055425"/>
            <a:ext cx="2921211" cy="324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941100" y="1501430"/>
            <a:ext cx="4535388" cy="2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/>
              <a:buChar char="-"/>
            </a:pPr>
            <a:r>
              <a:rPr lang="de-DE" dirty="0"/>
              <a:t>JSON-</a:t>
            </a:r>
            <a:r>
              <a:rPr lang="de-DE" b="1" dirty="0"/>
              <a:t>Konfigurationsdatei</a:t>
            </a:r>
            <a:endParaRPr lang="de" dirty="0"/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" dirty="0"/>
              <a:t>GUI wird </a:t>
            </a:r>
            <a:r>
              <a:rPr lang="de" b="1" dirty="0"/>
              <a:t>generisch</a:t>
            </a:r>
            <a:r>
              <a:rPr lang="de" dirty="0"/>
              <a:t> aufgebaut</a:t>
            </a:r>
          </a:p>
          <a:p>
            <a:pPr marL="457200" lvl="0" indent="-342900" algn="l" rtl="0"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de" dirty="0"/>
              <a:t>flexibel auf unterschiedliche Datensätze </a:t>
            </a:r>
            <a:r>
              <a:rPr lang="de" b="1" dirty="0"/>
              <a:t>erweiterbar</a:t>
            </a:r>
            <a:endParaRPr b="1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D99346E-13A7-AAA7-16BA-3C81291FF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385644"/>
              </p:ext>
            </p:extLst>
          </p:nvPr>
        </p:nvGraphicFramePr>
        <p:xfrm>
          <a:off x="408682" y="4471853"/>
          <a:ext cx="8305827" cy="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B083EFE-0C94-8AAA-0CE0-9174912DD865}"/>
              </a:ext>
            </a:extLst>
          </p:cNvPr>
          <p:cNvCxnSpPr>
            <a:cxnSpLocks/>
          </p:cNvCxnSpPr>
          <p:nvPr/>
        </p:nvCxnSpPr>
        <p:spPr>
          <a:xfrm>
            <a:off x="154912" y="4860020"/>
            <a:ext cx="88341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1594E442-0CB3-632B-FD26-81F06FBAF012}"/>
              </a:ext>
            </a:extLst>
          </p:cNvPr>
          <p:cNvSpPr txBox="1">
            <a:spLocks/>
          </p:cNvSpPr>
          <p:nvPr/>
        </p:nvSpPr>
        <p:spPr>
          <a:xfrm>
            <a:off x="2260832" y="4902777"/>
            <a:ext cx="6515099" cy="2340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54">
              <a:lnSpc>
                <a:spcPct val="108000"/>
              </a:lnSpc>
              <a:spcAft>
                <a:spcPts val="1007"/>
              </a:spcAft>
              <a:defRPr/>
            </a:pPr>
            <a:r>
              <a:rPr lang="en-US" sz="800" dirty="0">
                <a:solidFill>
                  <a:prstClr val="black"/>
                </a:solidFill>
              </a:rPr>
              <a:t>Deep Learning </a:t>
            </a:r>
            <a:r>
              <a:rPr lang="en-US" sz="800" dirty="0" err="1">
                <a:solidFill>
                  <a:prstClr val="black"/>
                </a:solidFill>
              </a:rPr>
              <a:t>zum</a:t>
            </a:r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800" dirty="0" err="1">
                <a:solidFill>
                  <a:prstClr val="black"/>
                </a:solidFill>
              </a:rPr>
              <a:t>Erkennen</a:t>
            </a:r>
            <a:r>
              <a:rPr lang="en-US" sz="800" dirty="0">
                <a:solidFill>
                  <a:prstClr val="black"/>
                </a:solidFill>
              </a:rPr>
              <a:t> von </a:t>
            </a:r>
            <a:r>
              <a:rPr lang="en-US" sz="800" dirty="0" err="1">
                <a:solidFill>
                  <a:prstClr val="black"/>
                </a:solidFill>
              </a:rPr>
              <a:t>handgeschriebenen</a:t>
            </a:r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800" dirty="0" err="1">
                <a:solidFill>
                  <a:prstClr val="black"/>
                </a:solidFill>
              </a:rPr>
              <a:t>Buchstaben</a:t>
            </a:r>
            <a:r>
              <a:rPr lang="en-US" sz="800" dirty="0">
                <a:solidFill>
                  <a:prstClr val="black"/>
                </a:solidFill>
              </a:rPr>
              <a:t> und </a:t>
            </a:r>
            <a:r>
              <a:rPr lang="en-US" sz="800" dirty="0" err="1">
                <a:solidFill>
                  <a:prstClr val="black"/>
                </a:solidFill>
              </a:rPr>
              <a:t>Zahlen</a:t>
            </a:r>
            <a:r>
              <a:rPr lang="en-US" sz="800" dirty="0">
                <a:solidFill>
                  <a:prstClr val="black"/>
                </a:solidFill>
              </a:rPr>
              <a:t> | Artificial Intelligence | Prof. Dr. Becker-Asano | 10.09.2022</a:t>
            </a:r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D4D1D718-B30C-DF02-E310-BD58E6DD3C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1094" y="4860020"/>
            <a:ext cx="313576" cy="26838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smtClean="0"/>
              <a:t>9</a:t>
            </a:fld>
            <a:endParaRPr lang="de-DE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Microsoft Office PowerPoint</Application>
  <PresentationFormat>Bildschirmpräsentation (16:9)</PresentationFormat>
  <Paragraphs>348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Segoe UI</vt:lpstr>
      <vt:lpstr>Wingdings</vt:lpstr>
      <vt:lpstr>Simple Light</vt:lpstr>
      <vt:lpstr>Deep Learning zum Erkennen von handgeschriebenen Buchstaben und Zahlen</vt:lpstr>
      <vt:lpstr>Agenda</vt:lpstr>
      <vt:lpstr>Motivation</vt:lpstr>
      <vt:lpstr>Projekt</vt:lpstr>
      <vt:lpstr>Ziel</vt:lpstr>
      <vt:lpstr>Implementierung</vt:lpstr>
      <vt:lpstr>Implementierung</vt:lpstr>
      <vt:lpstr>Implementierung</vt:lpstr>
      <vt:lpstr>Implementierung</vt:lpstr>
      <vt:lpstr>Implementierung</vt:lpstr>
      <vt:lpstr>Implementierung </vt:lpstr>
      <vt:lpstr>PowerPoint-Präsentation</vt:lpstr>
      <vt:lpstr>Implementierung</vt:lpstr>
      <vt:lpstr>Implementierung</vt:lpstr>
      <vt:lpstr>Implementierung</vt:lpstr>
      <vt:lpstr>Implementierung</vt:lpstr>
      <vt:lpstr>Zusätzliches</vt:lpstr>
      <vt:lpstr>Fazit und Ausblick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zum Erkennen von handgeschriebenen Buchstaben und Zahlen</dc:title>
  <cp:lastModifiedBy>Mirza Imamovic</cp:lastModifiedBy>
  <cp:revision>36</cp:revision>
  <dcterms:modified xsi:type="dcterms:W3CDTF">2022-09-10T12:27:54Z</dcterms:modified>
</cp:coreProperties>
</file>