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76" r:id="rId7"/>
    <p:sldId id="278" r:id="rId8"/>
    <p:sldId id="261" r:id="rId9"/>
    <p:sldId id="262" r:id="rId10"/>
    <p:sldId id="277" r:id="rId11"/>
    <p:sldId id="263" r:id="rId12"/>
    <p:sldId id="264" r:id="rId13"/>
    <p:sldId id="279" r:id="rId14"/>
    <p:sldId id="265" r:id="rId15"/>
    <p:sldId id="266" r:id="rId16"/>
    <p:sldId id="267" r:id="rId17"/>
    <p:sldId id="268" r:id="rId18"/>
    <p:sldId id="269" r:id="rId19"/>
    <p:sldId id="270" r:id="rId20"/>
    <p:sldId id="280" r:id="rId21"/>
    <p:sldId id="271" r:id="rId22"/>
    <p:sldId id="272" r:id="rId23"/>
    <p:sldId id="273" r:id="rId24"/>
    <p:sldId id="274" r:id="rId25"/>
    <p:sldId id="27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80ADEA-EFD4-44D2-BB97-A4531D12D5D0}" type="datetimeFigureOut">
              <a:rPr lang="en-US" smtClean="0"/>
              <a:t>10/19/2024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2995743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80ADEA-EFD4-44D2-BB97-A4531D12D5D0}"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814069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80ADEA-EFD4-44D2-BB97-A4531D12D5D0}"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1833430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80ADEA-EFD4-44D2-BB97-A4531D12D5D0}"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D38D2-9F43-47E9-B019-0DCDCBB0785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370877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80ADEA-EFD4-44D2-BB97-A4531D12D5D0}"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5258795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580ADEA-EFD4-44D2-BB97-A4531D12D5D0}"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13271495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F580ADEA-EFD4-44D2-BB97-A4531D12D5D0}"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16388638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0ADEA-EFD4-44D2-BB97-A4531D12D5D0}"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35461841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0ADEA-EFD4-44D2-BB97-A4531D12D5D0}"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351735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0ADEA-EFD4-44D2-BB97-A4531D12D5D0}"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1892205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580ADEA-EFD4-44D2-BB97-A4531D12D5D0}" type="datetimeFigureOut">
              <a:rPr lang="en-US" smtClean="0"/>
              <a:t>10/19/2024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227132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580ADEA-EFD4-44D2-BB97-A4531D12D5D0}"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217181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580ADEA-EFD4-44D2-BB97-A4531D12D5D0}" type="datetimeFigureOut">
              <a:rPr lang="en-US" smtClean="0"/>
              <a:t>10/19/2024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2038426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580ADEA-EFD4-44D2-BB97-A4531D12D5D0}" type="datetimeFigureOut">
              <a:rPr lang="en-US" smtClean="0"/>
              <a:t>10/19/2024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1716511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80ADEA-EFD4-44D2-BB97-A4531D12D5D0}" type="datetimeFigureOut">
              <a:rPr lang="en-US" smtClean="0"/>
              <a:t>10/19/2024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3950608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80ADEA-EFD4-44D2-BB97-A4531D12D5D0}"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3636367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580ADEA-EFD4-44D2-BB97-A4531D12D5D0}" type="datetimeFigureOut">
              <a:rPr lang="en-US" smtClean="0"/>
              <a:t>10/19/2024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BD38D2-9F43-47E9-B019-0DCDCBB0785A}" type="slidenum">
              <a:rPr lang="en-US" smtClean="0"/>
              <a:t>‹#›</a:t>
            </a:fld>
            <a:endParaRPr lang="en-US"/>
          </a:p>
        </p:txBody>
      </p:sp>
    </p:spTree>
    <p:extLst>
      <p:ext uri="{BB962C8B-B14F-4D97-AF65-F5344CB8AC3E}">
        <p14:creationId xmlns:p14="http://schemas.microsoft.com/office/powerpoint/2010/main" val="1999467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580ADEA-EFD4-44D2-BB97-A4531D12D5D0}" type="datetimeFigureOut">
              <a:rPr lang="en-US" smtClean="0"/>
              <a:t>10/19/2024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1BD38D2-9F43-47E9-B019-0DCDCBB0785A}" type="slidenum">
              <a:rPr lang="en-US" smtClean="0"/>
              <a:t>‹#›</a:t>
            </a:fld>
            <a:endParaRPr lang="en-US"/>
          </a:p>
        </p:txBody>
      </p:sp>
    </p:spTree>
    <p:extLst>
      <p:ext uri="{BB962C8B-B14F-4D97-AF65-F5344CB8AC3E}">
        <p14:creationId xmlns:p14="http://schemas.microsoft.com/office/powerpoint/2010/main" val="92838599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9DEC2FF0-1096-49DA-9318-22E09107CECB}"/>
              </a:ext>
            </a:extLst>
          </p:cNvPr>
          <p:cNvSpPr txBox="1"/>
          <p:nvPr/>
        </p:nvSpPr>
        <p:spPr>
          <a:xfrm>
            <a:off x="2804160" y="2461846"/>
            <a:ext cx="6583680" cy="1200329"/>
          </a:xfrm>
          <a:prstGeom prst="rect">
            <a:avLst/>
          </a:prstGeom>
          <a:noFill/>
        </p:spPr>
        <p:txBody>
          <a:bodyPr wrap="square" rtlCol="0">
            <a:spAutoFit/>
          </a:bodyPr>
          <a:lstStyle/>
          <a:p>
            <a:r>
              <a:rPr lang="en-US" sz="7200" dirty="0">
                <a:latin typeface="Times New Roman" panose="02020603050405020304" pitchFamily="18" charset="0"/>
                <a:cs typeface="Times New Roman" panose="02020603050405020304" pitchFamily="18" charset="0"/>
              </a:rPr>
              <a:t>AI Thesis Helper</a:t>
            </a:r>
          </a:p>
        </p:txBody>
      </p:sp>
    </p:spTree>
    <p:extLst>
      <p:ext uri="{BB962C8B-B14F-4D97-AF65-F5344CB8AC3E}">
        <p14:creationId xmlns:p14="http://schemas.microsoft.com/office/powerpoint/2010/main" val="265268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771CEA4B-48BE-45BB-B514-A84F219E47E5}"/>
              </a:ext>
            </a:extLst>
          </p:cNvPr>
          <p:cNvSpPr txBox="1"/>
          <p:nvPr/>
        </p:nvSpPr>
        <p:spPr>
          <a:xfrm>
            <a:off x="967451" y="528729"/>
            <a:ext cx="5762411"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Related Works - Continued</a:t>
            </a:r>
          </a:p>
        </p:txBody>
      </p:sp>
      <p:sp>
        <p:nvSpPr>
          <p:cNvPr id="4" name="TextBox 3">
            <a:extLst>
              <a:ext uri="{FF2B5EF4-FFF2-40B4-BE49-F238E27FC236}">
                <a16:creationId xmlns:a16="http://schemas.microsoft.com/office/drawing/2014/main" id="{72018E68-8D1E-41EE-8A4C-30685FBF14A7}"/>
              </a:ext>
            </a:extLst>
          </p:cNvPr>
          <p:cNvSpPr txBox="1"/>
          <p:nvPr/>
        </p:nvSpPr>
        <p:spPr>
          <a:xfrm>
            <a:off x="1542549" y="5213485"/>
            <a:ext cx="8989640" cy="1446550"/>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Why GPT was chosen over other models?</a:t>
            </a: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Better in text generation as opposed to other models.</a:t>
            </a: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Requires less data as it is already pre-trained. Only fine-tuning is required.</a:t>
            </a:r>
          </a:p>
          <a:p>
            <a:pPr marL="342900" indent="-342900">
              <a:buFont typeface="+mj-lt"/>
              <a:buAutoNum type="arabicPeriod"/>
            </a:pPr>
            <a:r>
              <a:rPr lang="en-US" sz="2200" dirty="0">
                <a:latin typeface="Times New Roman" panose="02020603050405020304" pitchFamily="18" charset="0"/>
                <a:cs typeface="Times New Roman" panose="02020603050405020304" pitchFamily="18" charset="0"/>
              </a:rPr>
              <a:t>More better and accurate text generation and understanding.</a:t>
            </a:r>
          </a:p>
        </p:txBody>
      </p:sp>
      <p:pic>
        <p:nvPicPr>
          <p:cNvPr id="6" name="Picture 5">
            <a:extLst>
              <a:ext uri="{FF2B5EF4-FFF2-40B4-BE49-F238E27FC236}">
                <a16:creationId xmlns:a16="http://schemas.microsoft.com/office/drawing/2014/main" id="{EB3480FC-3632-45E8-B0FE-C10A39685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0452" y="1311452"/>
            <a:ext cx="3431096" cy="3519422"/>
          </a:xfrm>
          <a:prstGeom prst="rect">
            <a:avLst/>
          </a:prstGeom>
        </p:spPr>
      </p:pic>
      <p:sp>
        <p:nvSpPr>
          <p:cNvPr id="7" name="TextBox 6">
            <a:extLst>
              <a:ext uri="{FF2B5EF4-FFF2-40B4-BE49-F238E27FC236}">
                <a16:creationId xmlns:a16="http://schemas.microsoft.com/office/drawing/2014/main" id="{3882FF4D-1DD4-4252-82A0-60EE73207EF9}"/>
              </a:ext>
            </a:extLst>
          </p:cNvPr>
          <p:cNvSpPr txBox="1"/>
          <p:nvPr/>
        </p:nvSpPr>
        <p:spPr>
          <a:xfrm>
            <a:off x="4531501" y="4886771"/>
            <a:ext cx="3128998"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Various Transformer Models</a:t>
            </a:r>
          </a:p>
        </p:txBody>
      </p:sp>
    </p:spTree>
    <p:extLst>
      <p:ext uri="{BB962C8B-B14F-4D97-AF65-F5344CB8AC3E}">
        <p14:creationId xmlns:p14="http://schemas.microsoft.com/office/powerpoint/2010/main" val="1396002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BD3941F6-F074-4446-B37C-6B103B501B80}"/>
              </a:ext>
            </a:extLst>
          </p:cNvPr>
          <p:cNvSpPr txBox="1"/>
          <p:nvPr/>
        </p:nvSpPr>
        <p:spPr>
          <a:xfrm>
            <a:off x="967451" y="528729"/>
            <a:ext cx="4161717"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Project Description</a:t>
            </a:r>
          </a:p>
        </p:txBody>
      </p:sp>
      <p:sp>
        <p:nvSpPr>
          <p:cNvPr id="4" name="TextBox 3">
            <a:extLst>
              <a:ext uri="{FF2B5EF4-FFF2-40B4-BE49-F238E27FC236}">
                <a16:creationId xmlns:a16="http://schemas.microsoft.com/office/drawing/2014/main" id="{7E350C9A-9CAD-455E-91BF-B776ED4E1CDE}"/>
              </a:ext>
            </a:extLst>
          </p:cNvPr>
          <p:cNvSpPr txBox="1"/>
          <p:nvPr/>
        </p:nvSpPr>
        <p:spPr>
          <a:xfrm>
            <a:off x="967451" y="1388393"/>
            <a:ext cx="4283545"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Project has various requirements.</a:t>
            </a:r>
          </a:p>
        </p:txBody>
      </p:sp>
      <p:sp>
        <p:nvSpPr>
          <p:cNvPr id="5" name="TextBox 4">
            <a:extLst>
              <a:ext uri="{FF2B5EF4-FFF2-40B4-BE49-F238E27FC236}">
                <a16:creationId xmlns:a16="http://schemas.microsoft.com/office/drawing/2014/main" id="{6BC52897-9DBD-434E-99F9-F18CBD438A22}"/>
              </a:ext>
            </a:extLst>
          </p:cNvPr>
          <p:cNvSpPr txBox="1"/>
          <p:nvPr/>
        </p:nvSpPr>
        <p:spPr>
          <a:xfrm>
            <a:off x="1152762" y="2023318"/>
            <a:ext cx="3592458" cy="1938992"/>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User:</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Need internet access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URL to go to application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Start conversing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Can close after using</a:t>
            </a:r>
          </a:p>
        </p:txBody>
      </p:sp>
      <p:sp>
        <p:nvSpPr>
          <p:cNvPr id="6" name="TextBox 5">
            <a:extLst>
              <a:ext uri="{FF2B5EF4-FFF2-40B4-BE49-F238E27FC236}">
                <a16:creationId xmlns:a16="http://schemas.microsoft.com/office/drawing/2014/main" id="{EB0F1639-7998-4601-BF0C-BCC9969D4C91}"/>
              </a:ext>
            </a:extLst>
          </p:cNvPr>
          <p:cNvSpPr txBox="1"/>
          <p:nvPr/>
        </p:nvSpPr>
        <p:spPr>
          <a:xfrm>
            <a:off x="1152762" y="4135570"/>
            <a:ext cx="3768980" cy="156966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System:</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Laptop or Desktop</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Internet access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Optional – 1080p Monitor</a:t>
            </a:r>
          </a:p>
        </p:txBody>
      </p:sp>
      <p:sp>
        <p:nvSpPr>
          <p:cNvPr id="7" name="TextBox 6">
            <a:extLst>
              <a:ext uri="{FF2B5EF4-FFF2-40B4-BE49-F238E27FC236}">
                <a16:creationId xmlns:a16="http://schemas.microsoft.com/office/drawing/2014/main" id="{DE385CDB-93F6-4DB8-AE8E-F1B9C0C85198}"/>
              </a:ext>
            </a:extLst>
          </p:cNvPr>
          <p:cNvSpPr txBox="1"/>
          <p:nvPr/>
        </p:nvSpPr>
        <p:spPr>
          <a:xfrm>
            <a:off x="7011344" y="2173839"/>
            <a:ext cx="2014654"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Tools Utilized:</a:t>
            </a:r>
          </a:p>
        </p:txBody>
      </p:sp>
      <p:sp>
        <p:nvSpPr>
          <p:cNvPr id="9" name="TextBox 8">
            <a:extLst>
              <a:ext uri="{FF2B5EF4-FFF2-40B4-BE49-F238E27FC236}">
                <a16:creationId xmlns:a16="http://schemas.microsoft.com/office/drawing/2014/main" id="{6B4270E0-992F-447B-BB54-DDDE9D7C6713}"/>
              </a:ext>
            </a:extLst>
          </p:cNvPr>
          <p:cNvSpPr txBox="1"/>
          <p:nvPr/>
        </p:nvSpPr>
        <p:spPr>
          <a:xfrm>
            <a:off x="5828648" y="2828835"/>
            <a:ext cx="2190023" cy="1200329"/>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IDE: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Google </a:t>
            </a:r>
            <a:r>
              <a:rPr lang="en-US" sz="2400" dirty="0" err="1">
                <a:latin typeface="Times New Roman" panose="02020603050405020304" pitchFamily="18" charset="0"/>
                <a:cs typeface="Times New Roman" panose="02020603050405020304" pitchFamily="18" charset="0"/>
              </a:rPr>
              <a:t>Colab</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VScode</a:t>
            </a:r>
            <a:endParaRPr lang="en-US"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D0E8DF17-1494-46F0-A0EA-0A7DCE536622}"/>
              </a:ext>
            </a:extLst>
          </p:cNvPr>
          <p:cNvSpPr txBox="1"/>
          <p:nvPr/>
        </p:nvSpPr>
        <p:spPr>
          <a:xfrm>
            <a:off x="8363570" y="2807868"/>
            <a:ext cx="3369833" cy="156966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Programming Languages: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Python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HTML</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CSS</a:t>
            </a:r>
          </a:p>
        </p:txBody>
      </p:sp>
      <p:sp>
        <p:nvSpPr>
          <p:cNvPr id="11" name="TextBox 10">
            <a:extLst>
              <a:ext uri="{FF2B5EF4-FFF2-40B4-BE49-F238E27FC236}">
                <a16:creationId xmlns:a16="http://schemas.microsoft.com/office/drawing/2014/main" id="{3C225B9B-D0A5-4E76-A9CE-ED5BD829B726}"/>
              </a:ext>
            </a:extLst>
          </p:cNvPr>
          <p:cNvSpPr txBox="1"/>
          <p:nvPr/>
        </p:nvSpPr>
        <p:spPr>
          <a:xfrm>
            <a:off x="5828648" y="4377528"/>
            <a:ext cx="2119876" cy="1569660"/>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Libraries</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PyTorch</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Transformers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GPT2-model</a:t>
            </a:r>
          </a:p>
        </p:txBody>
      </p:sp>
      <p:sp>
        <p:nvSpPr>
          <p:cNvPr id="13" name="TextBox 12">
            <a:extLst>
              <a:ext uri="{FF2B5EF4-FFF2-40B4-BE49-F238E27FC236}">
                <a16:creationId xmlns:a16="http://schemas.microsoft.com/office/drawing/2014/main" id="{42C1BAA9-1634-48E6-AF9B-17F08EC6A373}"/>
              </a:ext>
            </a:extLst>
          </p:cNvPr>
          <p:cNvSpPr txBox="1"/>
          <p:nvPr/>
        </p:nvSpPr>
        <p:spPr>
          <a:xfrm>
            <a:off x="8445162" y="4377528"/>
            <a:ext cx="1603324"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Framework</a:t>
            </a:r>
          </a:p>
          <a:p>
            <a:pPr marL="285750" indent="-28575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Gradio</a:t>
            </a:r>
            <a:endParaRPr lang="en-US" sz="240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2126237A-AEE2-4F22-B80E-80AEFFB30C66}"/>
              </a:ext>
            </a:extLst>
          </p:cNvPr>
          <p:cNvCxnSpPr/>
          <p:nvPr/>
        </p:nvCxnSpPr>
        <p:spPr>
          <a:xfrm>
            <a:off x="5129168" y="2023318"/>
            <a:ext cx="0" cy="392387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17997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CE02C1AF-0E38-4617-A554-1E8165AB15CC}"/>
              </a:ext>
            </a:extLst>
          </p:cNvPr>
          <p:cNvSpPr txBox="1"/>
          <p:nvPr/>
        </p:nvSpPr>
        <p:spPr>
          <a:xfrm>
            <a:off x="967451" y="528729"/>
            <a:ext cx="6726521"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Project Description - Continued</a:t>
            </a:r>
          </a:p>
        </p:txBody>
      </p:sp>
      <p:sp>
        <p:nvSpPr>
          <p:cNvPr id="4" name="TextBox 3">
            <a:extLst>
              <a:ext uri="{FF2B5EF4-FFF2-40B4-BE49-F238E27FC236}">
                <a16:creationId xmlns:a16="http://schemas.microsoft.com/office/drawing/2014/main" id="{6B1825E3-71CA-4CAA-B44B-3F86135805B8}"/>
              </a:ext>
            </a:extLst>
          </p:cNvPr>
          <p:cNvSpPr txBox="1"/>
          <p:nvPr/>
        </p:nvSpPr>
        <p:spPr>
          <a:xfrm>
            <a:off x="967451" y="1252457"/>
            <a:ext cx="387157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Computational Requirements.</a:t>
            </a:r>
          </a:p>
        </p:txBody>
      </p:sp>
      <p:sp>
        <p:nvSpPr>
          <p:cNvPr id="6" name="TextBox 5">
            <a:extLst>
              <a:ext uri="{FF2B5EF4-FFF2-40B4-BE49-F238E27FC236}">
                <a16:creationId xmlns:a16="http://schemas.microsoft.com/office/drawing/2014/main" id="{23FEC6DA-50F0-4B0D-B61C-8D769B88687D}"/>
              </a:ext>
            </a:extLst>
          </p:cNvPr>
          <p:cNvSpPr txBox="1"/>
          <p:nvPr/>
        </p:nvSpPr>
        <p:spPr>
          <a:xfrm>
            <a:off x="7693972" y="4111176"/>
            <a:ext cx="1380506"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Software:</a:t>
            </a:r>
          </a:p>
        </p:txBody>
      </p:sp>
      <p:graphicFrame>
        <p:nvGraphicFramePr>
          <p:cNvPr id="7" name="Table 6">
            <a:extLst>
              <a:ext uri="{FF2B5EF4-FFF2-40B4-BE49-F238E27FC236}">
                <a16:creationId xmlns:a16="http://schemas.microsoft.com/office/drawing/2014/main" id="{B42C1DF0-416F-4784-AFC3-89C3F8255D2F}"/>
              </a:ext>
            </a:extLst>
          </p:cNvPr>
          <p:cNvGraphicFramePr>
            <a:graphicFrameLocks noGrp="1"/>
          </p:cNvGraphicFramePr>
          <p:nvPr>
            <p:extLst>
              <p:ext uri="{D42A27DB-BD31-4B8C-83A1-F6EECF244321}">
                <p14:modId xmlns:p14="http://schemas.microsoft.com/office/powerpoint/2010/main" val="1345030505"/>
              </p:ext>
            </p:extLst>
          </p:nvPr>
        </p:nvGraphicFramePr>
        <p:xfrm>
          <a:off x="718923" y="2235390"/>
          <a:ext cx="5377077" cy="1981200"/>
        </p:xfrm>
        <a:graphic>
          <a:graphicData uri="http://schemas.openxmlformats.org/drawingml/2006/table">
            <a:tbl>
              <a:tblPr firstRow="1" bandRow="1">
                <a:tableStyleId>{5C22544A-7EE6-4342-B048-85BDC9FD1C3A}</a:tableStyleId>
              </a:tblPr>
              <a:tblGrid>
                <a:gridCol w="1559690">
                  <a:extLst>
                    <a:ext uri="{9D8B030D-6E8A-4147-A177-3AD203B41FA5}">
                      <a16:colId xmlns:a16="http://schemas.microsoft.com/office/drawing/2014/main" val="4217952082"/>
                    </a:ext>
                  </a:extLst>
                </a:gridCol>
                <a:gridCol w="1861979">
                  <a:extLst>
                    <a:ext uri="{9D8B030D-6E8A-4147-A177-3AD203B41FA5}">
                      <a16:colId xmlns:a16="http://schemas.microsoft.com/office/drawing/2014/main" val="755763668"/>
                    </a:ext>
                  </a:extLst>
                </a:gridCol>
                <a:gridCol w="1955408">
                  <a:extLst>
                    <a:ext uri="{9D8B030D-6E8A-4147-A177-3AD203B41FA5}">
                      <a16:colId xmlns:a16="http://schemas.microsoft.com/office/drawing/2014/main" val="3333416326"/>
                    </a:ext>
                  </a:extLst>
                </a:gridCol>
              </a:tblGrid>
              <a:tr h="316992">
                <a:tc>
                  <a:txBody>
                    <a:bodyPr/>
                    <a:lstStyle/>
                    <a:p>
                      <a:pPr algn="ctr"/>
                      <a:r>
                        <a:rPr lang="en-US" sz="2000" dirty="0">
                          <a:latin typeface="Times New Roman" panose="02020603050405020304" pitchFamily="18" charset="0"/>
                          <a:cs typeface="Times New Roman" panose="02020603050405020304" pitchFamily="18" charset="0"/>
                        </a:rPr>
                        <a:t>Components</a:t>
                      </a:r>
                    </a:p>
                  </a:txBody>
                  <a:tcPr/>
                </a:tc>
                <a:tc>
                  <a:txBody>
                    <a:bodyPr/>
                    <a:lstStyle/>
                    <a:p>
                      <a:pPr algn="ctr"/>
                      <a:r>
                        <a:rPr lang="en-US" sz="2000" dirty="0">
                          <a:latin typeface="Times New Roman" panose="02020603050405020304" pitchFamily="18" charset="0"/>
                          <a:cs typeface="Times New Roman" panose="02020603050405020304" pitchFamily="18" charset="0"/>
                        </a:rPr>
                        <a:t>Minimum</a:t>
                      </a:r>
                    </a:p>
                  </a:txBody>
                  <a:tcPr/>
                </a:tc>
                <a:tc>
                  <a:txBody>
                    <a:bodyPr/>
                    <a:lstStyle/>
                    <a:p>
                      <a:pPr algn="ctr"/>
                      <a:r>
                        <a:rPr lang="en-US" sz="2000" dirty="0">
                          <a:latin typeface="Times New Roman" panose="02020603050405020304" pitchFamily="18" charset="0"/>
                          <a:cs typeface="Times New Roman" panose="02020603050405020304" pitchFamily="18" charset="0"/>
                        </a:rPr>
                        <a:t>Maximum</a:t>
                      </a:r>
                    </a:p>
                  </a:txBody>
                  <a:tcPr/>
                </a:tc>
                <a:extLst>
                  <a:ext uri="{0D108BD9-81ED-4DB2-BD59-A6C34878D82A}">
                    <a16:rowId xmlns:a16="http://schemas.microsoft.com/office/drawing/2014/main" val="1014145681"/>
                  </a:ext>
                </a:extLst>
              </a:tr>
              <a:tr h="316992">
                <a:tc>
                  <a:txBody>
                    <a:bodyPr/>
                    <a:lstStyle/>
                    <a:p>
                      <a:pPr algn="ctr"/>
                      <a:r>
                        <a:rPr lang="en-US" sz="2000" dirty="0">
                          <a:latin typeface="Times New Roman" panose="02020603050405020304" pitchFamily="18" charset="0"/>
                          <a:cs typeface="Times New Roman" panose="02020603050405020304" pitchFamily="18" charset="0"/>
                        </a:rPr>
                        <a:t>Processor</a:t>
                      </a:r>
                    </a:p>
                  </a:txBody>
                  <a:tcPr/>
                </a:tc>
                <a:tc>
                  <a:txBody>
                    <a:bodyPr/>
                    <a:lstStyle/>
                    <a:p>
                      <a:pPr algn="ctr"/>
                      <a:r>
                        <a:rPr lang="en-US" sz="2000" dirty="0">
                          <a:latin typeface="Times New Roman" panose="02020603050405020304" pitchFamily="18" charset="0"/>
                          <a:cs typeface="Times New Roman" panose="02020603050405020304" pitchFamily="18" charset="0"/>
                        </a:rPr>
                        <a:t>Core i3/Ryzen 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Core i7/Ryzen 7</a:t>
                      </a:r>
                    </a:p>
                  </a:txBody>
                  <a:tcPr/>
                </a:tc>
                <a:extLst>
                  <a:ext uri="{0D108BD9-81ED-4DB2-BD59-A6C34878D82A}">
                    <a16:rowId xmlns:a16="http://schemas.microsoft.com/office/drawing/2014/main" val="3000005794"/>
                  </a:ext>
                </a:extLst>
              </a:tr>
              <a:tr h="316992">
                <a:tc>
                  <a:txBody>
                    <a:bodyPr/>
                    <a:lstStyle/>
                    <a:p>
                      <a:pPr algn="ctr"/>
                      <a:r>
                        <a:rPr lang="en-US" sz="2000" dirty="0">
                          <a:latin typeface="Times New Roman" panose="02020603050405020304" pitchFamily="18" charset="0"/>
                          <a:cs typeface="Times New Roman" panose="02020603050405020304" pitchFamily="18" charset="0"/>
                        </a:rPr>
                        <a:t>RAM</a:t>
                      </a:r>
                    </a:p>
                  </a:txBody>
                  <a:tcPr/>
                </a:tc>
                <a:tc>
                  <a:txBody>
                    <a:bodyPr/>
                    <a:lstStyle/>
                    <a:p>
                      <a:pPr algn="ctr"/>
                      <a:r>
                        <a:rPr lang="en-US" sz="2000" dirty="0">
                          <a:latin typeface="Times New Roman" panose="02020603050405020304" pitchFamily="18" charset="0"/>
                          <a:cs typeface="Times New Roman" panose="02020603050405020304" pitchFamily="18" charset="0"/>
                        </a:rPr>
                        <a:t>2GB</a:t>
                      </a:r>
                    </a:p>
                  </a:txBody>
                  <a:tcPr/>
                </a:tc>
                <a:tc>
                  <a:txBody>
                    <a:bodyPr/>
                    <a:lstStyle/>
                    <a:p>
                      <a:pPr algn="ctr"/>
                      <a:r>
                        <a:rPr lang="en-US" sz="2000" dirty="0">
                          <a:latin typeface="Times New Roman" panose="02020603050405020304" pitchFamily="18" charset="0"/>
                          <a:cs typeface="Times New Roman" panose="02020603050405020304" pitchFamily="18" charset="0"/>
                        </a:rPr>
                        <a:t>8GB</a:t>
                      </a:r>
                    </a:p>
                  </a:txBody>
                  <a:tcPr/>
                </a:tc>
                <a:extLst>
                  <a:ext uri="{0D108BD9-81ED-4DB2-BD59-A6C34878D82A}">
                    <a16:rowId xmlns:a16="http://schemas.microsoft.com/office/drawing/2014/main" val="1659579069"/>
                  </a:ext>
                </a:extLst>
              </a:tr>
              <a:tr h="316992">
                <a:tc>
                  <a:txBody>
                    <a:bodyPr/>
                    <a:lstStyle/>
                    <a:p>
                      <a:pPr algn="ctr"/>
                      <a:r>
                        <a:rPr lang="en-US" sz="2000" dirty="0">
                          <a:latin typeface="Times New Roman" panose="02020603050405020304" pitchFamily="18" charset="0"/>
                          <a:cs typeface="Times New Roman" panose="02020603050405020304" pitchFamily="18" charset="0"/>
                        </a:rPr>
                        <a:t>Graphics</a:t>
                      </a:r>
                    </a:p>
                  </a:txBody>
                  <a:tcPr/>
                </a:tc>
                <a:tc>
                  <a:txBody>
                    <a:bodyPr/>
                    <a:lstStyle/>
                    <a:p>
                      <a:pPr algn="ctr"/>
                      <a:r>
                        <a:rPr lang="en-US" sz="2000" dirty="0">
                          <a:latin typeface="Times New Roman" panose="02020603050405020304" pitchFamily="18" charset="0"/>
                          <a:cs typeface="Times New Roman" panose="02020603050405020304" pitchFamily="18" charset="0"/>
                        </a:rPr>
                        <a:t>2GB</a:t>
                      </a:r>
                    </a:p>
                  </a:txBody>
                  <a:tcPr/>
                </a:tc>
                <a:tc>
                  <a:txBody>
                    <a:bodyPr/>
                    <a:lstStyle/>
                    <a:p>
                      <a:pPr algn="ctr"/>
                      <a:r>
                        <a:rPr lang="en-US" sz="2000" dirty="0">
                          <a:latin typeface="Times New Roman" panose="02020603050405020304" pitchFamily="18" charset="0"/>
                          <a:cs typeface="Times New Roman" panose="02020603050405020304" pitchFamily="18" charset="0"/>
                        </a:rPr>
                        <a:t>8GB</a:t>
                      </a:r>
                    </a:p>
                  </a:txBody>
                  <a:tcPr/>
                </a:tc>
                <a:extLst>
                  <a:ext uri="{0D108BD9-81ED-4DB2-BD59-A6C34878D82A}">
                    <a16:rowId xmlns:a16="http://schemas.microsoft.com/office/drawing/2014/main" val="1007599102"/>
                  </a:ext>
                </a:extLst>
              </a:tr>
              <a:tr h="316992">
                <a:tc>
                  <a:txBody>
                    <a:bodyPr/>
                    <a:lstStyle/>
                    <a:p>
                      <a:pPr algn="ctr"/>
                      <a:r>
                        <a:rPr lang="en-US" sz="2000" dirty="0">
                          <a:latin typeface="Times New Roman" panose="02020603050405020304" pitchFamily="18" charset="0"/>
                          <a:cs typeface="Times New Roman" panose="02020603050405020304" pitchFamily="18" charset="0"/>
                        </a:rPr>
                        <a:t>OS</a:t>
                      </a:r>
                    </a:p>
                  </a:txBody>
                  <a:tcPr/>
                </a:tc>
                <a:tc>
                  <a:txBody>
                    <a:bodyPr/>
                    <a:lstStyle/>
                    <a:p>
                      <a:pPr algn="ctr"/>
                      <a:r>
                        <a:rPr lang="en-US" sz="2000" dirty="0">
                          <a:latin typeface="Times New Roman" panose="02020603050405020304" pitchFamily="18" charset="0"/>
                          <a:cs typeface="Times New Roman" panose="02020603050405020304" pitchFamily="18" charset="0"/>
                        </a:rPr>
                        <a:t>Windows 7/8</a:t>
                      </a:r>
                    </a:p>
                  </a:txBody>
                  <a:tcPr/>
                </a:tc>
                <a:tc>
                  <a:txBody>
                    <a:bodyPr/>
                    <a:lstStyle/>
                    <a:p>
                      <a:pPr algn="ctr"/>
                      <a:r>
                        <a:rPr lang="en-US" sz="2000" dirty="0">
                          <a:latin typeface="Times New Roman" panose="02020603050405020304" pitchFamily="18" charset="0"/>
                          <a:cs typeface="Times New Roman" panose="02020603050405020304" pitchFamily="18" charset="0"/>
                        </a:rPr>
                        <a:t>Windows 10/11</a:t>
                      </a:r>
                    </a:p>
                  </a:txBody>
                  <a:tcPr/>
                </a:tc>
                <a:extLst>
                  <a:ext uri="{0D108BD9-81ED-4DB2-BD59-A6C34878D82A}">
                    <a16:rowId xmlns:a16="http://schemas.microsoft.com/office/drawing/2014/main" val="783906834"/>
                  </a:ext>
                </a:extLst>
              </a:tr>
            </a:tbl>
          </a:graphicData>
        </a:graphic>
      </p:graphicFrame>
      <p:sp>
        <p:nvSpPr>
          <p:cNvPr id="8" name="TextBox 7">
            <a:extLst>
              <a:ext uri="{FF2B5EF4-FFF2-40B4-BE49-F238E27FC236}">
                <a16:creationId xmlns:a16="http://schemas.microsoft.com/office/drawing/2014/main" id="{FFA2F095-DC65-4CC0-91E3-064ECE6BA1F4}"/>
              </a:ext>
            </a:extLst>
          </p:cNvPr>
          <p:cNvSpPr txBox="1"/>
          <p:nvPr/>
        </p:nvSpPr>
        <p:spPr>
          <a:xfrm>
            <a:off x="2514295" y="1729964"/>
            <a:ext cx="1483098"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Hardware:</a:t>
            </a:r>
          </a:p>
        </p:txBody>
      </p:sp>
      <p:graphicFrame>
        <p:nvGraphicFramePr>
          <p:cNvPr id="9" name="Table 8">
            <a:extLst>
              <a:ext uri="{FF2B5EF4-FFF2-40B4-BE49-F238E27FC236}">
                <a16:creationId xmlns:a16="http://schemas.microsoft.com/office/drawing/2014/main" id="{EEA37BE9-AC59-410C-A411-F1722B4B9317}"/>
              </a:ext>
            </a:extLst>
          </p:cNvPr>
          <p:cNvGraphicFramePr>
            <a:graphicFrameLocks noGrp="1"/>
          </p:cNvGraphicFramePr>
          <p:nvPr>
            <p:extLst>
              <p:ext uri="{D42A27DB-BD31-4B8C-83A1-F6EECF244321}">
                <p14:modId xmlns:p14="http://schemas.microsoft.com/office/powerpoint/2010/main" val="3389878590"/>
              </p:ext>
            </p:extLst>
          </p:nvPr>
        </p:nvGraphicFramePr>
        <p:xfrm>
          <a:off x="5414330" y="4572841"/>
          <a:ext cx="5810219" cy="1981200"/>
        </p:xfrm>
        <a:graphic>
          <a:graphicData uri="http://schemas.openxmlformats.org/drawingml/2006/table">
            <a:tbl>
              <a:tblPr firstRow="1" bandRow="1">
                <a:tableStyleId>{5C22544A-7EE6-4342-B048-85BDC9FD1C3A}</a:tableStyleId>
              </a:tblPr>
              <a:tblGrid>
                <a:gridCol w="1466488">
                  <a:extLst>
                    <a:ext uri="{9D8B030D-6E8A-4147-A177-3AD203B41FA5}">
                      <a16:colId xmlns:a16="http://schemas.microsoft.com/office/drawing/2014/main" val="3606582585"/>
                    </a:ext>
                  </a:extLst>
                </a:gridCol>
                <a:gridCol w="4343731">
                  <a:extLst>
                    <a:ext uri="{9D8B030D-6E8A-4147-A177-3AD203B41FA5}">
                      <a16:colId xmlns:a16="http://schemas.microsoft.com/office/drawing/2014/main" val="2185575330"/>
                    </a:ext>
                  </a:extLst>
                </a:gridCol>
              </a:tblGrid>
              <a:tr h="321430">
                <a:tc>
                  <a:txBody>
                    <a:bodyPr/>
                    <a:lstStyle/>
                    <a:p>
                      <a:pPr algn="ctr"/>
                      <a:r>
                        <a:rPr lang="en-US" sz="2000" dirty="0">
                          <a:latin typeface="Times New Roman" panose="02020603050405020304" pitchFamily="18" charset="0"/>
                          <a:cs typeface="Times New Roman" panose="02020603050405020304" pitchFamily="18" charset="0"/>
                        </a:rPr>
                        <a:t>Component</a:t>
                      </a:r>
                    </a:p>
                  </a:txBody>
                  <a:tcPr/>
                </a:tc>
                <a:tc>
                  <a:txBody>
                    <a:bodyPr/>
                    <a:lstStyle/>
                    <a:p>
                      <a:pPr algn="ctr"/>
                      <a:r>
                        <a:rPr lang="en-US" sz="2000" dirty="0">
                          <a:latin typeface="Times New Roman" panose="02020603050405020304" pitchFamily="18" charset="0"/>
                          <a:cs typeface="Times New Roman" panose="02020603050405020304" pitchFamily="18" charset="0"/>
                        </a:rPr>
                        <a:t>Software</a:t>
                      </a:r>
                    </a:p>
                  </a:txBody>
                  <a:tcPr/>
                </a:tc>
                <a:extLst>
                  <a:ext uri="{0D108BD9-81ED-4DB2-BD59-A6C34878D82A}">
                    <a16:rowId xmlns:a16="http://schemas.microsoft.com/office/drawing/2014/main" val="1448226069"/>
                  </a:ext>
                </a:extLst>
              </a:tr>
              <a:tr h="370840">
                <a:tc>
                  <a:txBody>
                    <a:bodyPr/>
                    <a:lstStyle/>
                    <a:p>
                      <a:pPr algn="ctr"/>
                      <a:r>
                        <a:rPr lang="en-US" sz="2000" dirty="0">
                          <a:latin typeface="Times New Roman" panose="02020603050405020304" pitchFamily="18" charset="0"/>
                          <a:cs typeface="Times New Roman" panose="02020603050405020304" pitchFamily="18" charset="0"/>
                        </a:rPr>
                        <a:t>Browser</a:t>
                      </a:r>
                    </a:p>
                  </a:txBody>
                  <a:tcPr/>
                </a:tc>
                <a:tc>
                  <a:txBody>
                    <a:bodyPr/>
                    <a:lstStyle/>
                    <a:p>
                      <a:pPr algn="ctr"/>
                      <a:r>
                        <a:rPr lang="en-US" sz="2000" dirty="0">
                          <a:latin typeface="Times New Roman" panose="02020603050405020304" pitchFamily="18" charset="0"/>
                          <a:cs typeface="Times New Roman" panose="02020603050405020304" pitchFamily="18" charset="0"/>
                        </a:rPr>
                        <a:t>Google Chrome or Mozilla Firefox</a:t>
                      </a:r>
                    </a:p>
                  </a:txBody>
                  <a:tcPr/>
                </a:tc>
                <a:extLst>
                  <a:ext uri="{0D108BD9-81ED-4DB2-BD59-A6C34878D82A}">
                    <a16:rowId xmlns:a16="http://schemas.microsoft.com/office/drawing/2014/main" val="849833465"/>
                  </a:ext>
                </a:extLst>
              </a:tr>
              <a:tr h="370840">
                <a:tc>
                  <a:txBody>
                    <a:bodyPr/>
                    <a:lstStyle/>
                    <a:p>
                      <a:pPr algn="ctr"/>
                      <a:r>
                        <a:rPr lang="en-US" sz="2000" dirty="0">
                          <a:latin typeface="Times New Roman" panose="02020603050405020304" pitchFamily="18" charset="0"/>
                          <a:cs typeface="Times New Roman" panose="02020603050405020304" pitchFamily="18" charset="0"/>
                        </a:rPr>
                        <a:t>IDE</a:t>
                      </a:r>
                    </a:p>
                  </a:txBody>
                  <a:tcPr/>
                </a:tc>
                <a:tc>
                  <a:txBody>
                    <a:bodyPr/>
                    <a:lstStyle/>
                    <a:p>
                      <a:pPr algn="ctr"/>
                      <a:r>
                        <a:rPr lang="en-US" sz="2000" dirty="0">
                          <a:latin typeface="Times New Roman" panose="02020603050405020304" pitchFamily="18" charset="0"/>
                          <a:cs typeface="Times New Roman" panose="02020603050405020304" pitchFamily="18" charset="0"/>
                        </a:rPr>
                        <a:t>Google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VScode</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05055714"/>
                  </a:ext>
                </a:extLst>
              </a:tr>
              <a:tr h="370840">
                <a:tc>
                  <a:txBody>
                    <a:bodyPr/>
                    <a:lstStyle/>
                    <a:p>
                      <a:pPr algn="ctr"/>
                      <a:r>
                        <a:rPr lang="en-US" sz="2000" dirty="0">
                          <a:latin typeface="Times New Roman" panose="02020603050405020304" pitchFamily="18" charset="0"/>
                          <a:cs typeface="Times New Roman" panose="02020603050405020304" pitchFamily="18" charset="0"/>
                        </a:rPr>
                        <a:t>Languages</a:t>
                      </a:r>
                    </a:p>
                  </a:txBody>
                  <a:tcPr/>
                </a:tc>
                <a:tc>
                  <a:txBody>
                    <a:bodyPr/>
                    <a:lstStyle/>
                    <a:p>
                      <a:pPr algn="ctr"/>
                      <a:r>
                        <a:rPr lang="en-US" sz="2000" dirty="0">
                          <a:latin typeface="Times New Roman" panose="02020603050405020304" pitchFamily="18" charset="0"/>
                          <a:cs typeface="Times New Roman" panose="02020603050405020304" pitchFamily="18" charset="0"/>
                        </a:rPr>
                        <a:t>Python and HTML and CSS</a:t>
                      </a:r>
                    </a:p>
                  </a:txBody>
                  <a:tcPr/>
                </a:tc>
                <a:extLst>
                  <a:ext uri="{0D108BD9-81ED-4DB2-BD59-A6C34878D82A}">
                    <a16:rowId xmlns:a16="http://schemas.microsoft.com/office/drawing/2014/main" val="144605504"/>
                  </a:ext>
                </a:extLst>
              </a:tr>
              <a:tr h="370840">
                <a:tc>
                  <a:txBody>
                    <a:bodyPr/>
                    <a:lstStyle/>
                    <a:p>
                      <a:pPr algn="ctr"/>
                      <a:r>
                        <a:rPr lang="en-US" sz="2000" dirty="0">
                          <a:latin typeface="Times New Roman" panose="02020603050405020304" pitchFamily="18" charset="0"/>
                          <a:cs typeface="Times New Roman" panose="02020603050405020304" pitchFamily="18" charset="0"/>
                        </a:rPr>
                        <a:t>Libraries</a:t>
                      </a:r>
                    </a:p>
                  </a:txBody>
                  <a:tcPr/>
                </a:tc>
                <a:tc>
                  <a:txBody>
                    <a:bodyPr/>
                    <a:lstStyle/>
                    <a:p>
                      <a:pPr algn="ctr"/>
                      <a:r>
                        <a:rPr lang="en-US" sz="2000" dirty="0" err="1">
                          <a:latin typeface="Times New Roman" panose="02020603050405020304" pitchFamily="18" charset="0"/>
                          <a:cs typeface="Times New Roman" panose="02020603050405020304" pitchFamily="18" charset="0"/>
                        </a:rPr>
                        <a:t>PyTorch</a:t>
                      </a:r>
                      <a:r>
                        <a:rPr lang="en-US" sz="2000" dirty="0">
                          <a:latin typeface="Times New Roman" panose="02020603050405020304" pitchFamily="18" charset="0"/>
                          <a:cs typeface="Times New Roman" panose="02020603050405020304" pitchFamily="18" charset="0"/>
                        </a:rPr>
                        <a:t>, Transformers and GPT2-model</a:t>
                      </a:r>
                    </a:p>
                  </a:txBody>
                  <a:tcPr/>
                </a:tc>
                <a:extLst>
                  <a:ext uri="{0D108BD9-81ED-4DB2-BD59-A6C34878D82A}">
                    <a16:rowId xmlns:a16="http://schemas.microsoft.com/office/drawing/2014/main" val="3672182318"/>
                  </a:ext>
                </a:extLst>
              </a:tr>
            </a:tbl>
          </a:graphicData>
        </a:graphic>
      </p:graphicFrame>
    </p:spTree>
    <p:extLst>
      <p:ext uri="{BB962C8B-B14F-4D97-AF65-F5344CB8AC3E}">
        <p14:creationId xmlns:p14="http://schemas.microsoft.com/office/powerpoint/2010/main" val="1562199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CE02C1AF-0E38-4617-A554-1E8165AB15CC}"/>
              </a:ext>
            </a:extLst>
          </p:cNvPr>
          <p:cNvSpPr txBox="1"/>
          <p:nvPr/>
        </p:nvSpPr>
        <p:spPr>
          <a:xfrm>
            <a:off x="967451" y="528729"/>
            <a:ext cx="6726521"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Project Description - Continued</a:t>
            </a:r>
          </a:p>
        </p:txBody>
      </p:sp>
      <p:sp>
        <p:nvSpPr>
          <p:cNvPr id="4" name="TextBox 3">
            <a:extLst>
              <a:ext uri="{FF2B5EF4-FFF2-40B4-BE49-F238E27FC236}">
                <a16:creationId xmlns:a16="http://schemas.microsoft.com/office/drawing/2014/main" id="{6B1825E3-71CA-4CAA-B44B-3F86135805B8}"/>
              </a:ext>
            </a:extLst>
          </p:cNvPr>
          <p:cNvSpPr txBox="1"/>
          <p:nvPr/>
        </p:nvSpPr>
        <p:spPr>
          <a:xfrm>
            <a:off x="1389481" y="1236615"/>
            <a:ext cx="4213013" cy="5509200"/>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Pros and Cons.</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Pros: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Simple to use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Anyone can use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Quick answers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Answers can change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Background color customization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Browser based no downloads</a:t>
            </a:r>
          </a:p>
          <a:p>
            <a:pPr marL="342900" indent="-342900">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Cons: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Requires internet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Only works on some browsers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Limited answers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Windows only</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Mistakes in answers</a:t>
            </a:r>
          </a:p>
        </p:txBody>
      </p:sp>
      <p:sp>
        <p:nvSpPr>
          <p:cNvPr id="10" name="TextBox 9">
            <a:extLst>
              <a:ext uri="{FF2B5EF4-FFF2-40B4-BE49-F238E27FC236}">
                <a16:creationId xmlns:a16="http://schemas.microsoft.com/office/drawing/2014/main" id="{77DED5CF-BF72-4BA3-82B6-92979838B78C}"/>
              </a:ext>
            </a:extLst>
          </p:cNvPr>
          <p:cNvSpPr txBox="1"/>
          <p:nvPr/>
        </p:nvSpPr>
        <p:spPr>
          <a:xfrm>
            <a:off x="6589508" y="1236615"/>
            <a:ext cx="3908442" cy="5509200"/>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Feasibility.</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Technical:</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Correct spelling and grammar</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Precise answers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Answers in quick time</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Requires less thesis resources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Economic:</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Reduces time to finish thesis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Less time for idea generation</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Less time for checking</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Less stress, more research</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One teacher, more students</a:t>
            </a:r>
          </a:p>
        </p:txBody>
      </p:sp>
      <p:cxnSp>
        <p:nvCxnSpPr>
          <p:cNvPr id="6" name="Straight Connector 5">
            <a:extLst>
              <a:ext uri="{FF2B5EF4-FFF2-40B4-BE49-F238E27FC236}">
                <a16:creationId xmlns:a16="http://schemas.microsoft.com/office/drawing/2014/main" id="{CCCD719B-8326-47C8-AB01-A52E409A741D}"/>
              </a:ext>
            </a:extLst>
          </p:cNvPr>
          <p:cNvCxnSpPr>
            <a:cxnSpLocks/>
          </p:cNvCxnSpPr>
          <p:nvPr/>
        </p:nvCxnSpPr>
        <p:spPr>
          <a:xfrm>
            <a:off x="6096000" y="1350498"/>
            <a:ext cx="0" cy="5205047"/>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74533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A91752D5-D9F4-4835-AF56-938C6F83A997}"/>
              </a:ext>
            </a:extLst>
          </p:cNvPr>
          <p:cNvSpPr txBox="1"/>
          <p:nvPr/>
        </p:nvSpPr>
        <p:spPr>
          <a:xfrm>
            <a:off x="967451" y="528729"/>
            <a:ext cx="3535520"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Project Analysis</a:t>
            </a:r>
          </a:p>
        </p:txBody>
      </p:sp>
      <p:sp>
        <p:nvSpPr>
          <p:cNvPr id="4" name="TextBox 3">
            <a:extLst>
              <a:ext uri="{FF2B5EF4-FFF2-40B4-BE49-F238E27FC236}">
                <a16:creationId xmlns:a16="http://schemas.microsoft.com/office/drawing/2014/main" id="{B993C7D7-043F-4609-AB2E-934A3A896F18}"/>
              </a:ext>
            </a:extLst>
          </p:cNvPr>
          <p:cNvSpPr txBox="1"/>
          <p:nvPr/>
        </p:nvSpPr>
        <p:spPr>
          <a:xfrm>
            <a:off x="967451" y="1236615"/>
            <a:ext cx="3225563" cy="461665"/>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Full project is discussed.</a:t>
            </a:r>
          </a:p>
        </p:txBody>
      </p:sp>
      <p:sp>
        <p:nvSpPr>
          <p:cNvPr id="5" name="TextBox 4">
            <a:extLst>
              <a:ext uri="{FF2B5EF4-FFF2-40B4-BE49-F238E27FC236}">
                <a16:creationId xmlns:a16="http://schemas.microsoft.com/office/drawing/2014/main" id="{36618E89-4943-47E4-8A6A-79E98A1AB059}"/>
              </a:ext>
            </a:extLst>
          </p:cNvPr>
          <p:cNvSpPr txBox="1"/>
          <p:nvPr/>
        </p:nvSpPr>
        <p:spPr>
          <a:xfrm>
            <a:off x="967451" y="1698280"/>
            <a:ext cx="10765004" cy="193899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Dataset – From “Arxiv-100” Dataset – “Arxiv-10-CS” Dataset is made. Arxiv-100 has 100,000 papers data with three columns – title, abstract and label. There are 10 labels each with 10,000 papers. Only “CS” label papers are taken to form the “Arxiv-10-CS” Dataset. “Arxiv-10-CS” Dataset has two columns title and abstract. The dataset is then pre-processed – both columns are combined. Then it is tokenized with the GPT2Tokenizer and the Tokenizer parameters- truncation = true, padding = </a:t>
            </a:r>
            <a:r>
              <a:rPr lang="en-US" sz="2000" dirty="0" err="1">
                <a:latin typeface="Times New Roman" panose="02020603050405020304" pitchFamily="18" charset="0"/>
                <a:cs typeface="Times New Roman" panose="02020603050405020304" pitchFamily="18" charset="0"/>
              </a:rPr>
              <a:t>maxlength</a:t>
            </a:r>
            <a:r>
              <a:rPr lang="en-US" sz="2000" dirty="0">
                <a:latin typeface="Times New Roman" panose="02020603050405020304" pitchFamily="18" charset="0"/>
                <a:cs typeface="Times New Roman" panose="02020603050405020304" pitchFamily="18" charset="0"/>
              </a:rPr>
              <a:t> with </a:t>
            </a:r>
            <a:r>
              <a:rPr lang="en-US" sz="2000" dirty="0" err="1">
                <a:latin typeface="Times New Roman" panose="02020603050405020304" pitchFamily="18" charset="0"/>
                <a:cs typeface="Times New Roman" panose="02020603050405020304" pitchFamily="18" charset="0"/>
              </a:rPr>
              <a:t>maxlength</a:t>
            </a:r>
            <a:r>
              <a:rPr lang="en-US" sz="2000" dirty="0">
                <a:latin typeface="Times New Roman" panose="02020603050405020304" pitchFamily="18" charset="0"/>
                <a:cs typeface="Times New Roman" panose="02020603050405020304" pitchFamily="18" charset="0"/>
              </a:rPr>
              <a:t> = 150.</a:t>
            </a:r>
          </a:p>
        </p:txBody>
      </p:sp>
      <p:pic>
        <p:nvPicPr>
          <p:cNvPr id="7" name="Picture 6">
            <a:extLst>
              <a:ext uri="{FF2B5EF4-FFF2-40B4-BE49-F238E27FC236}">
                <a16:creationId xmlns:a16="http://schemas.microsoft.com/office/drawing/2014/main" id="{F8DAE8E9-061E-4FC1-AEC1-0C023410BB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672" y="3713581"/>
            <a:ext cx="4676003" cy="2628968"/>
          </a:xfrm>
          <a:prstGeom prst="rect">
            <a:avLst/>
          </a:prstGeom>
        </p:spPr>
      </p:pic>
      <p:pic>
        <p:nvPicPr>
          <p:cNvPr id="9" name="Picture 8">
            <a:extLst>
              <a:ext uri="{FF2B5EF4-FFF2-40B4-BE49-F238E27FC236}">
                <a16:creationId xmlns:a16="http://schemas.microsoft.com/office/drawing/2014/main" id="{B5D6FD0A-BC3F-4571-9C5B-4ED7CC04C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2948" y="3713581"/>
            <a:ext cx="4676003" cy="2628968"/>
          </a:xfrm>
          <a:prstGeom prst="rect">
            <a:avLst/>
          </a:prstGeom>
        </p:spPr>
      </p:pic>
      <p:sp>
        <p:nvSpPr>
          <p:cNvPr id="10" name="TextBox 9">
            <a:extLst>
              <a:ext uri="{FF2B5EF4-FFF2-40B4-BE49-F238E27FC236}">
                <a16:creationId xmlns:a16="http://schemas.microsoft.com/office/drawing/2014/main" id="{F05C9F04-6A3A-4B7A-89FD-D04C07EAA7BD}"/>
              </a:ext>
            </a:extLst>
          </p:cNvPr>
          <p:cNvSpPr txBox="1"/>
          <p:nvPr/>
        </p:nvSpPr>
        <p:spPr>
          <a:xfrm>
            <a:off x="1719232" y="6329271"/>
            <a:ext cx="41088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Arxiv-100 (Left) and Arxiv-10-CS (Right)</a:t>
            </a:r>
          </a:p>
        </p:txBody>
      </p:sp>
      <p:sp>
        <p:nvSpPr>
          <p:cNvPr id="11" name="TextBox 10">
            <a:extLst>
              <a:ext uri="{FF2B5EF4-FFF2-40B4-BE49-F238E27FC236}">
                <a16:creationId xmlns:a16="http://schemas.microsoft.com/office/drawing/2014/main" id="{EF1CAADF-BC4C-4B81-9197-8FEDA51B789A}"/>
              </a:ext>
            </a:extLst>
          </p:cNvPr>
          <p:cNvSpPr txBox="1"/>
          <p:nvPr/>
        </p:nvSpPr>
        <p:spPr>
          <a:xfrm>
            <a:off x="6572551" y="6342549"/>
            <a:ext cx="421679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Pre-Processed (Left) and Tokenized (Right)</a:t>
            </a:r>
          </a:p>
        </p:txBody>
      </p:sp>
    </p:spTree>
    <p:extLst>
      <p:ext uri="{BB962C8B-B14F-4D97-AF65-F5344CB8AC3E}">
        <p14:creationId xmlns:p14="http://schemas.microsoft.com/office/powerpoint/2010/main" val="10929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AE1DE2D9-3FAF-4129-905A-6C359FF91F28}"/>
              </a:ext>
            </a:extLst>
          </p:cNvPr>
          <p:cNvSpPr txBox="1"/>
          <p:nvPr/>
        </p:nvSpPr>
        <p:spPr>
          <a:xfrm>
            <a:off x="967451" y="528729"/>
            <a:ext cx="6100324"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Project Analysis - Continued</a:t>
            </a:r>
          </a:p>
        </p:txBody>
      </p:sp>
      <p:sp>
        <p:nvSpPr>
          <p:cNvPr id="4" name="TextBox 3">
            <a:extLst>
              <a:ext uri="{FF2B5EF4-FFF2-40B4-BE49-F238E27FC236}">
                <a16:creationId xmlns:a16="http://schemas.microsoft.com/office/drawing/2014/main" id="{C484F422-6BE5-49C2-9D57-B5EDCB690395}"/>
              </a:ext>
            </a:extLst>
          </p:cNvPr>
          <p:cNvSpPr txBox="1"/>
          <p:nvPr/>
        </p:nvSpPr>
        <p:spPr>
          <a:xfrm>
            <a:off x="728299" y="1619226"/>
            <a:ext cx="10990087" cy="224676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Model Fine-Tuning – With the dataset now tokenized, the model can be fine-tuned. The tokenized dataset is uploaded and the GPT2 dataset class is made with functions. GPT2Tokenizer and GPT2LMHeadModel are imported. </a:t>
            </a:r>
            <a:r>
              <a:rPr lang="en-US" sz="2000" dirty="0" err="1">
                <a:latin typeface="Times New Roman" panose="02020603050405020304" pitchFamily="18" charset="0"/>
                <a:cs typeface="Times New Roman" panose="02020603050405020304" pitchFamily="18" charset="0"/>
              </a:rPr>
              <a:t>Dataloader</a:t>
            </a:r>
            <a:r>
              <a:rPr lang="en-US" sz="2000" dirty="0">
                <a:latin typeface="Times New Roman" panose="02020603050405020304" pitchFamily="18" charset="0"/>
                <a:cs typeface="Times New Roman" panose="02020603050405020304" pitchFamily="18" charset="0"/>
              </a:rPr>
              <a:t> parameters for making batches are batch−size = 8 and shuffle = True. For Hyperparameters - Optimizer is </a:t>
            </a:r>
            <a:r>
              <a:rPr lang="en-US" sz="2000" dirty="0" err="1">
                <a:latin typeface="Times New Roman" panose="02020603050405020304" pitchFamily="18" charset="0"/>
                <a:cs typeface="Times New Roman" panose="02020603050405020304" pitchFamily="18" charset="0"/>
              </a:rPr>
              <a:t>AdamW</a:t>
            </a:r>
            <a:r>
              <a:rPr lang="en-US" sz="2000" dirty="0">
                <a:latin typeface="Times New Roman" panose="02020603050405020304" pitchFamily="18" charset="0"/>
                <a:cs typeface="Times New Roman" panose="02020603050405020304" pitchFamily="18" charset="0"/>
              </a:rPr>
              <a:t>, learning rate </a:t>
            </a:r>
            <a:r>
              <a:rPr lang="en-US" sz="2000" dirty="0" err="1">
                <a:latin typeface="Times New Roman" panose="02020603050405020304" pitchFamily="18" charset="0"/>
                <a:cs typeface="Times New Roman" panose="02020603050405020304" pitchFamily="18" charset="0"/>
              </a:rPr>
              <a:t>lr</a:t>
            </a:r>
            <a:r>
              <a:rPr lang="en-US" sz="2000" dirty="0">
                <a:latin typeface="Times New Roman" panose="02020603050405020304" pitchFamily="18" charset="0"/>
                <a:cs typeface="Times New Roman" panose="02020603050405020304" pitchFamily="18" charset="0"/>
              </a:rPr>
              <a:t> = 5e−5. Total steps is length of data loader which is 10, 000 ∗ 1 = 10, 000. Model runs for 4 epochs as model already pretrained. 11.6GB of 15GB is used of the </a:t>
            </a:r>
            <a:r>
              <a:rPr lang="en-US" sz="2000" dirty="0" err="1">
                <a:latin typeface="Times New Roman" panose="02020603050405020304" pitchFamily="18" charset="0"/>
                <a:cs typeface="Times New Roman" panose="02020603050405020304" pitchFamily="18" charset="0"/>
              </a:rPr>
              <a:t>Colab</a:t>
            </a:r>
            <a:r>
              <a:rPr lang="en-US" sz="2000" dirty="0">
                <a:latin typeface="Times New Roman" panose="02020603050405020304" pitchFamily="18" charset="0"/>
                <a:cs typeface="Times New Roman" panose="02020603050405020304" pitchFamily="18" charset="0"/>
              </a:rPr>
              <a:t> T4-GPU. Also excessive training is not possible. Total training time 1 hour, 39 minutes and 20 seconds. 25 minutes for each epoch. Model saved and downloaded.</a:t>
            </a:r>
          </a:p>
        </p:txBody>
      </p:sp>
      <p:pic>
        <p:nvPicPr>
          <p:cNvPr id="6" name="Picture 5">
            <a:extLst>
              <a:ext uri="{FF2B5EF4-FFF2-40B4-BE49-F238E27FC236}">
                <a16:creationId xmlns:a16="http://schemas.microsoft.com/office/drawing/2014/main" id="{7C667B2C-FCAE-46E8-9241-F6D2E0AAF2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798" y="3865994"/>
            <a:ext cx="4581378" cy="2575767"/>
          </a:xfrm>
          <a:prstGeom prst="rect">
            <a:avLst/>
          </a:prstGeom>
        </p:spPr>
      </p:pic>
      <p:pic>
        <p:nvPicPr>
          <p:cNvPr id="8" name="Picture 7">
            <a:extLst>
              <a:ext uri="{FF2B5EF4-FFF2-40B4-BE49-F238E27FC236}">
                <a16:creationId xmlns:a16="http://schemas.microsoft.com/office/drawing/2014/main" id="{AD92AF5F-A007-4445-84E0-6C4118F19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8674" y="3865994"/>
            <a:ext cx="4581377" cy="2575767"/>
          </a:xfrm>
          <a:prstGeom prst="rect">
            <a:avLst/>
          </a:prstGeom>
        </p:spPr>
      </p:pic>
      <p:sp>
        <p:nvSpPr>
          <p:cNvPr id="9" name="TextBox 8">
            <a:extLst>
              <a:ext uri="{FF2B5EF4-FFF2-40B4-BE49-F238E27FC236}">
                <a16:creationId xmlns:a16="http://schemas.microsoft.com/office/drawing/2014/main" id="{F388F294-A108-4404-8662-6137981864DF}"/>
              </a:ext>
            </a:extLst>
          </p:cNvPr>
          <p:cNvSpPr txBox="1"/>
          <p:nvPr/>
        </p:nvSpPr>
        <p:spPr>
          <a:xfrm>
            <a:off x="2736064" y="6441761"/>
            <a:ext cx="17748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Hyperparameters</a:t>
            </a:r>
          </a:p>
        </p:txBody>
      </p:sp>
      <p:sp>
        <p:nvSpPr>
          <p:cNvPr id="10" name="TextBox 9">
            <a:extLst>
              <a:ext uri="{FF2B5EF4-FFF2-40B4-BE49-F238E27FC236}">
                <a16:creationId xmlns:a16="http://schemas.microsoft.com/office/drawing/2014/main" id="{9DBF5290-6B49-4326-835B-29BA5A035D7A}"/>
              </a:ext>
            </a:extLst>
          </p:cNvPr>
          <p:cNvSpPr txBox="1"/>
          <p:nvPr/>
        </p:nvSpPr>
        <p:spPr>
          <a:xfrm>
            <a:off x="6914512" y="6426451"/>
            <a:ext cx="405040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Model Tokenizer, Dataset and </a:t>
            </a:r>
            <a:r>
              <a:rPr lang="en-US" dirty="0" err="1">
                <a:latin typeface="Times New Roman" panose="02020603050405020304" pitchFamily="18" charset="0"/>
                <a:cs typeface="Times New Roman" panose="02020603050405020304" pitchFamily="18" charset="0"/>
              </a:rPr>
              <a:t>Dataloader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002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6898F2D6-394C-48B6-AEC9-80C9EEB7AEC1}"/>
              </a:ext>
            </a:extLst>
          </p:cNvPr>
          <p:cNvSpPr txBox="1"/>
          <p:nvPr/>
        </p:nvSpPr>
        <p:spPr>
          <a:xfrm>
            <a:off x="967451" y="528729"/>
            <a:ext cx="6100324"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Project Analysis - Continued</a:t>
            </a:r>
          </a:p>
        </p:txBody>
      </p:sp>
      <p:sp>
        <p:nvSpPr>
          <p:cNvPr id="5" name="TextBox 4">
            <a:extLst>
              <a:ext uri="{FF2B5EF4-FFF2-40B4-BE49-F238E27FC236}">
                <a16:creationId xmlns:a16="http://schemas.microsoft.com/office/drawing/2014/main" id="{EC5A5595-0DFB-48BF-9D46-2D4C16347786}"/>
              </a:ext>
            </a:extLst>
          </p:cNvPr>
          <p:cNvSpPr txBox="1"/>
          <p:nvPr/>
        </p:nvSpPr>
        <p:spPr>
          <a:xfrm>
            <a:off x="903411" y="1643896"/>
            <a:ext cx="10385177" cy="178510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Back-end and Integration – The back-end of the application is made in </a:t>
            </a:r>
            <a:r>
              <a:rPr lang="en-US" sz="2200" dirty="0" err="1">
                <a:latin typeface="Times New Roman" panose="02020603050405020304" pitchFamily="18" charset="0"/>
                <a:cs typeface="Times New Roman" panose="02020603050405020304" pitchFamily="18" charset="0"/>
              </a:rPr>
              <a:t>Colab</a:t>
            </a:r>
            <a:r>
              <a:rPr lang="en-US" sz="2200" dirty="0">
                <a:latin typeface="Times New Roman" panose="02020603050405020304" pitchFamily="18" charset="0"/>
                <a:cs typeface="Times New Roman" panose="02020603050405020304" pitchFamily="18" charset="0"/>
              </a:rPr>
              <a:t>. The </a:t>
            </a:r>
            <a:r>
              <a:rPr lang="en-US" sz="2200" dirty="0" err="1">
                <a:latin typeface="Times New Roman" panose="02020603050405020304" pitchFamily="18" charset="0"/>
                <a:cs typeface="Times New Roman" panose="02020603050405020304" pitchFamily="18" charset="0"/>
              </a:rPr>
              <a:t>Gradio</a:t>
            </a:r>
            <a:r>
              <a:rPr lang="en-US" sz="2200" dirty="0">
                <a:latin typeface="Times New Roman" panose="02020603050405020304" pitchFamily="18" charset="0"/>
                <a:cs typeface="Times New Roman" panose="02020603050405020304" pitchFamily="18" charset="0"/>
              </a:rPr>
              <a:t> Framework is used for integration between back-end and front-end. </a:t>
            </a:r>
            <a:r>
              <a:rPr lang="en-US" sz="2200" dirty="0" err="1">
                <a:latin typeface="Times New Roman" panose="02020603050405020304" pitchFamily="18" charset="0"/>
                <a:cs typeface="Times New Roman" panose="02020603050405020304" pitchFamily="18" charset="0"/>
              </a:rPr>
              <a:t>Gradio</a:t>
            </a:r>
            <a:r>
              <a:rPr lang="en-US" sz="2200" dirty="0">
                <a:latin typeface="Times New Roman" panose="02020603050405020304" pitchFamily="18" charset="0"/>
                <a:cs typeface="Times New Roman" panose="02020603050405020304" pitchFamily="18" charset="0"/>
              </a:rPr>
              <a:t> is installed and the back-end interface is made, then </a:t>
            </a:r>
            <a:r>
              <a:rPr lang="en-US" sz="2200" dirty="0" err="1">
                <a:latin typeface="Times New Roman" panose="02020603050405020304" pitchFamily="18" charset="0"/>
                <a:cs typeface="Times New Roman" panose="02020603050405020304" pitchFamily="18" charset="0"/>
              </a:rPr>
              <a:t>Gradio</a:t>
            </a:r>
            <a:r>
              <a:rPr lang="en-US" sz="2200" dirty="0">
                <a:latin typeface="Times New Roman" panose="02020603050405020304" pitchFamily="18" charset="0"/>
                <a:cs typeface="Times New Roman" panose="02020603050405020304" pitchFamily="18" charset="0"/>
              </a:rPr>
              <a:t> automatically gives a public URL address to host this. The link is active for 3 days. The URL is then pasted on the “</a:t>
            </a:r>
            <a:r>
              <a:rPr lang="en-US" sz="2200" dirty="0" err="1">
                <a:latin typeface="Times New Roman" panose="02020603050405020304" pitchFamily="18" charset="0"/>
                <a:cs typeface="Times New Roman" panose="02020603050405020304" pitchFamily="18" charset="0"/>
              </a:rPr>
              <a:t>src</a:t>
            </a:r>
            <a:r>
              <a:rPr lang="en-US" sz="2200" dirty="0">
                <a:latin typeface="Times New Roman" panose="02020603050405020304" pitchFamily="18" charset="0"/>
                <a:cs typeface="Times New Roman" panose="02020603050405020304" pitchFamily="18" charset="0"/>
              </a:rPr>
              <a:t>” of the iframe of the HTML of front-end.</a:t>
            </a:r>
          </a:p>
        </p:txBody>
      </p:sp>
      <p:pic>
        <p:nvPicPr>
          <p:cNvPr id="7" name="Picture 6">
            <a:extLst>
              <a:ext uri="{FF2B5EF4-FFF2-40B4-BE49-F238E27FC236}">
                <a16:creationId xmlns:a16="http://schemas.microsoft.com/office/drawing/2014/main" id="{1A809252-697A-4D83-B537-C2F842F83D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5470" y="3453670"/>
            <a:ext cx="4942451" cy="2778771"/>
          </a:xfrm>
          <a:prstGeom prst="rect">
            <a:avLst/>
          </a:prstGeom>
        </p:spPr>
      </p:pic>
      <p:pic>
        <p:nvPicPr>
          <p:cNvPr id="9" name="Picture 8">
            <a:extLst>
              <a:ext uri="{FF2B5EF4-FFF2-40B4-BE49-F238E27FC236}">
                <a16:creationId xmlns:a16="http://schemas.microsoft.com/office/drawing/2014/main" id="{F3EC802E-35FB-49E3-99EA-F58121E33D1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46138" y="3453670"/>
            <a:ext cx="4942450" cy="2778771"/>
          </a:xfrm>
          <a:prstGeom prst="rect">
            <a:avLst/>
          </a:prstGeom>
        </p:spPr>
      </p:pic>
      <p:sp>
        <p:nvSpPr>
          <p:cNvPr id="10" name="TextBox 9">
            <a:extLst>
              <a:ext uri="{FF2B5EF4-FFF2-40B4-BE49-F238E27FC236}">
                <a16:creationId xmlns:a16="http://schemas.microsoft.com/office/drawing/2014/main" id="{E307F744-FFE3-4C86-8E28-F8D0AF4BB6CE}"/>
              </a:ext>
            </a:extLst>
          </p:cNvPr>
          <p:cNvSpPr txBox="1"/>
          <p:nvPr/>
        </p:nvSpPr>
        <p:spPr>
          <a:xfrm>
            <a:off x="1670934" y="6271632"/>
            <a:ext cx="4151521"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Back-end with URL in </a:t>
            </a:r>
            <a:r>
              <a:rPr lang="en-US" dirty="0" err="1">
                <a:latin typeface="Times New Roman" panose="02020603050405020304" pitchFamily="18" charset="0"/>
                <a:cs typeface="Times New Roman" panose="02020603050405020304" pitchFamily="18" charset="0"/>
              </a:rPr>
              <a:t>Colab</a:t>
            </a:r>
            <a:r>
              <a:rPr lang="en-US" dirty="0">
                <a:latin typeface="Times New Roman" panose="02020603050405020304" pitchFamily="18" charset="0"/>
                <a:cs typeface="Times New Roman" panose="02020603050405020304" pitchFamily="18" charset="0"/>
              </a:rPr>
              <a:t> using </a:t>
            </a:r>
            <a:r>
              <a:rPr lang="en-US" dirty="0" err="1">
                <a:latin typeface="Times New Roman" panose="02020603050405020304" pitchFamily="18" charset="0"/>
                <a:cs typeface="Times New Roman" panose="02020603050405020304" pitchFamily="18" charset="0"/>
              </a:rPr>
              <a:t>Gradio</a:t>
            </a:r>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A9F830B-1ABF-4EFE-B4C8-49CB52AB2911}"/>
              </a:ext>
            </a:extLst>
          </p:cNvPr>
          <p:cNvSpPr txBox="1"/>
          <p:nvPr/>
        </p:nvSpPr>
        <p:spPr>
          <a:xfrm>
            <a:off x="6957495" y="6257111"/>
            <a:ext cx="3719736"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URL pasted in </a:t>
            </a:r>
            <a:r>
              <a:rPr lang="en-US" dirty="0" err="1">
                <a:latin typeface="Times New Roman" panose="02020603050405020304" pitchFamily="18" charset="0"/>
                <a:cs typeface="Times New Roman" panose="02020603050405020304" pitchFamily="18" charset="0"/>
              </a:rPr>
              <a:t>src</a:t>
            </a:r>
            <a:r>
              <a:rPr lang="en-US" dirty="0">
                <a:latin typeface="Times New Roman" panose="02020603050405020304" pitchFamily="18" charset="0"/>
                <a:cs typeface="Times New Roman" panose="02020603050405020304" pitchFamily="18" charset="0"/>
              </a:rPr>
              <a:t> of HTML front-end</a:t>
            </a:r>
          </a:p>
        </p:txBody>
      </p:sp>
    </p:spTree>
    <p:extLst>
      <p:ext uri="{BB962C8B-B14F-4D97-AF65-F5344CB8AC3E}">
        <p14:creationId xmlns:p14="http://schemas.microsoft.com/office/powerpoint/2010/main" val="3632540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4AF3A49C-AD98-4A68-9664-04424D26A86B}"/>
              </a:ext>
            </a:extLst>
          </p:cNvPr>
          <p:cNvSpPr txBox="1"/>
          <p:nvPr/>
        </p:nvSpPr>
        <p:spPr>
          <a:xfrm>
            <a:off x="967451" y="528729"/>
            <a:ext cx="6100324"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Project Analysis - Continued</a:t>
            </a:r>
          </a:p>
        </p:txBody>
      </p:sp>
      <p:sp>
        <p:nvSpPr>
          <p:cNvPr id="4" name="TextBox 3">
            <a:extLst>
              <a:ext uri="{FF2B5EF4-FFF2-40B4-BE49-F238E27FC236}">
                <a16:creationId xmlns:a16="http://schemas.microsoft.com/office/drawing/2014/main" id="{10FBC0A0-1BA9-450D-9862-716062733A6A}"/>
              </a:ext>
            </a:extLst>
          </p:cNvPr>
          <p:cNvSpPr txBox="1"/>
          <p:nvPr/>
        </p:nvSpPr>
        <p:spPr>
          <a:xfrm>
            <a:off x="967452" y="1619226"/>
            <a:ext cx="10525854" cy="2123658"/>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Front End and UI/UX Components – The front-end and the UI/UX components are made in </a:t>
            </a:r>
            <a:r>
              <a:rPr lang="en-US" sz="2200">
                <a:latin typeface="Times New Roman" panose="02020603050405020304" pitchFamily="18" charset="0"/>
                <a:cs typeface="Times New Roman" panose="02020603050405020304" pitchFamily="18" charset="0"/>
              </a:rPr>
              <a:t>VScode</a:t>
            </a:r>
            <a:r>
              <a:rPr lang="en-US" sz="2200" dirty="0">
                <a:latin typeface="Times New Roman" panose="02020603050405020304" pitchFamily="18" charset="0"/>
                <a:cs typeface="Times New Roman" panose="02020603050405020304" pitchFamily="18" charset="0"/>
              </a:rPr>
              <a:t> IDE in HTML and CSS. The iframe is taken from the back-end via </a:t>
            </a:r>
            <a:r>
              <a:rPr lang="en-US" sz="2200" dirty="0" err="1">
                <a:latin typeface="Times New Roman" panose="02020603050405020304" pitchFamily="18" charset="0"/>
                <a:cs typeface="Times New Roman" panose="02020603050405020304" pitchFamily="18" charset="0"/>
              </a:rPr>
              <a:t>Gradio</a:t>
            </a:r>
            <a:r>
              <a:rPr lang="en-US" sz="2200" dirty="0">
                <a:latin typeface="Times New Roman" panose="02020603050405020304" pitchFamily="18" charset="0"/>
                <a:cs typeface="Times New Roman" panose="02020603050405020304" pitchFamily="18" charset="0"/>
              </a:rPr>
              <a:t> interface. Background color changes via the background color button and the upgrades button simply displays a simple message of future updates to come. The </a:t>
            </a:r>
            <a:r>
              <a:rPr lang="en-US" sz="2200" dirty="0" err="1">
                <a:latin typeface="Times New Roman" panose="02020603050405020304" pitchFamily="18" charset="0"/>
                <a:cs typeface="Times New Roman" panose="02020603050405020304" pitchFamily="18" charset="0"/>
              </a:rPr>
              <a:t>Gradio</a:t>
            </a:r>
            <a:r>
              <a:rPr lang="en-US" sz="2200" dirty="0">
                <a:latin typeface="Times New Roman" panose="02020603050405020304" pitchFamily="18" charset="0"/>
                <a:cs typeface="Times New Roman" panose="02020603050405020304" pitchFamily="18" charset="0"/>
              </a:rPr>
              <a:t> interface gives the input and output text boxes. User inputs and submits the text and output is processed and generated. Clear button clears both input and output.</a:t>
            </a:r>
          </a:p>
        </p:txBody>
      </p:sp>
      <p:pic>
        <p:nvPicPr>
          <p:cNvPr id="6" name="Picture 5">
            <a:extLst>
              <a:ext uri="{FF2B5EF4-FFF2-40B4-BE49-F238E27FC236}">
                <a16:creationId xmlns:a16="http://schemas.microsoft.com/office/drawing/2014/main" id="{5D1F467A-7C5D-4E81-AB5F-07B645D8FF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4860" y="3742883"/>
            <a:ext cx="4801140" cy="2699323"/>
          </a:xfrm>
          <a:prstGeom prst="rect">
            <a:avLst/>
          </a:prstGeom>
        </p:spPr>
      </p:pic>
      <p:pic>
        <p:nvPicPr>
          <p:cNvPr id="8" name="Picture 7">
            <a:extLst>
              <a:ext uri="{FF2B5EF4-FFF2-40B4-BE49-F238E27FC236}">
                <a16:creationId xmlns:a16="http://schemas.microsoft.com/office/drawing/2014/main" id="{F1A3B80A-7DBC-45CD-8EF6-835B5D7F7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3407" y="3742883"/>
            <a:ext cx="4801141" cy="2699324"/>
          </a:xfrm>
          <a:prstGeom prst="rect">
            <a:avLst/>
          </a:prstGeom>
        </p:spPr>
      </p:pic>
      <p:sp>
        <p:nvSpPr>
          <p:cNvPr id="9" name="TextBox 8">
            <a:extLst>
              <a:ext uri="{FF2B5EF4-FFF2-40B4-BE49-F238E27FC236}">
                <a16:creationId xmlns:a16="http://schemas.microsoft.com/office/drawing/2014/main" id="{D9AEB055-2F90-4C50-980A-A1D1E5E9A4D6}"/>
              </a:ext>
            </a:extLst>
          </p:cNvPr>
          <p:cNvSpPr txBox="1"/>
          <p:nvPr/>
        </p:nvSpPr>
        <p:spPr>
          <a:xfrm>
            <a:off x="2796273" y="6488668"/>
            <a:ext cx="179831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HTML Front-end</a:t>
            </a:r>
          </a:p>
        </p:txBody>
      </p:sp>
      <p:sp>
        <p:nvSpPr>
          <p:cNvPr id="10" name="TextBox 9">
            <a:extLst>
              <a:ext uri="{FF2B5EF4-FFF2-40B4-BE49-F238E27FC236}">
                <a16:creationId xmlns:a16="http://schemas.microsoft.com/office/drawing/2014/main" id="{A5D23726-9D74-460E-9089-8DC33E124781}"/>
              </a:ext>
            </a:extLst>
          </p:cNvPr>
          <p:cNvSpPr txBox="1"/>
          <p:nvPr/>
        </p:nvSpPr>
        <p:spPr>
          <a:xfrm>
            <a:off x="7365885" y="6442206"/>
            <a:ext cx="291618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Labelled UI/UX Components</a:t>
            </a:r>
          </a:p>
        </p:txBody>
      </p:sp>
    </p:spTree>
    <p:extLst>
      <p:ext uri="{BB962C8B-B14F-4D97-AF65-F5344CB8AC3E}">
        <p14:creationId xmlns:p14="http://schemas.microsoft.com/office/powerpoint/2010/main" val="3543146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AEAE22E3-A8FF-45D8-A297-23DCF7917140}"/>
              </a:ext>
            </a:extLst>
          </p:cNvPr>
          <p:cNvSpPr txBox="1"/>
          <p:nvPr/>
        </p:nvSpPr>
        <p:spPr>
          <a:xfrm>
            <a:off x="967451" y="528729"/>
            <a:ext cx="3433953"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Implementation</a:t>
            </a:r>
          </a:p>
        </p:txBody>
      </p:sp>
      <p:sp>
        <p:nvSpPr>
          <p:cNvPr id="4" name="TextBox 3">
            <a:extLst>
              <a:ext uri="{FF2B5EF4-FFF2-40B4-BE49-F238E27FC236}">
                <a16:creationId xmlns:a16="http://schemas.microsoft.com/office/drawing/2014/main" id="{1CD50085-ABD2-486C-ADAA-1F96304F9CC5}"/>
              </a:ext>
            </a:extLst>
          </p:cNvPr>
          <p:cNvSpPr txBox="1"/>
          <p:nvPr/>
        </p:nvSpPr>
        <p:spPr>
          <a:xfrm>
            <a:off x="967451" y="1619226"/>
            <a:ext cx="10311618" cy="2123658"/>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The project is implemented and the performance of the project is evaluated using the following metrics – Model Loss during training, Precision, Recall and F1 Score followed by Perplexity. Perplexity is probability distribution of words generated. Quantifies how well the model can predict the next word in any given sequence. A comparison is made of model generated answers with answers of Chat-GPT and Perplexity AI to the text input – “Computer Science Thesis Ideas”.</a:t>
            </a:r>
          </a:p>
        </p:txBody>
      </p:sp>
      <p:pic>
        <p:nvPicPr>
          <p:cNvPr id="6" name="Picture 5">
            <a:extLst>
              <a:ext uri="{FF2B5EF4-FFF2-40B4-BE49-F238E27FC236}">
                <a16:creationId xmlns:a16="http://schemas.microsoft.com/office/drawing/2014/main" id="{BB3D0207-3825-44EE-B810-6F5F9A1D77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3154" y="3742884"/>
            <a:ext cx="4776119" cy="2685256"/>
          </a:xfrm>
          <a:prstGeom prst="rect">
            <a:avLst/>
          </a:prstGeom>
        </p:spPr>
      </p:pic>
      <p:pic>
        <p:nvPicPr>
          <p:cNvPr id="8" name="Picture 7">
            <a:extLst>
              <a:ext uri="{FF2B5EF4-FFF2-40B4-BE49-F238E27FC236}">
                <a16:creationId xmlns:a16="http://schemas.microsoft.com/office/drawing/2014/main" id="{20B55FF5-C4D3-4A84-8B90-808ABA86C7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8430" y="3742884"/>
            <a:ext cx="4776119" cy="2685256"/>
          </a:xfrm>
          <a:prstGeom prst="rect">
            <a:avLst/>
          </a:prstGeom>
        </p:spPr>
      </p:pic>
      <p:sp>
        <p:nvSpPr>
          <p:cNvPr id="9" name="TextBox 8">
            <a:extLst>
              <a:ext uri="{FF2B5EF4-FFF2-40B4-BE49-F238E27FC236}">
                <a16:creationId xmlns:a16="http://schemas.microsoft.com/office/drawing/2014/main" id="{D112C03A-A782-427F-B6B7-03CE5B161455}"/>
              </a:ext>
            </a:extLst>
          </p:cNvPr>
          <p:cNvSpPr txBox="1"/>
          <p:nvPr/>
        </p:nvSpPr>
        <p:spPr>
          <a:xfrm>
            <a:off x="2148643" y="6428140"/>
            <a:ext cx="308514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Computer Science Thesis Ideas</a:t>
            </a:r>
          </a:p>
        </p:txBody>
      </p:sp>
      <p:sp>
        <p:nvSpPr>
          <p:cNvPr id="10" name="TextBox 9">
            <a:extLst>
              <a:ext uri="{FF2B5EF4-FFF2-40B4-BE49-F238E27FC236}">
                <a16:creationId xmlns:a16="http://schemas.microsoft.com/office/drawing/2014/main" id="{F7F05E48-C30C-405E-B4C2-4A1B2F1BAFE3}"/>
              </a:ext>
            </a:extLst>
          </p:cNvPr>
          <p:cNvSpPr txBox="1"/>
          <p:nvPr/>
        </p:nvSpPr>
        <p:spPr>
          <a:xfrm>
            <a:off x="7293919" y="6371675"/>
            <a:ext cx="332655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Electrical Circuits and Solar Cells</a:t>
            </a:r>
          </a:p>
        </p:txBody>
      </p:sp>
    </p:spTree>
    <p:extLst>
      <p:ext uri="{BB962C8B-B14F-4D97-AF65-F5344CB8AC3E}">
        <p14:creationId xmlns:p14="http://schemas.microsoft.com/office/powerpoint/2010/main" val="1490864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EC6A3A53-760D-4BF1-B6E7-C57A3AB7E04D}"/>
              </a:ext>
            </a:extLst>
          </p:cNvPr>
          <p:cNvSpPr txBox="1"/>
          <p:nvPr/>
        </p:nvSpPr>
        <p:spPr>
          <a:xfrm>
            <a:off x="967451" y="528729"/>
            <a:ext cx="5998758"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Implementation - Continued</a:t>
            </a:r>
          </a:p>
        </p:txBody>
      </p:sp>
      <p:sp>
        <p:nvSpPr>
          <p:cNvPr id="4" name="TextBox 3">
            <a:extLst>
              <a:ext uri="{FF2B5EF4-FFF2-40B4-BE49-F238E27FC236}">
                <a16:creationId xmlns:a16="http://schemas.microsoft.com/office/drawing/2014/main" id="{BB5C011E-179A-40CD-9A14-2C6BDB2438CE}"/>
              </a:ext>
            </a:extLst>
          </p:cNvPr>
          <p:cNvSpPr txBox="1"/>
          <p:nvPr/>
        </p:nvSpPr>
        <p:spPr>
          <a:xfrm>
            <a:off x="844061" y="1691006"/>
            <a:ext cx="10380488" cy="1107996"/>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Model Loss, Precision, F1 Score, Recall and Perplexity are shown here. Precision, F1 Score, Recall and Perplexity are calculated about 3 times with three different inputs and then averaged to get better understanding of model performance.</a:t>
            </a:r>
          </a:p>
        </p:txBody>
      </p:sp>
      <p:pic>
        <p:nvPicPr>
          <p:cNvPr id="6" name="Picture 5">
            <a:extLst>
              <a:ext uri="{FF2B5EF4-FFF2-40B4-BE49-F238E27FC236}">
                <a16:creationId xmlns:a16="http://schemas.microsoft.com/office/drawing/2014/main" id="{0AC3D8D2-4A84-45FE-B0A9-0D7B045F5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3142" y="2870782"/>
            <a:ext cx="6302326" cy="3464438"/>
          </a:xfrm>
          <a:prstGeom prst="rect">
            <a:avLst/>
          </a:prstGeom>
        </p:spPr>
      </p:pic>
      <p:sp>
        <p:nvSpPr>
          <p:cNvPr id="7" name="TextBox 6">
            <a:extLst>
              <a:ext uri="{FF2B5EF4-FFF2-40B4-BE49-F238E27FC236}">
                <a16:creationId xmlns:a16="http://schemas.microsoft.com/office/drawing/2014/main" id="{F4EF3C97-170B-4713-A137-B767F0477E6C}"/>
              </a:ext>
            </a:extLst>
          </p:cNvPr>
          <p:cNvSpPr txBox="1"/>
          <p:nvPr/>
        </p:nvSpPr>
        <p:spPr>
          <a:xfrm>
            <a:off x="4723690" y="6329271"/>
            <a:ext cx="262123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Model Loss over 4 epochs</a:t>
            </a:r>
          </a:p>
        </p:txBody>
      </p:sp>
    </p:spTree>
    <p:extLst>
      <p:ext uri="{BB962C8B-B14F-4D97-AF65-F5344CB8AC3E}">
        <p14:creationId xmlns:p14="http://schemas.microsoft.com/office/powerpoint/2010/main" val="1014953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1AE3ACDD-FD04-413F-9B66-579ED5D44535}"/>
              </a:ext>
            </a:extLst>
          </p:cNvPr>
          <p:cNvSpPr txBox="1"/>
          <p:nvPr/>
        </p:nvSpPr>
        <p:spPr>
          <a:xfrm>
            <a:off x="678962" y="1745476"/>
            <a:ext cx="11143563" cy="3170099"/>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Supervisor:</a:t>
            </a:r>
          </a:p>
          <a:p>
            <a:pPr algn="ctr"/>
            <a:r>
              <a:rPr lang="en-US" sz="4000" dirty="0">
                <a:latin typeface="Times New Roman" panose="02020603050405020304" pitchFamily="18" charset="0"/>
                <a:cs typeface="Times New Roman" panose="02020603050405020304" pitchFamily="18" charset="0"/>
              </a:rPr>
              <a:t>Mr. </a:t>
            </a:r>
            <a:r>
              <a:rPr lang="en-US" sz="4000" dirty="0" err="1">
                <a:latin typeface="Times New Roman" panose="02020603050405020304" pitchFamily="18" charset="0"/>
                <a:cs typeface="Times New Roman" panose="02020603050405020304" pitchFamily="18" charset="0"/>
              </a:rPr>
              <a:t>Moin</a:t>
            </a:r>
            <a:r>
              <a:rPr lang="en-US" sz="4000" dirty="0">
                <a:latin typeface="Times New Roman" panose="02020603050405020304" pitchFamily="18" charset="0"/>
                <a:cs typeface="Times New Roman" panose="02020603050405020304" pitchFamily="18" charset="0"/>
              </a:rPr>
              <a:t> </a:t>
            </a:r>
            <a:r>
              <a:rPr lang="en-US" sz="4000" dirty="0" err="1">
                <a:latin typeface="Times New Roman" panose="02020603050405020304" pitchFamily="18" charset="0"/>
                <a:cs typeface="Times New Roman" panose="02020603050405020304" pitchFamily="18" charset="0"/>
              </a:rPr>
              <a:t>Mostakim</a:t>
            </a:r>
            <a:endParaRPr lang="en-US" sz="4000" dirty="0">
              <a:latin typeface="Times New Roman" panose="02020603050405020304" pitchFamily="18" charset="0"/>
              <a:cs typeface="Times New Roman" panose="02020603050405020304" pitchFamily="18" charset="0"/>
            </a:endParaRPr>
          </a:p>
          <a:p>
            <a:pPr algn="ctr"/>
            <a:r>
              <a:rPr lang="en-US" sz="4000" i="1" dirty="0">
                <a:latin typeface="Times New Roman" panose="02020603050405020304" pitchFamily="18" charset="0"/>
                <a:cs typeface="Times New Roman" panose="02020603050405020304" pitchFamily="18" charset="0"/>
              </a:rPr>
              <a:t>Senior Lecturer</a:t>
            </a:r>
          </a:p>
          <a:p>
            <a:pPr algn="ctr"/>
            <a:r>
              <a:rPr lang="en-US" sz="4000" dirty="0">
                <a:latin typeface="Times New Roman" panose="02020603050405020304" pitchFamily="18" charset="0"/>
                <a:cs typeface="Times New Roman" panose="02020603050405020304" pitchFamily="18" charset="0"/>
              </a:rPr>
              <a:t>Department of Computer Science and Engineering</a:t>
            </a:r>
          </a:p>
          <a:p>
            <a:pPr algn="ctr"/>
            <a:r>
              <a:rPr lang="en-US" sz="4000" dirty="0">
                <a:latin typeface="Times New Roman" panose="02020603050405020304" pitchFamily="18" charset="0"/>
                <a:cs typeface="Times New Roman" panose="02020603050405020304" pitchFamily="18" charset="0"/>
              </a:rPr>
              <a:t>BRAC University</a:t>
            </a:r>
          </a:p>
        </p:txBody>
      </p:sp>
    </p:spTree>
    <p:extLst>
      <p:ext uri="{BB962C8B-B14F-4D97-AF65-F5344CB8AC3E}">
        <p14:creationId xmlns:p14="http://schemas.microsoft.com/office/powerpoint/2010/main" val="34329128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4578367A-E999-4762-AD57-B90536791479}"/>
              </a:ext>
            </a:extLst>
          </p:cNvPr>
          <p:cNvSpPr txBox="1"/>
          <p:nvPr/>
        </p:nvSpPr>
        <p:spPr>
          <a:xfrm>
            <a:off x="967451" y="528729"/>
            <a:ext cx="5998758"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Implementation - Continued</a:t>
            </a:r>
          </a:p>
        </p:txBody>
      </p:sp>
      <p:graphicFrame>
        <p:nvGraphicFramePr>
          <p:cNvPr id="4" name="Table 3">
            <a:extLst>
              <a:ext uri="{FF2B5EF4-FFF2-40B4-BE49-F238E27FC236}">
                <a16:creationId xmlns:a16="http://schemas.microsoft.com/office/drawing/2014/main" id="{8D9A1BA1-F559-41C4-B2D8-054BEDE3D0D6}"/>
              </a:ext>
            </a:extLst>
          </p:cNvPr>
          <p:cNvGraphicFramePr>
            <a:graphicFrameLocks noGrp="1"/>
          </p:cNvGraphicFramePr>
          <p:nvPr>
            <p:extLst>
              <p:ext uri="{D42A27DB-BD31-4B8C-83A1-F6EECF244321}">
                <p14:modId xmlns:p14="http://schemas.microsoft.com/office/powerpoint/2010/main" val="1165032147"/>
              </p:ext>
            </p:extLst>
          </p:nvPr>
        </p:nvGraphicFramePr>
        <p:xfrm>
          <a:off x="1818757" y="1952475"/>
          <a:ext cx="8301268" cy="1854200"/>
        </p:xfrm>
        <a:graphic>
          <a:graphicData uri="http://schemas.openxmlformats.org/drawingml/2006/table">
            <a:tbl>
              <a:tblPr firstRow="1" bandRow="1">
                <a:tableStyleId>{5C22544A-7EE6-4342-B048-85BDC9FD1C3A}</a:tableStyleId>
              </a:tblPr>
              <a:tblGrid>
                <a:gridCol w="4049308">
                  <a:extLst>
                    <a:ext uri="{9D8B030D-6E8A-4147-A177-3AD203B41FA5}">
                      <a16:colId xmlns:a16="http://schemas.microsoft.com/office/drawing/2014/main" val="1939176412"/>
                    </a:ext>
                  </a:extLst>
                </a:gridCol>
                <a:gridCol w="1550119">
                  <a:extLst>
                    <a:ext uri="{9D8B030D-6E8A-4147-A177-3AD203B41FA5}">
                      <a16:colId xmlns:a16="http://schemas.microsoft.com/office/drawing/2014/main" val="3445076431"/>
                    </a:ext>
                  </a:extLst>
                </a:gridCol>
                <a:gridCol w="1257300">
                  <a:extLst>
                    <a:ext uri="{9D8B030D-6E8A-4147-A177-3AD203B41FA5}">
                      <a16:colId xmlns:a16="http://schemas.microsoft.com/office/drawing/2014/main" val="652250120"/>
                    </a:ext>
                  </a:extLst>
                </a:gridCol>
                <a:gridCol w="1444541">
                  <a:extLst>
                    <a:ext uri="{9D8B030D-6E8A-4147-A177-3AD203B41FA5}">
                      <a16:colId xmlns:a16="http://schemas.microsoft.com/office/drawing/2014/main" val="1514964511"/>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Text Input</a:t>
                      </a:r>
                    </a:p>
                  </a:txBody>
                  <a:tcPr/>
                </a:tc>
                <a:tc>
                  <a:txBody>
                    <a:bodyPr/>
                    <a:lstStyle/>
                    <a:p>
                      <a:pPr algn="ctr"/>
                      <a:r>
                        <a:rPr lang="en-US" dirty="0">
                          <a:latin typeface="Times New Roman" panose="02020603050405020304" pitchFamily="18" charset="0"/>
                          <a:cs typeface="Times New Roman" panose="02020603050405020304" pitchFamily="18" charset="0"/>
                        </a:rPr>
                        <a:t>Precision(%)</a:t>
                      </a:r>
                    </a:p>
                  </a:txBody>
                  <a:tcPr/>
                </a:tc>
                <a:tc>
                  <a:txBody>
                    <a:bodyPr/>
                    <a:lstStyle/>
                    <a:p>
                      <a:pPr algn="ctr"/>
                      <a:r>
                        <a:rPr lang="en-US" dirty="0">
                          <a:latin typeface="Times New Roman" panose="02020603050405020304" pitchFamily="18" charset="0"/>
                          <a:cs typeface="Times New Roman" panose="02020603050405020304" pitchFamily="18" charset="0"/>
                        </a:rPr>
                        <a:t>Recall(%)</a:t>
                      </a:r>
                    </a:p>
                  </a:txBody>
                  <a:tcPr/>
                </a:tc>
                <a:tc>
                  <a:txBody>
                    <a:bodyPr/>
                    <a:lstStyle/>
                    <a:p>
                      <a:pPr algn="ctr"/>
                      <a:r>
                        <a:rPr lang="en-US" dirty="0">
                          <a:latin typeface="Times New Roman" panose="02020603050405020304" pitchFamily="18" charset="0"/>
                          <a:cs typeface="Times New Roman" panose="02020603050405020304" pitchFamily="18" charset="0"/>
                        </a:rPr>
                        <a:t>F1 Score(%)</a:t>
                      </a:r>
                    </a:p>
                  </a:txBody>
                  <a:tcPr/>
                </a:tc>
                <a:extLst>
                  <a:ext uri="{0D108BD9-81ED-4DB2-BD59-A6C34878D82A}">
                    <a16:rowId xmlns:a16="http://schemas.microsoft.com/office/drawing/2014/main" val="3464645477"/>
                  </a:ext>
                </a:extLst>
              </a:tr>
              <a:tr h="370840">
                <a:tc>
                  <a:txBody>
                    <a:bodyPr/>
                    <a:lstStyle/>
                    <a:p>
                      <a:pPr algn="ctr"/>
                      <a:r>
                        <a:rPr lang="en-US" dirty="0">
                          <a:latin typeface="Times New Roman" panose="02020603050405020304" pitchFamily="18" charset="0"/>
                          <a:cs typeface="Times New Roman" panose="02020603050405020304" pitchFamily="18" charset="0"/>
                        </a:rPr>
                        <a:t>Computer Science Thesis Ideas</a:t>
                      </a:r>
                    </a:p>
                  </a:txBody>
                  <a:tcPr/>
                </a:tc>
                <a:tc>
                  <a:txBody>
                    <a:bodyPr/>
                    <a:lstStyle/>
                    <a:p>
                      <a:pPr algn="ctr"/>
                      <a:r>
                        <a:rPr lang="en-US" dirty="0">
                          <a:latin typeface="Times New Roman" panose="02020603050405020304" pitchFamily="18" charset="0"/>
                          <a:cs typeface="Times New Roman" panose="02020603050405020304" pitchFamily="18" charset="0"/>
                        </a:rPr>
                        <a:t>79.5</a:t>
                      </a:r>
                    </a:p>
                  </a:txBody>
                  <a:tcPr/>
                </a:tc>
                <a:tc>
                  <a:txBody>
                    <a:bodyPr/>
                    <a:lstStyle/>
                    <a:p>
                      <a:pPr algn="ctr"/>
                      <a:r>
                        <a:rPr lang="en-US" dirty="0">
                          <a:latin typeface="Times New Roman" panose="02020603050405020304" pitchFamily="18" charset="0"/>
                          <a:cs typeface="Times New Roman" panose="02020603050405020304" pitchFamily="18" charset="0"/>
                        </a:rPr>
                        <a:t>79.5</a:t>
                      </a:r>
                    </a:p>
                  </a:txBody>
                  <a:tcPr/>
                </a:tc>
                <a:tc>
                  <a:txBody>
                    <a:bodyPr/>
                    <a:lstStyle/>
                    <a:p>
                      <a:pPr algn="ctr"/>
                      <a:r>
                        <a:rPr lang="en-US" dirty="0">
                          <a:latin typeface="Times New Roman" panose="02020603050405020304" pitchFamily="18" charset="0"/>
                          <a:cs typeface="Times New Roman" panose="02020603050405020304" pitchFamily="18" charset="0"/>
                        </a:rPr>
                        <a:t>79.5</a:t>
                      </a:r>
                    </a:p>
                  </a:txBody>
                  <a:tcPr/>
                </a:tc>
                <a:extLst>
                  <a:ext uri="{0D108BD9-81ED-4DB2-BD59-A6C34878D82A}">
                    <a16:rowId xmlns:a16="http://schemas.microsoft.com/office/drawing/2014/main" val="52607445"/>
                  </a:ext>
                </a:extLst>
              </a:tr>
              <a:tr h="370840">
                <a:tc>
                  <a:txBody>
                    <a:bodyPr/>
                    <a:lstStyle/>
                    <a:p>
                      <a:pPr algn="ctr"/>
                      <a:r>
                        <a:rPr lang="en-US" dirty="0">
                          <a:latin typeface="Times New Roman" panose="02020603050405020304" pitchFamily="18" charset="0"/>
                          <a:cs typeface="Times New Roman" panose="02020603050405020304" pitchFamily="18" charset="0"/>
                        </a:rPr>
                        <a:t>Transformer Research Papers</a:t>
                      </a:r>
                    </a:p>
                  </a:txBody>
                  <a:tcPr/>
                </a:tc>
                <a:tc>
                  <a:txBody>
                    <a:bodyPr/>
                    <a:lstStyle/>
                    <a:p>
                      <a:pPr algn="ctr"/>
                      <a:r>
                        <a:rPr lang="en-US" dirty="0">
                          <a:latin typeface="Times New Roman" panose="02020603050405020304" pitchFamily="18" charset="0"/>
                          <a:cs typeface="Times New Roman" panose="02020603050405020304" pitchFamily="18" charset="0"/>
                        </a:rPr>
                        <a:t>79.7</a:t>
                      </a:r>
                    </a:p>
                  </a:txBody>
                  <a:tcPr/>
                </a:tc>
                <a:tc>
                  <a:txBody>
                    <a:bodyPr/>
                    <a:lstStyle/>
                    <a:p>
                      <a:pPr algn="ctr"/>
                      <a:r>
                        <a:rPr lang="en-US" dirty="0">
                          <a:latin typeface="Times New Roman" panose="02020603050405020304" pitchFamily="18" charset="0"/>
                          <a:cs typeface="Times New Roman" panose="02020603050405020304" pitchFamily="18" charset="0"/>
                        </a:rPr>
                        <a:t>78.4</a:t>
                      </a:r>
                    </a:p>
                  </a:txBody>
                  <a:tcPr/>
                </a:tc>
                <a:tc>
                  <a:txBody>
                    <a:bodyPr/>
                    <a:lstStyle/>
                    <a:p>
                      <a:pPr algn="ctr"/>
                      <a:r>
                        <a:rPr lang="en-US" dirty="0">
                          <a:latin typeface="Times New Roman" panose="02020603050405020304" pitchFamily="18" charset="0"/>
                          <a:cs typeface="Times New Roman" panose="02020603050405020304" pitchFamily="18" charset="0"/>
                        </a:rPr>
                        <a:t>79.1</a:t>
                      </a:r>
                    </a:p>
                  </a:txBody>
                  <a:tcPr/>
                </a:tc>
                <a:extLst>
                  <a:ext uri="{0D108BD9-81ED-4DB2-BD59-A6C34878D82A}">
                    <a16:rowId xmlns:a16="http://schemas.microsoft.com/office/drawing/2014/main" val="361203911"/>
                  </a:ext>
                </a:extLst>
              </a:tr>
              <a:tr h="370840">
                <a:tc>
                  <a:txBody>
                    <a:bodyPr/>
                    <a:lstStyle/>
                    <a:p>
                      <a:pPr algn="ctr"/>
                      <a:r>
                        <a:rPr lang="en-US" dirty="0">
                          <a:latin typeface="Times New Roman" panose="02020603050405020304" pitchFamily="18" charset="0"/>
                          <a:cs typeface="Times New Roman" panose="02020603050405020304" pitchFamily="18" charset="0"/>
                        </a:rPr>
                        <a:t>Electrical Circuits and Solar Cells Papers</a:t>
                      </a:r>
                    </a:p>
                  </a:txBody>
                  <a:tcPr/>
                </a:tc>
                <a:tc>
                  <a:txBody>
                    <a:bodyPr/>
                    <a:lstStyle/>
                    <a:p>
                      <a:pPr algn="ctr"/>
                      <a:r>
                        <a:rPr lang="en-US" dirty="0">
                          <a:latin typeface="Times New Roman" panose="02020603050405020304" pitchFamily="18" charset="0"/>
                          <a:cs typeface="Times New Roman" panose="02020603050405020304" pitchFamily="18" charset="0"/>
                        </a:rPr>
                        <a:t>80.2</a:t>
                      </a:r>
                    </a:p>
                  </a:txBody>
                  <a:tcPr/>
                </a:tc>
                <a:tc>
                  <a:txBody>
                    <a:bodyPr/>
                    <a:lstStyle/>
                    <a:p>
                      <a:pPr algn="ctr"/>
                      <a:r>
                        <a:rPr lang="en-US" dirty="0">
                          <a:latin typeface="Times New Roman" panose="02020603050405020304" pitchFamily="18" charset="0"/>
                          <a:cs typeface="Times New Roman" panose="02020603050405020304" pitchFamily="18" charset="0"/>
                        </a:rPr>
                        <a:t>78.1</a:t>
                      </a:r>
                    </a:p>
                  </a:txBody>
                  <a:tcPr/>
                </a:tc>
                <a:tc>
                  <a:txBody>
                    <a:bodyPr/>
                    <a:lstStyle/>
                    <a:p>
                      <a:pPr algn="ctr"/>
                      <a:r>
                        <a:rPr lang="en-US" dirty="0">
                          <a:latin typeface="Times New Roman" panose="02020603050405020304" pitchFamily="18" charset="0"/>
                          <a:cs typeface="Times New Roman" panose="02020603050405020304" pitchFamily="18" charset="0"/>
                        </a:rPr>
                        <a:t>79.1</a:t>
                      </a:r>
                    </a:p>
                  </a:txBody>
                  <a:tcPr/>
                </a:tc>
                <a:extLst>
                  <a:ext uri="{0D108BD9-81ED-4DB2-BD59-A6C34878D82A}">
                    <a16:rowId xmlns:a16="http://schemas.microsoft.com/office/drawing/2014/main" val="3111922346"/>
                  </a:ext>
                </a:extLst>
              </a:tr>
              <a:tr h="370840">
                <a:tc>
                  <a:txBody>
                    <a:bodyPr/>
                    <a:lstStyle/>
                    <a:p>
                      <a:pPr algn="ctr"/>
                      <a:r>
                        <a:rPr lang="en-US" dirty="0">
                          <a:latin typeface="Times New Roman" panose="02020603050405020304" pitchFamily="18" charset="0"/>
                          <a:cs typeface="Times New Roman" panose="02020603050405020304" pitchFamily="18" charset="0"/>
                        </a:rPr>
                        <a:t>Total Average</a:t>
                      </a:r>
                    </a:p>
                  </a:txBody>
                  <a:tcPr/>
                </a:tc>
                <a:tc>
                  <a:txBody>
                    <a:bodyPr/>
                    <a:lstStyle/>
                    <a:p>
                      <a:pPr algn="ctr"/>
                      <a:r>
                        <a:rPr lang="en-US" dirty="0">
                          <a:latin typeface="Times New Roman" panose="02020603050405020304" pitchFamily="18" charset="0"/>
                          <a:cs typeface="Times New Roman" panose="02020603050405020304" pitchFamily="18" charset="0"/>
                        </a:rPr>
                        <a:t>79.8</a:t>
                      </a:r>
                    </a:p>
                  </a:txBody>
                  <a:tcPr/>
                </a:tc>
                <a:tc>
                  <a:txBody>
                    <a:bodyPr/>
                    <a:lstStyle/>
                    <a:p>
                      <a:pPr algn="ctr"/>
                      <a:r>
                        <a:rPr lang="en-US" dirty="0">
                          <a:latin typeface="Times New Roman" panose="02020603050405020304" pitchFamily="18" charset="0"/>
                          <a:cs typeface="Times New Roman" panose="02020603050405020304" pitchFamily="18" charset="0"/>
                        </a:rPr>
                        <a:t>78.7</a:t>
                      </a:r>
                    </a:p>
                  </a:txBody>
                  <a:tcPr/>
                </a:tc>
                <a:tc>
                  <a:txBody>
                    <a:bodyPr/>
                    <a:lstStyle/>
                    <a:p>
                      <a:pPr algn="ctr"/>
                      <a:r>
                        <a:rPr lang="en-US" dirty="0">
                          <a:latin typeface="Times New Roman" panose="02020603050405020304" pitchFamily="18" charset="0"/>
                          <a:cs typeface="Times New Roman" panose="02020603050405020304" pitchFamily="18" charset="0"/>
                        </a:rPr>
                        <a:t>79.2</a:t>
                      </a:r>
                    </a:p>
                  </a:txBody>
                  <a:tcPr/>
                </a:tc>
                <a:extLst>
                  <a:ext uri="{0D108BD9-81ED-4DB2-BD59-A6C34878D82A}">
                    <a16:rowId xmlns:a16="http://schemas.microsoft.com/office/drawing/2014/main" val="1920695962"/>
                  </a:ext>
                </a:extLst>
              </a:tr>
            </a:tbl>
          </a:graphicData>
        </a:graphic>
      </p:graphicFrame>
      <p:sp>
        <p:nvSpPr>
          <p:cNvPr id="5" name="TextBox 4">
            <a:extLst>
              <a:ext uri="{FF2B5EF4-FFF2-40B4-BE49-F238E27FC236}">
                <a16:creationId xmlns:a16="http://schemas.microsoft.com/office/drawing/2014/main" id="{3C51F504-B21A-4A12-97A6-348D678CA038}"/>
              </a:ext>
            </a:extLst>
          </p:cNvPr>
          <p:cNvSpPr txBox="1"/>
          <p:nvPr/>
        </p:nvSpPr>
        <p:spPr>
          <a:xfrm>
            <a:off x="4268416" y="1349838"/>
            <a:ext cx="3655168"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Precision, F1 Score and Recall</a:t>
            </a:r>
          </a:p>
        </p:txBody>
      </p:sp>
      <p:sp>
        <p:nvSpPr>
          <p:cNvPr id="6" name="TextBox 5">
            <a:extLst>
              <a:ext uri="{FF2B5EF4-FFF2-40B4-BE49-F238E27FC236}">
                <a16:creationId xmlns:a16="http://schemas.microsoft.com/office/drawing/2014/main" id="{573CD9A2-FAB7-4723-9691-C821FE4E9A06}"/>
              </a:ext>
            </a:extLst>
          </p:cNvPr>
          <p:cNvSpPr txBox="1"/>
          <p:nvPr/>
        </p:nvSpPr>
        <p:spPr>
          <a:xfrm>
            <a:off x="5423380" y="4008182"/>
            <a:ext cx="1345240" cy="430887"/>
          </a:xfrm>
          <a:prstGeom prst="rect">
            <a:avLst/>
          </a:prstGeom>
          <a:noFill/>
        </p:spPr>
        <p:txBody>
          <a:bodyPr wrap="none" rtlCol="0">
            <a:spAutoFit/>
          </a:bodyPr>
          <a:lstStyle/>
          <a:p>
            <a:r>
              <a:rPr lang="en-US" sz="2200" dirty="0">
                <a:latin typeface="Times New Roman" panose="02020603050405020304" pitchFamily="18" charset="0"/>
                <a:cs typeface="Times New Roman" panose="02020603050405020304" pitchFamily="18" charset="0"/>
              </a:rPr>
              <a:t>Perplexity</a:t>
            </a:r>
          </a:p>
        </p:txBody>
      </p:sp>
      <p:graphicFrame>
        <p:nvGraphicFramePr>
          <p:cNvPr id="7" name="Table 6">
            <a:extLst>
              <a:ext uri="{FF2B5EF4-FFF2-40B4-BE49-F238E27FC236}">
                <a16:creationId xmlns:a16="http://schemas.microsoft.com/office/drawing/2014/main" id="{93B65637-740D-4748-8BD8-788AD3941A0F}"/>
              </a:ext>
            </a:extLst>
          </p:cNvPr>
          <p:cNvGraphicFramePr>
            <a:graphicFrameLocks noGrp="1"/>
          </p:cNvGraphicFramePr>
          <p:nvPr>
            <p:extLst>
              <p:ext uri="{D42A27DB-BD31-4B8C-83A1-F6EECF244321}">
                <p14:modId xmlns:p14="http://schemas.microsoft.com/office/powerpoint/2010/main" val="2451400431"/>
              </p:ext>
            </p:extLst>
          </p:nvPr>
        </p:nvGraphicFramePr>
        <p:xfrm>
          <a:off x="3442208" y="4610819"/>
          <a:ext cx="5307584" cy="1854200"/>
        </p:xfrm>
        <a:graphic>
          <a:graphicData uri="http://schemas.openxmlformats.org/drawingml/2006/table">
            <a:tbl>
              <a:tblPr firstRow="1" bandRow="1">
                <a:tableStyleId>{5C22544A-7EE6-4342-B048-85BDC9FD1C3A}</a:tableStyleId>
              </a:tblPr>
              <a:tblGrid>
                <a:gridCol w="4033012">
                  <a:extLst>
                    <a:ext uri="{9D8B030D-6E8A-4147-A177-3AD203B41FA5}">
                      <a16:colId xmlns:a16="http://schemas.microsoft.com/office/drawing/2014/main" val="3446165302"/>
                    </a:ext>
                  </a:extLst>
                </a:gridCol>
                <a:gridCol w="1274572">
                  <a:extLst>
                    <a:ext uri="{9D8B030D-6E8A-4147-A177-3AD203B41FA5}">
                      <a16:colId xmlns:a16="http://schemas.microsoft.com/office/drawing/2014/main" val="2692959110"/>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Text Input</a:t>
                      </a:r>
                    </a:p>
                  </a:txBody>
                  <a:tcPr/>
                </a:tc>
                <a:tc>
                  <a:txBody>
                    <a:bodyPr/>
                    <a:lstStyle/>
                    <a:p>
                      <a:pPr algn="ctr"/>
                      <a:r>
                        <a:rPr lang="en-US" dirty="0">
                          <a:latin typeface="Times New Roman" panose="02020603050405020304" pitchFamily="18" charset="0"/>
                          <a:cs typeface="Times New Roman" panose="02020603050405020304" pitchFamily="18" charset="0"/>
                        </a:rPr>
                        <a:t>Perplexity</a:t>
                      </a:r>
                    </a:p>
                  </a:txBody>
                  <a:tcPr/>
                </a:tc>
                <a:extLst>
                  <a:ext uri="{0D108BD9-81ED-4DB2-BD59-A6C34878D82A}">
                    <a16:rowId xmlns:a16="http://schemas.microsoft.com/office/drawing/2014/main" val="2890867336"/>
                  </a:ext>
                </a:extLst>
              </a:tr>
              <a:tr h="370840">
                <a:tc>
                  <a:txBody>
                    <a:bodyPr/>
                    <a:lstStyle/>
                    <a:p>
                      <a:pPr algn="ctr"/>
                      <a:r>
                        <a:rPr lang="en-US" dirty="0">
                          <a:latin typeface="Times New Roman" panose="02020603050405020304" pitchFamily="18" charset="0"/>
                          <a:cs typeface="Times New Roman" panose="02020603050405020304" pitchFamily="18" charset="0"/>
                        </a:rPr>
                        <a:t>Computer Science Thesis Ideas</a:t>
                      </a:r>
                    </a:p>
                  </a:txBody>
                  <a:tcPr/>
                </a:tc>
                <a:tc>
                  <a:txBody>
                    <a:bodyPr/>
                    <a:lstStyle/>
                    <a:p>
                      <a:pPr algn="ctr"/>
                      <a:r>
                        <a:rPr lang="en-US" dirty="0">
                          <a:latin typeface="Times New Roman" panose="02020603050405020304" pitchFamily="18" charset="0"/>
                          <a:cs typeface="Times New Roman" panose="02020603050405020304" pitchFamily="18" charset="0"/>
                        </a:rPr>
                        <a:t>16.588</a:t>
                      </a:r>
                    </a:p>
                  </a:txBody>
                  <a:tcPr/>
                </a:tc>
                <a:extLst>
                  <a:ext uri="{0D108BD9-81ED-4DB2-BD59-A6C34878D82A}">
                    <a16:rowId xmlns:a16="http://schemas.microsoft.com/office/drawing/2014/main" val="2974981796"/>
                  </a:ext>
                </a:extLst>
              </a:tr>
              <a:tr h="370840">
                <a:tc>
                  <a:txBody>
                    <a:bodyPr/>
                    <a:lstStyle/>
                    <a:p>
                      <a:pPr algn="ctr"/>
                      <a:r>
                        <a:rPr lang="en-US" dirty="0">
                          <a:latin typeface="Times New Roman" panose="02020603050405020304" pitchFamily="18" charset="0"/>
                          <a:cs typeface="Times New Roman" panose="02020603050405020304" pitchFamily="18" charset="0"/>
                        </a:rPr>
                        <a:t>Transformer Research Papers</a:t>
                      </a:r>
                    </a:p>
                  </a:txBody>
                  <a:tcPr/>
                </a:tc>
                <a:tc>
                  <a:txBody>
                    <a:bodyPr/>
                    <a:lstStyle/>
                    <a:p>
                      <a:pPr algn="ctr"/>
                      <a:r>
                        <a:rPr lang="en-US" dirty="0">
                          <a:latin typeface="Times New Roman" panose="02020603050405020304" pitchFamily="18" charset="0"/>
                          <a:cs typeface="Times New Roman" panose="02020603050405020304" pitchFamily="18" charset="0"/>
                        </a:rPr>
                        <a:t>14.426</a:t>
                      </a:r>
                    </a:p>
                  </a:txBody>
                  <a:tcPr/>
                </a:tc>
                <a:extLst>
                  <a:ext uri="{0D108BD9-81ED-4DB2-BD59-A6C34878D82A}">
                    <a16:rowId xmlns:a16="http://schemas.microsoft.com/office/drawing/2014/main" val="353803896"/>
                  </a:ext>
                </a:extLst>
              </a:tr>
              <a:tr h="370840">
                <a:tc>
                  <a:txBody>
                    <a:bodyPr/>
                    <a:lstStyle/>
                    <a:p>
                      <a:pPr algn="ctr"/>
                      <a:r>
                        <a:rPr lang="en-US" dirty="0">
                          <a:latin typeface="Times New Roman" panose="02020603050405020304" pitchFamily="18" charset="0"/>
                          <a:cs typeface="Times New Roman" panose="02020603050405020304" pitchFamily="18" charset="0"/>
                        </a:rPr>
                        <a:t>Electrical Circuits and Solar Cells Papers</a:t>
                      </a:r>
                    </a:p>
                  </a:txBody>
                  <a:tcPr/>
                </a:tc>
                <a:tc>
                  <a:txBody>
                    <a:bodyPr/>
                    <a:lstStyle/>
                    <a:p>
                      <a:pPr algn="ctr"/>
                      <a:r>
                        <a:rPr lang="en-US" dirty="0">
                          <a:latin typeface="Times New Roman" panose="02020603050405020304" pitchFamily="18" charset="0"/>
                          <a:cs typeface="Times New Roman" panose="02020603050405020304" pitchFamily="18" charset="0"/>
                        </a:rPr>
                        <a:t>14.134</a:t>
                      </a:r>
                    </a:p>
                  </a:txBody>
                  <a:tcPr/>
                </a:tc>
                <a:extLst>
                  <a:ext uri="{0D108BD9-81ED-4DB2-BD59-A6C34878D82A}">
                    <a16:rowId xmlns:a16="http://schemas.microsoft.com/office/drawing/2014/main" val="3942080040"/>
                  </a:ext>
                </a:extLst>
              </a:tr>
              <a:tr h="370840">
                <a:tc>
                  <a:txBody>
                    <a:bodyPr/>
                    <a:lstStyle/>
                    <a:p>
                      <a:pPr algn="ctr"/>
                      <a:r>
                        <a:rPr lang="en-US" dirty="0">
                          <a:latin typeface="Times New Roman" panose="02020603050405020304" pitchFamily="18" charset="0"/>
                          <a:cs typeface="Times New Roman" panose="02020603050405020304" pitchFamily="18" charset="0"/>
                        </a:rPr>
                        <a:t>Total Average</a:t>
                      </a:r>
                    </a:p>
                  </a:txBody>
                  <a:tcPr/>
                </a:tc>
                <a:tc>
                  <a:txBody>
                    <a:bodyPr/>
                    <a:lstStyle/>
                    <a:p>
                      <a:pPr algn="ctr"/>
                      <a:r>
                        <a:rPr lang="en-US" dirty="0">
                          <a:latin typeface="Times New Roman" panose="02020603050405020304" pitchFamily="18" charset="0"/>
                          <a:cs typeface="Times New Roman" panose="02020603050405020304" pitchFamily="18" charset="0"/>
                        </a:rPr>
                        <a:t>15.049</a:t>
                      </a:r>
                    </a:p>
                  </a:txBody>
                  <a:tcPr/>
                </a:tc>
                <a:extLst>
                  <a:ext uri="{0D108BD9-81ED-4DB2-BD59-A6C34878D82A}">
                    <a16:rowId xmlns:a16="http://schemas.microsoft.com/office/drawing/2014/main" val="1082569649"/>
                  </a:ext>
                </a:extLst>
              </a:tr>
            </a:tbl>
          </a:graphicData>
        </a:graphic>
      </p:graphicFrame>
      <p:cxnSp>
        <p:nvCxnSpPr>
          <p:cNvPr id="10" name="Straight Connector 9">
            <a:extLst>
              <a:ext uri="{FF2B5EF4-FFF2-40B4-BE49-F238E27FC236}">
                <a16:creationId xmlns:a16="http://schemas.microsoft.com/office/drawing/2014/main" id="{818F4610-3FC3-4617-A162-C62CE9863FA2}"/>
              </a:ext>
            </a:extLst>
          </p:cNvPr>
          <p:cNvCxnSpPr/>
          <p:nvPr/>
        </p:nvCxnSpPr>
        <p:spPr>
          <a:xfrm>
            <a:off x="1818757" y="3429000"/>
            <a:ext cx="8301268"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47989EB0-FA9E-4FA6-8039-A4B0CDD78B64}"/>
              </a:ext>
            </a:extLst>
          </p:cNvPr>
          <p:cNvCxnSpPr/>
          <p:nvPr/>
        </p:nvCxnSpPr>
        <p:spPr>
          <a:xfrm>
            <a:off x="3442208" y="6105378"/>
            <a:ext cx="530758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2915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4578367A-E999-4762-AD57-B90536791479}"/>
              </a:ext>
            </a:extLst>
          </p:cNvPr>
          <p:cNvSpPr txBox="1"/>
          <p:nvPr/>
        </p:nvSpPr>
        <p:spPr>
          <a:xfrm>
            <a:off x="967451" y="528729"/>
            <a:ext cx="5998758"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Implementation - Continued</a:t>
            </a:r>
          </a:p>
        </p:txBody>
      </p:sp>
      <p:sp>
        <p:nvSpPr>
          <p:cNvPr id="4" name="TextBox 3">
            <a:extLst>
              <a:ext uri="{FF2B5EF4-FFF2-40B4-BE49-F238E27FC236}">
                <a16:creationId xmlns:a16="http://schemas.microsoft.com/office/drawing/2014/main" id="{7E8A06D7-EFA8-402A-9941-F59FA7045727}"/>
              </a:ext>
            </a:extLst>
          </p:cNvPr>
          <p:cNvSpPr txBox="1"/>
          <p:nvPr/>
        </p:nvSpPr>
        <p:spPr>
          <a:xfrm>
            <a:off x="967451" y="1643896"/>
            <a:ext cx="10257098" cy="1785104"/>
          </a:xfrm>
          <a:prstGeom prst="rect">
            <a:avLst/>
          </a:prstGeom>
          <a:noFill/>
        </p:spPr>
        <p:txBody>
          <a:bodyPr wrap="square" rtlCol="0">
            <a:spAutoFit/>
          </a:bodyPr>
          <a:lstStyle/>
          <a:p>
            <a:pPr algn="just"/>
            <a:r>
              <a:rPr lang="en-US" sz="2200" dirty="0">
                <a:latin typeface="Times New Roman" panose="02020603050405020304" pitchFamily="18" charset="0"/>
                <a:cs typeface="Times New Roman" panose="02020603050405020304" pitchFamily="18" charset="0"/>
              </a:rPr>
              <a:t>Here a comparison of text generation of the model to two other chatbots Chat-GPT and Perplexity AI with the  text input “Computer Science Thesis Ideas”. It is to show the performance of the model. All text generation is similar although Chat-GPT and Perplexity AI answers are more organized. Both use state of the art latest LLM models compared to the fine-tuned GPT2 model.</a:t>
            </a:r>
          </a:p>
        </p:txBody>
      </p:sp>
      <p:pic>
        <p:nvPicPr>
          <p:cNvPr id="6" name="Picture 5">
            <a:extLst>
              <a:ext uri="{FF2B5EF4-FFF2-40B4-BE49-F238E27FC236}">
                <a16:creationId xmlns:a16="http://schemas.microsoft.com/office/drawing/2014/main" id="{AB675024-AF72-4CB9-B8D6-AE70308331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082" y="3531653"/>
            <a:ext cx="4777918" cy="2686267"/>
          </a:xfrm>
          <a:prstGeom prst="rect">
            <a:avLst/>
          </a:prstGeom>
        </p:spPr>
      </p:pic>
      <p:pic>
        <p:nvPicPr>
          <p:cNvPr id="8" name="Picture 7">
            <a:extLst>
              <a:ext uri="{FF2B5EF4-FFF2-40B4-BE49-F238E27FC236}">
                <a16:creationId xmlns:a16="http://schemas.microsoft.com/office/drawing/2014/main" id="{E51BEFDF-2FF6-40EC-9103-9CA1DC964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6631" y="3531653"/>
            <a:ext cx="4777918" cy="2686267"/>
          </a:xfrm>
          <a:prstGeom prst="rect">
            <a:avLst/>
          </a:prstGeom>
        </p:spPr>
      </p:pic>
      <p:sp>
        <p:nvSpPr>
          <p:cNvPr id="9" name="TextBox 8">
            <a:extLst>
              <a:ext uri="{FF2B5EF4-FFF2-40B4-BE49-F238E27FC236}">
                <a16:creationId xmlns:a16="http://schemas.microsoft.com/office/drawing/2014/main" id="{46733F42-2A6A-498D-B12A-6E4AE22622A0}"/>
              </a:ext>
            </a:extLst>
          </p:cNvPr>
          <p:cNvSpPr txBox="1"/>
          <p:nvPr/>
        </p:nvSpPr>
        <p:spPr>
          <a:xfrm>
            <a:off x="1464440" y="6320573"/>
            <a:ext cx="448520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AI Thesis Helper (Left) and Chat-GPT (Right)</a:t>
            </a:r>
          </a:p>
        </p:txBody>
      </p:sp>
      <p:sp>
        <p:nvSpPr>
          <p:cNvPr id="10" name="TextBox 9">
            <a:extLst>
              <a:ext uri="{FF2B5EF4-FFF2-40B4-BE49-F238E27FC236}">
                <a16:creationId xmlns:a16="http://schemas.microsoft.com/office/drawing/2014/main" id="{D5D63CA5-E8F6-4910-88F0-A7AEB19B94BA}"/>
              </a:ext>
            </a:extLst>
          </p:cNvPr>
          <p:cNvSpPr txBox="1"/>
          <p:nvPr/>
        </p:nvSpPr>
        <p:spPr>
          <a:xfrm>
            <a:off x="6446631" y="6320573"/>
            <a:ext cx="477797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AI Thesis Helper (Left) and Perplexity AI (Right)</a:t>
            </a:r>
          </a:p>
        </p:txBody>
      </p:sp>
    </p:spTree>
    <p:extLst>
      <p:ext uri="{BB962C8B-B14F-4D97-AF65-F5344CB8AC3E}">
        <p14:creationId xmlns:p14="http://schemas.microsoft.com/office/powerpoint/2010/main" val="680261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E4F5B1F5-9E49-4957-8CB8-6540766D9A1F}"/>
              </a:ext>
            </a:extLst>
          </p:cNvPr>
          <p:cNvSpPr txBox="1"/>
          <p:nvPr/>
        </p:nvSpPr>
        <p:spPr>
          <a:xfrm>
            <a:off x="967451" y="528729"/>
            <a:ext cx="2521844"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786F83AE-DAB7-461D-9AA2-BA53F5D67EBC}"/>
              </a:ext>
            </a:extLst>
          </p:cNvPr>
          <p:cNvSpPr txBox="1"/>
          <p:nvPr/>
        </p:nvSpPr>
        <p:spPr>
          <a:xfrm>
            <a:off x="967451" y="1619226"/>
            <a:ext cx="10394555" cy="4832092"/>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AI Thesis Helper aims to help students with their thesis writing.</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Objectives - spelling and grammar checking, to summarize and to generate good topics easier.</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Challenges - resource limits and dataset availability.</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Literature review discusses large language models and Transformers. </a:t>
            </a:r>
            <a:r>
              <a:rPr lang="en-US" sz="2200" dirty="0" err="1">
                <a:latin typeface="Times New Roman" panose="02020603050405020304" pitchFamily="18" charset="0"/>
                <a:cs typeface="Times New Roman" panose="02020603050405020304" pitchFamily="18" charset="0"/>
              </a:rPr>
              <a:t>ChatGPT</a:t>
            </a:r>
            <a:r>
              <a:rPr lang="en-US" sz="2200" dirty="0">
                <a:latin typeface="Times New Roman" panose="02020603050405020304" pitchFamily="18" charset="0"/>
                <a:cs typeface="Times New Roman" panose="02020603050405020304" pitchFamily="18" charset="0"/>
              </a:rPr>
              <a:t> is discussed as well and why GPT was chosen over other models.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Requirement analysis discusses system – hardware and software, user requirements, pros and cons with economic and technical feasibility. The tools used are also elaborated – IDE, Languages and Libraries.</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Project Analysis discussed – Dataset, preprocessing and tokenization. Fine-tuning, back-end, integration, front-end with UI/UX components all elaborated.</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Project Implementation explained – Model loss, Precision, F1 score, Recall and Perplexity. Comparison of model answer generation with Chat-GPT and Perplexity AI for same input to see performance.</a:t>
            </a:r>
          </a:p>
        </p:txBody>
      </p:sp>
    </p:spTree>
    <p:extLst>
      <p:ext uri="{BB962C8B-B14F-4D97-AF65-F5344CB8AC3E}">
        <p14:creationId xmlns:p14="http://schemas.microsoft.com/office/powerpoint/2010/main" val="2329215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8A4B7C25-018F-4E28-98BB-7C1B92EA7FDF}"/>
              </a:ext>
            </a:extLst>
          </p:cNvPr>
          <p:cNvSpPr txBox="1"/>
          <p:nvPr/>
        </p:nvSpPr>
        <p:spPr>
          <a:xfrm>
            <a:off x="967451" y="528729"/>
            <a:ext cx="2971583"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Future Works</a:t>
            </a:r>
          </a:p>
        </p:txBody>
      </p:sp>
      <p:sp>
        <p:nvSpPr>
          <p:cNvPr id="4" name="TextBox 3">
            <a:extLst>
              <a:ext uri="{FF2B5EF4-FFF2-40B4-BE49-F238E27FC236}">
                <a16:creationId xmlns:a16="http://schemas.microsoft.com/office/drawing/2014/main" id="{9720BA1E-7223-404A-8607-6A23B41A7A60}"/>
              </a:ext>
            </a:extLst>
          </p:cNvPr>
          <p:cNvSpPr txBox="1"/>
          <p:nvPr/>
        </p:nvSpPr>
        <p:spPr>
          <a:xfrm>
            <a:off x="1538067" y="1900580"/>
            <a:ext cx="9115865"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Will be able to run on other browsers </a:t>
            </a:r>
            <a:r>
              <a:rPr lang="en-US" sz="2400" dirty="0" err="1">
                <a:latin typeface="Times New Roman" panose="02020603050405020304" pitchFamily="18" charset="0"/>
                <a:cs typeface="Times New Roman" panose="02020603050405020304" pitchFamily="18" charset="0"/>
              </a:rPr>
              <a:t>OperaGX</a:t>
            </a:r>
            <a:r>
              <a:rPr lang="en-US" sz="2400" dirty="0">
                <a:latin typeface="Times New Roman" panose="02020603050405020304" pitchFamily="18" charset="0"/>
                <a:cs typeface="Times New Roman" panose="02020603050405020304" pitchFamily="18" charset="0"/>
              </a:rPr>
              <a:t>, Brave Browser, Safari and other Linux based ones.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Development for smartphones, notepads and notebooks etc.</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Will work on previous windows versions Windows XP/2000 - reverse compatibility.</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More customizations added.</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Various chat-bot modes.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Higher level features.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Advanced coding and equation generation.</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Wireless device use for remote tuition.</a:t>
            </a:r>
          </a:p>
        </p:txBody>
      </p:sp>
    </p:spTree>
    <p:extLst>
      <p:ext uri="{BB962C8B-B14F-4D97-AF65-F5344CB8AC3E}">
        <p14:creationId xmlns:p14="http://schemas.microsoft.com/office/powerpoint/2010/main" val="324337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A077C104-0D77-4A5B-B824-ED197EC9CF28}"/>
              </a:ext>
            </a:extLst>
          </p:cNvPr>
          <p:cNvSpPr txBox="1"/>
          <p:nvPr/>
        </p:nvSpPr>
        <p:spPr>
          <a:xfrm>
            <a:off x="967451" y="882672"/>
            <a:ext cx="2464136"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A1126F01-E78F-4951-948A-7DAB5AF52981}"/>
              </a:ext>
            </a:extLst>
          </p:cNvPr>
          <p:cNvSpPr txBox="1"/>
          <p:nvPr/>
        </p:nvSpPr>
        <p:spPr>
          <a:xfrm>
            <a:off x="633046" y="1619226"/>
            <a:ext cx="11099409" cy="5016758"/>
          </a:xfrm>
          <a:prstGeom prst="rect">
            <a:avLst/>
          </a:prstGeom>
          <a:noFill/>
        </p:spPr>
        <p:txBody>
          <a:bodyPr wrap="square" rtlCol="0">
            <a:spAutoFit/>
          </a:bodyPr>
          <a:lstStyle/>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 </a:t>
            </a:r>
            <a:r>
              <a:rPr lang="en-US" sz="1600" dirty="0" err="1">
                <a:latin typeface="Times New Roman" panose="02020603050405020304" pitchFamily="18" charset="0"/>
                <a:cs typeface="Times New Roman" panose="02020603050405020304" pitchFamily="18" charset="0"/>
              </a:rPr>
              <a:t>Duijst</a:t>
            </a:r>
            <a:r>
              <a:rPr lang="en-US" sz="1600" dirty="0">
                <a:latin typeface="Times New Roman" panose="02020603050405020304" pitchFamily="18" charset="0"/>
                <a:cs typeface="Times New Roman" panose="02020603050405020304" pitchFamily="18" charset="0"/>
              </a:rPr>
              <a:t>, “Can we improve the user experience of chatbots with </a:t>
            </a:r>
            <a:r>
              <a:rPr lang="en-US" sz="1600" dirty="0" err="1">
                <a:latin typeface="Times New Roman" panose="02020603050405020304" pitchFamily="18" charset="0"/>
                <a:cs typeface="Times New Roman" panose="02020603050405020304" pitchFamily="18" charset="0"/>
              </a:rPr>
              <a:t>personalisation</a:t>
            </a:r>
            <a:r>
              <a:rPr lang="en-US" sz="1600" dirty="0">
                <a:latin typeface="Times New Roman" panose="02020603050405020304" pitchFamily="18" charset="0"/>
                <a:cs typeface="Times New Roman" panose="02020603050405020304" pitchFamily="18" charset="0"/>
              </a:rPr>
              <a:t>?,” Jul. 2017. doi:10.13140/RG.2.2.36112.92165.</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A. Fadhil, “Domain specific design patterns: Designing for conversational user interfaces,” </a:t>
            </a:r>
            <a:r>
              <a:rPr lang="en-US" sz="1600" dirty="0" err="1">
                <a:latin typeface="Times New Roman" panose="02020603050405020304" pitchFamily="18" charset="0"/>
                <a:cs typeface="Times New Roman" panose="02020603050405020304" pitchFamily="18" charset="0"/>
              </a:rPr>
              <a:t>CoRR</a:t>
            </a:r>
            <a:r>
              <a:rPr lang="en-US" sz="1600" dirty="0">
                <a:latin typeface="Times New Roman" panose="02020603050405020304" pitchFamily="18" charset="0"/>
                <a:cs typeface="Times New Roman" panose="02020603050405020304" pitchFamily="18" charset="0"/>
              </a:rPr>
              <a:t>, vol. abs/1802.09055, 2018. </a:t>
            </a:r>
            <a:r>
              <a:rPr lang="en-US" sz="1600" dirty="0" err="1">
                <a:latin typeface="Times New Roman" panose="02020603050405020304" pitchFamily="18" charset="0"/>
                <a:cs typeface="Times New Roman" panose="02020603050405020304" pitchFamily="18" charset="0"/>
              </a:rPr>
              <a:t>arXiv</a:t>
            </a:r>
            <a:r>
              <a:rPr lang="en-US" sz="1600" dirty="0">
                <a:latin typeface="Times New Roman" panose="02020603050405020304" pitchFamily="18" charset="0"/>
                <a:cs typeface="Times New Roman" panose="02020603050405020304" pitchFamily="18" charset="0"/>
              </a:rPr>
              <a:t>: 1802 . 09055. [Online]. Available: http://arxiv.org/abs/1802.09055.</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P. John and N. </a:t>
            </a:r>
            <a:r>
              <a:rPr lang="en-US" sz="1600" dirty="0" err="1">
                <a:latin typeface="Times New Roman" panose="02020603050405020304" pitchFamily="18" charset="0"/>
                <a:cs typeface="Times New Roman" panose="02020603050405020304" pitchFamily="18" charset="0"/>
              </a:rPr>
              <a:t>Woll</a:t>
            </a:r>
            <a:r>
              <a:rPr lang="en-US" sz="1600" dirty="0">
                <a:latin typeface="Times New Roman" panose="02020603050405020304" pitchFamily="18" charset="0"/>
                <a:cs typeface="Times New Roman" panose="02020603050405020304" pitchFamily="18" charset="0"/>
              </a:rPr>
              <a:t>, “Using grammar checkers in the </a:t>
            </a:r>
            <a:r>
              <a:rPr lang="en-US" sz="1600" dirty="0" err="1">
                <a:latin typeface="Times New Roman" panose="02020603050405020304" pitchFamily="18" charset="0"/>
                <a:cs typeface="Times New Roman" panose="02020603050405020304" pitchFamily="18" charset="0"/>
              </a:rPr>
              <a:t>esl</a:t>
            </a:r>
            <a:r>
              <a:rPr lang="en-US" sz="1600" dirty="0">
                <a:latin typeface="Times New Roman" panose="02020603050405020304" pitchFamily="18" charset="0"/>
                <a:cs typeface="Times New Roman" panose="02020603050405020304" pitchFamily="18" charset="0"/>
              </a:rPr>
              <a:t> classroom: The adequacy of automatic corrective feedback,” pp. 118–123, Dec. 2018.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10.14705/rpnet.2018.26.823.</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V. R. </a:t>
            </a:r>
            <a:r>
              <a:rPr lang="en-US" sz="1600" dirty="0" err="1">
                <a:latin typeface="Times New Roman" panose="02020603050405020304" pitchFamily="18" charset="0"/>
                <a:cs typeface="Times New Roman" panose="02020603050405020304" pitchFamily="18" charset="0"/>
              </a:rPr>
              <a:t>Tarun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Lalwani</a:t>
            </a:r>
            <a:r>
              <a:rPr lang="en-US" sz="1600" dirty="0">
                <a:latin typeface="Times New Roman" panose="02020603050405020304" pitchFamily="18" charset="0"/>
                <a:cs typeface="Times New Roman" panose="02020603050405020304" pitchFamily="18" charset="0"/>
              </a:rPr>
              <a:t>, “Implementation-of-a-chatbot-system-using-ai-and-</a:t>
            </a:r>
            <a:r>
              <a:rPr lang="en-US" sz="1600" dirty="0" err="1">
                <a:latin typeface="Times New Roman" panose="02020603050405020304" pitchFamily="18" charset="0"/>
                <a:cs typeface="Times New Roman" panose="02020603050405020304" pitchFamily="18" charset="0"/>
              </a:rPr>
              <a:t>nlp</a:t>
            </a:r>
            <a:r>
              <a:rPr lang="en-US" sz="1600" dirty="0">
                <a:latin typeface="Times New Roman" panose="02020603050405020304" pitchFamily="18" charset="0"/>
                <a:cs typeface="Times New Roman" panose="02020603050405020304" pitchFamily="18" charset="0"/>
              </a:rPr>
              <a:t>,” International Journal of Innovative Research in Computer Science and Technology (IJIRCST), vol. 6, no. 3, pp. 26–30, 2018, </a:t>
            </a:r>
            <a:r>
              <a:rPr lang="en-US" sz="1600" dirty="0" err="1">
                <a:latin typeface="Times New Roman" panose="02020603050405020304" pitchFamily="18" charset="0"/>
                <a:cs typeface="Times New Roman" panose="02020603050405020304" pitchFamily="18" charset="0"/>
              </a:rPr>
              <a:t>issn</a:t>
            </a:r>
            <a:r>
              <a:rPr lang="en-US" sz="1600" dirty="0">
                <a:latin typeface="Times New Roman" panose="02020603050405020304" pitchFamily="18" charset="0"/>
                <a:cs typeface="Times New Roman" panose="02020603050405020304" pitchFamily="18" charset="0"/>
              </a:rPr>
              <a:t>: 2347 - 5552.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10.21276/ijircst.2018.6.3.2.</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J. Park, “An ai-based </a:t>
            </a:r>
            <a:r>
              <a:rPr lang="en-US" sz="1600" dirty="0" err="1">
                <a:latin typeface="Times New Roman" panose="02020603050405020304" pitchFamily="18" charset="0"/>
                <a:cs typeface="Times New Roman" panose="02020603050405020304" pitchFamily="18" charset="0"/>
              </a:rPr>
              <a:t>english</a:t>
            </a:r>
            <a:r>
              <a:rPr lang="en-US" sz="1600" dirty="0">
                <a:latin typeface="Times New Roman" panose="02020603050405020304" pitchFamily="18" charset="0"/>
                <a:cs typeface="Times New Roman" panose="02020603050405020304" pitchFamily="18" charset="0"/>
              </a:rPr>
              <a:t> grammar checker vs. human raters in evaluating </a:t>
            </a:r>
            <a:r>
              <a:rPr lang="en-US" sz="1600" dirty="0" err="1">
                <a:latin typeface="Times New Roman" panose="02020603050405020304" pitchFamily="18" charset="0"/>
                <a:cs typeface="Times New Roman" panose="02020603050405020304" pitchFamily="18" charset="0"/>
              </a:rPr>
              <a:t>efl</a:t>
            </a:r>
            <a:r>
              <a:rPr lang="en-US" sz="1600" dirty="0">
                <a:latin typeface="Times New Roman" panose="02020603050405020304" pitchFamily="18" charset="0"/>
                <a:cs typeface="Times New Roman" panose="02020603050405020304" pitchFamily="18" charset="0"/>
              </a:rPr>
              <a:t> learners’ writing,” vol. 22, pp. 112–131. Sep. 2019.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10.15702/mall.2019.22.1.112.</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T. Zhang, V. Kishore, F. Wu, K. Weinberger, and Y. </a:t>
            </a:r>
            <a:r>
              <a:rPr lang="en-US" sz="1600" dirty="0" err="1">
                <a:latin typeface="Times New Roman" panose="02020603050405020304" pitchFamily="18" charset="0"/>
                <a:cs typeface="Times New Roman" panose="02020603050405020304" pitchFamily="18" charset="0"/>
              </a:rPr>
              <a:t>Artzi</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Bertscore</a:t>
            </a:r>
            <a:r>
              <a:rPr lang="en-US" sz="1600" dirty="0">
                <a:latin typeface="Times New Roman" panose="02020603050405020304" pitchFamily="18" charset="0"/>
                <a:cs typeface="Times New Roman" panose="02020603050405020304" pitchFamily="18" charset="0"/>
              </a:rPr>
              <a:t>: Evaluating text generation with </a:t>
            </a:r>
            <a:r>
              <a:rPr lang="en-US" sz="1600" dirty="0" err="1">
                <a:latin typeface="Times New Roman" panose="02020603050405020304" pitchFamily="18" charset="0"/>
                <a:cs typeface="Times New Roman" panose="02020603050405020304" pitchFamily="18" charset="0"/>
              </a:rPr>
              <a:t>bert</a:t>
            </a:r>
            <a:r>
              <a:rPr lang="en-US" sz="1600" dirty="0">
                <a:latin typeface="Times New Roman" panose="02020603050405020304" pitchFamily="18" charset="0"/>
                <a:cs typeface="Times New Roman" panose="02020603050405020304" pitchFamily="18" charset="0"/>
              </a:rPr>
              <a:t>,” Apr. 2019.</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D. </a:t>
            </a:r>
            <a:r>
              <a:rPr lang="en-US" sz="1600" dirty="0" err="1">
                <a:latin typeface="Times New Roman" panose="02020603050405020304" pitchFamily="18" charset="0"/>
                <a:cs typeface="Times New Roman" panose="02020603050405020304" pitchFamily="18" charset="0"/>
              </a:rPr>
              <a:t>Hl´adek</a:t>
            </a:r>
            <a:r>
              <a:rPr lang="en-US" sz="1600" dirty="0">
                <a:latin typeface="Times New Roman" panose="02020603050405020304" pitchFamily="18" charset="0"/>
                <a:cs typeface="Times New Roman" panose="02020603050405020304" pitchFamily="18" charset="0"/>
              </a:rPr>
              <a:t>, J. </a:t>
            </a:r>
            <a:r>
              <a:rPr lang="en-US" sz="1600" dirty="0" err="1">
                <a:latin typeface="Times New Roman" panose="02020603050405020304" pitchFamily="18" charset="0"/>
                <a:cs typeface="Times New Roman" panose="02020603050405020304" pitchFamily="18" charset="0"/>
              </a:rPr>
              <a:t>Staˇs</a:t>
            </a:r>
            <a:r>
              <a:rPr lang="en-US" sz="1600" dirty="0">
                <a:latin typeface="Times New Roman" panose="02020603050405020304" pitchFamily="18" charset="0"/>
                <a:cs typeface="Times New Roman" panose="02020603050405020304" pitchFamily="18" charset="0"/>
              </a:rPr>
              <a:t>, and M. </a:t>
            </a:r>
            <a:r>
              <a:rPr lang="en-US" sz="1600" dirty="0" err="1">
                <a:latin typeface="Times New Roman" panose="02020603050405020304" pitchFamily="18" charset="0"/>
                <a:cs typeface="Times New Roman" panose="02020603050405020304" pitchFamily="18" charset="0"/>
              </a:rPr>
              <a:t>Pleva</a:t>
            </a:r>
            <a:r>
              <a:rPr lang="en-US" sz="1600" dirty="0">
                <a:latin typeface="Times New Roman" panose="02020603050405020304" pitchFamily="18" charset="0"/>
                <a:cs typeface="Times New Roman" panose="02020603050405020304" pitchFamily="18" charset="0"/>
              </a:rPr>
              <a:t>, “Survey of automatic spelling correction,” Electronics, vol. 9, no. 10, 2020, </a:t>
            </a:r>
            <a:r>
              <a:rPr lang="en-US" sz="1600" dirty="0" err="1">
                <a:latin typeface="Times New Roman" panose="02020603050405020304" pitchFamily="18" charset="0"/>
                <a:cs typeface="Times New Roman" panose="02020603050405020304" pitchFamily="18" charset="0"/>
              </a:rPr>
              <a:t>issn</a:t>
            </a:r>
            <a:r>
              <a:rPr lang="en-US" sz="1600" dirty="0">
                <a:latin typeface="Times New Roman" panose="02020603050405020304" pitchFamily="18" charset="0"/>
                <a:cs typeface="Times New Roman" panose="02020603050405020304" pitchFamily="18" charset="0"/>
              </a:rPr>
              <a:t>: 2079-9292.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10.3390/electronics9101670. [Online]. Available: https://www.mdpi.com/2079-9292/9/10/1670.</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 Kumar and M. Mahmoud, “A review on chatbot design and implementation techniques,” International Research Journal of Engineering Science Technology and Innovation, vol. 07, p. 2791, Feb. 2020.</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 </a:t>
            </a:r>
            <a:r>
              <a:rPr lang="en-US" sz="1600" dirty="0" err="1">
                <a:latin typeface="Times New Roman" panose="02020603050405020304" pitchFamily="18" charset="0"/>
                <a:cs typeface="Times New Roman" panose="02020603050405020304" pitchFamily="18" charset="0"/>
              </a:rPr>
              <a:t>Tamrakar</a:t>
            </a:r>
            <a:r>
              <a:rPr lang="en-US" sz="1600" dirty="0">
                <a:latin typeface="Times New Roman" panose="02020603050405020304" pitchFamily="18" charset="0"/>
                <a:cs typeface="Times New Roman" panose="02020603050405020304" pitchFamily="18" charset="0"/>
              </a:rPr>
              <a:t> and N. </a:t>
            </a:r>
            <a:r>
              <a:rPr lang="en-US" sz="1600" dirty="0" err="1">
                <a:latin typeface="Times New Roman" panose="02020603050405020304" pitchFamily="18" charset="0"/>
                <a:cs typeface="Times New Roman" panose="02020603050405020304" pitchFamily="18" charset="0"/>
              </a:rPr>
              <a:t>Wani</a:t>
            </a:r>
            <a:r>
              <a:rPr lang="en-US" sz="1600" dirty="0">
                <a:latin typeface="Times New Roman" panose="02020603050405020304" pitchFamily="18" charset="0"/>
                <a:cs typeface="Times New Roman" panose="02020603050405020304" pitchFamily="18" charset="0"/>
              </a:rPr>
              <a:t>, “Design and development of chatbot: A review,” Apr. 2021.</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R. </a:t>
            </a:r>
            <a:r>
              <a:rPr lang="en-US" sz="1600" dirty="0" err="1">
                <a:latin typeface="Times New Roman" panose="02020603050405020304" pitchFamily="18" charset="0"/>
                <a:cs typeface="Times New Roman" panose="02020603050405020304" pitchFamily="18" charset="0"/>
              </a:rPr>
              <a:t>Alegado</a:t>
            </a:r>
            <a:r>
              <a:rPr lang="en-US" sz="1600" dirty="0">
                <a:latin typeface="Times New Roman" panose="02020603050405020304" pitchFamily="18" charset="0"/>
                <a:cs typeface="Times New Roman" panose="02020603050405020304" pitchFamily="18" charset="0"/>
              </a:rPr>
              <a:t> and R. Luciano, “Design and development of chatbot request system,” Jun. 2022.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10.13140/RG.2.2.11593.01123.</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M. </a:t>
            </a:r>
            <a:r>
              <a:rPr lang="en-US" sz="1600" dirty="0" err="1">
                <a:latin typeface="Times New Roman" panose="02020603050405020304" pitchFamily="18" charset="0"/>
                <a:cs typeface="Times New Roman" panose="02020603050405020304" pitchFamily="18" charset="0"/>
              </a:rPr>
              <a:t>H¨am¨al¨ainen</a:t>
            </a:r>
            <a:r>
              <a:rPr lang="en-US" sz="1600" dirty="0">
                <a:latin typeface="Times New Roman" panose="02020603050405020304" pitchFamily="18" charset="0"/>
                <a:cs typeface="Times New Roman" panose="02020603050405020304" pitchFamily="18" charset="0"/>
              </a:rPr>
              <a:t>, K. </a:t>
            </a:r>
            <a:r>
              <a:rPr lang="en-US" sz="1600" dirty="0" err="1">
                <a:latin typeface="Times New Roman" panose="02020603050405020304" pitchFamily="18" charset="0"/>
                <a:cs typeface="Times New Roman" panose="02020603050405020304" pitchFamily="18" charset="0"/>
              </a:rPr>
              <a:t>Alnajjar</a:t>
            </a:r>
            <a:r>
              <a:rPr lang="en-US" sz="1600" dirty="0">
                <a:latin typeface="Times New Roman" panose="02020603050405020304" pitchFamily="18" charset="0"/>
                <a:cs typeface="Times New Roman" panose="02020603050405020304" pitchFamily="18" charset="0"/>
              </a:rPr>
              <a:t>, and T. </a:t>
            </a:r>
            <a:r>
              <a:rPr lang="en-US" sz="1600" dirty="0" err="1">
                <a:latin typeface="Times New Roman" panose="02020603050405020304" pitchFamily="18" charset="0"/>
                <a:cs typeface="Times New Roman" panose="02020603050405020304" pitchFamily="18" charset="0"/>
              </a:rPr>
              <a:t>Poibeau</a:t>
            </a:r>
            <a:r>
              <a:rPr lang="en-US" sz="1600" dirty="0">
                <a:latin typeface="Times New Roman" panose="02020603050405020304" pitchFamily="18" charset="0"/>
                <a:cs typeface="Times New Roman" panose="02020603050405020304" pitchFamily="18" charset="0"/>
              </a:rPr>
              <a:t>, “Modern </a:t>
            </a:r>
            <a:r>
              <a:rPr lang="en-US" sz="1600" dirty="0" err="1">
                <a:latin typeface="Times New Roman" panose="02020603050405020304" pitchFamily="18" charset="0"/>
                <a:cs typeface="Times New Roman" panose="02020603050405020304" pitchFamily="18" charset="0"/>
              </a:rPr>
              <a:t>french</a:t>
            </a:r>
            <a:r>
              <a:rPr lang="en-US" sz="1600" dirty="0">
                <a:latin typeface="Times New Roman" panose="02020603050405020304" pitchFamily="18" charset="0"/>
                <a:cs typeface="Times New Roman" panose="02020603050405020304" pitchFamily="18" charset="0"/>
              </a:rPr>
              <a:t> poetry generation with </a:t>
            </a:r>
            <a:r>
              <a:rPr lang="en-US" sz="1600" dirty="0" err="1">
                <a:latin typeface="Times New Roman" panose="02020603050405020304" pitchFamily="18" charset="0"/>
                <a:cs typeface="Times New Roman" panose="02020603050405020304" pitchFamily="18" charset="0"/>
              </a:rPr>
              <a:t>roberta</a:t>
            </a:r>
            <a:r>
              <a:rPr lang="en-US" sz="1600" dirty="0">
                <a:latin typeface="Times New Roman" panose="02020603050405020304" pitchFamily="18" charset="0"/>
                <a:cs typeface="Times New Roman" panose="02020603050405020304" pitchFamily="18" charset="0"/>
              </a:rPr>
              <a:t> and gpt-2,” Jun. 2022.</a:t>
            </a:r>
          </a:p>
          <a:p>
            <a:pPr marL="342900" indent="-342900">
              <a:buFont typeface="+mj-lt"/>
              <a:buAutoNum type="arabicPeriod"/>
            </a:pPr>
            <a:r>
              <a:rPr lang="en-US" sz="1600" dirty="0">
                <a:latin typeface="Times New Roman" panose="02020603050405020304" pitchFamily="18" charset="0"/>
                <a:cs typeface="Times New Roman" panose="02020603050405020304" pitchFamily="18" charset="0"/>
              </a:rPr>
              <a:t>W. </a:t>
            </a:r>
            <a:r>
              <a:rPr lang="en-US" sz="1600" dirty="0" err="1">
                <a:latin typeface="Times New Roman" panose="02020603050405020304" pitchFamily="18" charset="0"/>
                <a:cs typeface="Times New Roman" panose="02020603050405020304" pitchFamily="18" charset="0"/>
              </a:rPr>
              <a:t>Lun</a:t>
            </a:r>
            <a:r>
              <a:rPr lang="en-US" sz="1600" dirty="0">
                <a:latin typeface="Times New Roman" panose="02020603050405020304" pitchFamily="18" charset="0"/>
                <a:cs typeface="Times New Roman" panose="02020603050405020304" pitchFamily="18" charset="0"/>
              </a:rPr>
              <a:t>, M. Muhammad, K. P. </a:t>
            </a:r>
            <a:r>
              <a:rPr lang="en-US" sz="1600" dirty="0" err="1">
                <a:latin typeface="Times New Roman" panose="02020603050405020304" pitchFamily="18" charset="0"/>
                <a:cs typeface="Times New Roman" panose="02020603050405020304" pitchFamily="18" charset="0"/>
              </a:rPr>
              <a:t>Chuah</a:t>
            </a:r>
            <a:r>
              <a:rPr lang="en-US" sz="1600" dirty="0">
                <a:latin typeface="Times New Roman" panose="02020603050405020304" pitchFamily="18" charset="0"/>
                <a:cs typeface="Times New Roman" panose="02020603050405020304" pitchFamily="18" charset="0"/>
              </a:rPr>
              <a:t>, N. </a:t>
            </a:r>
            <a:r>
              <a:rPr lang="en-US" sz="1600" dirty="0" err="1">
                <a:latin typeface="Times New Roman" panose="02020603050405020304" pitchFamily="18" charset="0"/>
                <a:cs typeface="Times New Roman" panose="02020603050405020304" pitchFamily="18" charset="0"/>
              </a:rPr>
              <a:t>Saimi</a:t>
            </a:r>
            <a:r>
              <a:rPr lang="en-US" sz="1600" dirty="0">
                <a:latin typeface="Times New Roman" panose="02020603050405020304" pitchFamily="18" charset="0"/>
                <a:cs typeface="Times New Roman" panose="02020603050405020304" pitchFamily="18" charset="0"/>
              </a:rPr>
              <a:t>, A. </a:t>
            </a:r>
            <a:r>
              <a:rPr lang="en-US" sz="1600" dirty="0" err="1">
                <a:latin typeface="Times New Roman" panose="02020603050405020304" pitchFamily="18" charset="0"/>
                <a:cs typeface="Times New Roman" panose="02020603050405020304" pitchFamily="18" charset="0"/>
              </a:rPr>
              <a:t>Maarop</a:t>
            </a:r>
            <a:r>
              <a:rPr lang="en-US" sz="1600" dirty="0">
                <a:latin typeface="Times New Roman" panose="02020603050405020304" pitchFamily="18" charset="0"/>
                <a:cs typeface="Times New Roman" panose="02020603050405020304" pitchFamily="18" charset="0"/>
              </a:rPr>
              <a:t>, and R. Elias, “Did you run the telegram? use of mobile spelling checker on academic writing,” Multilingual Academic Journal of Education and Social Sciences, vol. 10, pp. 1–19, Jan. 2022. </a:t>
            </a:r>
            <a:r>
              <a:rPr lang="en-US" sz="1600" dirty="0" err="1">
                <a:latin typeface="Times New Roman" panose="02020603050405020304" pitchFamily="18" charset="0"/>
                <a:cs typeface="Times New Roman" panose="02020603050405020304" pitchFamily="18" charset="0"/>
              </a:rPr>
              <a:t>doi</a:t>
            </a:r>
            <a:r>
              <a:rPr lang="en-US" sz="1600" dirty="0">
                <a:latin typeface="Times New Roman" panose="02020603050405020304" pitchFamily="18" charset="0"/>
                <a:cs typeface="Times New Roman" panose="02020603050405020304" pitchFamily="18" charset="0"/>
              </a:rPr>
              <a:t>: 10.46886/MAJESS/v10-i1/7379.</a:t>
            </a:r>
          </a:p>
        </p:txBody>
      </p:sp>
    </p:spTree>
    <p:extLst>
      <p:ext uri="{BB962C8B-B14F-4D97-AF65-F5344CB8AC3E}">
        <p14:creationId xmlns:p14="http://schemas.microsoft.com/office/powerpoint/2010/main" val="363142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826FD20B-5FAB-496F-9600-D33FF3103FF5}"/>
              </a:ext>
            </a:extLst>
          </p:cNvPr>
          <p:cNvSpPr txBox="1"/>
          <p:nvPr/>
        </p:nvSpPr>
        <p:spPr>
          <a:xfrm>
            <a:off x="4193876" y="2184291"/>
            <a:ext cx="3804247" cy="2123658"/>
          </a:xfrm>
          <a:prstGeom prst="rect">
            <a:avLst/>
          </a:prstGeom>
          <a:noFill/>
        </p:spPr>
        <p:txBody>
          <a:bodyPr wrap="none" rtlCol="0">
            <a:spAutoFit/>
          </a:bodyPr>
          <a:lstStyle/>
          <a:p>
            <a:pPr algn="ctr"/>
            <a:r>
              <a:rPr lang="en-US" sz="4400" dirty="0">
                <a:latin typeface="Times New Roman" panose="02020603050405020304" pitchFamily="18" charset="0"/>
                <a:cs typeface="Times New Roman" panose="02020603050405020304" pitchFamily="18" charset="0"/>
              </a:rPr>
              <a:t>Thank You</a:t>
            </a:r>
          </a:p>
          <a:p>
            <a:pPr algn="ctr"/>
            <a:endParaRPr lang="en-US" sz="4400" dirty="0">
              <a:latin typeface="Times New Roman" panose="02020603050405020304" pitchFamily="18" charset="0"/>
              <a:cs typeface="Times New Roman" panose="02020603050405020304" pitchFamily="18" charset="0"/>
            </a:endParaRPr>
          </a:p>
          <a:p>
            <a:pPr algn="ctr"/>
            <a:r>
              <a:rPr lang="en-US" sz="4400"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853630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414F265B-7C7A-4C2C-A4F4-749DFDE0905B}"/>
              </a:ext>
            </a:extLst>
          </p:cNvPr>
          <p:cNvSpPr txBox="1"/>
          <p:nvPr/>
        </p:nvSpPr>
        <p:spPr>
          <a:xfrm>
            <a:off x="3591500" y="1690062"/>
            <a:ext cx="5009000" cy="3477875"/>
          </a:xfrm>
          <a:prstGeom prst="rect">
            <a:avLst/>
          </a:prstGeom>
          <a:noFill/>
        </p:spPr>
        <p:txBody>
          <a:bodyPr wrap="none" rtlCol="0">
            <a:spAutoFit/>
          </a:bodyPr>
          <a:lstStyle/>
          <a:p>
            <a:pPr algn="ctr"/>
            <a:r>
              <a:rPr lang="en-US" sz="4400" dirty="0">
                <a:latin typeface="Times New Roman" panose="02020603050405020304" pitchFamily="18" charset="0"/>
                <a:cs typeface="Times New Roman" panose="02020603050405020304" pitchFamily="18" charset="0"/>
              </a:rPr>
              <a:t>Project Student</a:t>
            </a:r>
          </a:p>
          <a:p>
            <a:pPr algn="ctr"/>
            <a:endParaRPr lang="en-US" sz="4400" dirty="0">
              <a:latin typeface="Times New Roman" panose="02020603050405020304" pitchFamily="18" charset="0"/>
              <a:cs typeface="Times New Roman" panose="02020603050405020304" pitchFamily="18" charset="0"/>
            </a:endParaRPr>
          </a:p>
          <a:p>
            <a:pPr algn="ctr"/>
            <a:r>
              <a:rPr lang="en-US" sz="4400" dirty="0">
                <a:latin typeface="Times New Roman" panose="02020603050405020304" pitchFamily="18" charset="0"/>
                <a:cs typeface="Times New Roman" panose="02020603050405020304" pitchFamily="18" charset="0"/>
              </a:rPr>
              <a:t>Mirza Ahmad </a:t>
            </a:r>
            <a:r>
              <a:rPr lang="en-US" sz="4400" dirty="0" err="1">
                <a:latin typeface="Times New Roman" panose="02020603050405020304" pitchFamily="18" charset="0"/>
                <a:cs typeface="Times New Roman" panose="02020603050405020304" pitchFamily="18" charset="0"/>
              </a:rPr>
              <a:t>Shayer</a:t>
            </a:r>
            <a:endParaRPr lang="en-US" sz="4400" dirty="0">
              <a:latin typeface="Times New Roman" panose="02020603050405020304" pitchFamily="18" charset="0"/>
              <a:cs typeface="Times New Roman" panose="02020603050405020304" pitchFamily="18" charset="0"/>
            </a:endParaRPr>
          </a:p>
          <a:p>
            <a:pPr algn="ctr"/>
            <a:endParaRPr lang="en-US" sz="4400" dirty="0">
              <a:latin typeface="Times New Roman" panose="02020603050405020304" pitchFamily="18" charset="0"/>
              <a:cs typeface="Times New Roman" panose="02020603050405020304" pitchFamily="18" charset="0"/>
            </a:endParaRPr>
          </a:p>
          <a:p>
            <a:pPr algn="ctr"/>
            <a:r>
              <a:rPr lang="en-US" sz="4400" dirty="0">
                <a:latin typeface="Times New Roman" panose="02020603050405020304" pitchFamily="18" charset="0"/>
                <a:cs typeface="Times New Roman" panose="02020603050405020304" pitchFamily="18" charset="0"/>
              </a:rPr>
              <a:t>22273008</a:t>
            </a:r>
          </a:p>
        </p:txBody>
      </p:sp>
    </p:spTree>
    <p:extLst>
      <p:ext uri="{BB962C8B-B14F-4D97-AF65-F5344CB8AC3E}">
        <p14:creationId xmlns:p14="http://schemas.microsoft.com/office/powerpoint/2010/main" val="232548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F5A6CE08-0908-40C6-82A1-476AEA13419A}"/>
              </a:ext>
            </a:extLst>
          </p:cNvPr>
          <p:cNvSpPr txBox="1"/>
          <p:nvPr/>
        </p:nvSpPr>
        <p:spPr>
          <a:xfrm>
            <a:off x="1543071" y="1023881"/>
            <a:ext cx="2008883"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E0408FD6-644A-4874-B613-626FA1144669}"/>
              </a:ext>
            </a:extLst>
          </p:cNvPr>
          <p:cNvSpPr txBox="1"/>
          <p:nvPr/>
        </p:nvSpPr>
        <p:spPr>
          <a:xfrm>
            <a:off x="1543071" y="1731767"/>
            <a:ext cx="8296758" cy="3785652"/>
          </a:xfrm>
          <a:prstGeom prst="rect">
            <a:avLst/>
          </a:prstGeom>
          <a:noFill/>
        </p:spPr>
        <p:txBody>
          <a:bodyPr wrap="none" rtlCol="0">
            <a:spAutoFit/>
          </a:bodyPr>
          <a:lstStyle/>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Introduction</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Literature Review and Related Works</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Project Description</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Project Analysis</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Implementation</a:t>
            </a:r>
          </a:p>
          <a:p>
            <a:pPr marL="342900" indent="-342900">
              <a:buFont typeface="+mj-lt"/>
              <a:buAutoNum type="arabicPeriod"/>
            </a:pPr>
            <a:r>
              <a:rPr lang="en-US" sz="4000" dirty="0">
                <a:latin typeface="Times New Roman" panose="02020603050405020304" pitchFamily="18" charset="0"/>
                <a:cs typeface="Times New Roman" panose="02020603050405020304" pitchFamily="18" charset="0"/>
              </a:rPr>
              <a:t>Conclusion and Future Works</a:t>
            </a:r>
          </a:p>
        </p:txBody>
      </p:sp>
    </p:spTree>
    <p:extLst>
      <p:ext uri="{BB962C8B-B14F-4D97-AF65-F5344CB8AC3E}">
        <p14:creationId xmlns:p14="http://schemas.microsoft.com/office/powerpoint/2010/main" val="1275950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9F737D72-0AE9-4A91-B0D3-C6BFC85C67C2}"/>
              </a:ext>
            </a:extLst>
          </p:cNvPr>
          <p:cNvSpPr txBox="1"/>
          <p:nvPr/>
        </p:nvSpPr>
        <p:spPr>
          <a:xfrm>
            <a:off x="967451" y="528729"/>
            <a:ext cx="2722220"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DB8190D7-5919-4F3A-8893-0A50C56F800A}"/>
              </a:ext>
            </a:extLst>
          </p:cNvPr>
          <p:cNvSpPr txBox="1"/>
          <p:nvPr/>
        </p:nvSpPr>
        <p:spPr>
          <a:xfrm>
            <a:off x="967451" y="1619226"/>
            <a:ext cx="10652463" cy="4493538"/>
          </a:xfrm>
          <a:prstGeom prst="rect">
            <a:avLst/>
          </a:prstGeom>
          <a:noFill/>
        </p:spPr>
        <p:txBody>
          <a:bodyPr wrap="square" rtlCol="0">
            <a:spAutoFit/>
          </a:bodyPr>
          <a:lstStyle/>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AI Thesis Helper is designed to help students with their thesis.</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Works very similar to Chat-GPT but simpler to use. </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From 2020 onwards Artificial Intelligence (AI) has gotten very popular.</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From AI, Machine Learning (ML) progressed even further.</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Then from ML, Deep Learning (DL) became a very popular field where various algorithms for various ML tasks would be made.</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From 2023, Transformers changed the entire DL-architecture field. From transformers – Generative Pre-trained Transformer (GPT) was made.</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Using GPT, Chat-GPT was made and then surged to popularity in the world.</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Chat-GPT can answer various user questions with high accuracy and efficiency.</a:t>
            </a:r>
          </a:p>
        </p:txBody>
      </p:sp>
    </p:spTree>
    <p:extLst>
      <p:ext uri="{BB962C8B-B14F-4D97-AF65-F5344CB8AC3E}">
        <p14:creationId xmlns:p14="http://schemas.microsoft.com/office/powerpoint/2010/main" val="3333939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9F737D72-0AE9-4A91-B0D3-C6BFC85C67C2}"/>
              </a:ext>
            </a:extLst>
          </p:cNvPr>
          <p:cNvSpPr txBox="1"/>
          <p:nvPr/>
        </p:nvSpPr>
        <p:spPr>
          <a:xfrm>
            <a:off x="967451" y="528729"/>
            <a:ext cx="5287025"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Introduction - Continued</a:t>
            </a:r>
          </a:p>
        </p:txBody>
      </p:sp>
      <p:sp>
        <p:nvSpPr>
          <p:cNvPr id="4" name="TextBox 3">
            <a:extLst>
              <a:ext uri="{FF2B5EF4-FFF2-40B4-BE49-F238E27FC236}">
                <a16:creationId xmlns:a16="http://schemas.microsoft.com/office/drawing/2014/main" id="{058995A6-AF7A-4938-B465-4B1849EB3ED6}"/>
              </a:ext>
            </a:extLst>
          </p:cNvPr>
          <p:cNvSpPr txBox="1"/>
          <p:nvPr/>
        </p:nvSpPr>
        <p:spPr>
          <a:xfrm>
            <a:off x="928244" y="1619226"/>
            <a:ext cx="10652463" cy="4493538"/>
          </a:xfrm>
          <a:prstGeom prst="rect">
            <a:avLst/>
          </a:prstGeom>
          <a:noFill/>
        </p:spPr>
        <p:txBody>
          <a:bodyPr wrap="square" rtlCol="0">
            <a:spAutoFit/>
          </a:bodyPr>
          <a:lstStyle/>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Chat-GPT will further improve in the future.</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This project is motivated to help students during their thesis.</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Will mitigate various problems for students so they can focus more on research.</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Will also aid teachers as well.</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This chat-bot is designed for a specific purpose. Also to mitigate various issues with general chat-bots.</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Problems are discussed with main issues being, grammar, spelling and information errors during thesis writing.</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Aim of project is to build a chat-bot that answers student questions on thesis topics, formats and ideas.</a:t>
            </a:r>
          </a:p>
        </p:txBody>
      </p:sp>
    </p:spTree>
    <p:extLst>
      <p:ext uri="{BB962C8B-B14F-4D97-AF65-F5344CB8AC3E}">
        <p14:creationId xmlns:p14="http://schemas.microsoft.com/office/powerpoint/2010/main" val="396322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9F737D72-0AE9-4A91-B0D3-C6BFC85C67C2}"/>
              </a:ext>
            </a:extLst>
          </p:cNvPr>
          <p:cNvSpPr txBox="1"/>
          <p:nvPr/>
        </p:nvSpPr>
        <p:spPr>
          <a:xfrm>
            <a:off x="967451" y="528729"/>
            <a:ext cx="5287025"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Introduction - Continued</a:t>
            </a:r>
          </a:p>
        </p:txBody>
      </p:sp>
      <p:sp>
        <p:nvSpPr>
          <p:cNvPr id="4" name="TextBox 3">
            <a:extLst>
              <a:ext uri="{FF2B5EF4-FFF2-40B4-BE49-F238E27FC236}">
                <a16:creationId xmlns:a16="http://schemas.microsoft.com/office/drawing/2014/main" id="{058995A6-AF7A-4938-B465-4B1849EB3ED6}"/>
              </a:ext>
            </a:extLst>
          </p:cNvPr>
          <p:cNvSpPr txBox="1"/>
          <p:nvPr/>
        </p:nvSpPr>
        <p:spPr>
          <a:xfrm>
            <a:off x="928244" y="1619226"/>
            <a:ext cx="10652463" cy="4493538"/>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The objectives of the project are:</a:t>
            </a:r>
          </a:p>
          <a:p>
            <a:endParaRPr lang="en-US" sz="26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Answer student questions.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Give explanations.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Summarize and paraphrase paragraphs.</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Explain paragraphs and other information.</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Spelling and grammar checking.</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Simple intractable interface.</a:t>
            </a:r>
          </a:p>
          <a:p>
            <a:pPr marL="514350" indent="-514350">
              <a:buFont typeface="+mj-lt"/>
              <a:buAutoNum type="arabicPeriod"/>
            </a:pPr>
            <a:r>
              <a:rPr lang="en-US" sz="2600" dirty="0">
                <a:latin typeface="Times New Roman" panose="02020603050405020304" pitchFamily="18" charset="0"/>
                <a:cs typeface="Times New Roman" panose="02020603050405020304" pitchFamily="18" charset="0"/>
              </a:rPr>
              <a:t>Customizable interface.</a:t>
            </a:r>
          </a:p>
          <a:p>
            <a:pPr marL="514350" indent="-514350">
              <a:buFont typeface="+mj-lt"/>
              <a:buAutoNum type="arabicPeriod"/>
            </a:pP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Some challenges were there with resources, dataset and machine training.</a:t>
            </a:r>
          </a:p>
        </p:txBody>
      </p:sp>
    </p:spTree>
    <p:extLst>
      <p:ext uri="{BB962C8B-B14F-4D97-AF65-F5344CB8AC3E}">
        <p14:creationId xmlns:p14="http://schemas.microsoft.com/office/powerpoint/2010/main" val="14646324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1BE4670A-43CA-4424-A1E5-977783E5CF91}"/>
              </a:ext>
            </a:extLst>
          </p:cNvPr>
          <p:cNvSpPr txBox="1"/>
          <p:nvPr/>
        </p:nvSpPr>
        <p:spPr>
          <a:xfrm>
            <a:off x="967451" y="528729"/>
            <a:ext cx="3902030"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Literature Review</a:t>
            </a:r>
          </a:p>
        </p:txBody>
      </p:sp>
      <p:sp>
        <p:nvSpPr>
          <p:cNvPr id="4" name="TextBox 3">
            <a:extLst>
              <a:ext uri="{FF2B5EF4-FFF2-40B4-BE49-F238E27FC236}">
                <a16:creationId xmlns:a16="http://schemas.microsoft.com/office/drawing/2014/main" id="{A1D51485-CD04-4CA0-BCE9-2BD7B04C8074}"/>
              </a:ext>
            </a:extLst>
          </p:cNvPr>
          <p:cNvSpPr txBox="1"/>
          <p:nvPr/>
        </p:nvSpPr>
        <p:spPr>
          <a:xfrm>
            <a:off x="769768" y="1982450"/>
            <a:ext cx="10652463" cy="2893100"/>
          </a:xfrm>
          <a:prstGeom prst="rect">
            <a:avLst/>
          </a:prstGeom>
          <a:noFill/>
        </p:spPr>
        <p:txBody>
          <a:bodyPr wrap="square" rtlCol="0">
            <a:spAutoFit/>
          </a:bodyPr>
          <a:lstStyle/>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Transformers have helped in building GPT which in turn was a big help in making Chat-GPT.</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Has made Natural Language Processing (NLP) easier and more advanced.</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Helped in formation of various Large Language Models (LLM). Like BERT, </a:t>
            </a:r>
            <a:r>
              <a:rPr lang="en-US" sz="2600" dirty="0" err="1">
                <a:latin typeface="Times New Roman" panose="02020603050405020304" pitchFamily="18" charset="0"/>
                <a:cs typeface="Times New Roman" panose="02020603050405020304" pitchFamily="18" charset="0"/>
              </a:rPr>
              <a:t>RoBERTA</a:t>
            </a:r>
            <a:r>
              <a:rPr lang="en-US" sz="2600" dirty="0">
                <a:latin typeface="Times New Roman" panose="02020603050405020304" pitchFamily="18" charset="0"/>
                <a:cs typeface="Times New Roman" panose="02020603050405020304" pitchFamily="18" charset="0"/>
              </a:rPr>
              <a:t> and GPT-3. </a:t>
            </a:r>
            <a:r>
              <a:rPr lang="en-US" sz="2600" dirty="0" err="1">
                <a:latin typeface="Times New Roman" panose="02020603050405020304" pitchFamily="18" charset="0"/>
                <a:cs typeface="Times New Roman" panose="02020603050405020304" pitchFamily="18" charset="0"/>
              </a:rPr>
              <a:t>Dialo</a:t>
            </a:r>
            <a:r>
              <a:rPr lang="en-US" sz="2600" dirty="0">
                <a:latin typeface="Times New Roman" panose="02020603050405020304" pitchFamily="18" charset="0"/>
                <a:cs typeface="Times New Roman" panose="02020603050405020304" pitchFamily="18" charset="0"/>
              </a:rPr>
              <a:t>-GPT and T5 transformers are also other examples.</a:t>
            </a:r>
          </a:p>
          <a:p>
            <a:pPr marL="342900" indent="-3429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Higher scalability, reading capabilities and more easier processing of data.</a:t>
            </a:r>
          </a:p>
        </p:txBody>
      </p:sp>
    </p:spTree>
    <p:extLst>
      <p:ext uri="{BB962C8B-B14F-4D97-AF65-F5344CB8AC3E}">
        <p14:creationId xmlns:p14="http://schemas.microsoft.com/office/powerpoint/2010/main" val="162366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D3D283-914B-4CDD-9943-C227D115B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9829" y="146119"/>
            <a:ext cx="1384720" cy="1473107"/>
          </a:xfrm>
          <a:prstGeom prst="rect">
            <a:avLst/>
          </a:prstGeom>
          <a:solidFill>
            <a:schemeClr val="tx1"/>
          </a:solidFill>
        </p:spPr>
      </p:pic>
      <p:sp>
        <p:nvSpPr>
          <p:cNvPr id="3" name="TextBox 2">
            <a:extLst>
              <a:ext uri="{FF2B5EF4-FFF2-40B4-BE49-F238E27FC236}">
                <a16:creationId xmlns:a16="http://schemas.microsoft.com/office/drawing/2014/main" id="{771CEA4B-48BE-45BB-B514-A84F219E47E5}"/>
              </a:ext>
            </a:extLst>
          </p:cNvPr>
          <p:cNvSpPr txBox="1"/>
          <p:nvPr/>
        </p:nvSpPr>
        <p:spPr>
          <a:xfrm>
            <a:off x="967451" y="528729"/>
            <a:ext cx="3197607"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Related Works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7B6788-E762-4341-AEA8-BE99F6AD2CC1}"/>
                  </a:ext>
                </a:extLst>
              </p:cNvPr>
              <p:cNvSpPr txBox="1"/>
              <p:nvPr/>
            </p:nvSpPr>
            <p:spPr>
              <a:xfrm>
                <a:off x="769768" y="1305431"/>
                <a:ext cx="10652463" cy="1460656"/>
              </a:xfrm>
              <a:prstGeom prst="rect">
                <a:avLst/>
              </a:prstGeom>
              <a:noFill/>
            </p:spPr>
            <p:txBody>
              <a:bodyPr wrap="square" rtlCol="0">
                <a:spAutoFit/>
              </a:bodyPr>
              <a:lstStyle/>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Transformers are studied in detail.</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Transformers take in data and returns a representation sequence in a matrix form of size </a:t>
                </a:r>
                <a14:m>
                  <m:oMath xmlns:m="http://schemas.openxmlformats.org/officeDocument/2006/math">
                    <m:r>
                      <a:rPr lang="en-US" sz="2200" b="0" i="1" smtClean="0">
                        <a:latin typeface="Cambria Math" panose="02040503050406030204" pitchFamily="18" charset="0"/>
                        <a:cs typeface="Times New Roman" panose="02020603050405020304" pitchFamily="18" charset="0"/>
                      </a:rPr>
                      <m:t>𝐷𝑥𝑁</m:t>
                    </m:r>
                  </m:oMath>
                </a14:m>
                <a:r>
                  <a:rPr lang="en-US" sz="2200" dirty="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Equation - </a:t>
                </a:r>
                <a14:m>
                  <m:oMath xmlns:m="http://schemas.openxmlformats.org/officeDocument/2006/math">
                    <m:sSup>
                      <m:sSupPr>
                        <m:ctrlPr>
                          <a:rPr lang="en-US" sz="220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𝑋</m:t>
                        </m:r>
                      </m:e>
                      <m:sup>
                        <m:r>
                          <a:rPr lang="en-US" sz="2200" b="0" i="1" smtClean="0">
                            <a:latin typeface="Cambria Math" panose="02040503050406030204" pitchFamily="18" charset="0"/>
                            <a:cs typeface="Times New Roman" panose="02020603050405020304" pitchFamily="18" charset="0"/>
                          </a:rPr>
                          <m:t>𝑚</m:t>
                        </m:r>
                      </m:sup>
                    </m:sSup>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𝑡𝑟𝑎𝑛𝑠𝑓𝑜𝑟𝑚𝑒𝑟</m:t>
                    </m:r>
                    <m:r>
                      <a:rPr lang="en-US" sz="2200" b="0" i="1" smtClean="0">
                        <a:latin typeface="Cambria Math" panose="02040503050406030204" pitchFamily="18" charset="0"/>
                        <a:cs typeface="Times New Roman" panose="02020603050405020304" pitchFamily="18" charset="0"/>
                      </a:rPr>
                      <m:t> −</m:t>
                    </m:r>
                    <m:r>
                      <a:rPr lang="en-US" sz="2200" b="0" i="1" smtClean="0">
                        <a:latin typeface="Cambria Math" panose="02040503050406030204" pitchFamily="18" charset="0"/>
                        <a:cs typeface="Times New Roman" panose="02020603050405020304" pitchFamily="18" charset="0"/>
                      </a:rPr>
                      <m:t>𝑏𝑙𝑜𝑐𝑘</m:t>
                    </m:r>
                    <m:r>
                      <a:rPr lang="en-US" sz="2200" b="0" i="1" smtClean="0">
                        <a:latin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cs typeface="Times New Roman" panose="02020603050405020304" pitchFamily="18" charset="0"/>
                          </a:rPr>
                          <m:t>𝑋</m:t>
                        </m:r>
                      </m:e>
                      <m:sup>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𝑚</m:t>
                        </m:r>
                        <m:r>
                          <a:rPr lang="en-US" sz="2200" b="0" i="1" smtClean="0">
                            <a:latin typeface="Cambria Math" panose="02040503050406030204" pitchFamily="18" charset="0"/>
                            <a:cs typeface="Times New Roman" panose="02020603050405020304" pitchFamily="18" charset="0"/>
                          </a:rPr>
                          <m:t>−1)</m:t>
                        </m:r>
                      </m:sup>
                    </m:sSup>
                    <m:r>
                      <a:rPr lang="en-US" sz="2200" b="0" i="1" smtClean="0">
                        <a:latin typeface="Cambria Math" panose="02040503050406030204" pitchFamily="18" charset="0"/>
                        <a:cs typeface="Times New Roman" panose="02020603050405020304" pitchFamily="18" charset="0"/>
                      </a:rPr>
                      <m:t>)</m:t>
                    </m:r>
                  </m:oMath>
                </a14:m>
                <a:endParaRPr lang="en-US" sz="2200"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937B6788-E762-4341-AEA8-BE99F6AD2CC1}"/>
                  </a:ext>
                </a:extLst>
              </p:cNvPr>
              <p:cNvSpPr txBox="1">
                <a:spLocks noRot="1" noChangeAspect="1" noMove="1" noResize="1" noEditPoints="1" noAdjustHandles="1" noChangeArrowheads="1" noChangeShapeType="1" noTextEdit="1"/>
              </p:cNvSpPr>
              <p:nvPr/>
            </p:nvSpPr>
            <p:spPr>
              <a:xfrm>
                <a:off x="769768" y="1305431"/>
                <a:ext cx="10652463" cy="1460656"/>
              </a:xfrm>
              <a:prstGeom prst="rect">
                <a:avLst/>
              </a:prstGeom>
              <a:blipFill>
                <a:blip r:embed="rId3"/>
                <a:stretch>
                  <a:fillRect l="-629" t="-2917" b="-791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35A0FF2-E41B-4428-8D83-0E34AC283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2966" y="2834903"/>
            <a:ext cx="2356115" cy="3326280"/>
          </a:xfrm>
          <a:prstGeom prst="rect">
            <a:avLst/>
          </a:prstGeom>
        </p:spPr>
      </p:pic>
      <p:pic>
        <p:nvPicPr>
          <p:cNvPr id="8" name="Picture 7">
            <a:extLst>
              <a:ext uri="{FF2B5EF4-FFF2-40B4-BE49-F238E27FC236}">
                <a16:creationId xmlns:a16="http://schemas.microsoft.com/office/drawing/2014/main" id="{BD6DEE02-DD27-4127-8CD5-FD97F9BB072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5999" y="3399823"/>
            <a:ext cx="4057779" cy="2152746"/>
          </a:xfrm>
          <a:prstGeom prst="rect">
            <a:avLst/>
          </a:prstGeom>
        </p:spPr>
      </p:pic>
      <p:sp>
        <p:nvSpPr>
          <p:cNvPr id="9" name="TextBox 8">
            <a:extLst>
              <a:ext uri="{FF2B5EF4-FFF2-40B4-BE49-F238E27FC236}">
                <a16:creationId xmlns:a16="http://schemas.microsoft.com/office/drawing/2014/main" id="{27B2B880-30D9-4EA2-97F6-9C86DD228163}"/>
              </a:ext>
            </a:extLst>
          </p:cNvPr>
          <p:cNvSpPr txBox="1"/>
          <p:nvPr/>
        </p:nvSpPr>
        <p:spPr>
          <a:xfrm>
            <a:off x="5162923" y="5654021"/>
            <a:ext cx="5923929"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Scaled Dot-Product Attention and Multi-Head Attention</a:t>
            </a:r>
          </a:p>
        </p:txBody>
      </p:sp>
      <p:sp>
        <p:nvSpPr>
          <p:cNvPr id="10" name="TextBox 9">
            <a:extLst>
              <a:ext uri="{FF2B5EF4-FFF2-40B4-BE49-F238E27FC236}">
                <a16:creationId xmlns:a16="http://schemas.microsoft.com/office/drawing/2014/main" id="{B2CC77F0-2BC0-44F1-9E85-814FE6750F84}"/>
              </a:ext>
            </a:extLst>
          </p:cNvPr>
          <p:cNvSpPr txBox="1"/>
          <p:nvPr/>
        </p:nvSpPr>
        <p:spPr>
          <a:xfrm>
            <a:off x="1979039" y="6229999"/>
            <a:ext cx="2783967" cy="400110"/>
          </a:xfrm>
          <a:prstGeom prst="rect">
            <a:avLst/>
          </a:prstGeom>
          <a:noFill/>
        </p:spPr>
        <p:txBody>
          <a:bodyPr wrap="none" rtlCol="0">
            <a:spAutoFit/>
          </a:bodyPr>
          <a:lstStyle/>
          <a:p>
            <a:r>
              <a:rPr lang="en-US" sz="2000" dirty="0">
                <a:latin typeface="Times New Roman" panose="02020603050405020304" pitchFamily="18" charset="0"/>
                <a:cs typeface="Times New Roman" panose="02020603050405020304" pitchFamily="18" charset="0"/>
              </a:rPr>
              <a:t>Transformer Architecture</a:t>
            </a:r>
          </a:p>
        </p:txBody>
      </p:sp>
    </p:spTree>
    <p:extLst>
      <p:ext uri="{BB962C8B-B14F-4D97-AF65-F5344CB8AC3E}">
        <p14:creationId xmlns:p14="http://schemas.microsoft.com/office/powerpoint/2010/main" val="20079439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1023</TotalTime>
  <Words>2177</Words>
  <Application>Microsoft Office PowerPoint</Application>
  <PresentationFormat>Widescreen</PresentationFormat>
  <Paragraphs>245</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Cambria Math</vt:lpstr>
      <vt:lpstr>Times New Roman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MM SN</dc:creator>
  <cp:lastModifiedBy>MM SN</cp:lastModifiedBy>
  <cp:revision>82</cp:revision>
  <dcterms:created xsi:type="dcterms:W3CDTF">2024-09-29T19:18:25Z</dcterms:created>
  <dcterms:modified xsi:type="dcterms:W3CDTF">2024-10-18T19:38:22Z</dcterms:modified>
</cp:coreProperties>
</file>