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7EC3F6-41CE-4D29-996A-BA84FB82F7DD}">
  <a:tblStyle styleId="{AA7EC3F6-41CE-4D29-996A-BA84FB82F7D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cdfb0641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cdfb0641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cdfb0641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cdfb0641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cfbbc40b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6cfbbc40b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cdfb0641c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cdfb0641c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876404dd8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876404dd8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cdfb0641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cdfb0641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cdfb0641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cdfb0641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88ba5c91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c88ba5c91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88ba5c91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88ba5c91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88ba5c91c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88ba5c91c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cdfb0641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cdfb0641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cdfb0641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cdfb0641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6cf3181c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6cf3181c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ce2acb5c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ce2acb5c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cdfb0641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cdfb0641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6cdfb0641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6cdfb0641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cdfb0641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cdfb0641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6d0867fa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6d0867fa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cdfb0641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cdfb0641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cdfb0641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cdfb0641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cfbbc40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cfbbc40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cfbbc40b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cfbbc40b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studytonight.com/3d-game-engineering-with-unity/game-development-architecture" TargetMode="External"/><Relationship Id="rId4" Type="http://schemas.openxmlformats.org/officeDocument/2006/relationships/hyperlink" Target="https://core.ac.uk/outputs/80991297?source=oai" TargetMode="External"/><Relationship Id="rId5" Type="http://schemas.openxmlformats.org/officeDocument/2006/relationships/hyperlink" Target="https://medium.com/@josselin.querne/an-explanation-of-different-game-design-approaches-12b0937c8ebd" TargetMode="External"/><Relationship Id="rId6" Type="http://schemas.openxmlformats.org/officeDocument/2006/relationships/hyperlink" Target="https://www.gameinformer.com/b/features/archive/2011/07/14/why-the-platformer-still-matters.aspx" TargetMode="External"/><Relationship Id="rId7" Type="http://schemas.openxmlformats.org/officeDocument/2006/relationships/hyperlink" Target="https://www.gamedev.net/tutorials/programming/general-and-gameplay-programming/the-guide-to-implementing-2d-platformers-r2936/" TargetMode="External"/><Relationship Id="rId8" Type="http://schemas.openxmlformats.org/officeDocument/2006/relationships/hyperlink" Target="https://gamedevacademy.org/how-to-build-a-complete-2d-platformer-in-unity/"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66" name="Shape 66"/>
        <p:cNvGrpSpPr/>
        <p:nvPr/>
      </p:nvGrpSpPr>
      <p:grpSpPr>
        <a:xfrm>
          <a:off x="0" y="0"/>
          <a:ext cx="0" cy="0"/>
          <a:chOff x="0" y="0"/>
          <a:chExt cx="0" cy="0"/>
        </a:xfrm>
      </p:grpSpPr>
      <p:sp>
        <p:nvSpPr>
          <p:cNvPr id="67" name="Google Shape;67;p13"/>
          <p:cNvSpPr txBox="1"/>
          <p:nvPr>
            <p:ph type="title"/>
          </p:nvPr>
        </p:nvSpPr>
        <p:spPr>
          <a:xfrm>
            <a:off x="471900" y="160725"/>
            <a:ext cx="8222100" cy="1345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a:solidFill>
                  <a:srgbClr val="000000"/>
                </a:solidFill>
                <a:latin typeface="Times New Roman"/>
                <a:ea typeface="Times New Roman"/>
                <a:cs typeface="Times New Roman"/>
                <a:sym typeface="Times New Roman"/>
              </a:rPr>
              <a:t>CSE 720 Project Presentation</a:t>
            </a:r>
            <a:br>
              <a:rPr lang="en">
                <a:solidFill>
                  <a:srgbClr val="000000"/>
                </a:solidFill>
                <a:latin typeface="Times New Roman"/>
                <a:ea typeface="Times New Roman"/>
                <a:cs typeface="Times New Roman"/>
                <a:sym typeface="Times New Roman"/>
              </a:rPr>
            </a:br>
            <a:r>
              <a:rPr lang="en">
                <a:solidFill>
                  <a:srgbClr val="000000"/>
                </a:solidFill>
                <a:latin typeface="Times New Roman"/>
                <a:ea typeface="Times New Roman"/>
                <a:cs typeface="Times New Roman"/>
                <a:sym typeface="Times New Roman"/>
              </a:rPr>
              <a:t>Group - 5</a:t>
            </a:r>
            <a:endParaRPr>
              <a:solidFill>
                <a:srgbClr val="000000"/>
              </a:solidFill>
              <a:latin typeface="Times New Roman"/>
              <a:ea typeface="Times New Roman"/>
              <a:cs typeface="Times New Roman"/>
              <a:sym typeface="Times New Roman"/>
            </a:endParaRPr>
          </a:p>
        </p:txBody>
      </p:sp>
      <p:graphicFrame>
        <p:nvGraphicFramePr>
          <p:cNvPr id="68" name="Google Shape;68;p13"/>
          <p:cNvGraphicFramePr/>
          <p:nvPr/>
        </p:nvGraphicFramePr>
        <p:xfrm>
          <a:off x="2577500" y="2940775"/>
          <a:ext cx="3000000" cy="3000000"/>
        </p:xfrm>
        <a:graphic>
          <a:graphicData uri="http://schemas.openxmlformats.org/drawingml/2006/table">
            <a:tbl>
              <a:tblPr>
                <a:noFill/>
                <a:tableStyleId>{AA7EC3F6-41CE-4D29-996A-BA84FB82F7DD}</a:tableStyleId>
              </a:tblPr>
              <a:tblGrid>
                <a:gridCol w="2349650"/>
                <a:gridCol w="1661250"/>
              </a:tblGrid>
              <a:tr h="382825">
                <a:tc>
                  <a:txBody>
                    <a:bodyPr/>
                    <a:lstStyle/>
                    <a:p>
                      <a:pPr indent="0" lvl="0" marL="0" rtl="0" algn="ctr">
                        <a:spcBef>
                          <a:spcPts val="0"/>
                        </a:spcBef>
                        <a:spcAft>
                          <a:spcPts val="0"/>
                        </a:spcAft>
                        <a:buNone/>
                      </a:pPr>
                      <a:r>
                        <a:rPr b="1" lang="en" sz="1500">
                          <a:latin typeface="Times New Roman"/>
                          <a:ea typeface="Times New Roman"/>
                          <a:cs typeface="Times New Roman"/>
                          <a:sym typeface="Times New Roman"/>
                        </a:rPr>
                        <a:t>Name</a:t>
                      </a:r>
                      <a:endParaRPr b="1" sz="1500">
                        <a:latin typeface="Times New Roman"/>
                        <a:ea typeface="Times New Roman"/>
                        <a:cs typeface="Times New Roman"/>
                        <a:sym typeface="Times New Roman"/>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500">
                          <a:latin typeface="Times New Roman"/>
                          <a:ea typeface="Times New Roman"/>
                          <a:cs typeface="Times New Roman"/>
                          <a:sym typeface="Times New Roman"/>
                        </a:rPr>
                        <a:t>ID</a:t>
                      </a:r>
                      <a:endParaRPr b="1" sz="1500">
                        <a:latin typeface="Times New Roman"/>
                        <a:ea typeface="Times New Roman"/>
                        <a:cs typeface="Times New Roman"/>
                        <a:sym typeface="Times New Roman"/>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 sz="1500">
                          <a:latin typeface="Times New Roman"/>
                          <a:ea typeface="Times New Roman"/>
                          <a:cs typeface="Times New Roman"/>
                          <a:sym typeface="Times New Roman"/>
                        </a:rPr>
                        <a:t>Mirza Ahmad Shayer</a:t>
                      </a:r>
                      <a:endParaRPr b="1" sz="1500">
                        <a:latin typeface="Times New Roman"/>
                        <a:ea typeface="Times New Roman"/>
                        <a:cs typeface="Times New Roman"/>
                        <a:sym typeface="Times New Roman"/>
                      </a:endParaRPr>
                    </a:p>
                  </a:txBody>
                  <a:tcPr marT="91425" marB="91425"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500">
                          <a:latin typeface="Times New Roman"/>
                          <a:ea typeface="Times New Roman"/>
                          <a:cs typeface="Times New Roman"/>
                          <a:sym typeface="Times New Roman"/>
                        </a:rPr>
                        <a:t>22273008</a:t>
                      </a:r>
                      <a:endParaRPr b="1" sz="1500">
                        <a:latin typeface="Times New Roman"/>
                        <a:ea typeface="Times New Roman"/>
                        <a:cs typeface="Times New Roman"/>
                        <a:sym typeface="Times New Roman"/>
                      </a:endParaRPr>
                    </a:p>
                  </a:txBody>
                  <a:tcPr marT="91425" marB="91425"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 sz="1500">
                          <a:latin typeface="Times New Roman"/>
                          <a:ea typeface="Times New Roman"/>
                          <a:cs typeface="Times New Roman"/>
                          <a:sym typeface="Times New Roman"/>
                        </a:rPr>
                        <a:t>Sushana Islam Mim</a:t>
                      </a:r>
                      <a:endParaRPr b="1" sz="1500">
                        <a:latin typeface="Times New Roman"/>
                        <a:ea typeface="Times New Roman"/>
                        <a:cs typeface="Times New Roman"/>
                        <a:sym typeface="Times New Roman"/>
                      </a:endParaRPr>
                    </a:p>
                  </a:txBody>
                  <a:tcPr marT="91425" marB="91425"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500">
                          <a:latin typeface="Times New Roman"/>
                          <a:ea typeface="Times New Roman"/>
                          <a:cs typeface="Times New Roman"/>
                          <a:sym typeface="Times New Roman"/>
                        </a:rPr>
                        <a:t>22273001</a:t>
                      </a:r>
                      <a:endParaRPr b="1" sz="1500">
                        <a:latin typeface="Times New Roman"/>
                        <a:ea typeface="Times New Roman"/>
                        <a:cs typeface="Times New Roman"/>
                        <a:sym typeface="Times New Roman"/>
                      </a:endParaRPr>
                    </a:p>
                  </a:txBody>
                  <a:tcPr marT="91425" marB="91425"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 sz="1500">
                          <a:latin typeface="Times New Roman"/>
                          <a:ea typeface="Times New Roman"/>
                          <a:cs typeface="Times New Roman"/>
                          <a:sym typeface="Times New Roman"/>
                        </a:rPr>
                        <a:t>Md. Abrar Ur Rahman</a:t>
                      </a:r>
                      <a:endParaRPr b="1" sz="1500">
                        <a:latin typeface="Times New Roman"/>
                        <a:ea typeface="Times New Roman"/>
                        <a:cs typeface="Times New Roman"/>
                        <a:sym typeface="Times New Roman"/>
                      </a:endParaRPr>
                    </a:p>
                  </a:txBody>
                  <a:tcPr marT="91425" marB="91425"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500">
                          <a:latin typeface="Times New Roman"/>
                          <a:ea typeface="Times New Roman"/>
                          <a:cs typeface="Times New Roman"/>
                          <a:sym typeface="Times New Roman"/>
                        </a:rPr>
                        <a:t>24166047</a:t>
                      </a:r>
                      <a:endParaRPr b="1" sz="1500">
                        <a:latin typeface="Times New Roman"/>
                        <a:ea typeface="Times New Roman"/>
                        <a:cs typeface="Times New Roman"/>
                        <a:sym typeface="Times New Roman"/>
                      </a:endParaRPr>
                    </a:p>
                  </a:txBody>
                  <a:tcPr marT="91425" marB="91425"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lnSpc>
                          <a:spcPct val="115000"/>
                        </a:lnSpc>
                        <a:spcBef>
                          <a:spcPts val="0"/>
                        </a:spcBef>
                        <a:spcAft>
                          <a:spcPts val="0"/>
                        </a:spcAft>
                        <a:buNone/>
                      </a:pPr>
                      <a:r>
                        <a:rPr b="1" lang="en" sz="1500">
                          <a:latin typeface="Times New Roman"/>
                          <a:ea typeface="Times New Roman"/>
                          <a:cs typeface="Times New Roman"/>
                          <a:sym typeface="Times New Roman"/>
                        </a:rPr>
                        <a:t>Salman Sadat Nur</a:t>
                      </a:r>
                      <a:endParaRPr b="1" sz="1500">
                        <a:latin typeface="Times New Roman"/>
                        <a:ea typeface="Times New Roman"/>
                        <a:cs typeface="Times New Roman"/>
                        <a:sym typeface="Times New Roman"/>
                      </a:endParaRPr>
                    </a:p>
                  </a:txBody>
                  <a:tcPr marT="91425" marB="91425"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500">
                          <a:latin typeface="Times New Roman"/>
                          <a:ea typeface="Times New Roman"/>
                          <a:cs typeface="Times New Roman"/>
                          <a:sym typeface="Times New Roman"/>
                        </a:rPr>
                        <a:t>22273011</a:t>
                      </a:r>
                      <a:endParaRPr b="1" sz="1500">
                        <a:latin typeface="Times New Roman"/>
                        <a:ea typeface="Times New Roman"/>
                        <a:cs typeface="Times New Roman"/>
                        <a:sym typeface="Times New Roman"/>
                      </a:endParaRPr>
                    </a:p>
                  </a:txBody>
                  <a:tcPr marT="91425" marB="91425" marR="28575" marL="2857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69" name="Google Shape;69;p13"/>
          <p:cNvSpPr txBox="1"/>
          <p:nvPr/>
        </p:nvSpPr>
        <p:spPr>
          <a:xfrm>
            <a:off x="714300" y="1832575"/>
            <a:ext cx="7715400" cy="1108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2000">
                <a:latin typeface="Times New Roman"/>
                <a:ea typeface="Times New Roman"/>
                <a:cs typeface="Times New Roman"/>
                <a:sym typeface="Times New Roman"/>
              </a:rPr>
              <a:t>Course - Computer Graphics and Animation</a:t>
            </a:r>
            <a:br>
              <a:rPr lang="en" sz="2000">
                <a:latin typeface="Times New Roman"/>
                <a:ea typeface="Times New Roman"/>
                <a:cs typeface="Times New Roman"/>
                <a:sym typeface="Times New Roman"/>
              </a:rPr>
            </a:br>
            <a:r>
              <a:rPr lang="en" sz="2000">
                <a:latin typeface="Times New Roman"/>
                <a:ea typeface="Times New Roman"/>
                <a:cs typeface="Times New Roman"/>
                <a:sym typeface="Times New Roman"/>
              </a:rPr>
              <a:t>Faculty - Dr. Md. Ashraful Alam (ASA)</a:t>
            </a:r>
            <a:br>
              <a:rPr lang="en" sz="2000">
                <a:latin typeface="Times New Roman"/>
                <a:ea typeface="Times New Roman"/>
                <a:cs typeface="Times New Roman"/>
                <a:sym typeface="Times New Roman"/>
              </a:rPr>
            </a:br>
            <a:r>
              <a:rPr lang="en" sz="2000">
                <a:latin typeface="Times New Roman"/>
                <a:ea typeface="Times New Roman"/>
                <a:cs typeface="Times New Roman"/>
                <a:sym typeface="Times New Roman"/>
              </a:rPr>
              <a:t>Team Members:</a:t>
            </a:r>
            <a:endParaRPr sz="2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25" name="Shape 125"/>
        <p:cNvGrpSpPr/>
        <p:nvPr/>
      </p:nvGrpSpPr>
      <p:grpSpPr>
        <a:xfrm>
          <a:off x="0" y="0"/>
          <a:ext cx="0" cy="0"/>
          <a:chOff x="0" y="0"/>
          <a:chExt cx="0" cy="0"/>
        </a:xfrm>
      </p:grpSpPr>
      <p:sp>
        <p:nvSpPr>
          <p:cNvPr id="126" name="Google Shape;126;p22"/>
          <p:cNvSpPr txBox="1"/>
          <p:nvPr>
            <p:ph type="title"/>
          </p:nvPr>
        </p:nvSpPr>
        <p:spPr>
          <a:xfrm>
            <a:off x="471900" y="241100"/>
            <a:ext cx="8222100" cy="1265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Technical Summary:</a:t>
            </a:r>
            <a:br>
              <a:rPr lang="en" sz="3500">
                <a:latin typeface="Times New Roman"/>
                <a:ea typeface="Times New Roman"/>
                <a:cs typeface="Times New Roman"/>
                <a:sym typeface="Times New Roman"/>
              </a:rPr>
            </a:br>
            <a:r>
              <a:rPr lang="en" sz="3500">
                <a:latin typeface="Times New Roman"/>
                <a:ea typeface="Times New Roman"/>
                <a:cs typeface="Times New Roman"/>
                <a:sym typeface="Times New Roman"/>
              </a:rPr>
              <a:t>W</a:t>
            </a:r>
            <a:r>
              <a:rPr lang="en" sz="3500">
                <a:latin typeface="Times New Roman"/>
                <a:ea typeface="Times New Roman"/>
                <a:cs typeface="Times New Roman"/>
                <a:sym typeface="Times New Roman"/>
              </a:rPr>
              <a:t>orking Principle</a:t>
            </a:r>
            <a:endParaRPr sz="3500">
              <a:latin typeface="Times New Roman"/>
              <a:ea typeface="Times New Roman"/>
              <a:cs typeface="Times New Roman"/>
              <a:sym typeface="Times New Roman"/>
            </a:endParaRPr>
          </a:p>
        </p:txBody>
      </p:sp>
      <p:sp>
        <p:nvSpPr>
          <p:cNvPr id="127" name="Google Shape;127;p22"/>
          <p:cNvSpPr txBox="1"/>
          <p:nvPr>
            <p:ph idx="1" type="body"/>
          </p:nvPr>
        </p:nvSpPr>
        <p:spPr>
          <a:xfrm>
            <a:off x="93750" y="1727900"/>
            <a:ext cx="8987700" cy="3295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2000">
                <a:solidFill>
                  <a:srgbClr val="000000"/>
                </a:solidFill>
                <a:latin typeface="Times New Roman"/>
                <a:ea typeface="Times New Roman"/>
                <a:cs typeface="Times New Roman"/>
                <a:sym typeface="Times New Roman"/>
              </a:rPr>
              <a:t>For this 2D-platformer game the key components and systems are given below.</a:t>
            </a:r>
            <a:endParaRPr sz="20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2000">
                <a:solidFill>
                  <a:srgbClr val="FF0000"/>
                </a:solidFill>
                <a:latin typeface="Times New Roman"/>
                <a:ea typeface="Times New Roman"/>
                <a:cs typeface="Times New Roman"/>
                <a:sym typeface="Times New Roman"/>
              </a:rPr>
              <a:t>→</a:t>
            </a:r>
            <a:r>
              <a:rPr lang="en" sz="2000">
                <a:solidFill>
                  <a:srgbClr val="000000"/>
                </a:solidFill>
                <a:latin typeface="Times New Roman"/>
                <a:ea typeface="Times New Roman"/>
                <a:cs typeface="Times New Roman"/>
                <a:sym typeface="Times New Roman"/>
              </a:rPr>
              <a:t>Game Objects and Components: Represent entities within the game world, such as characters, obstacles, platforms, and collectibles. Sprite Renderer for visuals, Rigidbody2D for physics simulation, Collider2D for collision detection, and scripts for behavior and interactions.</a:t>
            </a:r>
            <a:endParaRPr sz="20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rPr lang="en" sz="2000">
                <a:solidFill>
                  <a:srgbClr val="FF0000"/>
                </a:solidFill>
                <a:latin typeface="Times New Roman"/>
                <a:ea typeface="Times New Roman"/>
                <a:cs typeface="Times New Roman"/>
                <a:sym typeface="Times New Roman"/>
              </a:rPr>
              <a:t>→</a:t>
            </a:r>
            <a:r>
              <a:rPr lang="en" sz="2000">
                <a:solidFill>
                  <a:srgbClr val="000000"/>
                </a:solidFill>
                <a:latin typeface="Times New Roman"/>
                <a:ea typeface="Times New Roman"/>
                <a:cs typeface="Times New Roman"/>
                <a:sym typeface="Times New Roman"/>
              </a:rPr>
              <a:t>Character Controller: Player character is controlled using a character controller script that handles user input (e.g., keyboard, gamepad). Controller script typically applies forces or changes the position of the character based on input.</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31" name="Shape 131"/>
        <p:cNvGrpSpPr/>
        <p:nvPr/>
      </p:nvGrpSpPr>
      <p:grpSpPr>
        <a:xfrm>
          <a:off x="0" y="0"/>
          <a:ext cx="0" cy="0"/>
          <a:chOff x="0" y="0"/>
          <a:chExt cx="0" cy="0"/>
        </a:xfrm>
      </p:grpSpPr>
      <p:sp>
        <p:nvSpPr>
          <p:cNvPr id="132" name="Google Shape;132;p23"/>
          <p:cNvSpPr txBox="1"/>
          <p:nvPr>
            <p:ph type="title"/>
          </p:nvPr>
        </p:nvSpPr>
        <p:spPr>
          <a:xfrm>
            <a:off x="471900" y="241100"/>
            <a:ext cx="8222100" cy="1265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Technical Summary:</a:t>
            </a:r>
            <a:br>
              <a:rPr lang="en" sz="3500">
                <a:latin typeface="Times New Roman"/>
                <a:ea typeface="Times New Roman"/>
                <a:cs typeface="Times New Roman"/>
                <a:sym typeface="Times New Roman"/>
              </a:rPr>
            </a:br>
            <a:r>
              <a:rPr lang="en" sz="3500">
                <a:latin typeface="Times New Roman"/>
                <a:ea typeface="Times New Roman"/>
                <a:cs typeface="Times New Roman"/>
                <a:sym typeface="Times New Roman"/>
              </a:rPr>
              <a:t>Working Principle - Continued</a:t>
            </a:r>
            <a:endParaRPr sz="3500">
              <a:latin typeface="Times New Roman"/>
              <a:ea typeface="Times New Roman"/>
              <a:cs typeface="Times New Roman"/>
              <a:sym typeface="Times New Roman"/>
            </a:endParaRPr>
          </a:p>
        </p:txBody>
      </p:sp>
      <p:sp>
        <p:nvSpPr>
          <p:cNvPr id="133" name="Google Shape;133;p23"/>
          <p:cNvSpPr txBox="1"/>
          <p:nvPr>
            <p:ph idx="1" type="body"/>
          </p:nvPr>
        </p:nvSpPr>
        <p:spPr>
          <a:xfrm>
            <a:off x="93750" y="1727900"/>
            <a:ext cx="8987700" cy="32952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None/>
            </a:pPr>
            <a:r>
              <a:rPr lang="en">
                <a:solidFill>
                  <a:srgbClr val="FF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Physics Simulation: Unity's 2D physics engine simulates interactions between game objects, including collisions, gravity, friction, and momentum. Rigidbody2D components are used.</a:t>
            </a:r>
            <a:endParaRPr>
              <a:solidFill>
                <a:srgbClr val="000000"/>
              </a:solidFill>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lang="en">
                <a:solidFill>
                  <a:srgbClr val="FF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Level Design: Levels are designed using Unity Scene Editor, where designers place and arrange game objects to create platforms, obstacles, hazards. Puzzles, combat and pacing are put together.</a:t>
            </a:r>
            <a:endParaRPr>
              <a:solidFill>
                <a:srgbClr val="000000"/>
              </a:solidFill>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lang="en">
                <a:solidFill>
                  <a:srgbClr val="FF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Visuals and Art Assets: 2D art assets such as sprites, animations, backgrounds, and particle effects are created or imported into Unity to give the game its visual style and atmosphere. Visual effects such as lighting, shadows, shaders, and post-processing effects can be applied.</a:t>
            </a:r>
            <a:endParaRPr>
              <a:solidFill>
                <a:srgbClr val="000000"/>
              </a:solidFill>
              <a:latin typeface="Times New Roman"/>
              <a:ea typeface="Times New Roman"/>
              <a:cs typeface="Times New Roman"/>
              <a:sym typeface="Times New Roman"/>
            </a:endParaRPr>
          </a:p>
          <a:p>
            <a:pPr indent="0" lvl="0" marL="0" rtl="0" algn="just">
              <a:lnSpc>
                <a:spcPct val="95000"/>
              </a:lnSpc>
              <a:spcBef>
                <a:spcPts val="1200"/>
              </a:spcBef>
              <a:spcAft>
                <a:spcPts val="1200"/>
              </a:spcAft>
              <a:buNone/>
            </a:pPr>
            <a:r>
              <a:rPr lang="en">
                <a:solidFill>
                  <a:srgbClr val="FF0000"/>
                </a:solidFill>
                <a:latin typeface="Times New Roman"/>
                <a:ea typeface="Times New Roman"/>
                <a:cs typeface="Times New Roman"/>
                <a:sym typeface="Times New Roman"/>
              </a:rPr>
              <a:t>→</a:t>
            </a:r>
            <a:r>
              <a:rPr lang="en">
                <a:solidFill>
                  <a:srgbClr val="000000"/>
                </a:solidFill>
                <a:latin typeface="Times New Roman"/>
                <a:ea typeface="Times New Roman"/>
                <a:cs typeface="Times New Roman"/>
                <a:sym typeface="Times New Roman"/>
              </a:rPr>
              <a:t>Sound and Music: Audio assets such as sound effects, music tracks, and voiceovers are added to the game to provide auditory feedback and enhance immersion.</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37" name="Shape 137"/>
        <p:cNvGrpSpPr/>
        <p:nvPr/>
      </p:nvGrpSpPr>
      <p:grpSpPr>
        <a:xfrm>
          <a:off x="0" y="0"/>
          <a:ext cx="0" cy="0"/>
          <a:chOff x="0" y="0"/>
          <a:chExt cx="0" cy="0"/>
        </a:xfrm>
      </p:grpSpPr>
      <p:sp>
        <p:nvSpPr>
          <p:cNvPr id="138" name="Google Shape;138;p24"/>
          <p:cNvSpPr txBox="1"/>
          <p:nvPr>
            <p:ph type="title"/>
          </p:nvPr>
        </p:nvSpPr>
        <p:spPr>
          <a:xfrm>
            <a:off x="471900" y="254500"/>
            <a:ext cx="8222100" cy="1251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Technical Summary:</a:t>
            </a:r>
            <a:br>
              <a:rPr lang="en" sz="3500">
                <a:latin typeface="Times New Roman"/>
                <a:ea typeface="Times New Roman"/>
                <a:cs typeface="Times New Roman"/>
                <a:sym typeface="Times New Roman"/>
              </a:rPr>
            </a:br>
            <a:r>
              <a:rPr lang="en" sz="3500">
                <a:latin typeface="Times New Roman"/>
                <a:ea typeface="Times New Roman"/>
                <a:cs typeface="Times New Roman"/>
                <a:sym typeface="Times New Roman"/>
              </a:rPr>
              <a:t>Methodology</a:t>
            </a:r>
            <a:endParaRPr sz="3500">
              <a:latin typeface="Times New Roman"/>
              <a:ea typeface="Times New Roman"/>
              <a:cs typeface="Times New Roman"/>
              <a:sym typeface="Times New Roman"/>
            </a:endParaRPr>
          </a:p>
        </p:txBody>
      </p:sp>
      <p:sp>
        <p:nvSpPr>
          <p:cNvPr id="139" name="Google Shape;139;p2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04800" lvl="0" marL="457200" rtl="0" algn="l">
              <a:lnSpc>
                <a:spcPct val="95000"/>
              </a:lnSpc>
              <a:spcBef>
                <a:spcPts val="1200"/>
              </a:spcBef>
              <a:spcAft>
                <a:spcPts val="0"/>
              </a:spcAft>
              <a:buClr>
                <a:srgbClr val="000000"/>
              </a:buClr>
              <a:buSzPts val="1200"/>
              <a:buFont typeface="Times New Roman"/>
              <a:buAutoNum type="arabicPeriod"/>
            </a:pPr>
            <a:r>
              <a:rPr b="1" lang="en" sz="1200">
                <a:solidFill>
                  <a:srgbClr val="000000"/>
                </a:solidFill>
                <a:latin typeface="Times New Roman"/>
                <a:ea typeface="Times New Roman"/>
                <a:cs typeface="Times New Roman"/>
                <a:sym typeface="Times New Roman"/>
              </a:rPr>
              <a:t>Initial Planning:</a:t>
            </a:r>
            <a:endParaRPr b="1" sz="1200">
              <a:solidFill>
                <a:srgbClr val="000000"/>
              </a:solidFill>
              <a:latin typeface="Times New Roman"/>
              <a:ea typeface="Times New Roman"/>
              <a:cs typeface="Times New Roman"/>
              <a:sym typeface="Times New Roman"/>
            </a:endParaRPr>
          </a:p>
          <a:p>
            <a:pPr indent="-304800" lvl="1" marL="914400" rtl="0" algn="l">
              <a:lnSpc>
                <a:spcPct val="9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Define the core gameplay mechanics, such as catching cubes for points and avoiding hazardous objects.</a:t>
            </a:r>
            <a:endParaRPr sz="1200">
              <a:solidFill>
                <a:srgbClr val="000000"/>
              </a:solidFill>
              <a:latin typeface="Times New Roman"/>
              <a:ea typeface="Times New Roman"/>
              <a:cs typeface="Times New Roman"/>
              <a:sym typeface="Times New Roman"/>
            </a:endParaRPr>
          </a:p>
          <a:p>
            <a:pPr indent="-304800" lvl="1" marL="914400" rtl="0" algn="l">
              <a:lnSpc>
                <a:spcPct val="9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Determine the types of cubes and hazards that will be present in the game, along with their respective properties (e.g., point values for cubes, effects of colliding with hazards).</a:t>
            </a:r>
            <a:endParaRPr sz="1200">
              <a:solidFill>
                <a:srgbClr val="000000"/>
              </a:solidFill>
              <a:latin typeface="Times New Roman"/>
              <a:ea typeface="Times New Roman"/>
              <a:cs typeface="Times New Roman"/>
              <a:sym typeface="Times New Roman"/>
            </a:endParaRPr>
          </a:p>
          <a:p>
            <a:pPr indent="-304800" lvl="1" marL="914400" rtl="0" algn="l">
              <a:lnSpc>
                <a:spcPct val="9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Sketch out the basic level design layout, considering the placement of cubes, hazards, and any additional features.</a:t>
            </a:r>
            <a:endParaRPr sz="1200">
              <a:solidFill>
                <a:srgbClr val="000000"/>
              </a:solidFill>
              <a:latin typeface="Times New Roman"/>
              <a:ea typeface="Times New Roman"/>
              <a:cs typeface="Times New Roman"/>
              <a:sym typeface="Times New Roman"/>
            </a:endParaRPr>
          </a:p>
          <a:p>
            <a:pPr indent="-304800" lvl="0" marL="457200" rtl="0" algn="l">
              <a:lnSpc>
                <a:spcPct val="95000"/>
              </a:lnSpc>
              <a:spcBef>
                <a:spcPts val="0"/>
              </a:spcBef>
              <a:spcAft>
                <a:spcPts val="0"/>
              </a:spcAft>
              <a:buClr>
                <a:srgbClr val="000000"/>
              </a:buClr>
              <a:buSzPts val="1200"/>
              <a:buFont typeface="Times New Roman"/>
              <a:buAutoNum type="arabicPeriod"/>
            </a:pPr>
            <a:r>
              <a:rPr b="1" lang="en" sz="1200">
                <a:solidFill>
                  <a:srgbClr val="000000"/>
                </a:solidFill>
                <a:latin typeface="Times New Roman"/>
                <a:ea typeface="Times New Roman"/>
                <a:cs typeface="Times New Roman"/>
                <a:sym typeface="Times New Roman"/>
              </a:rPr>
              <a:t>Prototype Development:</a:t>
            </a:r>
            <a:endParaRPr b="1" sz="1200">
              <a:solidFill>
                <a:srgbClr val="000000"/>
              </a:solidFill>
              <a:latin typeface="Times New Roman"/>
              <a:ea typeface="Times New Roman"/>
              <a:cs typeface="Times New Roman"/>
              <a:sym typeface="Times New Roman"/>
            </a:endParaRPr>
          </a:p>
          <a:p>
            <a:pPr indent="-304800" lvl="1" marL="914400" rtl="0" algn="l">
              <a:lnSpc>
                <a:spcPct val="9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Create a basic prototype in Unity to implement the core mechanics and test the gameplay loop.</a:t>
            </a:r>
            <a:endParaRPr sz="1200">
              <a:solidFill>
                <a:srgbClr val="000000"/>
              </a:solidFill>
              <a:latin typeface="Times New Roman"/>
              <a:ea typeface="Times New Roman"/>
              <a:cs typeface="Times New Roman"/>
              <a:sym typeface="Times New Roman"/>
            </a:endParaRPr>
          </a:p>
          <a:p>
            <a:pPr indent="-304800" lvl="1" marL="914400" rtl="0" algn="l">
              <a:lnSpc>
                <a:spcPct val="9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Implement player movement controls, cube spawning, cube collection mechanics, and hazard collision detection.</a:t>
            </a:r>
            <a:endParaRPr sz="1200">
              <a:solidFill>
                <a:srgbClr val="000000"/>
              </a:solidFill>
              <a:latin typeface="Times New Roman"/>
              <a:ea typeface="Times New Roman"/>
              <a:cs typeface="Times New Roman"/>
              <a:sym typeface="Times New Roman"/>
            </a:endParaRPr>
          </a:p>
          <a:p>
            <a:pPr indent="-304800" lvl="1" marL="914400" rtl="0" algn="l">
              <a:lnSpc>
                <a:spcPct val="9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Set up a scoring system to track points earned by the player for catching cubes.</a:t>
            </a:r>
            <a:endParaRPr sz="1200">
              <a:solidFill>
                <a:srgbClr val="000000"/>
              </a:solidFill>
              <a:latin typeface="Times New Roman"/>
              <a:ea typeface="Times New Roman"/>
              <a:cs typeface="Times New Roman"/>
              <a:sym typeface="Times New Roman"/>
            </a:endParaRPr>
          </a:p>
          <a:p>
            <a:pPr indent="-304800" lvl="1" marL="914400" rtl="0" algn="l">
              <a:lnSpc>
                <a:spcPct val="9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Implement basic UI elements to display the player's score and health.</a:t>
            </a:r>
            <a:endParaRPr sz="1200">
              <a:solidFill>
                <a:srgbClr val="000000"/>
              </a:solidFill>
              <a:latin typeface="Times New Roman"/>
              <a:ea typeface="Times New Roman"/>
              <a:cs typeface="Times New Roman"/>
              <a:sym typeface="Times New Roman"/>
            </a:endParaRPr>
          </a:p>
          <a:p>
            <a:pPr indent="-304800" lvl="0" marL="457200" rtl="0" algn="l">
              <a:lnSpc>
                <a:spcPct val="95000"/>
              </a:lnSpc>
              <a:spcBef>
                <a:spcPts val="0"/>
              </a:spcBef>
              <a:spcAft>
                <a:spcPts val="0"/>
              </a:spcAft>
              <a:buClr>
                <a:srgbClr val="000000"/>
              </a:buClr>
              <a:buSzPts val="1200"/>
              <a:buFont typeface="Times New Roman"/>
              <a:buAutoNum type="arabicPeriod"/>
            </a:pPr>
            <a:r>
              <a:rPr b="1" lang="en" sz="1200">
                <a:solidFill>
                  <a:srgbClr val="000000"/>
                </a:solidFill>
                <a:latin typeface="Times New Roman"/>
                <a:ea typeface="Times New Roman"/>
                <a:cs typeface="Times New Roman"/>
                <a:sym typeface="Times New Roman"/>
              </a:rPr>
              <a:t>Iterative Development:</a:t>
            </a:r>
            <a:endParaRPr b="1" sz="1200">
              <a:solidFill>
                <a:srgbClr val="000000"/>
              </a:solidFill>
              <a:latin typeface="Times New Roman"/>
              <a:ea typeface="Times New Roman"/>
              <a:cs typeface="Times New Roman"/>
              <a:sym typeface="Times New Roman"/>
            </a:endParaRPr>
          </a:p>
          <a:p>
            <a:pPr indent="-304800" lvl="1" marL="914400" rtl="0" algn="l">
              <a:lnSpc>
                <a:spcPct val="9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Iterate on the prototype based on playtesting feedback, making adjustments to gameplay mechanics, level design, and visual elements.</a:t>
            </a:r>
            <a:endParaRPr sz="1200">
              <a:solidFill>
                <a:srgbClr val="000000"/>
              </a:solidFill>
              <a:latin typeface="Times New Roman"/>
              <a:ea typeface="Times New Roman"/>
              <a:cs typeface="Times New Roman"/>
              <a:sym typeface="Times New Roman"/>
            </a:endParaRPr>
          </a:p>
          <a:p>
            <a:pPr indent="-304800" lvl="1" marL="914400" rtl="0" algn="l">
              <a:lnSpc>
                <a:spcPct val="9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Refine the spawning mechanics for cubes and hazards to ensure a balanced and engaging gameplay experience.</a:t>
            </a:r>
            <a:endParaRPr sz="1200">
              <a:solidFill>
                <a:srgbClr val="000000"/>
              </a:solidFill>
              <a:latin typeface="Times New Roman"/>
              <a:ea typeface="Times New Roman"/>
              <a:cs typeface="Times New Roman"/>
              <a:sym typeface="Times New Roman"/>
            </a:endParaRPr>
          </a:p>
          <a:p>
            <a:pPr indent="-304800" lvl="1" marL="914400" rtl="0" algn="l">
              <a:lnSpc>
                <a:spcPct val="95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Fine-tune the difficulty curve to gradually increase challenge as the player progresses.</a:t>
            </a:r>
            <a:endParaRPr sz="1200">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05"/>
              <a:buNone/>
            </a:pPr>
            <a:r>
              <a:t/>
            </a:r>
            <a:endParaRPr sz="1200">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SzPts val="605"/>
              <a:buNone/>
            </a:pPr>
            <a:r>
              <a:t/>
            </a:r>
            <a:endParaRPr sz="1200">
              <a:solidFill>
                <a:srgbClr val="000000"/>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SzPts val="605"/>
              <a:buNone/>
            </a:pPr>
            <a:r>
              <a:t/>
            </a:r>
            <a:endParaRPr sz="1200">
              <a:solidFill>
                <a:srgbClr val="000000"/>
              </a:solidFill>
              <a:latin typeface="Times New Roman"/>
              <a:ea typeface="Times New Roman"/>
              <a:cs typeface="Times New Roman"/>
              <a:sym typeface="Times New Roman"/>
            </a:endParaRPr>
          </a:p>
          <a:p>
            <a:pPr indent="0" lvl="0" marL="0" rtl="0" algn="just">
              <a:lnSpc>
                <a:spcPct val="95000"/>
              </a:lnSpc>
              <a:spcBef>
                <a:spcPts val="1200"/>
              </a:spcBef>
              <a:spcAft>
                <a:spcPts val="1200"/>
              </a:spcAft>
              <a:buSzPts val="605"/>
              <a:buNone/>
            </a:pPr>
            <a:r>
              <a:t/>
            </a:r>
            <a:endParaRPr sz="1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471900" y="98475"/>
            <a:ext cx="8222100" cy="1407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sz="3500">
              <a:latin typeface="Times New Roman"/>
              <a:ea typeface="Times New Roman"/>
              <a:cs typeface="Times New Roman"/>
              <a:sym typeface="Times New Roman"/>
            </a:endParaRPr>
          </a:p>
          <a:p>
            <a:pPr indent="0" lvl="0" marL="0" rtl="0" algn="ctr">
              <a:spcBef>
                <a:spcPts val="0"/>
              </a:spcBef>
              <a:spcAft>
                <a:spcPts val="0"/>
              </a:spcAft>
              <a:buNone/>
            </a:pPr>
            <a:r>
              <a:t/>
            </a:r>
            <a:endParaRPr sz="3500">
              <a:latin typeface="Times New Roman"/>
              <a:ea typeface="Times New Roman"/>
              <a:cs typeface="Times New Roman"/>
              <a:sym typeface="Times New Roman"/>
            </a:endParaRPr>
          </a:p>
          <a:p>
            <a:pPr indent="0" lvl="0" marL="0" rtl="0" algn="ctr">
              <a:spcBef>
                <a:spcPts val="0"/>
              </a:spcBef>
              <a:spcAft>
                <a:spcPts val="0"/>
              </a:spcAft>
              <a:buNone/>
            </a:pPr>
            <a:r>
              <a:t/>
            </a:r>
            <a:endParaRPr sz="3500">
              <a:latin typeface="Times New Roman"/>
              <a:ea typeface="Times New Roman"/>
              <a:cs typeface="Times New Roman"/>
              <a:sym typeface="Times New Roman"/>
            </a:endParaRPr>
          </a:p>
          <a:p>
            <a:pPr indent="0" lvl="0" marL="0" rtl="0" algn="ctr">
              <a:spcBef>
                <a:spcPts val="0"/>
              </a:spcBef>
              <a:spcAft>
                <a:spcPts val="0"/>
              </a:spcAft>
              <a:buNone/>
            </a:pPr>
            <a:r>
              <a:rPr lang="en" sz="3500">
                <a:latin typeface="Times New Roman"/>
                <a:ea typeface="Times New Roman"/>
                <a:cs typeface="Times New Roman"/>
                <a:sym typeface="Times New Roman"/>
              </a:rPr>
              <a:t>Technical Summary:</a:t>
            </a:r>
            <a:br>
              <a:rPr lang="en" sz="3500">
                <a:latin typeface="Times New Roman"/>
                <a:ea typeface="Times New Roman"/>
                <a:cs typeface="Times New Roman"/>
                <a:sym typeface="Times New Roman"/>
              </a:rPr>
            </a:br>
            <a:r>
              <a:rPr lang="en" sz="3500">
                <a:latin typeface="Times New Roman"/>
                <a:ea typeface="Times New Roman"/>
                <a:cs typeface="Times New Roman"/>
                <a:sym typeface="Times New Roman"/>
              </a:rPr>
              <a:t>Methodology(Continued)</a:t>
            </a:r>
            <a:endParaRPr sz="35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45" name="Google Shape;145;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00672" lvl="0" marL="457200" rtl="0" algn="l">
              <a:lnSpc>
                <a:spcPct val="95000"/>
              </a:lnSpc>
              <a:spcBef>
                <a:spcPts val="1200"/>
              </a:spcBef>
              <a:spcAft>
                <a:spcPts val="0"/>
              </a:spcAft>
              <a:buClr>
                <a:srgbClr val="000000"/>
              </a:buClr>
              <a:buSzPts val="1135"/>
              <a:buFont typeface="Times New Roman"/>
              <a:buAutoNum type="arabicPeriod"/>
            </a:pPr>
            <a:r>
              <a:rPr b="1" lang="en" sz="1135">
                <a:solidFill>
                  <a:srgbClr val="000000"/>
                </a:solidFill>
                <a:latin typeface="Times New Roman"/>
                <a:ea typeface="Times New Roman"/>
                <a:cs typeface="Times New Roman"/>
                <a:sym typeface="Times New Roman"/>
              </a:rPr>
              <a:t>Art Asset Creation:</a:t>
            </a:r>
            <a:endParaRPr b="1" sz="1135">
              <a:solidFill>
                <a:srgbClr val="000000"/>
              </a:solidFill>
              <a:latin typeface="Times New Roman"/>
              <a:ea typeface="Times New Roman"/>
              <a:cs typeface="Times New Roman"/>
              <a:sym typeface="Times New Roman"/>
            </a:endParaRPr>
          </a:p>
          <a:p>
            <a:pPr indent="-300672" lvl="1" marL="914400" rtl="0" algn="l">
              <a:lnSpc>
                <a:spcPct val="95000"/>
              </a:lnSpc>
              <a:spcBef>
                <a:spcPts val="0"/>
              </a:spcBef>
              <a:spcAft>
                <a:spcPts val="0"/>
              </a:spcAft>
              <a:buClr>
                <a:srgbClr val="000000"/>
              </a:buClr>
              <a:buSzPts val="1135"/>
              <a:buFont typeface="Times New Roman"/>
              <a:buChar char="○"/>
            </a:pPr>
            <a:r>
              <a:rPr lang="en" sz="1135">
                <a:solidFill>
                  <a:srgbClr val="000000"/>
                </a:solidFill>
                <a:latin typeface="Times New Roman"/>
                <a:ea typeface="Times New Roman"/>
                <a:cs typeface="Times New Roman"/>
                <a:sym typeface="Times New Roman"/>
              </a:rPr>
              <a:t>Design and create graphics assets for the game using tools like Adobe Photoshop, GIMP, or Aseprite.</a:t>
            </a:r>
            <a:endParaRPr sz="1135">
              <a:solidFill>
                <a:srgbClr val="000000"/>
              </a:solidFill>
              <a:latin typeface="Times New Roman"/>
              <a:ea typeface="Times New Roman"/>
              <a:cs typeface="Times New Roman"/>
              <a:sym typeface="Times New Roman"/>
            </a:endParaRPr>
          </a:p>
          <a:p>
            <a:pPr indent="-300672" lvl="1" marL="914400" rtl="0" algn="l">
              <a:lnSpc>
                <a:spcPct val="95000"/>
              </a:lnSpc>
              <a:spcBef>
                <a:spcPts val="0"/>
              </a:spcBef>
              <a:spcAft>
                <a:spcPts val="0"/>
              </a:spcAft>
              <a:buClr>
                <a:srgbClr val="000000"/>
              </a:buClr>
              <a:buSzPts val="1135"/>
              <a:buFont typeface="Times New Roman"/>
              <a:buChar char="○"/>
            </a:pPr>
            <a:r>
              <a:rPr lang="en" sz="1135">
                <a:solidFill>
                  <a:srgbClr val="000000"/>
                </a:solidFill>
                <a:latin typeface="Times New Roman"/>
                <a:ea typeface="Times New Roman"/>
                <a:cs typeface="Times New Roman"/>
                <a:sym typeface="Times New Roman"/>
              </a:rPr>
              <a:t>Create sprite sheets for the player character, different types of cubes, hazardous objects, and background elements.</a:t>
            </a:r>
            <a:endParaRPr sz="1135">
              <a:solidFill>
                <a:srgbClr val="000000"/>
              </a:solidFill>
              <a:latin typeface="Times New Roman"/>
              <a:ea typeface="Times New Roman"/>
              <a:cs typeface="Times New Roman"/>
              <a:sym typeface="Times New Roman"/>
            </a:endParaRPr>
          </a:p>
          <a:p>
            <a:pPr indent="-300672" lvl="1" marL="914400" rtl="0" algn="l">
              <a:lnSpc>
                <a:spcPct val="95000"/>
              </a:lnSpc>
              <a:spcBef>
                <a:spcPts val="0"/>
              </a:spcBef>
              <a:spcAft>
                <a:spcPts val="0"/>
              </a:spcAft>
              <a:buClr>
                <a:srgbClr val="000000"/>
              </a:buClr>
              <a:buSzPts val="1135"/>
              <a:buFont typeface="Times New Roman"/>
              <a:buChar char="○"/>
            </a:pPr>
            <a:r>
              <a:rPr lang="en" sz="1135">
                <a:solidFill>
                  <a:srgbClr val="000000"/>
                </a:solidFill>
                <a:latin typeface="Times New Roman"/>
                <a:ea typeface="Times New Roman"/>
                <a:cs typeface="Times New Roman"/>
                <a:sym typeface="Times New Roman"/>
              </a:rPr>
              <a:t>Animate the player character and any dynamic game elements as needed.</a:t>
            </a:r>
            <a:endParaRPr sz="1135">
              <a:solidFill>
                <a:srgbClr val="000000"/>
              </a:solidFill>
              <a:latin typeface="Times New Roman"/>
              <a:ea typeface="Times New Roman"/>
              <a:cs typeface="Times New Roman"/>
              <a:sym typeface="Times New Roman"/>
            </a:endParaRPr>
          </a:p>
          <a:p>
            <a:pPr indent="-300672" lvl="0" marL="457200" rtl="0" algn="l">
              <a:lnSpc>
                <a:spcPct val="95000"/>
              </a:lnSpc>
              <a:spcBef>
                <a:spcPts val="0"/>
              </a:spcBef>
              <a:spcAft>
                <a:spcPts val="0"/>
              </a:spcAft>
              <a:buClr>
                <a:srgbClr val="000000"/>
              </a:buClr>
              <a:buSzPts val="1135"/>
              <a:buFont typeface="Times New Roman"/>
              <a:buAutoNum type="arabicPeriod"/>
            </a:pPr>
            <a:r>
              <a:rPr b="1" lang="en" sz="1135">
                <a:solidFill>
                  <a:srgbClr val="000000"/>
                </a:solidFill>
                <a:latin typeface="Times New Roman"/>
                <a:ea typeface="Times New Roman"/>
                <a:cs typeface="Times New Roman"/>
                <a:sym typeface="Times New Roman"/>
              </a:rPr>
              <a:t>Audio Asset Creation:</a:t>
            </a:r>
            <a:endParaRPr b="1" sz="1135">
              <a:solidFill>
                <a:srgbClr val="000000"/>
              </a:solidFill>
              <a:latin typeface="Times New Roman"/>
              <a:ea typeface="Times New Roman"/>
              <a:cs typeface="Times New Roman"/>
              <a:sym typeface="Times New Roman"/>
            </a:endParaRPr>
          </a:p>
          <a:p>
            <a:pPr indent="-300672" lvl="1" marL="914400" rtl="0" algn="l">
              <a:lnSpc>
                <a:spcPct val="95000"/>
              </a:lnSpc>
              <a:spcBef>
                <a:spcPts val="0"/>
              </a:spcBef>
              <a:spcAft>
                <a:spcPts val="0"/>
              </a:spcAft>
              <a:buClr>
                <a:srgbClr val="000000"/>
              </a:buClr>
              <a:buSzPts val="1135"/>
              <a:buFont typeface="Times New Roman"/>
              <a:buChar char="○"/>
            </a:pPr>
            <a:r>
              <a:rPr lang="en" sz="1135">
                <a:solidFill>
                  <a:srgbClr val="000000"/>
                </a:solidFill>
                <a:latin typeface="Times New Roman"/>
                <a:ea typeface="Times New Roman"/>
                <a:cs typeface="Times New Roman"/>
                <a:sym typeface="Times New Roman"/>
              </a:rPr>
              <a:t>Produce sound effects for various game events, such as cube collection, hazard collisions, and background ambiance.</a:t>
            </a:r>
            <a:endParaRPr sz="1135">
              <a:solidFill>
                <a:srgbClr val="000000"/>
              </a:solidFill>
              <a:latin typeface="Times New Roman"/>
              <a:ea typeface="Times New Roman"/>
              <a:cs typeface="Times New Roman"/>
              <a:sym typeface="Times New Roman"/>
            </a:endParaRPr>
          </a:p>
          <a:p>
            <a:pPr indent="-300672" lvl="1" marL="914400" rtl="0" algn="l">
              <a:lnSpc>
                <a:spcPct val="95000"/>
              </a:lnSpc>
              <a:spcBef>
                <a:spcPts val="0"/>
              </a:spcBef>
              <a:spcAft>
                <a:spcPts val="0"/>
              </a:spcAft>
              <a:buClr>
                <a:srgbClr val="000000"/>
              </a:buClr>
              <a:buSzPts val="1135"/>
              <a:buFont typeface="Times New Roman"/>
              <a:buChar char="○"/>
            </a:pPr>
            <a:r>
              <a:rPr lang="en" sz="1135">
                <a:solidFill>
                  <a:srgbClr val="000000"/>
                </a:solidFill>
                <a:latin typeface="Times New Roman"/>
                <a:ea typeface="Times New Roman"/>
                <a:cs typeface="Times New Roman"/>
                <a:sym typeface="Times New Roman"/>
              </a:rPr>
              <a:t>Compose or select background music tracks that complement the game's theme and atmosphere.</a:t>
            </a:r>
            <a:endParaRPr sz="1135">
              <a:solidFill>
                <a:srgbClr val="000000"/>
              </a:solidFill>
              <a:latin typeface="Times New Roman"/>
              <a:ea typeface="Times New Roman"/>
              <a:cs typeface="Times New Roman"/>
              <a:sym typeface="Times New Roman"/>
            </a:endParaRPr>
          </a:p>
          <a:p>
            <a:pPr indent="-300672" lvl="0" marL="457200" rtl="0" algn="l">
              <a:lnSpc>
                <a:spcPct val="95000"/>
              </a:lnSpc>
              <a:spcBef>
                <a:spcPts val="0"/>
              </a:spcBef>
              <a:spcAft>
                <a:spcPts val="0"/>
              </a:spcAft>
              <a:buClr>
                <a:srgbClr val="000000"/>
              </a:buClr>
              <a:buSzPts val="1135"/>
              <a:buFont typeface="Times New Roman"/>
              <a:buAutoNum type="arabicPeriod"/>
            </a:pPr>
            <a:r>
              <a:rPr b="1" lang="en" sz="1135">
                <a:solidFill>
                  <a:srgbClr val="000000"/>
                </a:solidFill>
                <a:latin typeface="Times New Roman"/>
                <a:ea typeface="Times New Roman"/>
                <a:cs typeface="Times New Roman"/>
                <a:sym typeface="Times New Roman"/>
              </a:rPr>
              <a:t>Integration and Polish:</a:t>
            </a:r>
            <a:endParaRPr b="1" sz="1135">
              <a:solidFill>
                <a:srgbClr val="000000"/>
              </a:solidFill>
              <a:latin typeface="Times New Roman"/>
              <a:ea typeface="Times New Roman"/>
              <a:cs typeface="Times New Roman"/>
              <a:sym typeface="Times New Roman"/>
            </a:endParaRPr>
          </a:p>
          <a:p>
            <a:pPr indent="-300672" lvl="1" marL="914400" rtl="0" algn="l">
              <a:lnSpc>
                <a:spcPct val="95000"/>
              </a:lnSpc>
              <a:spcBef>
                <a:spcPts val="0"/>
              </a:spcBef>
              <a:spcAft>
                <a:spcPts val="0"/>
              </a:spcAft>
              <a:buClr>
                <a:srgbClr val="000000"/>
              </a:buClr>
              <a:buSzPts val="1135"/>
              <a:buFont typeface="Times New Roman"/>
              <a:buChar char="○"/>
            </a:pPr>
            <a:r>
              <a:rPr lang="en" sz="1135">
                <a:solidFill>
                  <a:srgbClr val="000000"/>
                </a:solidFill>
                <a:latin typeface="Times New Roman"/>
                <a:ea typeface="Times New Roman"/>
                <a:cs typeface="Times New Roman"/>
                <a:sym typeface="Times New Roman"/>
              </a:rPr>
              <a:t>Integrate the art and audio assets into the Unity project, replacing placeholder assets used during prototyping.</a:t>
            </a:r>
            <a:endParaRPr sz="1135">
              <a:solidFill>
                <a:srgbClr val="000000"/>
              </a:solidFill>
              <a:latin typeface="Times New Roman"/>
              <a:ea typeface="Times New Roman"/>
              <a:cs typeface="Times New Roman"/>
              <a:sym typeface="Times New Roman"/>
            </a:endParaRPr>
          </a:p>
          <a:p>
            <a:pPr indent="-300672" lvl="1" marL="914400" rtl="0" algn="l">
              <a:lnSpc>
                <a:spcPct val="95000"/>
              </a:lnSpc>
              <a:spcBef>
                <a:spcPts val="0"/>
              </a:spcBef>
              <a:spcAft>
                <a:spcPts val="0"/>
              </a:spcAft>
              <a:buClr>
                <a:srgbClr val="000000"/>
              </a:buClr>
              <a:buSzPts val="1135"/>
              <a:buFont typeface="Times New Roman"/>
              <a:buChar char="○"/>
            </a:pPr>
            <a:r>
              <a:rPr lang="en" sz="1135">
                <a:solidFill>
                  <a:srgbClr val="000000"/>
                </a:solidFill>
                <a:latin typeface="Times New Roman"/>
                <a:ea typeface="Times New Roman"/>
                <a:cs typeface="Times New Roman"/>
                <a:sym typeface="Times New Roman"/>
              </a:rPr>
              <a:t>Add visual effects and particle systems to enhance the game's aesthetics and feedback mechanisms.</a:t>
            </a:r>
            <a:endParaRPr sz="1135">
              <a:solidFill>
                <a:srgbClr val="000000"/>
              </a:solidFill>
              <a:latin typeface="Times New Roman"/>
              <a:ea typeface="Times New Roman"/>
              <a:cs typeface="Times New Roman"/>
              <a:sym typeface="Times New Roman"/>
            </a:endParaRPr>
          </a:p>
          <a:p>
            <a:pPr indent="-300672" lvl="1" marL="914400" rtl="0" algn="l">
              <a:lnSpc>
                <a:spcPct val="95000"/>
              </a:lnSpc>
              <a:spcBef>
                <a:spcPts val="0"/>
              </a:spcBef>
              <a:spcAft>
                <a:spcPts val="0"/>
              </a:spcAft>
              <a:buClr>
                <a:srgbClr val="000000"/>
              </a:buClr>
              <a:buSzPts val="1135"/>
              <a:buFont typeface="Times New Roman"/>
              <a:buChar char="○"/>
            </a:pPr>
            <a:r>
              <a:rPr lang="en" sz="1135">
                <a:solidFill>
                  <a:srgbClr val="000000"/>
                </a:solidFill>
                <a:latin typeface="Times New Roman"/>
                <a:ea typeface="Times New Roman"/>
                <a:cs typeface="Times New Roman"/>
                <a:sym typeface="Times New Roman"/>
              </a:rPr>
              <a:t>Implement additional features such as screen transitions, level progression, and game over conditions.</a:t>
            </a:r>
            <a:endParaRPr sz="1135">
              <a:solidFill>
                <a:srgbClr val="000000"/>
              </a:solidFill>
              <a:latin typeface="Times New Roman"/>
              <a:ea typeface="Times New Roman"/>
              <a:cs typeface="Times New Roman"/>
              <a:sym typeface="Times New Roman"/>
            </a:endParaRPr>
          </a:p>
          <a:p>
            <a:pPr indent="-300672" lvl="0" marL="457200" rtl="0" algn="l">
              <a:lnSpc>
                <a:spcPct val="95000"/>
              </a:lnSpc>
              <a:spcBef>
                <a:spcPts val="0"/>
              </a:spcBef>
              <a:spcAft>
                <a:spcPts val="0"/>
              </a:spcAft>
              <a:buClr>
                <a:srgbClr val="000000"/>
              </a:buClr>
              <a:buSzPts val="1135"/>
              <a:buFont typeface="Times New Roman"/>
              <a:buAutoNum type="arabicPeriod"/>
            </a:pPr>
            <a:r>
              <a:rPr b="1" lang="en" sz="1135">
                <a:solidFill>
                  <a:srgbClr val="000000"/>
                </a:solidFill>
                <a:latin typeface="Times New Roman"/>
                <a:ea typeface="Times New Roman"/>
                <a:cs typeface="Times New Roman"/>
                <a:sym typeface="Times New Roman"/>
              </a:rPr>
              <a:t>Testing and Debugging:</a:t>
            </a:r>
            <a:endParaRPr b="1" sz="1135">
              <a:solidFill>
                <a:srgbClr val="000000"/>
              </a:solidFill>
              <a:latin typeface="Times New Roman"/>
              <a:ea typeface="Times New Roman"/>
              <a:cs typeface="Times New Roman"/>
              <a:sym typeface="Times New Roman"/>
            </a:endParaRPr>
          </a:p>
          <a:p>
            <a:pPr indent="-300672" lvl="1" marL="914400" rtl="0" algn="l">
              <a:lnSpc>
                <a:spcPct val="95000"/>
              </a:lnSpc>
              <a:spcBef>
                <a:spcPts val="0"/>
              </a:spcBef>
              <a:spcAft>
                <a:spcPts val="0"/>
              </a:spcAft>
              <a:buClr>
                <a:srgbClr val="000000"/>
              </a:buClr>
              <a:buSzPts val="1135"/>
              <a:buFont typeface="Times New Roman"/>
              <a:buChar char="○"/>
            </a:pPr>
            <a:r>
              <a:rPr lang="en" sz="1135">
                <a:solidFill>
                  <a:srgbClr val="000000"/>
                </a:solidFill>
                <a:latin typeface="Times New Roman"/>
                <a:ea typeface="Times New Roman"/>
                <a:cs typeface="Times New Roman"/>
                <a:sym typeface="Times New Roman"/>
              </a:rPr>
              <a:t>Conduct thorough playtesting sessions to identify bugs, glitches, and areas for improvement.</a:t>
            </a:r>
            <a:endParaRPr sz="1135">
              <a:solidFill>
                <a:srgbClr val="000000"/>
              </a:solidFill>
              <a:latin typeface="Times New Roman"/>
              <a:ea typeface="Times New Roman"/>
              <a:cs typeface="Times New Roman"/>
              <a:sym typeface="Times New Roman"/>
            </a:endParaRPr>
          </a:p>
          <a:p>
            <a:pPr indent="-300672" lvl="1" marL="914400" rtl="0" algn="l">
              <a:lnSpc>
                <a:spcPct val="95000"/>
              </a:lnSpc>
              <a:spcBef>
                <a:spcPts val="0"/>
              </a:spcBef>
              <a:spcAft>
                <a:spcPts val="0"/>
              </a:spcAft>
              <a:buClr>
                <a:srgbClr val="000000"/>
              </a:buClr>
              <a:buSzPts val="1135"/>
              <a:buFont typeface="Times New Roman"/>
              <a:buChar char="○"/>
            </a:pPr>
            <a:r>
              <a:rPr lang="en" sz="1135">
                <a:solidFill>
                  <a:srgbClr val="000000"/>
                </a:solidFill>
                <a:latin typeface="Times New Roman"/>
                <a:ea typeface="Times New Roman"/>
                <a:cs typeface="Times New Roman"/>
                <a:sym typeface="Times New Roman"/>
              </a:rPr>
              <a:t>Debug issues related to gameplay mechanics, collision detection, performance optimization, and user interface functionality.</a:t>
            </a:r>
            <a:endParaRPr sz="1135">
              <a:solidFill>
                <a:srgbClr val="000000"/>
              </a:solidFill>
              <a:latin typeface="Times New Roman"/>
              <a:ea typeface="Times New Roman"/>
              <a:cs typeface="Times New Roman"/>
              <a:sym typeface="Times New Roman"/>
            </a:endParaRPr>
          </a:p>
          <a:p>
            <a:pPr indent="-300672" lvl="1" marL="914400" rtl="0" algn="l">
              <a:lnSpc>
                <a:spcPct val="95000"/>
              </a:lnSpc>
              <a:spcBef>
                <a:spcPts val="0"/>
              </a:spcBef>
              <a:spcAft>
                <a:spcPts val="0"/>
              </a:spcAft>
              <a:buClr>
                <a:srgbClr val="000000"/>
              </a:buClr>
              <a:buSzPts val="1135"/>
              <a:buFont typeface="Times New Roman"/>
              <a:buChar char="○"/>
            </a:pPr>
            <a:r>
              <a:rPr lang="en" sz="1135">
                <a:solidFill>
                  <a:srgbClr val="000000"/>
                </a:solidFill>
                <a:latin typeface="Times New Roman"/>
                <a:ea typeface="Times New Roman"/>
                <a:cs typeface="Times New Roman"/>
                <a:sym typeface="Times New Roman"/>
              </a:rPr>
              <a:t>Iterate on the game based on testing feedback, addressing any issues discovered during the testing phase.</a:t>
            </a:r>
            <a:endParaRPr sz="1135">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935"/>
              <a:buNone/>
            </a:pPr>
            <a:r>
              <a:t/>
            </a:r>
            <a:endParaRPr sz="1729">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49" name="Shape 149"/>
        <p:cNvGrpSpPr/>
        <p:nvPr/>
      </p:nvGrpSpPr>
      <p:grpSpPr>
        <a:xfrm>
          <a:off x="0" y="0"/>
          <a:ext cx="0" cy="0"/>
          <a:chOff x="0" y="0"/>
          <a:chExt cx="0" cy="0"/>
        </a:xfrm>
      </p:grpSpPr>
      <p:sp>
        <p:nvSpPr>
          <p:cNvPr id="150" name="Google Shape;150;p26"/>
          <p:cNvSpPr txBox="1"/>
          <p:nvPr>
            <p:ph type="title"/>
          </p:nvPr>
        </p:nvSpPr>
        <p:spPr>
          <a:xfrm>
            <a:off x="471900" y="254500"/>
            <a:ext cx="8222100" cy="1251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Technical Summary:</a:t>
            </a:r>
            <a:br>
              <a:rPr lang="en" sz="3500">
                <a:latin typeface="Times New Roman"/>
                <a:ea typeface="Times New Roman"/>
                <a:cs typeface="Times New Roman"/>
                <a:sym typeface="Times New Roman"/>
              </a:rPr>
            </a:br>
            <a:r>
              <a:rPr lang="en" sz="3500">
                <a:latin typeface="Times New Roman"/>
                <a:ea typeface="Times New Roman"/>
                <a:cs typeface="Times New Roman"/>
                <a:sym typeface="Times New Roman"/>
              </a:rPr>
              <a:t>Tools Used</a:t>
            </a:r>
            <a:endParaRPr sz="3500">
              <a:latin typeface="Times New Roman"/>
              <a:ea typeface="Times New Roman"/>
              <a:cs typeface="Times New Roman"/>
              <a:sym typeface="Times New Roman"/>
            </a:endParaRPr>
          </a:p>
        </p:txBody>
      </p:sp>
      <p:sp>
        <p:nvSpPr>
          <p:cNvPr id="151" name="Google Shape;151;p2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61950" lvl="0" marL="457200" rtl="0" algn="l">
              <a:spcBef>
                <a:spcPts val="1200"/>
              </a:spcBef>
              <a:spcAft>
                <a:spcPts val="0"/>
              </a:spcAft>
              <a:buClr>
                <a:srgbClr val="000000"/>
              </a:buClr>
              <a:buSzPts val="2100"/>
              <a:buFont typeface="Arial"/>
              <a:buChar char="●"/>
            </a:pPr>
            <a:r>
              <a:rPr b="1" lang="en" sz="2100">
                <a:solidFill>
                  <a:srgbClr val="000000"/>
                </a:solidFill>
                <a:latin typeface="Times New Roman"/>
                <a:ea typeface="Times New Roman"/>
                <a:cs typeface="Times New Roman"/>
                <a:sym typeface="Times New Roman"/>
              </a:rPr>
              <a:t>Game Engine:</a:t>
            </a:r>
            <a:r>
              <a:rPr lang="en" sz="2100">
                <a:solidFill>
                  <a:srgbClr val="000000"/>
                </a:solidFill>
                <a:latin typeface="Times New Roman"/>
                <a:ea typeface="Times New Roman"/>
                <a:cs typeface="Times New Roman"/>
                <a:sym typeface="Times New Roman"/>
              </a:rPr>
              <a:t> Unity</a:t>
            </a:r>
            <a:endParaRPr sz="2100">
              <a:solidFill>
                <a:srgbClr val="000000"/>
              </a:solidFill>
              <a:latin typeface="Times New Roman"/>
              <a:ea typeface="Times New Roman"/>
              <a:cs typeface="Times New Roman"/>
              <a:sym typeface="Times New Roman"/>
            </a:endParaRPr>
          </a:p>
          <a:p>
            <a:pPr indent="-361950" lvl="0" marL="457200" rtl="0" algn="l">
              <a:spcBef>
                <a:spcPts val="0"/>
              </a:spcBef>
              <a:spcAft>
                <a:spcPts val="0"/>
              </a:spcAft>
              <a:buClr>
                <a:srgbClr val="000000"/>
              </a:buClr>
              <a:buSzPts val="2100"/>
              <a:buFont typeface="Arial"/>
              <a:buChar char="●"/>
            </a:pPr>
            <a:r>
              <a:rPr b="1" lang="en" sz="2100">
                <a:solidFill>
                  <a:srgbClr val="000000"/>
                </a:solidFill>
                <a:latin typeface="Times New Roman"/>
                <a:ea typeface="Times New Roman"/>
                <a:cs typeface="Times New Roman"/>
                <a:sym typeface="Times New Roman"/>
              </a:rPr>
              <a:t>Graphics Tools:</a:t>
            </a:r>
            <a:r>
              <a:rPr lang="en" sz="2100">
                <a:solidFill>
                  <a:srgbClr val="000000"/>
                </a:solidFill>
                <a:latin typeface="Times New Roman"/>
                <a:ea typeface="Times New Roman"/>
                <a:cs typeface="Times New Roman"/>
                <a:sym typeface="Times New Roman"/>
              </a:rPr>
              <a:t> Adobe Photoshop, Aseprite</a:t>
            </a:r>
            <a:endParaRPr sz="2100">
              <a:solidFill>
                <a:srgbClr val="000000"/>
              </a:solidFill>
              <a:latin typeface="Times New Roman"/>
              <a:ea typeface="Times New Roman"/>
              <a:cs typeface="Times New Roman"/>
              <a:sym typeface="Times New Roman"/>
            </a:endParaRPr>
          </a:p>
          <a:p>
            <a:pPr indent="-361950" lvl="0" marL="457200" rtl="0" algn="l">
              <a:spcBef>
                <a:spcPts val="0"/>
              </a:spcBef>
              <a:spcAft>
                <a:spcPts val="0"/>
              </a:spcAft>
              <a:buClr>
                <a:srgbClr val="000000"/>
              </a:buClr>
              <a:buSzPts val="2100"/>
              <a:buFont typeface="Arial"/>
              <a:buChar char="●"/>
            </a:pPr>
            <a:r>
              <a:rPr b="1" lang="en" sz="2100">
                <a:solidFill>
                  <a:srgbClr val="000000"/>
                </a:solidFill>
                <a:latin typeface="Times New Roman"/>
                <a:ea typeface="Times New Roman"/>
                <a:cs typeface="Times New Roman"/>
                <a:sym typeface="Times New Roman"/>
              </a:rPr>
              <a:t>Audio Tools:</a:t>
            </a:r>
            <a:r>
              <a:rPr lang="en" sz="2100">
                <a:solidFill>
                  <a:srgbClr val="000000"/>
                </a:solidFill>
                <a:latin typeface="Times New Roman"/>
                <a:ea typeface="Times New Roman"/>
                <a:cs typeface="Times New Roman"/>
                <a:sym typeface="Times New Roman"/>
              </a:rPr>
              <a:t> Audacity</a:t>
            </a:r>
            <a:endParaRPr sz="2100">
              <a:solidFill>
                <a:srgbClr val="000000"/>
              </a:solidFill>
              <a:latin typeface="Times New Roman"/>
              <a:ea typeface="Times New Roman"/>
              <a:cs typeface="Times New Roman"/>
              <a:sym typeface="Times New Roman"/>
            </a:endParaRPr>
          </a:p>
          <a:p>
            <a:pPr indent="-361950" lvl="0" marL="457200" rtl="0" algn="l">
              <a:spcBef>
                <a:spcPts val="0"/>
              </a:spcBef>
              <a:spcAft>
                <a:spcPts val="0"/>
              </a:spcAft>
              <a:buClr>
                <a:srgbClr val="000000"/>
              </a:buClr>
              <a:buSzPts val="2100"/>
              <a:buFont typeface="Arial"/>
              <a:buChar char="●"/>
            </a:pPr>
            <a:r>
              <a:rPr b="1" lang="en" sz="2100">
                <a:solidFill>
                  <a:srgbClr val="000000"/>
                </a:solidFill>
                <a:latin typeface="Times New Roman"/>
                <a:ea typeface="Times New Roman"/>
                <a:cs typeface="Times New Roman"/>
                <a:sym typeface="Times New Roman"/>
              </a:rPr>
              <a:t>Version Control:</a:t>
            </a:r>
            <a:r>
              <a:rPr lang="en" sz="2100">
                <a:solidFill>
                  <a:srgbClr val="000000"/>
                </a:solidFill>
                <a:latin typeface="Times New Roman"/>
                <a:ea typeface="Times New Roman"/>
                <a:cs typeface="Times New Roman"/>
                <a:sym typeface="Times New Roman"/>
              </a:rPr>
              <a:t> Git (GitHub)</a:t>
            </a:r>
            <a:endParaRPr sz="2100">
              <a:solidFill>
                <a:srgbClr val="000000"/>
              </a:solidFill>
              <a:latin typeface="Times New Roman"/>
              <a:ea typeface="Times New Roman"/>
              <a:cs typeface="Times New Roman"/>
              <a:sym typeface="Times New Roman"/>
            </a:endParaRPr>
          </a:p>
          <a:p>
            <a:pPr indent="-361950" lvl="0" marL="457200" rtl="0" algn="l">
              <a:spcBef>
                <a:spcPts val="0"/>
              </a:spcBef>
              <a:spcAft>
                <a:spcPts val="0"/>
              </a:spcAft>
              <a:buClr>
                <a:srgbClr val="000000"/>
              </a:buClr>
              <a:buSzPts val="2100"/>
              <a:buFont typeface="Arial"/>
              <a:buChar char="●"/>
            </a:pPr>
            <a:r>
              <a:rPr b="1" lang="en" sz="2100">
                <a:solidFill>
                  <a:srgbClr val="000000"/>
                </a:solidFill>
                <a:latin typeface="Times New Roman"/>
                <a:ea typeface="Times New Roman"/>
                <a:cs typeface="Times New Roman"/>
                <a:sym typeface="Times New Roman"/>
              </a:rPr>
              <a:t>Programming Language:</a:t>
            </a:r>
            <a:r>
              <a:rPr lang="en" sz="2100">
                <a:solidFill>
                  <a:srgbClr val="000000"/>
                </a:solidFill>
                <a:latin typeface="Times New Roman"/>
                <a:ea typeface="Times New Roman"/>
                <a:cs typeface="Times New Roman"/>
                <a:sym typeface="Times New Roman"/>
              </a:rPr>
              <a:t> C#</a:t>
            </a:r>
            <a:endParaRPr sz="22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55" name="Shape 155"/>
        <p:cNvGrpSpPr/>
        <p:nvPr/>
      </p:nvGrpSpPr>
      <p:grpSpPr>
        <a:xfrm>
          <a:off x="0" y="0"/>
          <a:ext cx="0" cy="0"/>
          <a:chOff x="0" y="0"/>
          <a:chExt cx="0" cy="0"/>
        </a:xfrm>
      </p:grpSpPr>
      <p:sp>
        <p:nvSpPr>
          <p:cNvPr id="156" name="Google Shape;156;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Work Plan</a:t>
            </a:r>
            <a:endParaRPr sz="3500">
              <a:latin typeface="Times New Roman"/>
              <a:ea typeface="Times New Roman"/>
              <a:cs typeface="Times New Roman"/>
              <a:sym typeface="Times New Roman"/>
            </a:endParaRPr>
          </a:p>
        </p:txBody>
      </p:sp>
      <p:sp>
        <p:nvSpPr>
          <p:cNvPr id="157" name="Google Shape;157;p27"/>
          <p:cNvSpPr txBox="1"/>
          <p:nvPr>
            <p:ph idx="1" type="body"/>
          </p:nvPr>
        </p:nvSpPr>
        <p:spPr>
          <a:xfrm>
            <a:off x="133950" y="1768075"/>
            <a:ext cx="8894100" cy="3281700"/>
          </a:xfrm>
          <a:prstGeom prst="rect">
            <a:avLst/>
          </a:prstGeom>
        </p:spPr>
        <p:txBody>
          <a:bodyPr anchorCtr="0" anchor="t" bIns="91425" lIns="91425" spcFirstLastPara="1" rIns="91425" wrap="square" tIns="91425">
            <a:noAutofit/>
          </a:bodyPr>
          <a:lstStyle/>
          <a:p>
            <a:pPr indent="-228600" lvl="0" marL="457200" rtl="0" algn="l">
              <a:spcBef>
                <a:spcPts val="1500"/>
              </a:spcBef>
              <a:spcAft>
                <a:spcPts val="0"/>
              </a:spcAft>
              <a:buClr>
                <a:srgbClr val="0D0D0D"/>
              </a:buClr>
              <a:buSzPts val="1600"/>
              <a:buFont typeface="Times New Roman"/>
              <a:buNone/>
            </a:pPr>
            <a:r>
              <a:rPr b="1" lang="en" sz="1600">
                <a:solidFill>
                  <a:srgbClr val="0D0D0D"/>
                </a:solidFill>
                <a:highlight>
                  <a:srgbClr val="FFFFFF"/>
                </a:highlight>
                <a:latin typeface="Times New Roman"/>
                <a:ea typeface="Times New Roman"/>
                <a:cs typeface="Times New Roman"/>
                <a:sym typeface="Times New Roman"/>
              </a:rPr>
              <a:t>1. Conceptualization Phase:</a:t>
            </a:r>
            <a:endParaRPr b="1" sz="1600">
              <a:solidFill>
                <a:srgbClr val="0D0D0D"/>
              </a:solidFill>
              <a:highlight>
                <a:srgbClr val="FFFFFF"/>
              </a:highlight>
              <a:latin typeface="Times New Roman"/>
              <a:ea typeface="Times New Roman"/>
              <a:cs typeface="Times New Roman"/>
              <a:sym typeface="Times New Roman"/>
            </a:endParaRPr>
          </a:p>
          <a:p>
            <a:pPr indent="-330200" lvl="1" marL="914400" rtl="0" algn="l">
              <a:spcBef>
                <a:spcPts val="0"/>
              </a:spcBef>
              <a:spcAft>
                <a:spcPts val="0"/>
              </a:spcAft>
              <a:buClr>
                <a:srgbClr val="0D0D0D"/>
              </a:buClr>
              <a:buSzPts val="1600"/>
              <a:buFont typeface="Times New Roman"/>
              <a:buChar char="●"/>
            </a:pPr>
            <a:r>
              <a:rPr lang="en" sz="1600">
                <a:solidFill>
                  <a:srgbClr val="0D0D0D"/>
                </a:solidFill>
                <a:highlight>
                  <a:srgbClr val="FFFFFF"/>
                </a:highlight>
                <a:latin typeface="Times New Roman"/>
                <a:ea typeface="Times New Roman"/>
                <a:cs typeface="Times New Roman"/>
                <a:sym typeface="Times New Roman"/>
              </a:rPr>
              <a:t>Define the core concept, theme, and gameplay mechanics of the game.</a:t>
            </a:r>
            <a:endParaRPr sz="1600">
              <a:solidFill>
                <a:srgbClr val="0D0D0D"/>
              </a:solidFill>
              <a:highlight>
                <a:srgbClr val="FFFFFF"/>
              </a:highlight>
              <a:latin typeface="Times New Roman"/>
              <a:ea typeface="Times New Roman"/>
              <a:cs typeface="Times New Roman"/>
              <a:sym typeface="Times New Roman"/>
            </a:endParaRPr>
          </a:p>
          <a:p>
            <a:pPr indent="-330200" lvl="1" marL="914400" rtl="0" algn="l">
              <a:spcBef>
                <a:spcPts val="0"/>
              </a:spcBef>
              <a:spcAft>
                <a:spcPts val="0"/>
              </a:spcAft>
              <a:buClr>
                <a:srgbClr val="0D0D0D"/>
              </a:buClr>
              <a:buSzPts val="1600"/>
              <a:buFont typeface="Times New Roman"/>
              <a:buChar char="●"/>
            </a:pPr>
            <a:r>
              <a:rPr lang="en" sz="1600">
                <a:solidFill>
                  <a:srgbClr val="0D0D0D"/>
                </a:solidFill>
                <a:highlight>
                  <a:srgbClr val="FFFFFF"/>
                </a:highlight>
                <a:latin typeface="Times New Roman"/>
                <a:ea typeface="Times New Roman"/>
                <a:cs typeface="Times New Roman"/>
                <a:sym typeface="Times New Roman"/>
              </a:rPr>
              <a:t>Create a detailed game design document (GDD) outlining characters, levels, controls, UI, audio, etc.</a:t>
            </a:r>
            <a:endParaRPr sz="1600">
              <a:solidFill>
                <a:srgbClr val="0D0D0D"/>
              </a:solidFill>
              <a:highlight>
                <a:srgbClr val="FFFFFF"/>
              </a:highlight>
              <a:latin typeface="Times New Roman"/>
              <a:ea typeface="Times New Roman"/>
              <a:cs typeface="Times New Roman"/>
              <a:sym typeface="Times New Roman"/>
            </a:endParaRPr>
          </a:p>
          <a:p>
            <a:pPr indent="-330200" lvl="1" marL="914400" rtl="0" algn="l">
              <a:spcBef>
                <a:spcPts val="0"/>
              </a:spcBef>
              <a:spcAft>
                <a:spcPts val="0"/>
              </a:spcAft>
              <a:buClr>
                <a:srgbClr val="0D0D0D"/>
              </a:buClr>
              <a:buSzPts val="1600"/>
              <a:buFont typeface="Times New Roman"/>
              <a:buChar char="●"/>
            </a:pPr>
            <a:r>
              <a:rPr lang="en" sz="1600">
                <a:solidFill>
                  <a:srgbClr val="0D0D0D"/>
                </a:solidFill>
                <a:highlight>
                  <a:srgbClr val="FFFFFF"/>
                </a:highlight>
                <a:latin typeface="Times New Roman"/>
                <a:ea typeface="Times New Roman"/>
                <a:cs typeface="Times New Roman"/>
                <a:sym typeface="Times New Roman"/>
              </a:rPr>
              <a:t>Brainstorm and sketch initial ideas for characters, environments, and level designs.</a:t>
            </a:r>
            <a:endParaRPr sz="1600">
              <a:solidFill>
                <a:srgbClr val="0D0D0D"/>
              </a:solidFill>
              <a:highlight>
                <a:srgbClr val="FFFFFF"/>
              </a:highlight>
              <a:latin typeface="Times New Roman"/>
              <a:ea typeface="Times New Roman"/>
              <a:cs typeface="Times New Roman"/>
              <a:sym typeface="Times New Roman"/>
            </a:endParaRPr>
          </a:p>
          <a:p>
            <a:pPr indent="-228600" lvl="0" marL="457200" rtl="0" algn="l">
              <a:spcBef>
                <a:spcPts val="0"/>
              </a:spcBef>
              <a:spcAft>
                <a:spcPts val="0"/>
              </a:spcAft>
              <a:buClr>
                <a:srgbClr val="0D0D0D"/>
              </a:buClr>
              <a:buSzPts val="1600"/>
              <a:buFont typeface="Times New Roman"/>
              <a:buNone/>
            </a:pPr>
            <a:r>
              <a:rPr b="1" lang="en" sz="1600">
                <a:solidFill>
                  <a:srgbClr val="0D0D0D"/>
                </a:solidFill>
                <a:highlight>
                  <a:srgbClr val="FFFFFF"/>
                </a:highlight>
                <a:latin typeface="Times New Roman"/>
                <a:ea typeface="Times New Roman"/>
                <a:cs typeface="Times New Roman"/>
                <a:sym typeface="Times New Roman"/>
              </a:rPr>
              <a:t>2. Pre-production Phase:</a:t>
            </a:r>
            <a:endParaRPr b="1" sz="1600">
              <a:solidFill>
                <a:srgbClr val="0D0D0D"/>
              </a:solidFill>
              <a:highlight>
                <a:srgbClr val="FFFFFF"/>
              </a:highlight>
              <a:latin typeface="Times New Roman"/>
              <a:ea typeface="Times New Roman"/>
              <a:cs typeface="Times New Roman"/>
              <a:sym typeface="Times New Roman"/>
            </a:endParaRPr>
          </a:p>
          <a:p>
            <a:pPr indent="-330200" lvl="1" marL="914400" rtl="0" algn="l">
              <a:spcBef>
                <a:spcPts val="0"/>
              </a:spcBef>
              <a:spcAft>
                <a:spcPts val="0"/>
              </a:spcAft>
              <a:buClr>
                <a:srgbClr val="0D0D0D"/>
              </a:buClr>
              <a:buSzPts val="1600"/>
              <a:buFont typeface="Times New Roman"/>
              <a:buChar char="●"/>
            </a:pPr>
            <a:r>
              <a:rPr lang="en" sz="1600">
                <a:solidFill>
                  <a:srgbClr val="0D0D0D"/>
                </a:solidFill>
                <a:highlight>
                  <a:srgbClr val="FFFFFF"/>
                </a:highlight>
                <a:latin typeface="Times New Roman"/>
                <a:ea typeface="Times New Roman"/>
                <a:cs typeface="Times New Roman"/>
                <a:sym typeface="Times New Roman"/>
              </a:rPr>
              <a:t>Set up Unity project and integrate with GitHub for version control.</a:t>
            </a:r>
            <a:endParaRPr sz="1600">
              <a:solidFill>
                <a:srgbClr val="0D0D0D"/>
              </a:solidFill>
              <a:highlight>
                <a:srgbClr val="FFFFFF"/>
              </a:highlight>
              <a:latin typeface="Times New Roman"/>
              <a:ea typeface="Times New Roman"/>
              <a:cs typeface="Times New Roman"/>
              <a:sym typeface="Times New Roman"/>
            </a:endParaRPr>
          </a:p>
          <a:p>
            <a:pPr indent="-330200" lvl="1" marL="914400" rtl="0" algn="l">
              <a:spcBef>
                <a:spcPts val="0"/>
              </a:spcBef>
              <a:spcAft>
                <a:spcPts val="0"/>
              </a:spcAft>
              <a:buClr>
                <a:srgbClr val="0D0D0D"/>
              </a:buClr>
              <a:buSzPts val="1600"/>
              <a:buFont typeface="Times New Roman"/>
              <a:buChar char="●"/>
            </a:pPr>
            <a:r>
              <a:rPr lang="en" sz="1600">
                <a:solidFill>
                  <a:srgbClr val="0D0D0D"/>
                </a:solidFill>
                <a:highlight>
                  <a:srgbClr val="FFFFFF"/>
                </a:highlight>
                <a:latin typeface="Times New Roman"/>
                <a:ea typeface="Times New Roman"/>
                <a:cs typeface="Times New Roman"/>
                <a:sym typeface="Times New Roman"/>
              </a:rPr>
              <a:t>Create project structure and organize folders for scripts, sprites, audio, etc.</a:t>
            </a:r>
            <a:endParaRPr sz="1600">
              <a:solidFill>
                <a:srgbClr val="0D0D0D"/>
              </a:solidFill>
              <a:highlight>
                <a:srgbClr val="FFFFFF"/>
              </a:highlight>
              <a:latin typeface="Times New Roman"/>
              <a:ea typeface="Times New Roman"/>
              <a:cs typeface="Times New Roman"/>
              <a:sym typeface="Times New Roman"/>
            </a:endParaRPr>
          </a:p>
          <a:p>
            <a:pPr indent="-330200" lvl="1" marL="914400" rtl="0" algn="l">
              <a:spcBef>
                <a:spcPts val="0"/>
              </a:spcBef>
              <a:spcAft>
                <a:spcPts val="0"/>
              </a:spcAft>
              <a:buClr>
                <a:srgbClr val="0D0D0D"/>
              </a:buClr>
              <a:buSzPts val="1600"/>
              <a:buFont typeface="Times New Roman"/>
              <a:buChar char="●"/>
            </a:pPr>
            <a:r>
              <a:rPr lang="en" sz="1600">
                <a:solidFill>
                  <a:srgbClr val="0D0D0D"/>
                </a:solidFill>
                <a:highlight>
                  <a:srgbClr val="FFFFFF"/>
                </a:highlight>
                <a:latin typeface="Times New Roman"/>
                <a:ea typeface="Times New Roman"/>
                <a:cs typeface="Times New Roman"/>
                <a:sym typeface="Times New Roman"/>
              </a:rPr>
              <a:t>Finalize the game design document based on feedback and additional brainstorming.</a:t>
            </a:r>
            <a:endParaRPr sz="1600">
              <a:solidFill>
                <a:srgbClr val="0D0D0D"/>
              </a:solidFill>
              <a:highlight>
                <a:srgbClr val="FFFFFF"/>
              </a:highlight>
              <a:latin typeface="Times New Roman"/>
              <a:ea typeface="Times New Roman"/>
              <a:cs typeface="Times New Roman"/>
              <a:sym typeface="Times New Roman"/>
            </a:endParaRPr>
          </a:p>
          <a:p>
            <a:pPr indent="-330200" lvl="1" marL="914400" rtl="0" algn="l">
              <a:spcBef>
                <a:spcPts val="0"/>
              </a:spcBef>
              <a:spcAft>
                <a:spcPts val="0"/>
              </a:spcAft>
              <a:buClr>
                <a:srgbClr val="0D0D0D"/>
              </a:buClr>
              <a:buSzPts val="1600"/>
              <a:buFont typeface="Times New Roman"/>
              <a:buChar char="●"/>
            </a:pPr>
            <a:r>
              <a:rPr lang="en" sz="1600">
                <a:solidFill>
                  <a:srgbClr val="0D0D0D"/>
                </a:solidFill>
                <a:highlight>
                  <a:srgbClr val="FFFFFF"/>
                </a:highlight>
                <a:latin typeface="Times New Roman"/>
                <a:ea typeface="Times New Roman"/>
                <a:cs typeface="Times New Roman"/>
                <a:sym typeface="Times New Roman"/>
              </a:rPr>
              <a:t>Set up project management tools (e.g., Trello, Asana) for task tracking and team collaboration.</a:t>
            </a:r>
            <a:endParaRPr sz="22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61" name="Shape 161"/>
        <p:cNvGrpSpPr/>
        <p:nvPr/>
      </p:nvGrpSpPr>
      <p:grpSpPr>
        <a:xfrm>
          <a:off x="0" y="0"/>
          <a:ext cx="0" cy="0"/>
          <a:chOff x="0" y="0"/>
          <a:chExt cx="0" cy="0"/>
        </a:xfrm>
      </p:grpSpPr>
      <p:sp>
        <p:nvSpPr>
          <p:cNvPr id="162" name="Google Shape;162;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Work Plan (continued)</a:t>
            </a:r>
            <a:endParaRPr sz="3500">
              <a:latin typeface="Times New Roman"/>
              <a:ea typeface="Times New Roman"/>
              <a:cs typeface="Times New Roman"/>
              <a:sym typeface="Times New Roman"/>
            </a:endParaRPr>
          </a:p>
        </p:txBody>
      </p:sp>
      <p:sp>
        <p:nvSpPr>
          <p:cNvPr id="163" name="Google Shape;163;p28"/>
          <p:cNvSpPr txBox="1"/>
          <p:nvPr>
            <p:ph idx="1" type="body"/>
          </p:nvPr>
        </p:nvSpPr>
        <p:spPr>
          <a:xfrm>
            <a:off x="133950" y="1768075"/>
            <a:ext cx="8894100" cy="3281700"/>
          </a:xfrm>
          <a:prstGeom prst="rect">
            <a:avLst/>
          </a:prstGeom>
        </p:spPr>
        <p:txBody>
          <a:bodyPr anchorCtr="0" anchor="t" bIns="91425" lIns="91425" spcFirstLastPara="1" rIns="91425" wrap="square" tIns="91425">
            <a:noAutofit/>
          </a:bodyPr>
          <a:lstStyle/>
          <a:p>
            <a:pPr indent="-228600" lvl="0" marL="457200" rtl="0" algn="l">
              <a:spcBef>
                <a:spcPts val="1500"/>
              </a:spcBef>
              <a:spcAft>
                <a:spcPts val="0"/>
              </a:spcAft>
              <a:buClr>
                <a:srgbClr val="0D0D0D"/>
              </a:buClr>
              <a:buSzPts val="1450"/>
              <a:buFont typeface="Times New Roman"/>
              <a:buNone/>
            </a:pPr>
            <a:r>
              <a:rPr b="1" lang="en" sz="1450">
                <a:solidFill>
                  <a:srgbClr val="0D0D0D"/>
                </a:solidFill>
                <a:highlight>
                  <a:srgbClr val="FFFFFF"/>
                </a:highlight>
                <a:latin typeface="Times New Roman"/>
                <a:ea typeface="Times New Roman"/>
                <a:cs typeface="Times New Roman"/>
                <a:sym typeface="Times New Roman"/>
              </a:rPr>
              <a:t>3. Prototyping Phase:</a:t>
            </a:r>
            <a:endParaRPr b="1" sz="1450">
              <a:solidFill>
                <a:srgbClr val="0D0D0D"/>
              </a:solidFill>
              <a:highlight>
                <a:srgbClr val="FFFFFF"/>
              </a:highlight>
              <a:latin typeface="Times New Roman"/>
              <a:ea typeface="Times New Roman"/>
              <a:cs typeface="Times New Roman"/>
              <a:sym typeface="Times New Roman"/>
            </a:endParaRPr>
          </a:p>
          <a:p>
            <a:pPr indent="-320675" lvl="1" marL="914400" rtl="0" algn="l">
              <a:spcBef>
                <a:spcPts val="0"/>
              </a:spcBef>
              <a:spcAft>
                <a:spcPts val="0"/>
              </a:spcAft>
              <a:buClr>
                <a:srgbClr val="0D0D0D"/>
              </a:buClr>
              <a:buSzPts val="1450"/>
              <a:buFont typeface="Times New Roman"/>
              <a:buChar char="●"/>
            </a:pPr>
            <a:r>
              <a:rPr lang="en" sz="1450">
                <a:solidFill>
                  <a:srgbClr val="0D0D0D"/>
                </a:solidFill>
                <a:highlight>
                  <a:srgbClr val="FFFFFF"/>
                </a:highlight>
                <a:latin typeface="Times New Roman"/>
                <a:ea typeface="Times New Roman"/>
                <a:cs typeface="Times New Roman"/>
                <a:sym typeface="Times New Roman"/>
              </a:rPr>
              <a:t>Develop a basic prototype of the game mechanics using placeholder assets in Unity.</a:t>
            </a:r>
            <a:endParaRPr sz="1450">
              <a:solidFill>
                <a:srgbClr val="0D0D0D"/>
              </a:solidFill>
              <a:highlight>
                <a:srgbClr val="FFFFFF"/>
              </a:highlight>
              <a:latin typeface="Times New Roman"/>
              <a:ea typeface="Times New Roman"/>
              <a:cs typeface="Times New Roman"/>
              <a:sym typeface="Times New Roman"/>
            </a:endParaRPr>
          </a:p>
          <a:p>
            <a:pPr indent="-320675" lvl="1" marL="914400" rtl="0" algn="l">
              <a:spcBef>
                <a:spcPts val="0"/>
              </a:spcBef>
              <a:spcAft>
                <a:spcPts val="0"/>
              </a:spcAft>
              <a:buClr>
                <a:srgbClr val="0D0D0D"/>
              </a:buClr>
              <a:buSzPts val="1450"/>
              <a:buFont typeface="Times New Roman"/>
              <a:buChar char="●"/>
            </a:pPr>
            <a:r>
              <a:rPr lang="en" sz="1450">
                <a:solidFill>
                  <a:srgbClr val="0D0D0D"/>
                </a:solidFill>
                <a:highlight>
                  <a:srgbClr val="FFFFFF"/>
                </a:highlight>
                <a:latin typeface="Times New Roman"/>
                <a:ea typeface="Times New Roman"/>
                <a:cs typeface="Times New Roman"/>
                <a:sym typeface="Times New Roman"/>
              </a:rPr>
              <a:t>Test the prototype internally to evaluate gameplay mechanics, controls, and overall feel.</a:t>
            </a:r>
            <a:endParaRPr sz="1450">
              <a:solidFill>
                <a:srgbClr val="0D0D0D"/>
              </a:solidFill>
              <a:highlight>
                <a:srgbClr val="FFFFFF"/>
              </a:highlight>
              <a:latin typeface="Times New Roman"/>
              <a:ea typeface="Times New Roman"/>
              <a:cs typeface="Times New Roman"/>
              <a:sym typeface="Times New Roman"/>
            </a:endParaRPr>
          </a:p>
          <a:p>
            <a:pPr indent="-320675" lvl="1" marL="914400" rtl="0" algn="l">
              <a:spcBef>
                <a:spcPts val="0"/>
              </a:spcBef>
              <a:spcAft>
                <a:spcPts val="0"/>
              </a:spcAft>
              <a:buClr>
                <a:srgbClr val="0D0D0D"/>
              </a:buClr>
              <a:buSzPts val="1450"/>
              <a:buFont typeface="Times New Roman"/>
              <a:buChar char="●"/>
            </a:pPr>
            <a:r>
              <a:rPr lang="en" sz="1450">
                <a:solidFill>
                  <a:srgbClr val="0D0D0D"/>
                </a:solidFill>
                <a:highlight>
                  <a:srgbClr val="FFFFFF"/>
                </a:highlight>
                <a:latin typeface="Times New Roman"/>
                <a:ea typeface="Times New Roman"/>
                <a:cs typeface="Times New Roman"/>
                <a:sym typeface="Times New Roman"/>
              </a:rPr>
              <a:t>Gather feedback from playtesters and iterate on the prototype to address any issues or concerns.</a:t>
            </a:r>
            <a:endParaRPr sz="1450">
              <a:solidFill>
                <a:srgbClr val="0D0D0D"/>
              </a:solidFill>
              <a:highlight>
                <a:srgbClr val="FFFFFF"/>
              </a:highlight>
              <a:latin typeface="Times New Roman"/>
              <a:ea typeface="Times New Roman"/>
              <a:cs typeface="Times New Roman"/>
              <a:sym typeface="Times New Roman"/>
            </a:endParaRPr>
          </a:p>
          <a:p>
            <a:pPr indent="-228600" lvl="0" marL="457200" rtl="0" algn="l">
              <a:spcBef>
                <a:spcPts val="0"/>
              </a:spcBef>
              <a:spcAft>
                <a:spcPts val="0"/>
              </a:spcAft>
              <a:buClr>
                <a:srgbClr val="0D0D0D"/>
              </a:buClr>
              <a:buSzPts val="1450"/>
              <a:buFont typeface="Times New Roman"/>
              <a:buNone/>
            </a:pPr>
            <a:r>
              <a:rPr b="1" lang="en" sz="1450">
                <a:solidFill>
                  <a:srgbClr val="0D0D0D"/>
                </a:solidFill>
                <a:highlight>
                  <a:srgbClr val="FFFFFF"/>
                </a:highlight>
                <a:latin typeface="Times New Roman"/>
                <a:ea typeface="Times New Roman"/>
                <a:cs typeface="Times New Roman"/>
                <a:sym typeface="Times New Roman"/>
              </a:rPr>
              <a:t>4. Production Phase:</a:t>
            </a:r>
            <a:endParaRPr b="1" sz="1450">
              <a:solidFill>
                <a:srgbClr val="0D0D0D"/>
              </a:solidFill>
              <a:highlight>
                <a:srgbClr val="FFFFFF"/>
              </a:highlight>
              <a:latin typeface="Times New Roman"/>
              <a:ea typeface="Times New Roman"/>
              <a:cs typeface="Times New Roman"/>
              <a:sym typeface="Times New Roman"/>
            </a:endParaRPr>
          </a:p>
          <a:p>
            <a:pPr indent="-320675" lvl="1" marL="914400" rtl="0" algn="l">
              <a:spcBef>
                <a:spcPts val="0"/>
              </a:spcBef>
              <a:spcAft>
                <a:spcPts val="0"/>
              </a:spcAft>
              <a:buClr>
                <a:srgbClr val="0D0D0D"/>
              </a:buClr>
              <a:buSzPts val="1450"/>
              <a:buFont typeface="Times New Roman"/>
              <a:buChar char="●"/>
            </a:pPr>
            <a:r>
              <a:rPr lang="en" sz="1450">
                <a:solidFill>
                  <a:srgbClr val="0D0D0D"/>
                </a:solidFill>
                <a:highlight>
                  <a:srgbClr val="FFFFFF"/>
                </a:highlight>
                <a:latin typeface="Times New Roman"/>
                <a:ea typeface="Times New Roman"/>
                <a:cs typeface="Times New Roman"/>
                <a:sym typeface="Times New Roman"/>
              </a:rPr>
              <a:t>Begin creating artwork using Adobe Photoshop and Aseprite for characters, environments, and UI elements.</a:t>
            </a:r>
            <a:endParaRPr sz="1450">
              <a:solidFill>
                <a:srgbClr val="0D0D0D"/>
              </a:solidFill>
              <a:highlight>
                <a:srgbClr val="FFFFFF"/>
              </a:highlight>
              <a:latin typeface="Times New Roman"/>
              <a:ea typeface="Times New Roman"/>
              <a:cs typeface="Times New Roman"/>
              <a:sym typeface="Times New Roman"/>
            </a:endParaRPr>
          </a:p>
          <a:p>
            <a:pPr indent="-320675" lvl="1" marL="914400" rtl="0" algn="l">
              <a:spcBef>
                <a:spcPts val="0"/>
              </a:spcBef>
              <a:spcAft>
                <a:spcPts val="0"/>
              </a:spcAft>
              <a:buClr>
                <a:srgbClr val="0D0D0D"/>
              </a:buClr>
              <a:buSzPts val="1450"/>
              <a:buFont typeface="Times New Roman"/>
              <a:buChar char="●"/>
            </a:pPr>
            <a:r>
              <a:rPr lang="en" sz="1450">
                <a:solidFill>
                  <a:srgbClr val="0D0D0D"/>
                </a:solidFill>
                <a:highlight>
                  <a:srgbClr val="FFFFFF"/>
                </a:highlight>
                <a:latin typeface="Times New Roman"/>
                <a:ea typeface="Times New Roman"/>
                <a:cs typeface="Times New Roman"/>
                <a:sym typeface="Times New Roman"/>
              </a:rPr>
              <a:t>Implement level designs in Unity, including platforms, obstacles, enemies, and interactive elements.</a:t>
            </a:r>
            <a:endParaRPr sz="1450">
              <a:solidFill>
                <a:srgbClr val="0D0D0D"/>
              </a:solidFill>
              <a:highlight>
                <a:srgbClr val="FFFFFF"/>
              </a:highlight>
              <a:latin typeface="Times New Roman"/>
              <a:ea typeface="Times New Roman"/>
              <a:cs typeface="Times New Roman"/>
              <a:sym typeface="Times New Roman"/>
            </a:endParaRPr>
          </a:p>
          <a:p>
            <a:pPr indent="-320675" lvl="1" marL="914400" rtl="0" algn="l">
              <a:spcBef>
                <a:spcPts val="0"/>
              </a:spcBef>
              <a:spcAft>
                <a:spcPts val="0"/>
              </a:spcAft>
              <a:buClr>
                <a:srgbClr val="0D0D0D"/>
              </a:buClr>
              <a:buSzPts val="1450"/>
              <a:buFont typeface="Times New Roman"/>
              <a:buChar char="●"/>
            </a:pPr>
            <a:r>
              <a:rPr lang="en" sz="1450">
                <a:solidFill>
                  <a:srgbClr val="0D0D0D"/>
                </a:solidFill>
                <a:highlight>
                  <a:srgbClr val="FFFFFF"/>
                </a:highlight>
                <a:latin typeface="Times New Roman"/>
                <a:ea typeface="Times New Roman"/>
                <a:cs typeface="Times New Roman"/>
                <a:sym typeface="Times New Roman"/>
              </a:rPr>
              <a:t>Program gameplay mechanics, player controls, enemy behavior, and game physics in C#.</a:t>
            </a:r>
            <a:endParaRPr sz="1450">
              <a:solidFill>
                <a:srgbClr val="0D0D0D"/>
              </a:solidFill>
              <a:highlight>
                <a:srgbClr val="FFFFFF"/>
              </a:highlight>
              <a:latin typeface="Times New Roman"/>
              <a:ea typeface="Times New Roman"/>
              <a:cs typeface="Times New Roman"/>
              <a:sym typeface="Times New Roman"/>
            </a:endParaRPr>
          </a:p>
          <a:p>
            <a:pPr indent="-320675" lvl="1" marL="914400" rtl="0" algn="l">
              <a:spcBef>
                <a:spcPts val="0"/>
              </a:spcBef>
              <a:spcAft>
                <a:spcPts val="0"/>
              </a:spcAft>
              <a:buClr>
                <a:srgbClr val="0D0D0D"/>
              </a:buClr>
              <a:buSzPts val="1450"/>
              <a:buFont typeface="Times New Roman"/>
              <a:buChar char="●"/>
            </a:pPr>
            <a:r>
              <a:rPr lang="en" sz="1450">
                <a:solidFill>
                  <a:srgbClr val="0D0D0D"/>
                </a:solidFill>
                <a:highlight>
                  <a:srgbClr val="FFFFFF"/>
                </a:highlight>
                <a:latin typeface="Times New Roman"/>
                <a:ea typeface="Times New Roman"/>
                <a:cs typeface="Times New Roman"/>
                <a:sym typeface="Times New Roman"/>
              </a:rPr>
              <a:t>Integrate audio elements using Audacity, including background music, sound effects, and voiceovers.</a:t>
            </a:r>
            <a:endParaRPr sz="1450">
              <a:solidFill>
                <a:srgbClr val="0D0D0D"/>
              </a:solidFill>
              <a:highlight>
                <a:srgbClr val="FFFFFF"/>
              </a:highlight>
              <a:latin typeface="Times New Roman"/>
              <a:ea typeface="Times New Roman"/>
              <a:cs typeface="Times New Roman"/>
              <a:sym typeface="Times New Roman"/>
            </a:endParaRPr>
          </a:p>
          <a:p>
            <a:pPr indent="-320675" lvl="1" marL="914400" rtl="0" algn="l">
              <a:spcBef>
                <a:spcPts val="0"/>
              </a:spcBef>
              <a:spcAft>
                <a:spcPts val="0"/>
              </a:spcAft>
              <a:buClr>
                <a:srgbClr val="0D0D0D"/>
              </a:buClr>
              <a:buSzPts val="1450"/>
              <a:buFont typeface="Times New Roman"/>
              <a:buChar char="●"/>
            </a:pPr>
            <a:r>
              <a:rPr lang="en" sz="1450">
                <a:solidFill>
                  <a:srgbClr val="0D0D0D"/>
                </a:solidFill>
                <a:highlight>
                  <a:srgbClr val="FFFFFF"/>
                </a:highlight>
                <a:latin typeface="Times New Roman"/>
                <a:ea typeface="Times New Roman"/>
                <a:cs typeface="Times New Roman"/>
                <a:sym typeface="Times New Roman"/>
              </a:rPr>
              <a:t>Continuously playtest the game to identify and fix bugs, and to ensure a smooth player experience.</a:t>
            </a:r>
            <a:endParaRPr sz="1450">
              <a:solidFill>
                <a:srgbClr val="0D0D0D"/>
              </a:solidFill>
              <a:highlight>
                <a:srgbClr val="FFFFFF"/>
              </a:highlight>
              <a:latin typeface="Times New Roman"/>
              <a:ea typeface="Times New Roman"/>
              <a:cs typeface="Times New Roman"/>
              <a:sym typeface="Times New Roman"/>
            </a:endParaRPr>
          </a:p>
          <a:p>
            <a:pPr indent="-320675" lvl="1" marL="914400" rtl="0" algn="l">
              <a:spcBef>
                <a:spcPts val="0"/>
              </a:spcBef>
              <a:spcAft>
                <a:spcPts val="0"/>
              </a:spcAft>
              <a:buClr>
                <a:srgbClr val="0D0D0D"/>
              </a:buClr>
              <a:buSzPts val="1450"/>
              <a:buFont typeface="Times New Roman"/>
              <a:buChar char="●"/>
            </a:pPr>
            <a:r>
              <a:rPr lang="en" sz="1450">
                <a:solidFill>
                  <a:srgbClr val="0D0D0D"/>
                </a:solidFill>
                <a:highlight>
                  <a:srgbClr val="FFFFFF"/>
                </a:highlight>
                <a:latin typeface="Times New Roman"/>
                <a:ea typeface="Times New Roman"/>
                <a:cs typeface="Times New Roman"/>
                <a:sym typeface="Times New Roman"/>
              </a:rPr>
              <a:t>Optimize performance and memory usage in Unity to ensure the game runs smoothly on target platforms.</a:t>
            </a:r>
            <a:endParaRPr sz="145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67" name="Shape 167"/>
        <p:cNvGrpSpPr/>
        <p:nvPr/>
      </p:nvGrpSpPr>
      <p:grpSpPr>
        <a:xfrm>
          <a:off x="0" y="0"/>
          <a:ext cx="0" cy="0"/>
          <a:chOff x="0" y="0"/>
          <a:chExt cx="0" cy="0"/>
        </a:xfrm>
      </p:grpSpPr>
      <p:sp>
        <p:nvSpPr>
          <p:cNvPr id="168" name="Google Shape;168;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Work Plan (continued)</a:t>
            </a:r>
            <a:endParaRPr sz="3500">
              <a:latin typeface="Times New Roman"/>
              <a:ea typeface="Times New Roman"/>
              <a:cs typeface="Times New Roman"/>
              <a:sym typeface="Times New Roman"/>
            </a:endParaRPr>
          </a:p>
        </p:txBody>
      </p:sp>
      <p:sp>
        <p:nvSpPr>
          <p:cNvPr id="169" name="Google Shape;169;p29"/>
          <p:cNvSpPr txBox="1"/>
          <p:nvPr>
            <p:ph idx="1" type="body"/>
          </p:nvPr>
        </p:nvSpPr>
        <p:spPr>
          <a:xfrm>
            <a:off x="133950" y="1768075"/>
            <a:ext cx="8894100" cy="3281700"/>
          </a:xfrm>
          <a:prstGeom prst="rect">
            <a:avLst/>
          </a:prstGeom>
        </p:spPr>
        <p:txBody>
          <a:bodyPr anchorCtr="0" anchor="t" bIns="91425" lIns="91425" spcFirstLastPara="1" rIns="91425" wrap="square" tIns="91425">
            <a:noAutofit/>
          </a:bodyPr>
          <a:lstStyle/>
          <a:p>
            <a:pPr indent="-228600" lvl="0" marL="457200" rtl="0" algn="l">
              <a:spcBef>
                <a:spcPts val="1500"/>
              </a:spcBef>
              <a:spcAft>
                <a:spcPts val="0"/>
              </a:spcAft>
              <a:buClr>
                <a:srgbClr val="0D0D0D"/>
              </a:buClr>
              <a:buSzPts val="1600"/>
              <a:buFont typeface="Times New Roman"/>
              <a:buNone/>
            </a:pPr>
            <a:r>
              <a:rPr b="1" lang="en" sz="1600">
                <a:solidFill>
                  <a:srgbClr val="0D0D0D"/>
                </a:solidFill>
                <a:highlight>
                  <a:srgbClr val="FFFFFF"/>
                </a:highlight>
                <a:latin typeface="Times New Roman"/>
                <a:ea typeface="Times New Roman"/>
                <a:cs typeface="Times New Roman"/>
                <a:sym typeface="Times New Roman"/>
              </a:rPr>
              <a:t>5. Polishing Phase:</a:t>
            </a:r>
            <a:endParaRPr b="1" sz="1600">
              <a:solidFill>
                <a:srgbClr val="0D0D0D"/>
              </a:solidFill>
              <a:highlight>
                <a:srgbClr val="FFFFFF"/>
              </a:highlight>
              <a:latin typeface="Times New Roman"/>
              <a:ea typeface="Times New Roman"/>
              <a:cs typeface="Times New Roman"/>
              <a:sym typeface="Times New Roman"/>
            </a:endParaRPr>
          </a:p>
          <a:p>
            <a:pPr indent="-330200" lvl="1" marL="914400" rtl="0" algn="l">
              <a:spcBef>
                <a:spcPts val="0"/>
              </a:spcBef>
              <a:spcAft>
                <a:spcPts val="0"/>
              </a:spcAft>
              <a:buClr>
                <a:srgbClr val="0D0D0D"/>
              </a:buClr>
              <a:buSzPts val="1600"/>
              <a:buFont typeface="Times New Roman"/>
              <a:buChar char="●"/>
            </a:pPr>
            <a:r>
              <a:rPr lang="en" sz="1600">
                <a:solidFill>
                  <a:srgbClr val="0D0D0D"/>
                </a:solidFill>
                <a:highlight>
                  <a:srgbClr val="FFFFFF"/>
                </a:highlight>
                <a:latin typeface="Times New Roman"/>
                <a:ea typeface="Times New Roman"/>
                <a:cs typeface="Times New Roman"/>
                <a:sym typeface="Times New Roman"/>
              </a:rPr>
              <a:t>Fine-tune gameplay mechanics, level designs, and difficulty balancing based on playtesting feedback.</a:t>
            </a:r>
            <a:endParaRPr sz="1600">
              <a:solidFill>
                <a:srgbClr val="0D0D0D"/>
              </a:solidFill>
              <a:highlight>
                <a:srgbClr val="FFFFFF"/>
              </a:highlight>
              <a:latin typeface="Times New Roman"/>
              <a:ea typeface="Times New Roman"/>
              <a:cs typeface="Times New Roman"/>
              <a:sym typeface="Times New Roman"/>
            </a:endParaRPr>
          </a:p>
          <a:p>
            <a:pPr indent="-330200" lvl="1" marL="914400" rtl="0" algn="l">
              <a:spcBef>
                <a:spcPts val="0"/>
              </a:spcBef>
              <a:spcAft>
                <a:spcPts val="0"/>
              </a:spcAft>
              <a:buClr>
                <a:srgbClr val="0D0D0D"/>
              </a:buClr>
              <a:buSzPts val="1600"/>
              <a:buFont typeface="Times New Roman"/>
              <a:buChar char="●"/>
            </a:pPr>
            <a:r>
              <a:rPr lang="en" sz="1600">
                <a:solidFill>
                  <a:srgbClr val="0D0D0D"/>
                </a:solidFill>
                <a:highlight>
                  <a:srgbClr val="FFFFFF"/>
                </a:highlight>
                <a:latin typeface="Times New Roman"/>
                <a:ea typeface="Times New Roman"/>
                <a:cs typeface="Times New Roman"/>
                <a:sym typeface="Times New Roman"/>
              </a:rPr>
              <a:t>Polish artwork, animations, and UI elements to enhance visual appeal and usability.</a:t>
            </a:r>
            <a:endParaRPr sz="1600">
              <a:solidFill>
                <a:srgbClr val="0D0D0D"/>
              </a:solidFill>
              <a:highlight>
                <a:srgbClr val="FFFFFF"/>
              </a:highlight>
              <a:latin typeface="Times New Roman"/>
              <a:ea typeface="Times New Roman"/>
              <a:cs typeface="Times New Roman"/>
              <a:sym typeface="Times New Roman"/>
            </a:endParaRPr>
          </a:p>
          <a:p>
            <a:pPr indent="-330200" lvl="1" marL="914400" rtl="0" algn="l">
              <a:spcBef>
                <a:spcPts val="0"/>
              </a:spcBef>
              <a:spcAft>
                <a:spcPts val="0"/>
              </a:spcAft>
              <a:buClr>
                <a:srgbClr val="0D0D0D"/>
              </a:buClr>
              <a:buSzPts val="1600"/>
              <a:buFont typeface="Times New Roman"/>
              <a:buChar char="●"/>
            </a:pPr>
            <a:r>
              <a:rPr lang="en" sz="1600">
                <a:solidFill>
                  <a:srgbClr val="0D0D0D"/>
                </a:solidFill>
                <a:highlight>
                  <a:srgbClr val="FFFFFF"/>
                </a:highlight>
                <a:latin typeface="Times New Roman"/>
                <a:ea typeface="Times New Roman"/>
                <a:cs typeface="Times New Roman"/>
                <a:sym typeface="Times New Roman"/>
              </a:rPr>
              <a:t>Implement additional features or content to enrich the gameplay experience.</a:t>
            </a:r>
            <a:endParaRPr sz="1600">
              <a:solidFill>
                <a:srgbClr val="0D0D0D"/>
              </a:solidFill>
              <a:highlight>
                <a:srgbClr val="FFFFFF"/>
              </a:highlight>
              <a:latin typeface="Times New Roman"/>
              <a:ea typeface="Times New Roman"/>
              <a:cs typeface="Times New Roman"/>
              <a:sym typeface="Times New Roman"/>
            </a:endParaRPr>
          </a:p>
          <a:p>
            <a:pPr indent="-330200" lvl="1" marL="914400" rtl="0" algn="l">
              <a:spcBef>
                <a:spcPts val="0"/>
              </a:spcBef>
              <a:spcAft>
                <a:spcPts val="0"/>
              </a:spcAft>
              <a:buClr>
                <a:srgbClr val="0D0D0D"/>
              </a:buClr>
              <a:buSzPts val="1600"/>
              <a:buFont typeface="Times New Roman"/>
              <a:buChar char="●"/>
            </a:pPr>
            <a:r>
              <a:rPr lang="en" sz="1600">
                <a:solidFill>
                  <a:srgbClr val="0D0D0D"/>
                </a:solidFill>
                <a:highlight>
                  <a:srgbClr val="FFFFFF"/>
                </a:highlight>
                <a:latin typeface="Times New Roman"/>
                <a:ea typeface="Times New Roman"/>
                <a:cs typeface="Times New Roman"/>
                <a:sym typeface="Times New Roman"/>
              </a:rPr>
              <a:t>Perform thorough testing to ensure all aspects of the game are functioning correctly and to fix any remaining bugs.</a:t>
            </a:r>
            <a:endParaRPr sz="1600">
              <a:solidFill>
                <a:srgbClr val="0D0D0D"/>
              </a:solidFill>
              <a:highlight>
                <a:srgbClr val="FFFFFF"/>
              </a:highlight>
              <a:latin typeface="Times New Roman"/>
              <a:ea typeface="Times New Roman"/>
              <a:cs typeface="Times New Roman"/>
              <a:sym typeface="Times New Roman"/>
            </a:endParaRPr>
          </a:p>
          <a:p>
            <a:pPr indent="-228600" lvl="0" marL="457200" rtl="0" algn="l">
              <a:spcBef>
                <a:spcPts val="0"/>
              </a:spcBef>
              <a:spcAft>
                <a:spcPts val="0"/>
              </a:spcAft>
              <a:buClr>
                <a:srgbClr val="0D0D0D"/>
              </a:buClr>
              <a:buSzPts val="1600"/>
              <a:buFont typeface="Times New Roman"/>
              <a:buNone/>
            </a:pPr>
            <a:r>
              <a:rPr b="1" lang="en" sz="1600">
                <a:solidFill>
                  <a:srgbClr val="0D0D0D"/>
                </a:solidFill>
                <a:highlight>
                  <a:srgbClr val="FFFFFF"/>
                </a:highlight>
                <a:latin typeface="Times New Roman"/>
                <a:ea typeface="Times New Roman"/>
                <a:cs typeface="Times New Roman"/>
                <a:sym typeface="Times New Roman"/>
              </a:rPr>
              <a:t>6. Release Preparation Phase:</a:t>
            </a:r>
            <a:endParaRPr b="1" sz="1600">
              <a:solidFill>
                <a:srgbClr val="0D0D0D"/>
              </a:solidFill>
              <a:highlight>
                <a:srgbClr val="FFFFFF"/>
              </a:highlight>
              <a:latin typeface="Times New Roman"/>
              <a:ea typeface="Times New Roman"/>
              <a:cs typeface="Times New Roman"/>
              <a:sym typeface="Times New Roman"/>
            </a:endParaRPr>
          </a:p>
          <a:p>
            <a:pPr indent="-330200" lvl="1" marL="914400" rtl="0" algn="l">
              <a:spcBef>
                <a:spcPts val="0"/>
              </a:spcBef>
              <a:spcAft>
                <a:spcPts val="0"/>
              </a:spcAft>
              <a:buClr>
                <a:srgbClr val="0D0D0D"/>
              </a:buClr>
              <a:buSzPts val="1600"/>
              <a:buFont typeface="Times New Roman"/>
              <a:buChar char="●"/>
            </a:pPr>
            <a:r>
              <a:rPr lang="en" sz="1600">
                <a:solidFill>
                  <a:srgbClr val="0D0D0D"/>
                </a:solidFill>
                <a:highlight>
                  <a:srgbClr val="FFFFFF"/>
                </a:highlight>
                <a:latin typeface="Times New Roman"/>
                <a:ea typeface="Times New Roman"/>
                <a:cs typeface="Times New Roman"/>
                <a:sym typeface="Times New Roman"/>
              </a:rPr>
              <a:t>Create promotional materials, including screenshots, and marketing assets.</a:t>
            </a:r>
            <a:endParaRPr sz="1600">
              <a:solidFill>
                <a:srgbClr val="0D0D0D"/>
              </a:solidFill>
              <a:highlight>
                <a:srgbClr val="FFFFFF"/>
              </a:highlight>
              <a:latin typeface="Times New Roman"/>
              <a:ea typeface="Times New Roman"/>
              <a:cs typeface="Times New Roman"/>
              <a:sym typeface="Times New Roman"/>
            </a:endParaRPr>
          </a:p>
          <a:p>
            <a:pPr indent="-330200" lvl="1" marL="914400" rtl="0" algn="l">
              <a:spcBef>
                <a:spcPts val="0"/>
              </a:spcBef>
              <a:spcAft>
                <a:spcPts val="0"/>
              </a:spcAft>
              <a:buClr>
                <a:srgbClr val="0D0D0D"/>
              </a:buClr>
              <a:buSzPts val="1600"/>
              <a:buFont typeface="Times New Roman"/>
              <a:buChar char="●"/>
            </a:pPr>
            <a:r>
              <a:rPr lang="en" sz="1600">
                <a:solidFill>
                  <a:srgbClr val="0D0D0D"/>
                </a:solidFill>
                <a:highlight>
                  <a:srgbClr val="FFFFFF"/>
                </a:highlight>
                <a:latin typeface="Times New Roman"/>
                <a:ea typeface="Times New Roman"/>
                <a:cs typeface="Times New Roman"/>
                <a:sym typeface="Times New Roman"/>
              </a:rPr>
              <a:t>Prepare the game for distribution on various platforms, including PC and mobile devices.</a:t>
            </a:r>
            <a:endParaRPr sz="22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73" name="Shape 173"/>
        <p:cNvGrpSpPr/>
        <p:nvPr/>
      </p:nvGrpSpPr>
      <p:grpSpPr>
        <a:xfrm>
          <a:off x="0" y="0"/>
          <a:ext cx="0" cy="0"/>
          <a:chOff x="0" y="0"/>
          <a:chExt cx="0" cy="0"/>
        </a:xfrm>
      </p:grpSpPr>
      <p:sp>
        <p:nvSpPr>
          <p:cNvPr id="174" name="Google Shape;174;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Work Plan (continued)</a:t>
            </a:r>
            <a:endParaRPr sz="3500">
              <a:latin typeface="Times New Roman"/>
              <a:ea typeface="Times New Roman"/>
              <a:cs typeface="Times New Roman"/>
              <a:sym typeface="Times New Roman"/>
            </a:endParaRPr>
          </a:p>
        </p:txBody>
      </p:sp>
      <p:sp>
        <p:nvSpPr>
          <p:cNvPr id="175" name="Google Shape;175;p30"/>
          <p:cNvSpPr txBox="1"/>
          <p:nvPr>
            <p:ph idx="1" type="body"/>
          </p:nvPr>
        </p:nvSpPr>
        <p:spPr>
          <a:xfrm>
            <a:off x="133950" y="1768075"/>
            <a:ext cx="8894100" cy="3281700"/>
          </a:xfrm>
          <a:prstGeom prst="rect">
            <a:avLst/>
          </a:prstGeom>
        </p:spPr>
        <p:txBody>
          <a:bodyPr anchorCtr="0" anchor="t" bIns="91425" lIns="91425" spcFirstLastPara="1" rIns="91425" wrap="square" tIns="91425">
            <a:noAutofit/>
          </a:bodyPr>
          <a:lstStyle/>
          <a:p>
            <a:pPr indent="-228600" lvl="0" marL="457200" rtl="0" algn="l">
              <a:spcBef>
                <a:spcPts val="1500"/>
              </a:spcBef>
              <a:spcAft>
                <a:spcPts val="0"/>
              </a:spcAft>
              <a:buClr>
                <a:srgbClr val="0D0D0D"/>
              </a:buClr>
              <a:buSzPts val="1500"/>
              <a:buFont typeface="Times New Roman"/>
              <a:buNone/>
            </a:pPr>
            <a:r>
              <a:rPr b="1" lang="en" sz="1500">
                <a:solidFill>
                  <a:srgbClr val="0D0D0D"/>
                </a:solidFill>
                <a:highlight>
                  <a:srgbClr val="FFFFFF"/>
                </a:highlight>
                <a:latin typeface="Times New Roman"/>
                <a:ea typeface="Times New Roman"/>
                <a:cs typeface="Times New Roman"/>
                <a:sym typeface="Times New Roman"/>
              </a:rPr>
              <a:t>7. Post-release Phase:</a:t>
            </a:r>
            <a:endParaRPr b="1" sz="1500">
              <a:solidFill>
                <a:srgbClr val="0D0D0D"/>
              </a:solidFill>
              <a:highlight>
                <a:srgbClr val="FFFFFF"/>
              </a:highlight>
              <a:latin typeface="Times New Roman"/>
              <a:ea typeface="Times New Roman"/>
              <a:cs typeface="Times New Roman"/>
              <a:sym typeface="Times New Roman"/>
            </a:endParaRPr>
          </a:p>
          <a:p>
            <a:pPr indent="-323850" lvl="1" marL="914400" rtl="0" algn="l">
              <a:spcBef>
                <a:spcPts val="0"/>
              </a:spcBef>
              <a:spcAft>
                <a:spcPts val="0"/>
              </a:spcAft>
              <a:buClr>
                <a:srgbClr val="0D0D0D"/>
              </a:buClr>
              <a:buSzPts val="1500"/>
              <a:buFont typeface="Times New Roman"/>
              <a:buChar char="●"/>
            </a:pPr>
            <a:r>
              <a:rPr lang="en" sz="1500">
                <a:solidFill>
                  <a:srgbClr val="0D0D0D"/>
                </a:solidFill>
                <a:highlight>
                  <a:srgbClr val="FFFFFF"/>
                </a:highlight>
                <a:latin typeface="Times New Roman"/>
                <a:ea typeface="Times New Roman"/>
                <a:cs typeface="Times New Roman"/>
                <a:sym typeface="Times New Roman"/>
              </a:rPr>
              <a:t>Monitor player feedback and reviews to identify areas for improvement or potential updates.</a:t>
            </a:r>
            <a:endParaRPr sz="1500">
              <a:solidFill>
                <a:srgbClr val="0D0D0D"/>
              </a:solidFill>
              <a:highlight>
                <a:srgbClr val="FFFFFF"/>
              </a:highlight>
              <a:latin typeface="Times New Roman"/>
              <a:ea typeface="Times New Roman"/>
              <a:cs typeface="Times New Roman"/>
              <a:sym typeface="Times New Roman"/>
            </a:endParaRPr>
          </a:p>
          <a:p>
            <a:pPr indent="-323850" lvl="1" marL="914400" rtl="0" algn="l">
              <a:spcBef>
                <a:spcPts val="0"/>
              </a:spcBef>
              <a:spcAft>
                <a:spcPts val="0"/>
              </a:spcAft>
              <a:buClr>
                <a:srgbClr val="0D0D0D"/>
              </a:buClr>
              <a:buSzPts val="1500"/>
              <a:buFont typeface="Times New Roman"/>
              <a:buChar char="●"/>
            </a:pPr>
            <a:r>
              <a:rPr lang="en" sz="1500">
                <a:solidFill>
                  <a:srgbClr val="0D0D0D"/>
                </a:solidFill>
                <a:highlight>
                  <a:srgbClr val="FFFFFF"/>
                </a:highlight>
                <a:latin typeface="Times New Roman"/>
                <a:ea typeface="Times New Roman"/>
                <a:cs typeface="Times New Roman"/>
                <a:sym typeface="Times New Roman"/>
              </a:rPr>
              <a:t>Address any post-release issues or bugs that may arise.</a:t>
            </a:r>
            <a:endParaRPr sz="1500">
              <a:solidFill>
                <a:srgbClr val="0D0D0D"/>
              </a:solidFill>
              <a:highlight>
                <a:srgbClr val="FFFFFF"/>
              </a:highlight>
              <a:latin typeface="Times New Roman"/>
              <a:ea typeface="Times New Roman"/>
              <a:cs typeface="Times New Roman"/>
              <a:sym typeface="Times New Roman"/>
            </a:endParaRPr>
          </a:p>
          <a:p>
            <a:pPr indent="-323850" lvl="1" marL="914400" rtl="0" algn="l">
              <a:spcBef>
                <a:spcPts val="0"/>
              </a:spcBef>
              <a:spcAft>
                <a:spcPts val="0"/>
              </a:spcAft>
              <a:buClr>
                <a:srgbClr val="0D0D0D"/>
              </a:buClr>
              <a:buSzPts val="1500"/>
              <a:buFont typeface="Times New Roman"/>
              <a:buChar char="●"/>
            </a:pPr>
            <a:r>
              <a:rPr lang="en" sz="1500">
                <a:solidFill>
                  <a:srgbClr val="0D0D0D"/>
                </a:solidFill>
                <a:highlight>
                  <a:srgbClr val="FFFFFF"/>
                </a:highlight>
                <a:latin typeface="Times New Roman"/>
                <a:ea typeface="Times New Roman"/>
                <a:cs typeface="Times New Roman"/>
                <a:sym typeface="Times New Roman"/>
              </a:rPr>
              <a:t>Consider developing and releasing additional content, updates, or patches based on player feedback.</a:t>
            </a:r>
            <a:endParaRPr sz="1500">
              <a:solidFill>
                <a:srgbClr val="0D0D0D"/>
              </a:solidFill>
              <a:highlight>
                <a:srgbClr val="FFFFFF"/>
              </a:highlight>
              <a:latin typeface="Times New Roman"/>
              <a:ea typeface="Times New Roman"/>
              <a:cs typeface="Times New Roman"/>
              <a:sym typeface="Times New Roman"/>
            </a:endParaRPr>
          </a:p>
          <a:p>
            <a:pPr indent="-228600" lvl="0" marL="457200" rtl="0" algn="l">
              <a:spcBef>
                <a:spcPts val="0"/>
              </a:spcBef>
              <a:spcAft>
                <a:spcPts val="0"/>
              </a:spcAft>
              <a:buClr>
                <a:srgbClr val="0D0D0D"/>
              </a:buClr>
              <a:buSzPts val="1500"/>
              <a:buFont typeface="Times New Roman"/>
              <a:buNone/>
            </a:pPr>
            <a:r>
              <a:t/>
            </a:r>
            <a:endParaRPr sz="1500">
              <a:solidFill>
                <a:srgbClr val="0D0D0D"/>
              </a:solidFill>
              <a:highlight>
                <a:srgbClr val="FFFFFF"/>
              </a:highlight>
              <a:latin typeface="Times New Roman"/>
              <a:ea typeface="Times New Roman"/>
              <a:cs typeface="Times New Roman"/>
              <a:sym typeface="Times New Roman"/>
            </a:endParaRPr>
          </a:p>
          <a:p>
            <a:pPr indent="-228600" lvl="0" marL="457200" rtl="0" algn="l">
              <a:spcBef>
                <a:spcPts val="0"/>
              </a:spcBef>
              <a:spcAft>
                <a:spcPts val="0"/>
              </a:spcAft>
              <a:buClr>
                <a:srgbClr val="0D0D0D"/>
              </a:buClr>
              <a:buSzPts val="1500"/>
              <a:buFont typeface="Times New Roman"/>
              <a:buNone/>
            </a:pPr>
            <a:r>
              <a:rPr b="1" lang="en" sz="1500">
                <a:solidFill>
                  <a:srgbClr val="0D0D0D"/>
                </a:solidFill>
                <a:highlight>
                  <a:srgbClr val="FFFFFF"/>
                </a:highlight>
                <a:latin typeface="Times New Roman"/>
                <a:ea typeface="Times New Roman"/>
                <a:cs typeface="Times New Roman"/>
                <a:sym typeface="Times New Roman"/>
              </a:rPr>
              <a:t>8. Documentation and Reflection Phase:</a:t>
            </a:r>
            <a:endParaRPr b="1" sz="1500">
              <a:solidFill>
                <a:srgbClr val="0D0D0D"/>
              </a:solidFill>
              <a:highlight>
                <a:srgbClr val="FFFFFF"/>
              </a:highlight>
              <a:latin typeface="Times New Roman"/>
              <a:ea typeface="Times New Roman"/>
              <a:cs typeface="Times New Roman"/>
              <a:sym typeface="Times New Roman"/>
            </a:endParaRPr>
          </a:p>
          <a:p>
            <a:pPr indent="-323850" lvl="1" marL="914400" rtl="0" algn="l">
              <a:spcBef>
                <a:spcPts val="0"/>
              </a:spcBef>
              <a:spcAft>
                <a:spcPts val="0"/>
              </a:spcAft>
              <a:buClr>
                <a:srgbClr val="0D0D0D"/>
              </a:buClr>
              <a:buSzPts val="1500"/>
              <a:buFont typeface="Times New Roman"/>
              <a:buChar char="●"/>
            </a:pPr>
            <a:r>
              <a:rPr lang="en" sz="1500">
                <a:solidFill>
                  <a:srgbClr val="0D0D0D"/>
                </a:solidFill>
                <a:highlight>
                  <a:srgbClr val="FFFFFF"/>
                </a:highlight>
                <a:latin typeface="Times New Roman"/>
                <a:ea typeface="Times New Roman"/>
                <a:cs typeface="Times New Roman"/>
                <a:sym typeface="Times New Roman"/>
              </a:rPr>
              <a:t>Document the development process, including challenges faced, lessons learned, and successful strategies employed.</a:t>
            </a:r>
            <a:endParaRPr sz="1500">
              <a:solidFill>
                <a:srgbClr val="0D0D0D"/>
              </a:solidFill>
              <a:highlight>
                <a:srgbClr val="FFFFFF"/>
              </a:highlight>
              <a:latin typeface="Times New Roman"/>
              <a:ea typeface="Times New Roman"/>
              <a:cs typeface="Times New Roman"/>
              <a:sym typeface="Times New Roman"/>
            </a:endParaRPr>
          </a:p>
          <a:p>
            <a:pPr indent="-323850" lvl="1" marL="914400" rtl="0" algn="l">
              <a:spcBef>
                <a:spcPts val="0"/>
              </a:spcBef>
              <a:spcAft>
                <a:spcPts val="0"/>
              </a:spcAft>
              <a:buClr>
                <a:srgbClr val="0D0D0D"/>
              </a:buClr>
              <a:buSzPts val="1500"/>
              <a:buFont typeface="Times New Roman"/>
              <a:buChar char="●"/>
            </a:pPr>
            <a:r>
              <a:rPr lang="en" sz="1500">
                <a:solidFill>
                  <a:srgbClr val="0D0D0D"/>
                </a:solidFill>
                <a:highlight>
                  <a:srgbClr val="FFFFFF"/>
                </a:highlight>
                <a:latin typeface="Times New Roman"/>
                <a:ea typeface="Times New Roman"/>
                <a:cs typeface="Times New Roman"/>
                <a:sym typeface="Times New Roman"/>
              </a:rPr>
              <a:t>Conduct a post-mortem analysis to evaluate the project's success and identify areas for improvement in future projects.</a:t>
            </a:r>
            <a:endParaRPr sz="1500">
              <a:solidFill>
                <a:srgbClr val="0D0D0D"/>
              </a:solidFill>
              <a:highlight>
                <a:srgbClr val="FFFFFF"/>
              </a:highlight>
              <a:latin typeface="Times New Roman"/>
              <a:ea typeface="Times New Roman"/>
              <a:cs typeface="Times New Roman"/>
              <a:sym typeface="Times New Roman"/>
            </a:endParaRPr>
          </a:p>
          <a:p>
            <a:pPr indent="-323850" lvl="1" marL="914400" rtl="0" algn="l">
              <a:spcBef>
                <a:spcPts val="0"/>
              </a:spcBef>
              <a:spcAft>
                <a:spcPts val="0"/>
              </a:spcAft>
              <a:buClr>
                <a:srgbClr val="0D0D0D"/>
              </a:buClr>
              <a:buSzPts val="1500"/>
              <a:buFont typeface="Times New Roman"/>
              <a:buChar char="●"/>
            </a:pPr>
            <a:r>
              <a:rPr lang="en" sz="1500">
                <a:solidFill>
                  <a:srgbClr val="0D0D0D"/>
                </a:solidFill>
                <a:highlight>
                  <a:srgbClr val="FFFFFF"/>
                </a:highlight>
                <a:latin typeface="Times New Roman"/>
                <a:ea typeface="Times New Roman"/>
                <a:cs typeface="Times New Roman"/>
                <a:sym typeface="Times New Roman"/>
              </a:rPr>
              <a:t>Archive project files, assets, and documentation for future reference or potential reuse.</a:t>
            </a:r>
            <a:endParaRPr sz="22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79" name="Shape 179"/>
        <p:cNvGrpSpPr/>
        <p:nvPr/>
      </p:nvGrpSpPr>
      <p:grpSpPr>
        <a:xfrm>
          <a:off x="0" y="0"/>
          <a:ext cx="0" cy="0"/>
          <a:chOff x="0" y="0"/>
          <a:chExt cx="0" cy="0"/>
        </a:xfrm>
      </p:grpSpPr>
      <p:sp>
        <p:nvSpPr>
          <p:cNvPr id="180" name="Google Shape;180;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Conclusion</a:t>
            </a:r>
            <a:endParaRPr sz="3500">
              <a:latin typeface="Times New Roman"/>
              <a:ea typeface="Times New Roman"/>
              <a:cs typeface="Times New Roman"/>
              <a:sym typeface="Times New Roman"/>
            </a:endParaRPr>
          </a:p>
        </p:txBody>
      </p:sp>
      <p:sp>
        <p:nvSpPr>
          <p:cNvPr id="181" name="Google Shape;181;p31"/>
          <p:cNvSpPr txBox="1"/>
          <p:nvPr>
            <p:ph idx="1" type="body"/>
          </p:nvPr>
        </p:nvSpPr>
        <p:spPr>
          <a:xfrm>
            <a:off x="0" y="1700125"/>
            <a:ext cx="9144000" cy="3443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just">
              <a:spcBef>
                <a:spcPts val="0"/>
              </a:spcBef>
              <a:spcAft>
                <a:spcPts val="1200"/>
              </a:spcAft>
              <a:buNone/>
            </a:pPr>
            <a:r>
              <a:rPr lang="en" sz="1900">
                <a:solidFill>
                  <a:srgbClr val="000000"/>
                </a:solidFill>
                <a:latin typeface="Times New Roman"/>
                <a:ea typeface="Times New Roman"/>
                <a:cs typeface="Times New Roman"/>
                <a:sym typeface="Times New Roman"/>
              </a:rPr>
              <a:t>Cube Catcher is a platformer game that combines classic elements with modern mechanics, offering an engaging and dynamic experience for players of all ages. The game features endless looping, diverse cube types, and hazardous obstacles, paying homage to classics like "Sonic" and "Mario." The future of the game is promising, with plans to introduce new gameplay mechanics, multiplayer integration, level editing tools, and enhanced visuals and audio. The development team is committed to fostering a vibrant community and ensuring continued enjoyment for players.</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Cube Catcher</a:t>
            </a:r>
            <a:endParaRPr sz="3500">
              <a:latin typeface="Times New Roman"/>
              <a:ea typeface="Times New Roman"/>
              <a:cs typeface="Times New Roman"/>
              <a:sym typeface="Times New Roman"/>
            </a:endParaRPr>
          </a:p>
        </p:txBody>
      </p:sp>
      <p:sp>
        <p:nvSpPr>
          <p:cNvPr id="75" name="Google Shape;75;p14"/>
          <p:cNvSpPr txBox="1"/>
          <p:nvPr>
            <p:ph idx="1" type="body"/>
          </p:nvPr>
        </p:nvSpPr>
        <p:spPr>
          <a:xfrm>
            <a:off x="471900" y="1919075"/>
            <a:ext cx="8222100" cy="2916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2000">
                <a:solidFill>
                  <a:srgbClr val="000000"/>
                </a:solidFill>
                <a:latin typeface="Times New Roman"/>
                <a:ea typeface="Times New Roman"/>
                <a:cs typeface="Times New Roman"/>
                <a:sym typeface="Times New Roman"/>
              </a:rPr>
              <a:t>A 2D platformer game where the player will have to catch cubes of many various types to score points. The player can keep catching cubes for increasing the points. Different cubes have different points to them.</a:t>
            </a:r>
            <a:endParaRPr sz="20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2000">
                <a:solidFill>
                  <a:srgbClr val="000000"/>
                </a:solidFill>
                <a:latin typeface="Times New Roman"/>
                <a:ea typeface="Times New Roman"/>
                <a:cs typeface="Times New Roman"/>
                <a:sym typeface="Times New Roman"/>
              </a:rPr>
              <a:t>Game is an endless loop, the higher the score, the better the player.</a:t>
            </a:r>
            <a:endParaRPr sz="20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rPr lang="en" sz="2000">
                <a:solidFill>
                  <a:srgbClr val="000000"/>
                </a:solidFill>
                <a:latin typeface="Times New Roman"/>
                <a:ea typeface="Times New Roman"/>
                <a:cs typeface="Times New Roman"/>
                <a:sym typeface="Times New Roman"/>
              </a:rPr>
              <a:t>There are </a:t>
            </a:r>
            <a:r>
              <a:rPr lang="en" sz="2000">
                <a:solidFill>
                  <a:srgbClr val="000000"/>
                </a:solidFill>
                <a:latin typeface="Times New Roman"/>
                <a:ea typeface="Times New Roman"/>
                <a:cs typeface="Times New Roman"/>
                <a:sym typeface="Times New Roman"/>
              </a:rPr>
              <a:t>hazardous</a:t>
            </a:r>
            <a:r>
              <a:rPr lang="en" sz="2000">
                <a:solidFill>
                  <a:srgbClr val="000000"/>
                </a:solidFill>
                <a:latin typeface="Times New Roman"/>
                <a:ea typeface="Times New Roman"/>
                <a:cs typeface="Times New Roman"/>
                <a:sym typeface="Times New Roman"/>
              </a:rPr>
              <a:t> objects that the player needs to avoid, else the players health will decrease. Some </a:t>
            </a:r>
            <a:r>
              <a:rPr lang="en" sz="2000">
                <a:solidFill>
                  <a:srgbClr val="000000"/>
                </a:solidFill>
                <a:latin typeface="Times New Roman"/>
                <a:ea typeface="Times New Roman"/>
                <a:cs typeface="Times New Roman"/>
                <a:sym typeface="Times New Roman"/>
              </a:rPr>
              <a:t>hazardous</a:t>
            </a:r>
            <a:r>
              <a:rPr lang="en" sz="2000">
                <a:solidFill>
                  <a:srgbClr val="000000"/>
                </a:solidFill>
                <a:latin typeface="Times New Roman"/>
                <a:ea typeface="Times New Roman"/>
                <a:cs typeface="Times New Roman"/>
                <a:sym typeface="Times New Roman"/>
              </a:rPr>
              <a:t> objects are obstacles, enemies and other cubes.</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85" name="Shape 185"/>
        <p:cNvGrpSpPr/>
        <p:nvPr/>
      </p:nvGrpSpPr>
      <p:grpSpPr>
        <a:xfrm>
          <a:off x="0" y="0"/>
          <a:ext cx="0" cy="0"/>
          <a:chOff x="0" y="0"/>
          <a:chExt cx="0" cy="0"/>
        </a:xfrm>
      </p:grpSpPr>
      <p:sp>
        <p:nvSpPr>
          <p:cNvPr id="186" name="Google Shape;186;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Future Work</a:t>
            </a:r>
            <a:endParaRPr sz="3500">
              <a:latin typeface="Times New Roman"/>
              <a:ea typeface="Times New Roman"/>
              <a:cs typeface="Times New Roman"/>
              <a:sym typeface="Times New Roman"/>
            </a:endParaRPr>
          </a:p>
        </p:txBody>
      </p:sp>
      <p:sp>
        <p:nvSpPr>
          <p:cNvPr id="187" name="Google Shape;187;p32"/>
          <p:cNvSpPr txBox="1"/>
          <p:nvPr>
            <p:ph idx="1" type="body"/>
          </p:nvPr>
        </p:nvSpPr>
        <p:spPr>
          <a:xfrm>
            <a:off x="0" y="1700100"/>
            <a:ext cx="9144000" cy="3443400"/>
          </a:xfrm>
          <a:prstGeom prst="rect">
            <a:avLst/>
          </a:prstGeom>
          <a:solidFill>
            <a:schemeClr val="lt1"/>
          </a:solidFill>
          <a:ln cap="flat" cmpd="sng" w="9525">
            <a:solidFill>
              <a:srgbClr val="0D0D0D"/>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en" sz="1600">
                <a:solidFill>
                  <a:srgbClr val="000000"/>
                </a:solidFill>
                <a:latin typeface="Times New Roman"/>
                <a:ea typeface="Times New Roman"/>
                <a:cs typeface="Times New Roman"/>
                <a:sym typeface="Times New Roman"/>
              </a:rPr>
              <a:t>Game Development Goals:</a:t>
            </a:r>
            <a:endParaRPr b="1" sz="1600">
              <a:solidFill>
                <a:srgbClr val="000000"/>
              </a:solidFill>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lang="en" sz="1600">
                <a:solidFill>
                  <a:srgbClr val="000000"/>
                </a:solidFill>
                <a:latin typeface="Times New Roman"/>
                <a:ea typeface="Times New Roman"/>
                <a:cs typeface="Times New Roman"/>
                <a:sym typeface="Times New Roman"/>
              </a:rPr>
              <a:t>• Expand gameplay mechanics and integrate multiplayer functionality.</a:t>
            </a:r>
            <a:endParaRPr sz="1600">
              <a:solidFill>
                <a:srgbClr val="000000"/>
              </a:solidFill>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lang="en" sz="1600">
                <a:solidFill>
                  <a:srgbClr val="000000"/>
                </a:solidFill>
                <a:latin typeface="Times New Roman"/>
                <a:ea typeface="Times New Roman"/>
                <a:cs typeface="Times New Roman"/>
                <a:sym typeface="Times New Roman"/>
              </a:rPr>
              <a:t>• Create a user-friendly level editor tool.</a:t>
            </a:r>
            <a:endParaRPr sz="1600">
              <a:solidFill>
                <a:srgbClr val="000000"/>
              </a:solidFill>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lang="en" sz="1600">
                <a:solidFill>
                  <a:srgbClr val="000000"/>
                </a:solidFill>
                <a:latin typeface="Times New Roman"/>
                <a:ea typeface="Times New Roman"/>
                <a:cs typeface="Times New Roman"/>
                <a:sym typeface="Times New Roman"/>
              </a:rPr>
              <a:t>• Optimize for various platforms and devices.</a:t>
            </a:r>
            <a:endParaRPr sz="1600">
              <a:solidFill>
                <a:srgbClr val="000000"/>
              </a:solidFill>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lang="en" sz="1600">
                <a:solidFill>
                  <a:srgbClr val="000000"/>
                </a:solidFill>
                <a:latin typeface="Times New Roman"/>
                <a:ea typeface="Times New Roman"/>
                <a:cs typeface="Times New Roman"/>
                <a:sym typeface="Times New Roman"/>
              </a:rPr>
              <a:t>• Enhance visuals and audio with advanced rendering techniques and high-quality sound design.</a:t>
            </a:r>
            <a:endParaRPr sz="1600">
              <a:solidFill>
                <a:srgbClr val="000000"/>
              </a:solidFill>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lang="en" sz="1600">
                <a:solidFill>
                  <a:srgbClr val="000000"/>
                </a:solidFill>
                <a:latin typeface="Times New Roman"/>
                <a:ea typeface="Times New Roman"/>
                <a:cs typeface="Times New Roman"/>
                <a:sym typeface="Times New Roman"/>
              </a:rPr>
              <a:t>• Encourage community features like leaderboards, achievements, and forums.</a:t>
            </a:r>
            <a:endParaRPr sz="1600">
              <a:solidFill>
                <a:srgbClr val="000000"/>
              </a:solidFill>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lang="en" sz="1600">
                <a:solidFill>
                  <a:srgbClr val="000000"/>
                </a:solidFill>
                <a:latin typeface="Times New Roman"/>
                <a:ea typeface="Times New Roman"/>
                <a:cs typeface="Times New Roman"/>
                <a:sym typeface="Times New Roman"/>
              </a:rPr>
              <a:t>• Regular updates and content releases.</a:t>
            </a:r>
            <a:endParaRPr sz="1600">
              <a:solidFill>
                <a:srgbClr val="000000"/>
              </a:solidFill>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lang="en" sz="1600">
                <a:solidFill>
                  <a:srgbClr val="000000"/>
                </a:solidFill>
                <a:latin typeface="Times New Roman"/>
                <a:ea typeface="Times New Roman"/>
                <a:cs typeface="Times New Roman"/>
                <a:sym typeface="Times New Roman"/>
              </a:rPr>
              <a:t>• Partner with influencers and streamers for promotion.</a:t>
            </a:r>
            <a:endParaRPr sz="1600">
              <a:solidFill>
                <a:srgbClr val="000000"/>
              </a:solidFill>
              <a:latin typeface="Times New Roman"/>
              <a:ea typeface="Times New Roman"/>
              <a:cs typeface="Times New Roman"/>
              <a:sym typeface="Times New Roman"/>
            </a:endParaRPr>
          </a:p>
          <a:p>
            <a:pPr indent="0" lvl="0" marL="0" rtl="0" algn="just">
              <a:lnSpc>
                <a:spcPct val="95000"/>
              </a:lnSpc>
              <a:spcBef>
                <a:spcPts val="1200"/>
              </a:spcBef>
              <a:spcAft>
                <a:spcPts val="1200"/>
              </a:spcAft>
              <a:buNone/>
            </a:pPr>
            <a:r>
              <a:rPr lang="en" sz="1600">
                <a:solidFill>
                  <a:srgbClr val="000000"/>
                </a:solidFill>
                <a:latin typeface="Times New Roman"/>
                <a:ea typeface="Times New Roman"/>
                <a:cs typeface="Times New Roman"/>
                <a:sym typeface="Times New Roman"/>
              </a:rPr>
              <a:t>• Explore integration with emerging technologies like VR or AR for innovative gameplay experiences.</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References</a:t>
            </a:r>
            <a:endParaRPr sz="3500">
              <a:latin typeface="Times New Roman"/>
              <a:ea typeface="Times New Roman"/>
              <a:cs typeface="Times New Roman"/>
              <a:sym typeface="Times New Roman"/>
            </a:endParaRPr>
          </a:p>
        </p:txBody>
      </p:sp>
      <p:sp>
        <p:nvSpPr>
          <p:cNvPr id="193" name="Google Shape;193;p33"/>
          <p:cNvSpPr txBox="1"/>
          <p:nvPr>
            <p:ph idx="1" type="body"/>
          </p:nvPr>
        </p:nvSpPr>
        <p:spPr>
          <a:xfrm>
            <a:off x="66975" y="1821650"/>
            <a:ext cx="9001200" cy="3255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Font typeface="Times New Roman"/>
              <a:buChar char="●"/>
            </a:pPr>
            <a:r>
              <a:rPr lang="en" sz="17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https://www.studytonight.com/3d-game-engineering-with-unity/game-development-architecture</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Minkkinen, T. Basics of Platform Games. 1 January, 2016. URL - </a:t>
            </a:r>
            <a:r>
              <a:rPr lang="en" sz="17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https://core.ac.uk/outputs/80991297?source=oai</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https://medium.com/@josselin.querne/an-explanation-of-different-game-design-approaches-12b0937c8ebd</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https://www.gameinformer.com/b/features/archive/2011/07/14/why-the-platformer-still-matters.aspx</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u="sng">
                <a:solidFill>
                  <a:schemeClr val="dk1"/>
                </a:solidFill>
                <a:latin typeface="Times New Roman"/>
                <a:ea typeface="Times New Roman"/>
                <a:cs typeface="Times New Roman"/>
                <a:sym typeface="Times New Roman"/>
                <a:hlinkClick r:id="rId7">
                  <a:extLst>
                    <a:ext uri="{A12FA001-AC4F-418D-AE19-62706E023703}">
                      <ahyp:hlinkClr val="tx"/>
                    </a:ext>
                  </a:extLst>
                </a:hlinkClick>
              </a:rPr>
              <a:t>https://www.gamedev.net/tutorials/programming/general-and-gameplay-programming/the-guide-to-implementing-2d-platformers-r2936/</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u="sng">
                <a:solidFill>
                  <a:schemeClr val="dk1"/>
                </a:solidFill>
                <a:latin typeface="Times New Roman"/>
                <a:ea typeface="Times New Roman"/>
                <a:cs typeface="Times New Roman"/>
                <a:sym typeface="Times New Roman"/>
                <a:hlinkClick r:id="rId8">
                  <a:extLst>
                    <a:ext uri="{A12FA001-AC4F-418D-AE19-62706E023703}">
                      <ahyp:hlinkClr val="tx"/>
                    </a:ext>
                  </a:extLst>
                </a:hlinkClick>
              </a:rPr>
              <a:t>https://gamedevacademy.org/how-to-build-a-complete-2d-platformer-in-unity/</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97" name="Shape 197"/>
        <p:cNvGrpSpPr/>
        <p:nvPr/>
      </p:nvGrpSpPr>
      <p:grpSpPr>
        <a:xfrm>
          <a:off x="0" y="0"/>
          <a:ext cx="0" cy="0"/>
          <a:chOff x="0" y="0"/>
          <a:chExt cx="0" cy="0"/>
        </a:xfrm>
      </p:grpSpPr>
      <p:sp>
        <p:nvSpPr>
          <p:cNvPr id="198" name="Google Shape;198;p34"/>
          <p:cNvSpPr txBox="1"/>
          <p:nvPr>
            <p:ph type="title"/>
          </p:nvPr>
        </p:nvSpPr>
        <p:spPr>
          <a:xfrm>
            <a:off x="471900" y="415225"/>
            <a:ext cx="8222100" cy="109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000">
                <a:latin typeface="Times New Roman"/>
                <a:ea typeface="Times New Roman"/>
                <a:cs typeface="Times New Roman"/>
                <a:sym typeface="Times New Roman"/>
              </a:rPr>
              <a:t>Thank You</a:t>
            </a:r>
            <a:endParaRPr sz="5000">
              <a:latin typeface="Times New Roman"/>
              <a:ea typeface="Times New Roman"/>
              <a:cs typeface="Times New Roman"/>
              <a:sym typeface="Times New Roman"/>
            </a:endParaRPr>
          </a:p>
        </p:txBody>
      </p:sp>
      <p:sp>
        <p:nvSpPr>
          <p:cNvPr id="199" name="Google Shape;199;p34"/>
          <p:cNvSpPr txBox="1"/>
          <p:nvPr>
            <p:ph idx="1" type="body"/>
          </p:nvPr>
        </p:nvSpPr>
        <p:spPr>
          <a:xfrm>
            <a:off x="1800900" y="2571750"/>
            <a:ext cx="5542200" cy="13527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5000">
                <a:solidFill>
                  <a:srgbClr val="000000"/>
                </a:solidFill>
                <a:latin typeface="Times New Roman"/>
                <a:ea typeface="Times New Roman"/>
                <a:cs typeface="Times New Roman"/>
                <a:sym typeface="Times New Roman"/>
              </a:rPr>
              <a:t>Any Questions?</a:t>
            </a:r>
            <a:endParaRPr sz="50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A rough example image of the game</a:t>
            </a:r>
            <a:endParaRPr sz="3500">
              <a:latin typeface="Times New Roman"/>
              <a:ea typeface="Times New Roman"/>
              <a:cs typeface="Times New Roman"/>
              <a:sym typeface="Times New Roman"/>
            </a:endParaRPr>
          </a:p>
        </p:txBody>
      </p:sp>
      <p:pic>
        <p:nvPicPr>
          <p:cNvPr id="81" name="Google Shape;81;p15"/>
          <p:cNvPicPr preferRelativeResize="0"/>
          <p:nvPr/>
        </p:nvPicPr>
        <p:blipFill>
          <a:blip r:embed="rId3">
            <a:alphaModFix/>
          </a:blip>
          <a:stretch>
            <a:fillRect/>
          </a:stretch>
        </p:blipFill>
        <p:spPr>
          <a:xfrm>
            <a:off x="1524737" y="1878075"/>
            <a:ext cx="6094526" cy="3006500"/>
          </a:xfrm>
          <a:prstGeom prst="rect">
            <a:avLst/>
          </a:prstGeom>
          <a:noFill/>
          <a:ln>
            <a:noFill/>
          </a:ln>
        </p:spPr>
      </p:pic>
      <p:pic>
        <p:nvPicPr>
          <p:cNvPr id="82" name="Google Shape;82;p15"/>
          <p:cNvPicPr preferRelativeResize="0"/>
          <p:nvPr/>
        </p:nvPicPr>
        <p:blipFill>
          <a:blip r:embed="rId4">
            <a:alphaModFix/>
          </a:blip>
          <a:stretch>
            <a:fillRect/>
          </a:stretch>
        </p:blipFill>
        <p:spPr>
          <a:xfrm>
            <a:off x="4345837" y="2293199"/>
            <a:ext cx="474226" cy="474226"/>
          </a:xfrm>
          <a:prstGeom prst="rect">
            <a:avLst/>
          </a:prstGeom>
          <a:noFill/>
          <a:ln>
            <a:noFill/>
          </a:ln>
        </p:spPr>
      </p:pic>
      <p:pic>
        <p:nvPicPr>
          <p:cNvPr id="83" name="Google Shape;83;p15"/>
          <p:cNvPicPr preferRelativeResize="0"/>
          <p:nvPr/>
        </p:nvPicPr>
        <p:blipFill>
          <a:blip r:embed="rId5">
            <a:alphaModFix/>
          </a:blip>
          <a:stretch>
            <a:fillRect/>
          </a:stretch>
        </p:blipFill>
        <p:spPr>
          <a:xfrm>
            <a:off x="6398322" y="3144197"/>
            <a:ext cx="474250" cy="474250"/>
          </a:xfrm>
          <a:prstGeom prst="rect">
            <a:avLst/>
          </a:prstGeom>
          <a:noFill/>
          <a:ln>
            <a:noFill/>
          </a:ln>
        </p:spPr>
      </p:pic>
      <p:pic>
        <p:nvPicPr>
          <p:cNvPr id="84" name="Google Shape;84;p15"/>
          <p:cNvPicPr preferRelativeResize="0"/>
          <p:nvPr/>
        </p:nvPicPr>
        <p:blipFill>
          <a:blip r:embed="rId6">
            <a:alphaModFix/>
          </a:blip>
          <a:stretch>
            <a:fillRect/>
          </a:stretch>
        </p:blipFill>
        <p:spPr>
          <a:xfrm>
            <a:off x="4020801" y="3144200"/>
            <a:ext cx="1269025" cy="633050"/>
          </a:xfrm>
          <a:prstGeom prst="rect">
            <a:avLst/>
          </a:prstGeom>
          <a:noFill/>
          <a:ln>
            <a:noFill/>
          </a:ln>
        </p:spPr>
      </p:pic>
      <p:pic>
        <p:nvPicPr>
          <p:cNvPr id="85" name="Google Shape;85;p15"/>
          <p:cNvPicPr preferRelativeResize="0"/>
          <p:nvPr/>
        </p:nvPicPr>
        <p:blipFill>
          <a:blip r:embed="rId7">
            <a:alphaModFix/>
          </a:blip>
          <a:stretch>
            <a:fillRect/>
          </a:stretch>
        </p:blipFill>
        <p:spPr>
          <a:xfrm>
            <a:off x="2003000" y="3618450"/>
            <a:ext cx="767700" cy="767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89" name="Shape 89"/>
        <p:cNvGrpSpPr/>
        <p:nvPr/>
      </p:nvGrpSpPr>
      <p:grpSpPr>
        <a:xfrm>
          <a:off x="0" y="0"/>
          <a:ext cx="0" cy="0"/>
          <a:chOff x="0" y="0"/>
          <a:chExt cx="0" cy="0"/>
        </a:xfrm>
      </p:grpSpPr>
      <p:sp>
        <p:nvSpPr>
          <p:cNvPr id="90" name="Google Shape;90;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Abstract</a:t>
            </a:r>
            <a:endParaRPr sz="3500">
              <a:latin typeface="Times New Roman"/>
              <a:ea typeface="Times New Roman"/>
              <a:cs typeface="Times New Roman"/>
              <a:sym typeface="Times New Roman"/>
            </a:endParaRPr>
          </a:p>
        </p:txBody>
      </p:sp>
      <p:sp>
        <p:nvSpPr>
          <p:cNvPr id="91" name="Google Shape;91;p16"/>
          <p:cNvSpPr txBox="1"/>
          <p:nvPr>
            <p:ph idx="1" type="body"/>
          </p:nvPr>
        </p:nvSpPr>
        <p:spPr>
          <a:xfrm>
            <a:off x="66975" y="1781475"/>
            <a:ext cx="8987700" cy="3268200"/>
          </a:xfrm>
          <a:prstGeom prst="rect">
            <a:avLst/>
          </a:prstGeom>
        </p:spPr>
        <p:txBody>
          <a:bodyPr anchorCtr="0" anchor="t" bIns="91425" lIns="91425" spcFirstLastPara="1" rIns="91425" wrap="square" tIns="91425">
            <a:normAutofit fontScale="85000"/>
          </a:bodyPr>
          <a:lstStyle/>
          <a:p>
            <a:pPr indent="0" lvl="0" marL="0" rtl="0" algn="just">
              <a:spcBef>
                <a:spcPts val="0"/>
              </a:spcBef>
              <a:spcAft>
                <a:spcPts val="0"/>
              </a:spcAft>
              <a:buNone/>
            </a:pPr>
            <a:r>
              <a:rPr lang="en" sz="1900">
                <a:solidFill>
                  <a:srgbClr val="000000"/>
                </a:solidFill>
                <a:latin typeface="Times New Roman"/>
                <a:ea typeface="Times New Roman"/>
                <a:cs typeface="Times New Roman"/>
                <a:sym typeface="Times New Roman"/>
              </a:rPr>
              <a:t>In the era of video games - platform games or platformers have defined an </a:t>
            </a:r>
            <a:r>
              <a:rPr lang="en" sz="1900">
                <a:solidFill>
                  <a:srgbClr val="000000"/>
                </a:solidFill>
                <a:latin typeface="Times New Roman"/>
                <a:ea typeface="Times New Roman"/>
                <a:cs typeface="Times New Roman"/>
                <a:sym typeface="Times New Roman"/>
              </a:rPr>
              <a:t>unforgettable</a:t>
            </a:r>
            <a:r>
              <a:rPr lang="en" sz="1900">
                <a:solidFill>
                  <a:srgbClr val="000000"/>
                </a:solidFill>
                <a:latin typeface="Times New Roman"/>
                <a:ea typeface="Times New Roman"/>
                <a:cs typeface="Times New Roman"/>
                <a:sym typeface="Times New Roman"/>
              </a:rPr>
              <a:t> picture of fun, excitement and </a:t>
            </a:r>
            <a:r>
              <a:rPr lang="en" sz="1900">
                <a:solidFill>
                  <a:srgbClr val="000000"/>
                </a:solidFill>
                <a:latin typeface="Times New Roman"/>
                <a:ea typeface="Times New Roman"/>
                <a:cs typeface="Times New Roman"/>
                <a:sym typeface="Times New Roman"/>
              </a:rPr>
              <a:t>challenge</a:t>
            </a:r>
            <a:r>
              <a:rPr lang="en" sz="1900">
                <a:solidFill>
                  <a:srgbClr val="000000"/>
                </a:solidFill>
                <a:latin typeface="Times New Roman"/>
                <a:ea typeface="Times New Roman"/>
                <a:cs typeface="Times New Roman"/>
                <a:sym typeface="Times New Roman"/>
              </a:rPr>
              <a:t>. During the 1980’s platformers </a:t>
            </a:r>
            <a:r>
              <a:rPr lang="en" sz="1900">
                <a:solidFill>
                  <a:srgbClr val="000000"/>
                </a:solidFill>
                <a:latin typeface="Times New Roman"/>
                <a:ea typeface="Times New Roman"/>
                <a:cs typeface="Times New Roman"/>
                <a:sym typeface="Times New Roman"/>
              </a:rPr>
              <a:t>were popular games in arcades. People would go to play them in large crowds. “Sonic” and “Mario” were the most popular ones. Followed by “Donkey-Kong”, “Burger-Time” and many others that followed the trend. Even today platformers are still popular amongst people of all ages. Many indie studios make different kinds of platformers today.</a:t>
            </a:r>
            <a:endParaRPr sz="19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rPr lang="en" sz="1900">
                <a:solidFill>
                  <a:srgbClr val="000000"/>
                </a:solidFill>
                <a:latin typeface="Times New Roman"/>
                <a:ea typeface="Times New Roman"/>
                <a:cs typeface="Times New Roman"/>
                <a:sym typeface="Times New Roman"/>
              </a:rPr>
              <a:t>A platform game is where the video game character or sprite is controlled by the player via an input device - keyboard, joystick, mouse or gamepad. The player moves the character around to collect tokens or collectables, dodge hazardous objects and enemies and make it to the end of the level. Some platformers are an infinite loop where the main aim is to get the highest score while others are level based. Levels get harder the player progresses further. Platformers are either 2d or 3d.</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95" name="Shape 95"/>
        <p:cNvGrpSpPr/>
        <p:nvPr/>
      </p:nvGrpSpPr>
      <p:grpSpPr>
        <a:xfrm>
          <a:off x="0" y="0"/>
          <a:ext cx="0" cy="0"/>
          <a:chOff x="0" y="0"/>
          <a:chExt cx="0" cy="0"/>
        </a:xfrm>
      </p:grpSpPr>
      <p:sp>
        <p:nvSpPr>
          <p:cNvPr id="96" name="Google Shape;96;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Abstract - Continued</a:t>
            </a:r>
            <a:endParaRPr sz="3500">
              <a:latin typeface="Times New Roman"/>
              <a:ea typeface="Times New Roman"/>
              <a:cs typeface="Times New Roman"/>
              <a:sym typeface="Times New Roman"/>
            </a:endParaRPr>
          </a:p>
        </p:txBody>
      </p:sp>
      <p:sp>
        <p:nvSpPr>
          <p:cNvPr id="97" name="Google Shape;97;p17"/>
          <p:cNvSpPr txBox="1"/>
          <p:nvPr>
            <p:ph idx="1" type="body"/>
          </p:nvPr>
        </p:nvSpPr>
        <p:spPr>
          <a:xfrm>
            <a:off x="66975" y="1781475"/>
            <a:ext cx="8987700" cy="3268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900">
                <a:solidFill>
                  <a:srgbClr val="000000"/>
                </a:solidFill>
                <a:latin typeface="Times New Roman"/>
                <a:ea typeface="Times New Roman"/>
                <a:cs typeface="Times New Roman"/>
                <a:sym typeface="Times New Roman"/>
              </a:rPr>
              <a:t>Platform games have different types - most popular are tile-based (pure or smooth), bitmask or vectoral. In platform games there are various game assets or objects within the gaming world. Character movements are considered when designing video games. Most often they simply move and jump while other games have more functionalities.</a:t>
            </a:r>
            <a:endParaRPr sz="19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rPr lang="en" sz="1900">
                <a:solidFill>
                  <a:srgbClr val="000000"/>
                </a:solidFill>
                <a:latin typeface="Times New Roman"/>
                <a:ea typeface="Times New Roman"/>
                <a:cs typeface="Times New Roman"/>
                <a:sym typeface="Times New Roman"/>
              </a:rPr>
              <a:t>For our video game - a character will catch various cubes in an endless loop jumping from platform to platform and avoiding dangerous objects. The games technical summary is discussed below in great detail. With system architecture, working principle, </a:t>
            </a:r>
            <a:r>
              <a:rPr lang="en" sz="1900">
                <a:solidFill>
                  <a:srgbClr val="000000"/>
                </a:solidFill>
                <a:latin typeface="Times New Roman"/>
                <a:ea typeface="Times New Roman"/>
                <a:cs typeface="Times New Roman"/>
                <a:sym typeface="Times New Roman"/>
              </a:rPr>
              <a:t>methodology</a:t>
            </a:r>
            <a:r>
              <a:rPr lang="en" sz="1900">
                <a:solidFill>
                  <a:srgbClr val="000000"/>
                </a:solidFill>
                <a:latin typeface="Times New Roman"/>
                <a:ea typeface="Times New Roman"/>
                <a:cs typeface="Times New Roman"/>
                <a:sym typeface="Times New Roman"/>
              </a:rPr>
              <a:t>, and tools used. Followed by a detailed work-plan then conclusion and future work.   </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01" name="Shape 101"/>
        <p:cNvGrpSpPr/>
        <p:nvPr/>
      </p:nvGrpSpPr>
      <p:grpSpPr>
        <a:xfrm>
          <a:off x="0" y="0"/>
          <a:ext cx="0" cy="0"/>
          <a:chOff x="0" y="0"/>
          <a:chExt cx="0" cy="0"/>
        </a:xfrm>
      </p:grpSpPr>
      <p:sp>
        <p:nvSpPr>
          <p:cNvPr id="102" name="Google Shape;102;p18"/>
          <p:cNvSpPr txBox="1"/>
          <p:nvPr>
            <p:ph type="title"/>
          </p:nvPr>
        </p:nvSpPr>
        <p:spPr>
          <a:xfrm>
            <a:off x="460950" y="564600"/>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Technical summary</a:t>
            </a:r>
            <a:endParaRPr sz="3500">
              <a:latin typeface="Times New Roman"/>
              <a:ea typeface="Times New Roman"/>
              <a:cs typeface="Times New Roman"/>
              <a:sym typeface="Times New Roman"/>
            </a:endParaRPr>
          </a:p>
        </p:txBody>
      </p:sp>
      <p:sp>
        <p:nvSpPr>
          <p:cNvPr id="103" name="Google Shape;103;p18"/>
          <p:cNvSpPr txBox="1"/>
          <p:nvPr>
            <p:ph idx="1" type="body"/>
          </p:nvPr>
        </p:nvSpPr>
        <p:spPr>
          <a:xfrm>
            <a:off x="471900" y="1919075"/>
            <a:ext cx="8222100" cy="30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Below the technical summary of the project is defined in detail. </a:t>
            </a:r>
            <a:br>
              <a:rPr lang="en" sz="2000">
                <a:solidFill>
                  <a:srgbClr val="000000"/>
                </a:solidFill>
                <a:latin typeface="Times New Roman"/>
                <a:ea typeface="Times New Roman"/>
                <a:cs typeface="Times New Roman"/>
                <a:sym typeface="Times New Roman"/>
              </a:rPr>
            </a:br>
            <a:br>
              <a:rPr lang="en" sz="2000">
                <a:solidFill>
                  <a:srgbClr val="000000"/>
                </a:solidFill>
                <a:latin typeface="Times New Roman"/>
                <a:ea typeface="Times New Roman"/>
                <a:cs typeface="Times New Roman"/>
                <a:sym typeface="Times New Roman"/>
              </a:rPr>
            </a:br>
            <a:r>
              <a:rPr lang="en" sz="2000">
                <a:solidFill>
                  <a:srgbClr val="000000"/>
                </a:solidFill>
                <a:latin typeface="Times New Roman"/>
                <a:ea typeface="Times New Roman"/>
                <a:cs typeface="Times New Roman"/>
                <a:sym typeface="Times New Roman"/>
              </a:rPr>
              <a:t>Below are the following topics that are </a:t>
            </a:r>
            <a:r>
              <a:rPr lang="en" sz="2000">
                <a:solidFill>
                  <a:srgbClr val="000000"/>
                </a:solidFill>
                <a:latin typeface="Times New Roman"/>
                <a:ea typeface="Times New Roman"/>
                <a:cs typeface="Times New Roman"/>
                <a:sym typeface="Times New Roman"/>
              </a:rPr>
              <a:t>covered</a:t>
            </a:r>
            <a:r>
              <a:rPr lang="en" sz="2000">
                <a:solidFill>
                  <a:srgbClr val="000000"/>
                </a:solidFill>
                <a:latin typeface="Times New Roman"/>
                <a:ea typeface="Times New Roman"/>
                <a:cs typeface="Times New Roman"/>
                <a:sym typeface="Times New Roman"/>
              </a:rPr>
              <a:t> in next slides.</a:t>
            </a:r>
            <a:endParaRPr sz="2000">
              <a:solidFill>
                <a:srgbClr val="000000"/>
              </a:solidFill>
              <a:latin typeface="Times New Roman"/>
              <a:ea typeface="Times New Roman"/>
              <a:cs typeface="Times New Roman"/>
              <a:sym typeface="Times New Roman"/>
            </a:endParaRPr>
          </a:p>
          <a:p>
            <a:pPr indent="-355600" lvl="0" marL="457200" rtl="0" algn="l">
              <a:spcBef>
                <a:spcPts val="120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System Architecture</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Working Principle</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Methodology</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Tools Used</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07" name="Shape 107"/>
        <p:cNvGrpSpPr/>
        <p:nvPr/>
      </p:nvGrpSpPr>
      <p:grpSpPr>
        <a:xfrm>
          <a:off x="0" y="0"/>
          <a:ext cx="0" cy="0"/>
          <a:chOff x="0" y="0"/>
          <a:chExt cx="0" cy="0"/>
        </a:xfrm>
      </p:grpSpPr>
      <p:sp>
        <p:nvSpPr>
          <p:cNvPr id="108" name="Google Shape;108;p19"/>
          <p:cNvSpPr txBox="1"/>
          <p:nvPr>
            <p:ph type="title"/>
          </p:nvPr>
        </p:nvSpPr>
        <p:spPr>
          <a:xfrm>
            <a:off x="471900" y="294675"/>
            <a:ext cx="8222100" cy="121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Technical Summary:</a:t>
            </a:r>
            <a:br>
              <a:rPr lang="en" sz="3500">
                <a:latin typeface="Times New Roman"/>
                <a:ea typeface="Times New Roman"/>
                <a:cs typeface="Times New Roman"/>
                <a:sym typeface="Times New Roman"/>
              </a:rPr>
            </a:br>
            <a:r>
              <a:rPr lang="en" sz="3500">
                <a:latin typeface="Times New Roman"/>
                <a:ea typeface="Times New Roman"/>
                <a:cs typeface="Times New Roman"/>
                <a:sym typeface="Times New Roman"/>
              </a:rPr>
              <a:t>System Architecture</a:t>
            </a:r>
            <a:endParaRPr sz="3500">
              <a:latin typeface="Times New Roman"/>
              <a:ea typeface="Times New Roman"/>
              <a:cs typeface="Times New Roman"/>
              <a:sym typeface="Times New Roman"/>
            </a:endParaRPr>
          </a:p>
        </p:txBody>
      </p:sp>
      <p:sp>
        <p:nvSpPr>
          <p:cNvPr id="109" name="Google Shape;109;p19"/>
          <p:cNvSpPr txBox="1"/>
          <p:nvPr>
            <p:ph idx="1" type="body"/>
          </p:nvPr>
        </p:nvSpPr>
        <p:spPr>
          <a:xfrm>
            <a:off x="93750" y="1808250"/>
            <a:ext cx="8987700" cy="326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For video games the architecture is similar to software. The 5 components are present in the game: </a:t>
            </a:r>
            <a:endParaRPr sz="2000">
              <a:solidFill>
                <a:srgbClr val="000000"/>
              </a:solidFill>
              <a:latin typeface="Times New Roman"/>
              <a:ea typeface="Times New Roman"/>
              <a:cs typeface="Times New Roman"/>
              <a:sym typeface="Times New Roman"/>
            </a:endParaRPr>
          </a:p>
          <a:p>
            <a:pPr indent="-355600" lvl="0" marL="457200" rtl="0" algn="l">
              <a:spcBef>
                <a:spcPts val="120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Graphics Engine</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Sound and Audio Engine</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Rendering and Vision Input Engine</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I/O Devices - Keyboard, Mouse</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 sz="2000">
                <a:solidFill>
                  <a:srgbClr val="000000"/>
                </a:solidFill>
                <a:latin typeface="Times New Roman"/>
                <a:ea typeface="Times New Roman"/>
                <a:cs typeface="Times New Roman"/>
                <a:sym typeface="Times New Roman"/>
              </a:rPr>
              <a:t>DLL files and Drivers/Device APIs</a:t>
            </a:r>
            <a:endParaRPr sz="20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sz="2000">
                <a:solidFill>
                  <a:srgbClr val="000000"/>
                </a:solidFill>
                <a:latin typeface="Times New Roman"/>
                <a:ea typeface="Times New Roman"/>
                <a:cs typeface="Times New Roman"/>
                <a:sym typeface="Times New Roman"/>
              </a:rPr>
              <a:t>All of these elements combined will give game playability to the maximum.</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13" name="Shape 113"/>
        <p:cNvGrpSpPr/>
        <p:nvPr/>
      </p:nvGrpSpPr>
      <p:grpSpPr>
        <a:xfrm>
          <a:off x="0" y="0"/>
          <a:ext cx="0" cy="0"/>
          <a:chOff x="0" y="0"/>
          <a:chExt cx="0" cy="0"/>
        </a:xfrm>
      </p:grpSpPr>
      <p:sp>
        <p:nvSpPr>
          <p:cNvPr id="114" name="Google Shape;114;p20"/>
          <p:cNvSpPr txBox="1"/>
          <p:nvPr>
            <p:ph type="title"/>
          </p:nvPr>
        </p:nvSpPr>
        <p:spPr>
          <a:xfrm>
            <a:off x="471900" y="294675"/>
            <a:ext cx="8222100" cy="121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Technical Summary:</a:t>
            </a:r>
            <a:br>
              <a:rPr lang="en" sz="3500">
                <a:latin typeface="Times New Roman"/>
                <a:ea typeface="Times New Roman"/>
                <a:cs typeface="Times New Roman"/>
                <a:sym typeface="Times New Roman"/>
              </a:rPr>
            </a:br>
            <a:r>
              <a:rPr lang="en" sz="3500">
                <a:latin typeface="Times New Roman"/>
                <a:ea typeface="Times New Roman"/>
                <a:cs typeface="Times New Roman"/>
                <a:sym typeface="Times New Roman"/>
              </a:rPr>
              <a:t>System Architecture - Continued</a:t>
            </a:r>
            <a:endParaRPr sz="3500">
              <a:latin typeface="Times New Roman"/>
              <a:ea typeface="Times New Roman"/>
              <a:cs typeface="Times New Roman"/>
              <a:sym typeface="Times New Roman"/>
            </a:endParaRPr>
          </a:p>
        </p:txBody>
      </p:sp>
      <p:sp>
        <p:nvSpPr>
          <p:cNvPr id="115" name="Google Shape;115;p20"/>
          <p:cNvSpPr txBox="1"/>
          <p:nvPr>
            <p:ph idx="1" type="body"/>
          </p:nvPr>
        </p:nvSpPr>
        <p:spPr>
          <a:xfrm>
            <a:off x="93750" y="1808250"/>
            <a:ext cx="8947500" cy="3268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2000">
                <a:solidFill>
                  <a:srgbClr val="000000"/>
                </a:solidFill>
                <a:latin typeface="Times New Roman"/>
                <a:ea typeface="Times New Roman"/>
                <a:cs typeface="Times New Roman"/>
                <a:sym typeface="Times New Roman"/>
              </a:rPr>
              <a:t>→Graphics Engine: Software with an application program that helps to draw graphics on computer's display. Also makes game's scenes clear and run smooth.</a:t>
            </a:r>
            <a:endParaRPr sz="20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2000">
                <a:solidFill>
                  <a:srgbClr val="000000"/>
                </a:solidFill>
                <a:latin typeface="Times New Roman"/>
                <a:ea typeface="Times New Roman"/>
                <a:cs typeface="Times New Roman"/>
                <a:sym typeface="Times New Roman"/>
              </a:rPr>
              <a:t>→Sound/Audio Engine: Consists of algorithms for dealing with sound and in-built programs are written to handle the sound effects in the game. Abstraction APIs, like Open-AL, SDL Audio, X-Audio 2, Web Audio, etc.</a:t>
            </a:r>
            <a:endParaRPr sz="20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rPr lang="en" sz="2000">
                <a:solidFill>
                  <a:srgbClr val="000000"/>
                </a:solidFill>
                <a:latin typeface="Times New Roman"/>
                <a:ea typeface="Times New Roman"/>
                <a:cs typeface="Times New Roman"/>
                <a:sym typeface="Times New Roman"/>
              </a:rPr>
              <a:t>→Rendering and Vision-Input Engine: Along with vision input system produces 3D animated graphics, using different techniques, like rasterization and ray-tracing. Direct3D and OpenGL or DirectX.</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119" name="Shape 119"/>
        <p:cNvGrpSpPr/>
        <p:nvPr/>
      </p:nvGrpSpPr>
      <p:grpSpPr>
        <a:xfrm>
          <a:off x="0" y="0"/>
          <a:ext cx="0" cy="0"/>
          <a:chOff x="0" y="0"/>
          <a:chExt cx="0" cy="0"/>
        </a:xfrm>
      </p:grpSpPr>
      <p:sp>
        <p:nvSpPr>
          <p:cNvPr id="120" name="Google Shape;120;p21"/>
          <p:cNvSpPr txBox="1"/>
          <p:nvPr>
            <p:ph type="title"/>
          </p:nvPr>
        </p:nvSpPr>
        <p:spPr>
          <a:xfrm>
            <a:off x="471900" y="294675"/>
            <a:ext cx="8222100" cy="121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latin typeface="Times New Roman"/>
                <a:ea typeface="Times New Roman"/>
                <a:cs typeface="Times New Roman"/>
                <a:sym typeface="Times New Roman"/>
              </a:rPr>
              <a:t>Technical Summary:</a:t>
            </a:r>
            <a:br>
              <a:rPr lang="en" sz="3500">
                <a:latin typeface="Times New Roman"/>
                <a:ea typeface="Times New Roman"/>
                <a:cs typeface="Times New Roman"/>
                <a:sym typeface="Times New Roman"/>
              </a:rPr>
            </a:br>
            <a:r>
              <a:rPr lang="en" sz="3500">
                <a:latin typeface="Times New Roman"/>
                <a:ea typeface="Times New Roman"/>
                <a:cs typeface="Times New Roman"/>
                <a:sym typeface="Times New Roman"/>
              </a:rPr>
              <a:t>System Architecture - Continued</a:t>
            </a:r>
            <a:endParaRPr sz="3500">
              <a:latin typeface="Times New Roman"/>
              <a:ea typeface="Times New Roman"/>
              <a:cs typeface="Times New Roman"/>
              <a:sym typeface="Times New Roman"/>
            </a:endParaRPr>
          </a:p>
        </p:txBody>
      </p:sp>
      <p:sp>
        <p:nvSpPr>
          <p:cNvPr id="121" name="Google Shape;121;p21"/>
          <p:cNvSpPr txBox="1"/>
          <p:nvPr>
            <p:ph idx="1" type="body"/>
          </p:nvPr>
        </p:nvSpPr>
        <p:spPr>
          <a:xfrm>
            <a:off x="93750" y="1808250"/>
            <a:ext cx="8961000" cy="3268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2000">
                <a:solidFill>
                  <a:srgbClr val="000000"/>
                </a:solidFill>
                <a:latin typeface="Times New Roman"/>
                <a:ea typeface="Times New Roman"/>
                <a:cs typeface="Times New Roman"/>
                <a:sym typeface="Times New Roman"/>
              </a:rPr>
              <a:t>→I/O Devices: Input Devices - inputting the data, Output Devices - generate the finished product of machine processing. Peripheral devices like mouse, keyboard, joysticks, gamepads and monitors.</a:t>
            </a:r>
            <a:endParaRPr sz="20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rPr lang="en" sz="2000">
                <a:solidFill>
                  <a:srgbClr val="000000"/>
                </a:solidFill>
                <a:latin typeface="Times New Roman"/>
                <a:ea typeface="Times New Roman"/>
                <a:cs typeface="Times New Roman"/>
                <a:sym typeface="Times New Roman"/>
              </a:rPr>
              <a:t>→DLL files and Drivers/Device APIs: A DLL (Dynamic Link Library) file - type of file which includes instructions written in the form of programs which can be called or used by other programs for performing certain tasks. API (Application Programming Interface) lets the developers to create any application which can ultimately interact with hardware devices.</a:t>
            </a:r>
            <a:endParaRPr sz="20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