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1361E-966D-457D-81D2-73C18A9FDA06}"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FAC6B-1204-4DEF-AC19-A59FF5F5CFB4}" type="slidenum">
              <a:rPr lang="en-US" smtClean="0"/>
              <a:t>‹#›</a:t>
            </a:fld>
            <a:endParaRPr lang="en-US"/>
          </a:p>
        </p:txBody>
      </p:sp>
    </p:spTree>
    <p:extLst>
      <p:ext uri="{BB962C8B-B14F-4D97-AF65-F5344CB8AC3E}">
        <p14:creationId xmlns:p14="http://schemas.microsoft.com/office/powerpoint/2010/main" val="60177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2FAC6B-1204-4DEF-AC19-A59FF5F5CFB4}" type="slidenum">
              <a:rPr lang="en-US" smtClean="0"/>
              <a:t>5</a:t>
            </a:fld>
            <a:endParaRPr lang="en-US"/>
          </a:p>
        </p:txBody>
      </p:sp>
    </p:spTree>
    <p:extLst>
      <p:ext uri="{BB962C8B-B14F-4D97-AF65-F5344CB8AC3E}">
        <p14:creationId xmlns:p14="http://schemas.microsoft.com/office/powerpoint/2010/main" val="345192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DEB19E-64E4-42EF-8F36-2CEB8111F3A9}" type="datetimeFigureOut">
              <a:rPr lang="en-US" smtClean="0"/>
              <a:t>11/9/2023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1D7CD83-9EDD-4C73-915F-41B76E5D438B}" type="slidenum">
              <a:rPr lang="en-US" smtClean="0"/>
              <a:t>‹#›</a:t>
            </a:fld>
            <a:endParaRPr lang="en-US"/>
          </a:p>
        </p:txBody>
      </p:sp>
    </p:spTree>
    <p:extLst>
      <p:ext uri="{BB962C8B-B14F-4D97-AF65-F5344CB8AC3E}">
        <p14:creationId xmlns:p14="http://schemas.microsoft.com/office/powerpoint/2010/main" val="257643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DEB19E-64E4-42EF-8F36-2CEB8111F3A9}"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D7CD83-9EDD-4C73-915F-41B76E5D438B}" type="slidenum">
              <a:rPr lang="en-US" smtClean="0"/>
              <a:t>‹#›</a:t>
            </a:fld>
            <a:endParaRPr lang="en-US"/>
          </a:p>
        </p:txBody>
      </p:sp>
    </p:spTree>
    <p:extLst>
      <p:ext uri="{BB962C8B-B14F-4D97-AF65-F5344CB8AC3E}">
        <p14:creationId xmlns:p14="http://schemas.microsoft.com/office/powerpoint/2010/main" val="2017659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DEB19E-64E4-42EF-8F36-2CEB8111F3A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D7CD83-9EDD-4C73-915F-41B76E5D438B}" type="slidenum">
              <a:rPr lang="en-US" smtClean="0"/>
              <a:t>‹#›</a:t>
            </a:fld>
            <a:endParaRPr lang="en-US"/>
          </a:p>
        </p:txBody>
      </p:sp>
    </p:spTree>
    <p:extLst>
      <p:ext uri="{BB962C8B-B14F-4D97-AF65-F5344CB8AC3E}">
        <p14:creationId xmlns:p14="http://schemas.microsoft.com/office/powerpoint/2010/main" val="3303013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DEB19E-64E4-42EF-8F36-2CEB8111F3A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D7CD83-9EDD-4C73-915F-41B76E5D438B}" type="slidenum">
              <a:rPr lang="en-US" smtClean="0"/>
              <a:t>‹#›</a:t>
            </a:fld>
            <a:endParaRPr lang="en-US"/>
          </a:p>
        </p:txBody>
      </p:sp>
    </p:spTree>
    <p:extLst>
      <p:ext uri="{BB962C8B-B14F-4D97-AF65-F5344CB8AC3E}">
        <p14:creationId xmlns:p14="http://schemas.microsoft.com/office/powerpoint/2010/main" val="3927968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DEB19E-64E4-42EF-8F36-2CEB8111F3A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D7CD83-9EDD-4C73-915F-41B76E5D438B}" type="slidenum">
              <a:rPr lang="en-US" smtClean="0"/>
              <a:t>‹#›</a:t>
            </a:fld>
            <a:endParaRPr lang="en-US"/>
          </a:p>
        </p:txBody>
      </p:sp>
    </p:spTree>
    <p:extLst>
      <p:ext uri="{BB962C8B-B14F-4D97-AF65-F5344CB8AC3E}">
        <p14:creationId xmlns:p14="http://schemas.microsoft.com/office/powerpoint/2010/main" val="3142819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DEB19E-64E4-42EF-8F36-2CEB8111F3A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D7CD83-9EDD-4C73-915F-41B76E5D438B}" type="slidenum">
              <a:rPr lang="en-US" smtClean="0"/>
              <a:t>‹#›</a:t>
            </a:fld>
            <a:endParaRPr lang="en-US"/>
          </a:p>
        </p:txBody>
      </p:sp>
    </p:spTree>
    <p:extLst>
      <p:ext uri="{BB962C8B-B14F-4D97-AF65-F5344CB8AC3E}">
        <p14:creationId xmlns:p14="http://schemas.microsoft.com/office/powerpoint/2010/main" val="240719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DEB19E-64E4-42EF-8F36-2CEB8111F3A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D7CD83-9EDD-4C73-915F-41B76E5D438B}" type="slidenum">
              <a:rPr lang="en-US" smtClean="0"/>
              <a:t>‹#›</a:t>
            </a:fld>
            <a:endParaRPr lang="en-US"/>
          </a:p>
        </p:txBody>
      </p:sp>
    </p:spTree>
    <p:extLst>
      <p:ext uri="{BB962C8B-B14F-4D97-AF65-F5344CB8AC3E}">
        <p14:creationId xmlns:p14="http://schemas.microsoft.com/office/powerpoint/2010/main" val="1192112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EB19E-64E4-42EF-8F36-2CEB8111F3A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D7CD83-9EDD-4C73-915F-41B76E5D438B}" type="slidenum">
              <a:rPr lang="en-US" smtClean="0"/>
              <a:t>‹#›</a:t>
            </a:fld>
            <a:endParaRPr lang="en-US"/>
          </a:p>
        </p:txBody>
      </p:sp>
    </p:spTree>
    <p:extLst>
      <p:ext uri="{BB962C8B-B14F-4D97-AF65-F5344CB8AC3E}">
        <p14:creationId xmlns:p14="http://schemas.microsoft.com/office/powerpoint/2010/main" val="1516561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EB19E-64E4-42EF-8F36-2CEB8111F3A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D7CD83-9EDD-4C73-915F-41B76E5D438B}" type="slidenum">
              <a:rPr lang="en-US" smtClean="0"/>
              <a:t>‹#›</a:t>
            </a:fld>
            <a:endParaRPr lang="en-US"/>
          </a:p>
        </p:txBody>
      </p:sp>
    </p:spTree>
    <p:extLst>
      <p:ext uri="{BB962C8B-B14F-4D97-AF65-F5344CB8AC3E}">
        <p14:creationId xmlns:p14="http://schemas.microsoft.com/office/powerpoint/2010/main" val="195327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EB19E-64E4-42EF-8F36-2CEB8111F3A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1D7CD83-9EDD-4C73-915F-41B76E5D438B}" type="slidenum">
              <a:rPr lang="en-US" smtClean="0"/>
              <a:t>‹#›</a:t>
            </a:fld>
            <a:endParaRPr lang="en-US"/>
          </a:p>
        </p:txBody>
      </p:sp>
    </p:spTree>
    <p:extLst>
      <p:ext uri="{BB962C8B-B14F-4D97-AF65-F5344CB8AC3E}">
        <p14:creationId xmlns:p14="http://schemas.microsoft.com/office/powerpoint/2010/main" val="267054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DEB19E-64E4-42EF-8F36-2CEB8111F3A9}"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D7CD83-9EDD-4C73-915F-41B76E5D438B}" type="slidenum">
              <a:rPr lang="en-US" smtClean="0"/>
              <a:t>‹#›</a:t>
            </a:fld>
            <a:endParaRPr lang="en-US"/>
          </a:p>
        </p:txBody>
      </p:sp>
    </p:spTree>
    <p:extLst>
      <p:ext uri="{BB962C8B-B14F-4D97-AF65-F5344CB8AC3E}">
        <p14:creationId xmlns:p14="http://schemas.microsoft.com/office/powerpoint/2010/main" val="134733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DEB19E-64E4-42EF-8F36-2CEB8111F3A9}"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D7CD83-9EDD-4C73-915F-41B76E5D438B}" type="slidenum">
              <a:rPr lang="en-US" smtClean="0"/>
              <a:t>‹#›</a:t>
            </a:fld>
            <a:endParaRPr lang="en-US"/>
          </a:p>
        </p:txBody>
      </p:sp>
    </p:spTree>
    <p:extLst>
      <p:ext uri="{BB962C8B-B14F-4D97-AF65-F5344CB8AC3E}">
        <p14:creationId xmlns:p14="http://schemas.microsoft.com/office/powerpoint/2010/main" val="567418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EB19E-64E4-42EF-8F36-2CEB8111F3A9}"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D7CD83-9EDD-4C73-915F-41B76E5D438B}" type="slidenum">
              <a:rPr lang="en-US" smtClean="0"/>
              <a:t>‹#›</a:t>
            </a:fld>
            <a:endParaRPr lang="en-US"/>
          </a:p>
        </p:txBody>
      </p:sp>
    </p:spTree>
    <p:extLst>
      <p:ext uri="{BB962C8B-B14F-4D97-AF65-F5344CB8AC3E}">
        <p14:creationId xmlns:p14="http://schemas.microsoft.com/office/powerpoint/2010/main" val="119005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DEB19E-64E4-42EF-8F36-2CEB8111F3A9}"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D7CD83-9EDD-4C73-915F-41B76E5D438B}" type="slidenum">
              <a:rPr lang="en-US" smtClean="0"/>
              <a:t>‹#›</a:t>
            </a:fld>
            <a:endParaRPr lang="en-US"/>
          </a:p>
        </p:txBody>
      </p:sp>
    </p:spTree>
    <p:extLst>
      <p:ext uri="{BB962C8B-B14F-4D97-AF65-F5344CB8AC3E}">
        <p14:creationId xmlns:p14="http://schemas.microsoft.com/office/powerpoint/2010/main" val="313262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DEB19E-64E4-42EF-8F36-2CEB8111F3A9}"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D7CD83-9EDD-4C73-915F-41B76E5D438B}" type="slidenum">
              <a:rPr lang="en-US" smtClean="0"/>
              <a:t>‹#›</a:t>
            </a:fld>
            <a:endParaRPr lang="en-US"/>
          </a:p>
        </p:txBody>
      </p:sp>
    </p:spTree>
    <p:extLst>
      <p:ext uri="{BB962C8B-B14F-4D97-AF65-F5344CB8AC3E}">
        <p14:creationId xmlns:p14="http://schemas.microsoft.com/office/powerpoint/2010/main" val="256155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DEB19E-64E4-42EF-8F36-2CEB8111F3A9}"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D7CD83-9EDD-4C73-915F-41B76E5D438B}" type="slidenum">
              <a:rPr lang="en-US" smtClean="0"/>
              <a:t>‹#›</a:t>
            </a:fld>
            <a:endParaRPr lang="en-US"/>
          </a:p>
        </p:txBody>
      </p:sp>
    </p:spTree>
    <p:extLst>
      <p:ext uri="{BB962C8B-B14F-4D97-AF65-F5344CB8AC3E}">
        <p14:creationId xmlns:p14="http://schemas.microsoft.com/office/powerpoint/2010/main" val="156292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DEB19E-64E4-42EF-8F36-2CEB8111F3A9}"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D7CD83-9EDD-4C73-915F-41B76E5D438B}" type="slidenum">
              <a:rPr lang="en-US" smtClean="0"/>
              <a:t>‹#›</a:t>
            </a:fld>
            <a:endParaRPr lang="en-US"/>
          </a:p>
        </p:txBody>
      </p:sp>
    </p:spTree>
    <p:extLst>
      <p:ext uri="{BB962C8B-B14F-4D97-AF65-F5344CB8AC3E}">
        <p14:creationId xmlns:p14="http://schemas.microsoft.com/office/powerpoint/2010/main" val="109324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DEB19E-64E4-42EF-8F36-2CEB8111F3A9}" type="datetimeFigureOut">
              <a:rPr lang="en-US" smtClean="0"/>
              <a:t>11/9/2023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D7CD83-9EDD-4C73-915F-41B76E5D438B}" type="slidenum">
              <a:rPr lang="en-US" smtClean="0"/>
              <a:t>‹#›</a:t>
            </a:fld>
            <a:endParaRPr lang="en-US"/>
          </a:p>
        </p:txBody>
      </p:sp>
    </p:spTree>
    <p:extLst>
      <p:ext uri="{BB962C8B-B14F-4D97-AF65-F5344CB8AC3E}">
        <p14:creationId xmlns:p14="http://schemas.microsoft.com/office/powerpoint/2010/main" val="2564188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3390/buildings13071712"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1A85B6-889F-4096-8EF7-1B3ED2998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p:sp>
        <p:nvSpPr>
          <p:cNvPr id="4" name="TextBox 3">
            <a:extLst>
              <a:ext uri="{FF2B5EF4-FFF2-40B4-BE49-F238E27FC236}">
                <a16:creationId xmlns:a16="http://schemas.microsoft.com/office/drawing/2014/main" id="{D6B50BC9-B1A7-4F40-B550-62A3F13DFC62}"/>
              </a:ext>
            </a:extLst>
          </p:cNvPr>
          <p:cNvSpPr txBox="1"/>
          <p:nvPr/>
        </p:nvSpPr>
        <p:spPr>
          <a:xfrm>
            <a:off x="2297725" y="1378634"/>
            <a:ext cx="7117654" cy="553998"/>
          </a:xfrm>
          <a:prstGeom prst="rect">
            <a:avLst/>
          </a:prstGeom>
          <a:noFill/>
        </p:spPr>
        <p:txBody>
          <a:bodyPr wrap="none" rtlCol="0">
            <a:spAutoFit/>
          </a:bodyPr>
          <a:lstStyle/>
          <a:p>
            <a:pPr algn="ctr"/>
            <a:r>
              <a:rPr lang="en-US" sz="3000" dirty="0">
                <a:latin typeface="Times New Roman" panose="02020603050405020304" pitchFamily="18" charset="0"/>
                <a:cs typeface="Times New Roman" panose="02020603050405020304" pitchFamily="18" charset="0"/>
              </a:rPr>
              <a:t>Building Collapse Modelling and Simulation</a:t>
            </a:r>
          </a:p>
        </p:txBody>
      </p:sp>
      <p:graphicFrame>
        <p:nvGraphicFramePr>
          <p:cNvPr id="5" name="Table 4">
            <a:extLst>
              <a:ext uri="{FF2B5EF4-FFF2-40B4-BE49-F238E27FC236}">
                <a16:creationId xmlns:a16="http://schemas.microsoft.com/office/drawing/2014/main" id="{DD777F8A-4DFC-43AA-BD4C-A157C3AA645D}"/>
              </a:ext>
            </a:extLst>
          </p:cNvPr>
          <p:cNvGraphicFramePr>
            <a:graphicFrameLocks noGrp="1"/>
          </p:cNvGraphicFramePr>
          <p:nvPr>
            <p:extLst>
              <p:ext uri="{D42A27DB-BD31-4B8C-83A1-F6EECF244321}">
                <p14:modId xmlns:p14="http://schemas.microsoft.com/office/powerpoint/2010/main" val="2310899496"/>
              </p:ext>
            </p:extLst>
          </p:nvPr>
        </p:nvGraphicFramePr>
        <p:xfrm>
          <a:off x="2297723" y="3650566"/>
          <a:ext cx="7596553" cy="1828800"/>
        </p:xfrm>
        <a:graphic>
          <a:graphicData uri="http://schemas.openxmlformats.org/drawingml/2006/table">
            <a:tbl>
              <a:tblPr firstRow="1" bandRow="1">
                <a:tableStyleId>{5C22544A-7EE6-4342-B048-85BDC9FD1C3A}</a:tableStyleId>
              </a:tblPr>
              <a:tblGrid>
                <a:gridCol w="1277356">
                  <a:extLst>
                    <a:ext uri="{9D8B030D-6E8A-4147-A177-3AD203B41FA5}">
                      <a16:colId xmlns:a16="http://schemas.microsoft.com/office/drawing/2014/main" val="2680234731"/>
                    </a:ext>
                  </a:extLst>
                </a:gridCol>
                <a:gridCol w="6319197">
                  <a:extLst>
                    <a:ext uri="{9D8B030D-6E8A-4147-A177-3AD203B41FA5}">
                      <a16:colId xmlns:a16="http://schemas.microsoft.com/office/drawing/2014/main" val="846143030"/>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Name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Mirza Ahmad </a:t>
                      </a:r>
                      <a:r>
                        <a:rPr lang="en-US" sz="2400" b="0" dirty="0" err="1">
                          <a:solidFill>
                            <a:schemeClr val="tx1"/>
                          </a:solidFill>
                          <a:latin typeface="Times New Roman" panose="02020603050405020304" pitchFamily="18" charset="0"/>
                          <a:cs typeface="Times New Roman" panose="02020603050405020304" pitchFamily="18" charset="0"/>
                        </a:rPr>
                        <a:t>Shayer</a:t>
                      </a:r>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2548726"/>
                  </a:ext>
                </a:extLst>
              </a:tr>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ID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22273008</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81914736"/>
                  </a:ext>
                </a:extLst>
              </a:tr>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Course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Petri Net Theory And Modeling Of Systems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8172707"/>
                  </a:ext>
                </a:extLst>
              </a:tr>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Faculty :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b="0" dirty="0" err="1">
                          <a:solidFill>
                            <a:schemeClr val="tx1"/>
                          </a:solidFill>
                          <a:latin typeface="Times New Roman" panose="02020603050405020304" pitchFamily="18" charset="0"/>
                          <a:cs typeface="Times New Roman" panose="02020603050405020304" pitchFamily="18" charset="0"/>
                        </a:rPr>
                        <a:t>Annajiat</a:t>
                      </a:r>
                      <a:r>
                        <a:rPr lang="en-US" sz="2400" b="0" dirty="0">
                          <a:solidFill>
                            <a:schemeClr val="tx1"/>
                          </a:solidFill>
                          <a:latin typeface="Times New Roman" panose="02020603050405020304" pitchFamily="18" charset="0"/>
                          <a:cs typeface="Times New Roman" panose="02020603050405020304" pitchFamily="18" charset="0"/>
                        </a:rPr>
                        <a:t> </a:t>
                      </a:r>
                      <a:r>
                        <a:rPr lang="en-US" sz="2400" b="0" dirty="0" err="1">
                          <a:solidFill>
                            <a:schemeClr val="tx1"/>
                          </a:solidFill>
                          <a:latin typeface="Times New Roman" panose="02020603050405020304" pitchFamily="18" charset="0"/>
                          <a:cs typeface="Times New Roman" panose="02020603050405020304" pitchFamily="18" charset="0"/>
                        </a:rPr>
                        <a:t>Alim</a:t>
                      </a:r>
                      <a:r>
                        <a:rPr lang="en-US" sz="2400" b="0" dirty="0">
                          <a:solidFill>
                            <a:schemeClr val="tx1"/>
                          </a:solidFill>
                          <a:latin typeface="Times New Roman" panose="02020603050405020304" pitchFamily="18" charset="0"/>
                          <a:cs typeface="Times New Roman" panose="02020603050405020304" pitchFamily="18" charset="0"/>
                        </a:rPr>
                        <a:t> Rasel [AAR]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21171442"/>
                  </a:ext>
                </a:extLst>
              </a:tr>
            </a:tbl>
          </a:graphicData>
        </a:graphic>
      </p:graphicFrame>
      <p:sp>
        <p:nvSpPr>
          <p:cNvPr id="6" name="TextBox 5">
            <a:extLst>
              <a:ext uri="{FF2B5EF4-FFF2-40B4-BE49-F238E27FC236}">
                <a16:creationId xmlns:a16="http://schemas.microsoft.com/office/drawing/2014/main" id="{F93E6B4D-0667-406F-A625-E834BC75CDC6}"/>
              </a:ext>
            </a:extLst>
          </p:cNvPr>
          <p:cNvSpPr txBox="1"/>
          <p:nvPr/>
        </p:nvSpPr>
        <p:spPr>
          <a:xfrm>
            <a:off x="2530158" y="2450270"/>
            <a:ext cx="6652783"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Submission 2 : Individual Paper Presentation</a:t>
            </a:r>
          </a:p>
        </p:txBody>
      </p:sp>
    </p:spTree>
    <p:extLst>
      <p:ext uri="{BB962C8B-B14F-4D97-AF65-F5344CB8AC3E}">
        <p14:creationId xmlns:p14="http://schemas.microsoft.com/office/powerpoint/2010/main" val="1094421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B37CB8-BC22-4E7B-B99A-3D4F35401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1575" y="812552"/>
            <a:ext cx="6236320" cy="5674390"/>
          </a:xfrm>
          <a:prstGeom prst="rect">
            <a:avLst/>
          </a:prstGeom>
        </p:spPr>
      </p:pic>
      <p:sp>
        <p:nvSpPr>
          <p:cNvPr id="4" name="TextBox 3">
            <a:extLst>
              <a:ext uri="{FF2B5EF4-FFF2-40B4-BE49-F238E27FC236}">
                <a16:creationId xmlns:a16="http://schemas.microsoft.com/office/drawing/2014/main" id="{93ADC7F9-C560-4BDF-88ED-9455E6E09960}"/>
              </a:ext>
            </a:extLst>
          </p:cNvPr>
          <p:cNvSpPr txBox="1"/>
          <p:nvPr/>
        </p:nvSpPr>
        <p:spPr>
          <a:xfrm>
            <a:off x="5255634" y="371058"/>
            <a:ext cx="256653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Earthquake Frequency</a:t>
            </a:r>
          </a:p>
        </p:txBody>
      </p:sp>
      <p:pic>
        <p:nvPicPr>
          <p:cNvPr id="5" name="Picture 4">
            <a:extLst>
              <a:ext uri="{FF2B5EF4-FFF2-40B4-BE49-F238E27FC236}">
                <a16:creationId xmlns:a16="http://schemas.microsoft.com/office/drawing/2014/main" id="{D62C6490-58E0-4382-A5C2-20609C12D1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p:spTree>
    <p:extLst>
      <p:ext uri="{BB962C8B-B14F-4D97-AF65-F5344CB8AC3E}">
        <p14:creationId xmlns:p14="http://schemas.microsoft.com/office/powerpoint/2010/main" val="111262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CA5114-39B4-4D83-A196-D2BB02D4F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p:sp>
        <p:nvSpPr>
          <p:cNvPr id="3" name="TextBox 2">
            <a:extLst>
              <a:ext uri="{FF2B5EF4-FFF2-40B4-BE49-F238E27FC236}">
                <a16:creationId xmlns:a16="http://schemas.microsoft.com/office/drawing/2014/main" id="{33FCF951-3388-4419-8B6E-E17E93857A6F}"/>
              </a:ext>
            </a:extLst>
          </p:cNvPr>
          <p:cNvSpPr txBox="1"/>
          <p:nvPr/>
        </p:nvSpPr>
        <p:spPr>
          <a:xfrm>
            <a:off x="2644725" y="2197138"/>
            <a:ext cx="223971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Material and Model</a:t>
            </a:r>
          </a:p>
        </p:txBody>
      </p:sp>
      <p:pic>
        <p:nvPicPr>
          <p:cNvPr id="5" name="Picture 4">
            <a:extLst>
              <a:ext uri="{FF2B5EF4-FFF2-40B4-BE49-F238E27FC236}">
                <a16:creationId xmlns:a16="http://schemas.microsoft.com/office/drawing/2014/main" id="{155641B9-D1A6-49AA-AD0E-8E1C27BC8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746" y="3523459"/>
            <a:ext cx="5318692" cy="1864853"/>
          </a:xfrm>
          <a:prstGeom prst="rect">
            <a:avLst/>
          </a:prstGeom>
        </p:spPr>
      </p:pic>
      <p:pic>
        <p:nvPicPr>
          <p:cNvPr id="7" name="Picture 6">
            <a:extLst>
              <a:ext uri="{FF2B5EF4-FFF2-40B4-BE49-F238E27FC236}">
                <a16:creationId xmlns:a16="http://schemas.microsoft.com/office/drawing/2014/main" id="{9A78C23C-9C72-4F6E-8DFD-AC3C021B80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0711" y="1733100"/>
            <a:ext cx="5318692" cy="4552533"/>
          </a:xfrm>
          <a:prstGeom prst="rect">
            <a:avLst/>
          </a:prstGeom>
        </p:spPr>
      </p:pic>
    </p:spTree>
    <p:extLst>
      <p:ext uri="{BB962C8B-B14F-4D97-AF65-F5344CB8AC3E}">
        <p14:creationId xmlns:p14="http://schemas.microsoft.com/office/powerpoint/2010/main" val="1163144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65B607-16B4-419A-BBB5-A7CE672A5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p:sp>
        <p:nvSpPr>
          <p:cNvPr id="3" name="TextBox 2">
            <a:extLst>
              <a:ext uri="{FF2B5EF4-FFF2-40B4-BE49-F238E27FC236}">
                <a16:creationId xmlns:a16="http://schemas.microsoft.com/office/drawing/2014/main" id="{D0CE9AAA-D51D-4D44-A1E3-F15D1E7C99D5}"/>
              </a:ext>
            </a:extLst>
          </p:cNvPr>
          <p:cNvSpPr txBox="1"/>
          <p:nvPr/>
        </p:nvSpPr>
        <p:spPr>
          <a:xfrm>
            <a:off x="4822631" y="1009302"/>
            <a:ext cx="230383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Equations and Math</a:t>
            </a:r>
          </a:p>
        </p:txBody>
      </p:sp>
      <p:pic>
        <p:nvPicPr>
          <p:cNvPr id="5" name="Picture 4">
            <a:extLst>
              <a:ext uri="{FF2B5EF4-FFF2-40B4-BE49-F238E27FC236}">
                <a16:creationId xmlns:a16="http://schemas.microsoft.com/office/drawing/2014/main" id="{B8BC72EC-78E4-4A1D-9D65-E56987BAA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7399" y="2952411"/>
            <a:ext cx="3439173" cy="953178"/>
          </a:xfrm>
          <a:prstGeom prst="rect">
            <a:avLst/>
          </a:prstGeom>
        </p:spPr>
      </p:pic>
      <p:pic>
        <p:nvPicPr>
          <p:cNvPr id="7" name="Picture 6">
            <a:extLst>
              <a:ext uri="{FF2B5EF4-FFF2-40B4-BE49-F238E27FC236}">
                <a16:creationId xmlns:a16="http://schemas.microsoft.com/office/drawing/2014/main" id="{2945C79E-52D9-4A8F-B42B-BB9B83CB63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0354" y="1885072"/>
            <a:ext cx="6109052" cy="3657326"/>
          </a:xfrm>
          <a:prstGeom prst="rect">
            <a:avLst/>
          </a:prstGeom>
        </p:spPr>
      </p:pic>
    </p:spTree>
    <p:extLst>
      <p:ext uri="{BB962C8B-B14F-4D97-AF65-F5344CB8AC3E}">
        <p14:creationId xmlns:p14="http://schemas.microsoft.com/office/powerpoint/2010/main" val="4208212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77A1D5-0C7D-41ED-BE87-0BBFE4E65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p:pic>
        <p:nvPicPr>
          <p:cNvPr id="4" name="Picture 3">
            <a:extLst>
              <a:ext uri="{FF2B5EF4-FFF2-40B4-BE49-F238E27FC236}">
                <a16:creationId xmlns:a16="http://schemas.microsoft.com/office/drawing/2014/main" id="{7B93AAD7-C388-4487-BAC6-62871E504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477" y="2184085"/>
            <a:ext cx="3203442" cy="439462"/>
          </a:xfrm>
          <a:prstGeom prst="rect">
            <a:avLst/>
          </a:prstGeom>
        </p:spPr>
      </p:pic>
      <p:pic>
        <p:nvPicPr>
          <p:cNvPr id="5" name="Picture 4">
            <a:extLst>
              <a:ext uri="{FF2B5EF4-FFF2-40B4-BE49-F238E27FC236}">
                <a16:creationId xmlns:a16="http://schemas.microsoft.com/office/drawing/2014/main" id="{A151FF62-C990-49AE-AC10-A94374AB23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1775" y="1610947"/>
            <a:ext cx="4046368" cy="1585739"/>
          </a:xfrm>
          <a:prstGeom prst="rect">
            <a:avLst/>
          </a:prstGeom>
        </p:spPr>
      </p:pic>
      <p:pic>
        <p:nvPicPr>
          <p:cNvPr id="7" name="Picture 6">
            <a:extLst>
              <a:ext uri="{FF2B5EF4-FFF2-40B4-BE49-F238E27FC236}">
                <a16:creationId xmlns:a16="http://schemas.microsoft.com/office/drawing/2014/main" id="{B41740CA-F150-4C02-B677-8111FC9CBC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0721" y="3428999"/>
            <a:ext cx="4308476" cy="3102571"/>
          </a:xfrm>
          <a:prstGeom prst="rect">
            <a:avLst/>
          </a:prstGeom>
        </p:spPr>
      </p:pic>
      <p:sp>
        <p:nvSpPr>
          <p:cNvPr id="8" name="TextBox 7">
            <a:extLst>
              <a:ext uri="{FF2B5EF4-FFF2-40B4-BE49-F238E27FC236}">
                <a16:creationId xmlns:a16="http://schemas.microsoft.com/office/drawing/2014/main" id="{E3403C58-62EE-4F71-989F-3DCDE9045A6A}"/>
              </a:ext>
            </a:extLst>
          </p:cNvPr>
          <p:cNvSpPr txBox="1"/>
          <p:nvPr/>
        </p:nvSpPr>
        <p:spPr>
          <a:xfrm>
            <a:off x="2377791" y="1426281"/>
            <a:ext cx="261642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Compatibility equation</a:t>
            </a:r>
          </a:p>
        </p:txBody>
      </p:sp>
      <p:sp>
        <p:nvSpPr>
          <p:cNvPr id="10" name="TextBox 9">
            <a:extLst>
              <a:ext uri="{FF2B5EF4-FFF2-40B4-BE49-F238E27FC236}">
                <a16:creationId xmlns:a16="http://schemas.microsoft.com/office/drawing/2014/main" id="{070DA35D-02F8-4EED-9F16-5EFB6D7814C7}"/>
              </a:ext>
            </a:extLst>
          </p:cNvPr>
          <p:cNvSpPr txBox="1"/>
          <p:nvPr/>
        </p:nvSpPr>
        <p:spPr>
          <a:xfrm>
            <a:off x="4343176" y="491611"/>
            <a:ext cx="360348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Equations and Math (Continued)</a:t>
            </a:r>
          </a:p>
        </p:txBody>
      </p:sp>
      <p:sp>
        <p:nvSpPr>
          <p:cNvPr id="11" name="TextBox 10">
            <a:extLst>
              <a:ext uri="{FF2B5EF4-FFF2-40B4-BE49-F238E27FC236}">
                <a16:creationId xmlns:a16="http://schemas.microsoft.com/office/drawing/2014/main" id="{3CF9FABE-9205-41BE-B840-FC4B66D49D20}"/>
              </a:ext>
            </a:extLst>
          </p:cNvPr>
          <p:cNvSpPr txBox="1"/>
          <p:nvPr/>
        </p:nvSpPr>
        <p:spPr>
          <a:xfrm>
            <a:off x="7354804" y="1093256"/>
            <a:ext cx="331225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The Finite Difference Scheme</a:t>
            </a:r>
          </a:p>
        </p:txBody>
      </p:sp>
      <p:sp>
        <p:nvSpPr>
          <p:cNvPr id="12" name="TextBox 11">
            <a:extLst>
              <a:ext uri="{FF2B5EF4-FFF2-40B4-BE49-F238E27FC236}">
                <a16:creationId xmlns:a16="http://schemas.microsoft.com/office/drawing/2014/main" id="{AC6AD81B-FDEB-4EF8-B1CD-97E33524E456}"/>
              </a:ext>
            </a:extLst>
          </p:cNvPr>
          <p:cNvSpPr txBox="1"/>
          <p:nvPr/>
        </p:nvSpPr>
        <p:spPr>
          <a:xfrm>
            <a:off x="1184110" y="3534573"/>
            <a:ext cx="553670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Stresses, Boundary Conditions, and Displacements</a:t>
            </a:r>
          </a:p>
        </p:txBody>
      </p:sp>
      <p:pic>
        <p:nvPicPr>
          <p:cNvPr id="14" name="Picture 13">
            <a:extLst>
              <a:ext uri="{FF2B5EF4-FFF2-40B4-BE49-F238E27FC236}">
                <a16:creationId xmlns:a16="http://schemas.microsoft.com/office/drawing/2014/main" id="{9E8EBCE2-CF37-41AB-82AF-96A2AC6ED5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4841" y="4131356"/>
            <a:ext cx="3897601" cy="1200299"/>
          </a:xfrm>
          <a:prstGeom prst="rect">
            <a:avLst/>
          </a:prstGeom>
        </p:spPr>
      </p:pic>
    </p:spTree>
    <p:extLst>
      <p:ext uri="{BB962C8B-B14F-4D97-AF65-F5344CB8AC3E}">
        <p14:creationId xmlns:p14="http://schemas.microsoft.com/office/powerpoint/2010/main" val="126309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9A9D53-0881-4A2B-8691-DCEA56FE3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p:sp>
        <p:nvSpPr>
          <p:cNvPr id="3" name="TextBox 2">
            <a:extLst>
              <a:ext uri="{FF2B5EF4-FFF2-40B4-BE49-F238E27FC236}">
                <a16:creationId xmlns:a16="http://schemas.microsoft.com/office/drawing/2014/main" id="{4C76C841-A260-4F1F-B2C0-57610B9CE7CD}"/>
              </a:ext>
            </a:extLst>
          </p:cNvPr>
          <p:cNvSpPr txBox="1"/>
          <p:nvPr/>
        </p:nvSpPr>
        <p:spPr>
          <a:xfrm>
            <a:off x="1603716" y="1617785"/>
            <a:ext cx="9720775"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observed damage in VN7SH as a qualitative guide to define cases that would be interesting to investigate is utilized. No attempt to model its response realistically and in detail since it would need accurate modeling of the building, which, in turn, would lead to complexities in the results, making it difficult to interpret them.</a:t>
            </a:r>
          </a:p>
        </p:txBody>
      </p:sp>
      <p:sp>
        <p:nvSpPr>
          <p:cNvPr id="4" name="TextBox 3">
            <a:extLst>
              <a:ext uri="{FF2B5EF4-FFF2-40B4-BE49-F238E27FC236}">
                <a16:creationId xmlns:a16="http://schemas.microsoft.com/office/drawing/2014/main" id="{9255E6F1-BA27-4260-BDCE-9D872E3A8ED6}"/>
              </a:ext>
            </a:extLst>
          </p:cNvPr>
          <p:cNvSpPr txBox="1"/>
          <p:nvPr/>
        </p:nvSpPr>
        <p:spPr>
          <a:xfrm>
            <a:off x="5219114" y="751738"/>
            <a:ext cx="178471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Result Analysis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08A1606-2FCD-4606-8402-3939BE9F222F}"/>
                  </a:ext>
                </a:extLst>
              </p:cNvPr>
              <p:cNvSpPr txBox="1"/>
              <p:nvPr/>
            </p:nvSpPr>
            <p:spPr>
              <a:xfrm>
                <a:off x="1549354" y="3923938"/>
                <a:ext cx="9775137"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Figures 6–9 present selected results. In all of them, the plots in the first row show the displacements along the building height at different time instances. The red lines on the top mark the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±1%</m:t>
                    </m:r>
                  </m:oMath>
                </a14:m>
                <a:r>
                  <a:rPr lang="en-US" sz="2000" dirty="0">
                    <a:latin typeface="Times New Roman" panose="02020603050405020304" pitchFamily="18" charset="0"/>
                    <a:cs typeface="Times New Roman" panose="02020603050405020304" pitchFamily="18" charset="0"/>
                  </a:rPr>
                  <a:t> and </a:t>
                </a:r>
                <a14:m>
                  <m:oMath xmlns:m="http://schemas.openxmlformats.org/officeDocument/2006/math">
                    <m:r>
                      <a:rPr lang="en-US" sz="2000" b="0" i="1" smtClean="0">
                        <a:latin typeface="Cambria Math" panose="02040503050406030204" pitchFamily="18" charset="0"/>
                        <a:cs typeface="Times New Roman" panose="02020603050405020304" pitchFamily="18" charset="0"/>
                      </a:rPr>
                      <m:t>±10%</m:t>
                    </m:r>
                  </m:oMath>
                </a14:m>
                <a:r>
                  <a:rPr lang="en-US" sz="2000" dirty="0">
                    <a:latin typeface="Times New Roman" panose="02020603050405020304" pitchFamily="18" charset="0"/>
                    <a:cs typeface="Times New Roman" panose="02020603050405020304" pitchFamily="18" charset="0"/>
                  </a:rPr>
                  <a:t> drift amplitudes, corresponding to the displacement scale at the bottom.</a:t>
                </a:r>
              </a:p>
            </p:txBody>
          </p:sp>
        </mc:Choice>
        <mc:Fallback>
          <p:sp>
            <p:nvSpPr>
              <p:cNvPr id="5" name="TextBox 4">
                <a:extLst>
                  <a:ext uri="{FF2B5EF4-FFF2-40B4-BE49-F238E27FC236}">
                    <a16:creationId xmlns:a16="http://schemas.microsoft.com/office/drawing/2014/main" id="{808A1606-2FCD-4606-8402-3939BE9F222F}"/>
                  </a:ext>
                </a:extLst>
              </p:cNvPr>
              <p:cNvSpPr txBox="1">
                <a:spLocks noRot="1" noChangeAspect="1" noMove="1" noResize="1" noEditPoints="1" noAdjustHandles="1" noChangeArrowheads="1" noChangeShapeType="1" noTextEdit="1"/>
              </p:cNvSpPr>
              <p:nvPr/>
            </p:nvSpPr>
            <p:spPr>
              <a:xfrm>
                <a:off x="1549354" y="3923938"/>
                <a:ext cx="9775137" cy="1323439"/>
              </a:xfrm>
              <a:prstGeom prst="rect">
                <a:avLst/>
              </a:prstGeom>
              <a:blipFill>
                <a:blip r:embed="rId3"/>
                <a:stretch>
                  <a:fillRect l="-623" t="-2765" r="-623" b="-7373"/>
                </a:stretch>
              </a:blipFill>
            </p:spPr>
            <p:txBody>
              <a:bodyPr/>
              <a:lstStyle/>
              <a:p>
                <a:r>
                  <a:rPr lang="en-US">
                    <a:noFill/>
                  </a:rPr>
                  <a:t> </a:t>
                </a:r>
              </a:p>
            </p:txBody>
          </p:sp>
        </mc:Fallback>
      </mc:AlternateContent>
    </p:spTree>
    <p:extLst>
      <p:ext uri="{BB962C8B-B14F-4D97-AF65-F5344CB8AC3E}">
        <p14:creationId xmlns:p14="http://schemas.microsoft.com/office/powerpoint/2010/main" val="3512369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D2CF31-4E4B-4D93-82A9-58422B941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p:pic>
        <p:nvPicPr>
          <p:cNvPr id="4" name="Picture 3">
            <a:extLst>
              <a:ext uri="{FF2B5EF4-FFF2-40B4-BE49-F238E27FC236}">
                <a16:creationId xmlns:a16="http://schemas.microsoft.com/office/drawing/2014/main" id="{62F191DE-2A9E-4A87-8C99-ACADDA633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188" y="774890"/>
            <a:ext cx="4844578" cy="5308219"/>
          </a:xfrm>
          <a:prstGeom prst="rect">
            <a:avLst/>
          </a:prstGeom>
        </p:spPr>
      </p:pic>
      <p:pic>
        <p:nvPicPr>
          <p:cNvPr id="6" name="Picture 5">
            <a:extLst>
              <a:ext uri="{FF2B5EF4-FFF2-40B4-BE49-F238E27FC236}">
                <a16:creationId xmlns:a16="http://schemas.microsoft.com/office/drawing/2014/main" id="{D21F8CFF-6082-4204-961E-BD0342A80A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6590" y="1527872"/>
            <a:ext cx="5229955" cy="5029902"/>
          </a:xfrm>
          <a:prstGeom prst="rect">
            <a:avLst/>
          </a:prstGeom>
        </p:spPr>
      </p:pic>
      <p:sp>
        <p:nvSpPr>
          <p:cNvPr id="7" name="TextBox 6">
            <a:extLst>
              <a:ext uri="{FF2B5EF4-FFF2-40B4-BE49-F238E27FC236}">
                <a16:creationId xmlns:a16="http://schemas.microsoft.com/office/drawing/2014/main" id="{C8C64A63-F64C-4DC1-B1FE-75F3A7871AD7}"/>
              </a:ext>
            </a:extLst>
          </p:cNvPr>
          <p:cNvSpPr txBox="1"/>
          <p:nvPr/>
        </p:nvSpPr>
        <p:spPr>
          <a:xfrm>
            <a:off x="4711454" y="300226"/>
            <a:ext cx="308635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Result Analysis (Continued)</a:t>
            </a:r>
          </a:p>
        </p:txBody>
      </p:sp>
    </p:spTree>
    <p:extLst>
      <p:ext uri="{BB962C8B-B14F-4D97-AF65-F5344CB8AC3E}">
        <p14:creationId xmlns:p14="http://schemas.microsoft.com/office/powerpoint/2010/main" val="1057699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10A849-FA97-4BCE-A576-66285D42A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p:sp>
        <p:nvSpPr>
          <p:cNvPr id="3" name="TextBox 2">
            <a:extLst>
              <a:ext uri="{FF2B5EF4-FFF2-40B4-BE49-F238E27FC236}">
                <a16:creationId xmlns:a16="http://schemas.microsoft.com/office/drawing/2014/main" id="{3E4AF16D-392D-4951-BA19-E452C7070CA5}"/>
              </a:ext>
            </a:extLst>
          </p:cNvPr>
          <p:cNvSpPr txBox="1"/>
          <p:nvPr/>
        </p:nvSpPr>
        <p:spPr>
          <a:xfrm>
            <a:off x="4711454" y="382406"/>
            <a:ext cx="305981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Result Analysis (Continued)</a:t>
            </a:r>
          </a:p>
        </p:txBody>
      </p:sp>
      <p:pic>
        <p:nvPicPr>
          <p:cNvPr id="5" name="Picture 4">
            <a:extLst>
              <a:ext uri="{FF2B5EF4-FFF2-40B4-BE49-F238E27FC236}">
                <a16:creationId xmlns:a16="http://schemas.microsoft.com/office/drawing/2014/main" id="{31F6651D-7894-451B-90B1-3209927D6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6503" y="1435787"/>
            <a:ext cx="4640530" cy="5297370"/>
          </a:xfrm>
          <a:prstGeom prst="rect">
            <a:avLst/>
          </a:prstGeom>
        </p:spPr>
      </p:pic>
      <p:pic>
        <p:nvPicPr>
          <p:cNvPr id="7" name="Picture 6">
            <a:extLst>
              <a:ext uri="{FF2B5EF4-FFF2-40B4-BE49-F238E27FC236}">
                <a16:creationId xmlns:a16="http://schemas.microsoft.com/office/drawing/2014/main" id="{63123252-00B5-4731-B480-830F31A5FB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0071" y="937504"/>
            <a:ext cx="4747368" cy="4982992"/>
          </a:xfrm>
          <a:prstGeom prst="rect">
            <a:avLst/>
          </a:prstGeom>
        </p:spPr>
      </p:pic>
    </p:spTree>
    <p:extLst>
      <p:ext uri="{BB962C8B-B14F-4D97-AF65-F5344CB8AC3E}">
        <p14:creationId xmlns:p14="http://schemas.microsoft.com/office/powerpoint/2010/main" val="2520570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A7638A-46FA-4E11-9792-85DC0B43B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EDADA75-5D26-44D6-B5EB-99A5BA7A3883}"/>
                  </a:ext>
                </a:extLst>
              </p:cNvPr>
              <p:cNvSpPr txBox="1"/>
              <p:nvPr/>
            </p:nvSpPr>
            <p:spPr>
              <a:xfrm>
                <a:off x="1746302" y="1493028"/>
                <a:ext cx="10112763" cy="4770537"/>
              </a:xfrm>
              <a:prstGeom prst="rect">
                <a:avLst/>
              </a:prstGeom>
              <a:noFill/>
            </p:spPr>
            <p:txBody>
              <a:bodyPr wrap="square" rtlCol="0">
                <a:spAutoFit/>
              </a:bodyPr>
              <a:lstStyle/>
              <a:p>
                <a:pPr algn="just"/>
                <a:r>
                  <a:rPr lang="en-US" sz="1900" dirty="0">
                    <a:latin typeface="Times New Roman" panose="02020603050405020304" pitchFamily="18" charset="0"/>
                    <a:cs typeface="Times New Roman" panose="02020603050405020304" pitchFamily="18" charset="0"/>
                  </a:rPr>
                  <a:t>In conclusion, authors described the collapsing stage of a nonlinear model of a shear building subjected to large amplitude horizontal and vertical displacement pulses at its base, including the effects of gravity. The duration of these pulses was chosen to be similar to the ground motion recorded at a building site (Figure 3a) in the central San Fernando Valley during the 1994 earthquake in Northridge, California, but the amplitudes of the horizontal pulses were magnified 14 times and those of the vertical pulses were magnified by factors of 2.8, 7, and 10.5 to provide a collapse condition. The collapse was initiated sooner in the case of downward vertical pulses as compared to the case of upward vertical pulses. </a:t>
                </a:r>
              </a:p>
              <a:p>
                <a:pPr algn="just"/>
                <a:endParaRPr lang="en-US" sz="1900"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   The collapsing mechanism in this building model can be viewed as occurring due to the creation of plastic hinges at the top and bottom of the columns, which eventually allows the columns to collapse toward the horizontal (collapsed) direction, equal to </a:t>
                </a:r>
                <a14:m>
                  <m:oMath xmlns:m="http://schemas.openxmlformats.org/officeDocument/2006/math">
                    <m:r>
                      <a:rPr lang="en-US" sz="1900" b="0" i="1" smtClean="0">
                        <a:latin typeface="Cambria Math" panose="02040503050406030204" pitchFamily="18" charset="0"/>
                        <a:cs typeface="Times New Roman" panose="02020603050405020304" pitchFamily="18" charset="0"/>
                      </a:rPr>
                      <m:t>±</m:t>
                    </m:r>
                    <m:f>
                      <m:fPr>
                        <m:type m:val="skw"/>
                        <m:ctrlPr>
                          <a:rPr lang="en-US" sz="1900" b="0" i="1" smtClean="0">
                            <a:latin typeface="Cambria Math" panose="02040503050406030204" pitchFamily="18" charset="0"/>
                            <a:cs typeface="Times New Roman" panose="02020603050405020304" pitchFamily="18" charset="0"/>
                          </a:rPr>
                        </m:ctrlPr>
                      </m:fPr>
                      <m:num>
                        <m:r>
                          <m:rPr>
                            <m:sty m:val="p"/>
                          </m:rPr>
                          <a:rPr lang="el-GR" sz="1900" b="0" i="1" smtClean="0">
                            <a:latin typeface="Cambria Math" panose="02040503050406030204" pitchFamily="18" charset="0"/>
                            <a:cs typeface="Times New Roman" panose="02020603050405020304" pitchFamily="18" charset="0"/>
                          </a:rPr>
                          <m:t>π</m:t>
                        </m:r>
                      </m:num>
                      <m:den>
                        <m:r>
                          <a:rPr lang="en-US" sz="1900" b="0" i="1" smtClean="0">
                            <a:latin typeface="Cambria Math" panose="02040503050406030204" pitchFamily="18" charset="0"/>
                            <a:cs typeface="Times New Roman" panose="02020603050405020304" pitchFamily="18" charset="0"/>
                          </a:rPr>
                          <m:t>2</m:t>
                        </m:r>
                      </m:den>
                    </m:f>
                  </m:oMath>
                </a14:m>
                <a:r>
                  <a:rPr lang="en-US" sz="1900" dirty="0">
                    <a:latin typeface="Times New Roman" panose="02020603050405020304" pitchFamily="18" charset="0"/>
                    <a:cs typeface="Times New Roman" panose="02020603050405020304" pitchFamily="18" charset="0"/>
                  </a:rPr>
                  <a:t>. Many current methods for analyzing the structural response in the collapse phase require sudden removal of one or more main structural members to initiate failure. In contrast, the model presented in this paper does not require this starting point. Rocking input motions will be added in the future work. Improved understanding of the stages of collapse of buildings will be useful for the development of design strategies to prevent it.</a:t>
                </a:r>
              </a:p>
            </p:txBody>
          </p:sp>
        </mc:Choice>
        <mc:Fallback>
          <p:sp>
            <p:nvSpPr>
              <p:cNvPr id="3" name="TextBox 2">
                <a:extLst>
                  <a:ext uri="{FF2B5EF4-FFF2-40B4-BE49-F238E27FC236}">
                    <a16:creationId xmlns:a16="http://schemas.microsoft.com/office/drawing/2014/main" id="{FEDADA75-5D26-44D6-B5EB-99A5BA7A3883}"/>
                  </a:ext>
                </a:extLst>
              </p:cNvPr>
              <p:cNvSpPr txBox="1">
                <a:spLocks noRot="1" noChangeAspect="1" noMove="1" noResize="1" noEditPoints="1" noAdjustHandles="1" noChangeArrowheads="1" noChangeShapeType="1" noTextEdit="1"/>
              </p:cNvSpPr>
              <p:nvPr/>
            </p:nvSpPr>
            <p:spPr>
              <a:xfrm>
                <a:off x="1746302" y="1493028"/>
                <a:ext cx="10112763" cy="4770537"/>
              </a:xfrm>
              <a:prstGeom prst="rect">
                <a:avLst/>
              </a:prstGeom>
              <a:blipFill>
                <a:blip r:embed="rId3"/>
                <a:stretch>
                  <a:fillRect l="-542" t="-639" r="-603" b="-1407"/>
                </a:stretch>
              </a:blipFill>
            </p:spPr>
            <p:txBody>
              <a:bodyPr/>
              <a:lstStyle/>
              <a:p>
                <a:r>
                  <a:rPr lang="en-US">
                    <a:noFill/>
                  </a:rPr>
                  <a:t> </a:t>
                </a:r>
              </a:p>
            </p:txBody>
          </p:sp>
        </mc:Fallback>
      </mc:AlternateContent>
    </p:spTree>
    <p:extLst>
      <p:ext uri="{BB962C8B-B14F-4D97-AF65-F5344CB8AC3E}">
        <p14:creationId xmlns:p14="http://schemas.microsoft.com/office/powerpoint/2010/main" val="3036564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1C0707-77BE-41DC-AE3D-B6C71B07A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p:sp>
        <p:nvSpPr>
          <p:cNvPr id="3" name="TextBox 2">
            <a:extLst>
              <a:ext uri="{FF2B5EF4-FFF2-40B4-BE49-F238E27FC236}">
                <a16:creationId xmlns:a16="http://schemas.microsoft.com/office/drawing/2014/main" id="{40CCF05C-D86F-4D0A-BEDA-A7270ADEA094}"/>
              </a:ext>
            </a:extLst>
          </p:cNvPr>
          <p:cNvSpPr txBox="1"/>
          <p:nvPr/>
        </p:nvSpPr>
        <p:spPr>
          <a:xfrm>
            <a:off x="2712702" y="1392702"/>
            <a:ext cx="6766596" cy="3785652"/>
          </a:xfrm>
          <a:prstGeom prst="rect">
            <a:avLst/>
          </a:prstGeom>
          <a:noFill/>
        </p:spPr>
        <p:txBody>
          <a:bodyPr wrap="none" rtlCol="0">
            <a:spAutoFit/>
          </a:bodyPr>
          <a:lstStyle/>
          <a:p>
            <a:pPr algn="ctr"/>
            <a:r>
              <a:rPr lang="en-US" sz="8000" dirty="0">
                <a:latin typeface="Times New Roman" panose="02020603050405020304" pitchFamily="18" charset="0"/>
                <a:cs typeface="Times New Roman" panose="02020603050405020304" pitchFamily="18" charset="0"/>
              </a:rPr>
              <a:t>Thank You</a:t>
            </a:r>
          </a:p>
          <a:p>
            <a:pPr algn="ctr"/>
            <a:endParaRPr lang="en-US" sz="8000" dirty="0">
              <a:latin typeface="Times New Roman" panose="02020603050405020304" pitchFamily="18" charset="0"/>
              <a:cs typeface="Times New Roman" panose="02020603050405020304" pitchFamily="18" charset="0"/>
            </a:endParaRPr>
          </a:p>
          <a:p>
            <a:pPr algn="ctr"/>
            <a:r>
              <a:rPr lang="en-US" sz="8000"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176244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73CEBA-8012-48C5-B2A0-5BD2171F7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p:sp>
        <p:nvSpPr>
          <p:cNvPr id="3" name="TextBox 2">
            <a:extLst>
              <a:ext uri="{FF2B5EF4-FFF2-40B4-BE49-F238E27FC236}">
                <a16:creationId xmlns:a16="http://schemas.microsoft.com/office/drawing/2014/main" id="{3CFD04B3-86E5-4E90-BA7B-124C43DFB384}"/>
              </a:ext>
            </a:extLst>
          </p:cNvPr>
          <p:cNvSpPr txBox="1"/>
          <p:nvPr/>
        </p:nvSpPr>
        <p:spPr>
          <a:xfrm>
            <a:off x="1820458" y="1631852"/>
            <a:ext cx="9926066"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today’s society building collapse is often unheard of or very rare. Still at any time any building can collapse. In many frequent earthquake regions, buildings collapse in most cases. Building collapse is still not very well understood. That’s why building collapse simulation and modelling is very important, popular and necessary to design better and safer buildings.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Many mathematical models are often used to determine building collapse. In the cases of earthquake, building models are oscillated under particular frequencies. Then all factors are taken into account to calculate how the building collapses. In many cases the same models can be used to measure building collapse in any case. Here we focus on the building collapses rather than the reason for the collapses and how they are measured.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Thus, building collapse modelling and simulation is very important for safety and future proofing buildings to withstand any structural damage, earthquakes or other issues that can lead to a collapse. The simulations can also be used to understand building collapse physics as well.</a:t>
            </a:r>
          </a:p>
        </p:txBody>
      </p:sp>
    </p:spTree>
    <p:extLst>
      <p:ext uri="{BB962C8B-B14F-4D97-AF65-F5344CB8AC3E}">
        <p14:creationId xmlns:p14="http://schemas.microsoft.com/office/powerpoint/2010/main" val="93767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D0178B-2A24-41CA-9154-F201F5E95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p:sp>
        <p:nvSpPr>
          <p:cNvPr id="3" name="TextBox 2">
            <a:extLst>
              <a:ext uri="{FF2B5EF4-FFF2-40B4-BE49-F238E27FC236}">
                <a16:creationId xmlns:a16="http://schemas.microsoft.com/office/drawing/2014/main" id="{AB33E3CC-39B8-4437-AAFC-EA3FC983FE89}"/>
              </a:ext>
            </a:extLst>
          </p:cNvPr>
          <p:cNvSpPr txBox="1"/>
          <p:nvPr/>
        </p:nvSpPr>
        <p:spPr>
          <a:xfrm>
            <a:off x="1786598" y="2222695"/>
            <a:ext cx="3349828"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The paper is given below.</a:t>
            </a:r>
          </a:p>
        </p:txBody>
      </p:sp>
      <p:sp>
        <p:nvSpPr>
          <p:cNvPr id="4" name="TextBox 3">
            <a:extLst>
              <a:ext uri="{FF2B5EF4-FFF2-40B4-BE49-F238E27FC236}">
                <a16:creationId xmlns:a16="http://schemas.microsoft.com/office/drawing/2014/main" id="{E2AC200D-88E5-46B8-9D0A-7745B21A4909}"/>
              </a:ext>
            </a:extLst>
          </p:cNvPr>
          <p:cNvSpPr txBox="1"/>
          <p:nvPr/>
        </p:nvSpPr>
        <p:spPr>
          <a:xfrm>
            <a:off x="1786598" y="3019479"/>
            <a:ext cx="9397217"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Paper Title: Collapsing Response of a Nonlinear Shear-Beam Building Model Excited by Horizontal and Vertical Strong-Motion Pulses at Its Base by Hamid </a:t>
            </a:r>
            <a:r>
              <a:rPr lang="en-US" sz="2400" dirty="0" err="1">
                <a:latin typeface="Times New Roman" panose="02020603050405020304" pitchFamily="18" charset="0"/>
                <a:cs typeface="Times New Roman" panose="02020603050405020304" pitchFamily="18" charset="0"/>
              </a:rPr>
              <a:t>Abbasgholiha</a:t>
            </a:r>
            <a:r>
              <a:rPr lang="en-US" sz="2400" dirty="0">
                <a:latin typeface="Times New Roman" panose="02020603050405020304" pitchFamily="18" charset="0"/>
                <a:cs typeface="Times New Roman" panose="02020603050405020304" pitchFamily="18" charset="0"/>
              </a:rPr>
              <a:t>, Vlado </a:t>
            </a:r>
            <a:r>
              <a:rPr lang="en-US" sz="2400" dirty="0" err="1">
                <a:latin typeface="Times New Roman" panose="02020603050405020304" pitchFamily="18" charset="0"/>
                <a:cs typeface="Times New Roman" panose="02020603050405020304" pitchFamily="18" charset="0"/>
              </a:rPr>
              <a:t>Gičev</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Mihailo</a:t>
            </a:r>
            <a:r>
              <a:rPr lang="en-US" sz="2400" dirty="0">
                <a:latin typeface="Times New Roman" panose="02020603050405020304" pitchFamily="18" charset="0"/>
                <a:cs typeface="Times New Roman" panose="02020603050405020304" pitchFamily="18" charset="0"/>
              </a:rPr>
              <a:t> D. </a:t>
            </a:r>
            <a:r>
              <a:rPr lang="en-US" sz="2400" dirty="0" err="1">
                <a:latin typeface="Times New Roman" panose="02020603050405020304" pitchFamily="18" charset="0"/>
                <a:cs typeface="Times New Roman" panose="02020603050405020304" pitchFamily="18" charset="0"/>
              </a:rPr>
              <a:t>Trifunac</a:t>
            </a:r>
            <a:r>
              <a:rPr lang="en-US" sz="2400" dirty="0">
                <a:latin typeface="Times New Roman" panose="02020603050405020304" pitchFamily="18" charset="0"/>
                <a:cs typeface="Times New Roman" panose="02020603050405020304" pitchFamily="18" charset="0"/>
              </a:rPr>
              <a:t>, Reza S. </a:t>
            </a:r>
            <a:r>
              <a:rPr lang="en-US" sz="2400" dirty="0" err="1">
                <a:latin typeface="Times New Roman" panose="02020603050405020304" pitchFamily="18" charset="0"/>
                <a:cs typeface="Times New Roman" panose="02020603050405020304" pitchFamily="18" charset="0"/>
              </a:rPr>
              <a:t>Jalali</a:t>
            </a:r>
            <a:r>
              <a:rPr lang="en-US" sz="2400" dirty="0">
                <a:latin typeface="Times New Roman" panose="02020603050405020304" pitchFamily="18" charset="0"/>
                <a:cs typeface="Times New Roman" panose="02020603050405020304" pitchFamily="18" charset="0"/>
              </a:rPr>
              <a:t> and Maria I. </a:t>
            </a:r>
            <a:r>
              <a:rPr lang="en-US" sz="2400" dirty="0" err="1">
                <a:latin typeface="Times New Roman" panose="02020603050405020304" pitchFamily="18" charset="0"/>
                <a:cs typeface="Times New Roman" panose="02020603050405020304" pitchFamily="18" charset="0"/>
              </a:rPr>
              <a:t>Todorovska</a:t>
            </a:r>
            <a:r>
              <a:rPr lang="en-US" sz="2400" dirty="0">
                <a:latin typeface="Times New Roman" panose="02020603050405020304" pitchFamily="18" charset="0"/>
                <a:cs typeface="Times New Roman" panose="02020603050405020304" pitchFamily="18" charset="0"/>
              </a:rPr>
              <a:t> – 2023</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Paper Link - </a:t>
            </a:r>
            <a:r>
              <a:rPr lang="en-US" sz="2400" dirty="0">
                <a:latin typeface="Times New Roman" panose="02020603050405020304" pitchFamily="18" charset="0"/>
                <a:cs typeface="Times New Roman" panose="02020603050405020304" pitchFamily="18" charset="0"/>
                <a:hlinkClick r:id="rId3"/>
              </a:rPr>
              <a:t>https://doi.org/10.3390/buildings13071712</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19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AEDD30-C65C-4079-AFE3-E1EFFE5CB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p:sp>
        <p:nvSpPr>
          <p:cNvPr id="3" name="TextBox 2">
            <a:extLst>
              <a:ext uri="{FF2B5EF4-FFF2-40B4-BE49-F238E27FC236}">
                <a16:creationId xmlns:a16="http://schemas.microsoft.com/office/drawing/2014/main" id="{F3487B2A-CF9D-4DCD-9122-1DA35DEA1FCC}"/>
              </a:ext>
            </a:extLst>
          </p:cNvPr>
          <p:cNvSpPr txBox="1"/>
          <p:nvPr/>
        </p:nvSpPr>
        <p:spPr>
          <a:xfrm>
            <a:off x="1902956" y="1645920"/>
            <a:ext cx="9688823"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authors in the paper, aims to use numerical simulations to improve the understanding of the sequence of phenomena that accompany the collapse of buildings during damaging earthquakes. A nonlinear shear-beam model of a building that is excited by a sequence of large horizontal and vertical displacement pulses at its base model is proposed.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propagation of the input pulses through the structure is simulated by a finite difference scheme. The properties of the model to be similar to those of a seven-story hotel in San Fernando Valley of the Los Angeles metropolitan area, which was damaged during the 1994 Northridge, California earthquake.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results of one example of collapsing response of the model to hypothetical but plausible ground motion close to an earthquake fault. It illustrates the response only for a sequence of horizontal and vertical pulses. The differences in the nature of the collapsing sequence for vertical upward and downward pulses of ground motion are shown.</a:t>
            </a:r>
          </a:p>
        </p:txBody>
      </p:sp>
    </p:spTree>
    <p:extLst>
      <p:ext uri="{BB962C8B-B14F-4D97-AF65-F5344CB8AC3E}">
        <p14:creationId xmlns:p14="http://schemas.microsoft.com/office/powerpoint/2010/main" val="2192121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F4FC30-84D1-48C7-8E1B-4B07194D7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p:sp>
        <p:nvSpPr>
          <p:cNvPr id="3" name="TextBox 2">
            <a:extLst>
              <a:ext uri="{FF2B5EF4-FFF2-40B4-BE49-F238E27FC236}">
                <a16:creationId xmlns:a16="http://schemas.microsoft.com/office/drawing/2014/main" id="{D847AC90-D7F8-4D79-A4B6-A3FDBEC901C1}"/>
              </a:ext>
            </a:extLst>
          </p:cNvPr>
          <p:cNvSpPr txBox="1"/>
          <p:nvPr/>
        </p:nvSpPr>
        <p:spPr>
          <a:xfrm>
            <a:off x="1661897" y="1702191"/>
            <a:ext cx="9805181"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collapse of a building is a complex physical process, characterized by large material and geometric nonlinearities and interaction between the nonlinear response and the excitation, which develop as the response progresses. </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this paper, the building model analyzed is a fixed-base shear beam with variable stiffness along its height. Assumed that the building has relatively large plan dimensions, compared to the height, in order for it to deform as a whole mostly in shear. The response of the model is computed in the time domain by tracing the propagation of the input displacement pulses using a finite difference scheme. Earthquakes, tsunami, hurricanes, explosions, vehicle impact, fires, and terrorist attacks, may cause critical damage to structures that can lead to collapse. Analyses of collapsing structures and proposals for resilient design started to appear around the year 2000.</a:t>
            </a:r>
          </a:p>
        </p:txBody>
      </p:sp>
    </p:spTree>
    <p:extLst>
      <p:ext uri="{BB962C8B-B14F-4D97-AF65-F5344CB8AC3E}">
        <p14:creationId xmlns:p14="http://schemas.microsoft.com/office/powerpoint/2010/main" val="222187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3238BA-5841-4F8C-A39B-F905D9C12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p:sp>
        <p:nvSpPr>
          <p:cNvPr id="3" name="TextBox 2">
            <a:extLst>
              <a:ext uri="{FF2B5EF4-FFF2-40B4-BE49-F238E27FC236}">
                <a16:creationId xmlns:a16="http://schemas.microsoft.com/office/drawing/2014/main" id="{5D2FECDC-75FF-40BD-B180-3F7A93BD60BD}"/>
              </a:ext>
            </a:extLst>
          </p:cNvPr>
          <p:cNvSpPr txBox="1"/>
          <p:nvPr/>
        </p:nvSpPr>
        <p:spPr>
          <a:xfrm>
            <a:off x="1969476" y="1378634"/>
            <a:ext cx="9791115" cy="501675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papers on methods for collapse prevention describe the following three widely used approaches.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b="1" dirty="0">
                <a:latin typeface="Times New Roman" panose="02020603050405020304" pitchFamily="18" charset="0"/>
                <a:cs typeface="Times New Roman" panose="02020603050405020304" pitchFamily="18" charset="0"/>
              </a:rPr>
              <a:t>The tie force methods </a:t>
            </a:r>
            <a:r>
              <a:rPr lang="en-US" sz="2000" dirty="0">
                <a:latin typeface="Times New Roman" panose="02020603050405020304" pitchFamily="18" charset="0"/>
                <a:cs typeface="Times New Roman" panose="02020603050405020304" pitchFamily="18" charset="0"/>
              </a:rPr>
              <a:t>provide the levels of tying, ductility, and continuity required to prevent failure and are recommended for structures with low risk of failure.</a:t>
            </a:r>
          </a:p>
          <a:p>
            <a:pPr marL="342900" indent="-342900" algn="just">
              <a:buFont typeface="+mj-lt"/>
              <a:buAutoNum type="arabicPeriod"/>
            </a:pPr>
            <a:r>
              <a:rPr lang="en-US" sz="2000" b="1" dirty="0">
                <a:latin typeface="Times New Roman" panose="02020603050405020304" pitchFamily="18" charset="0"/>
                <a:cs typeface="Times New Roman" panose="02020603050405020304" pitchFamily="18" charset="0"/>
              </a:rPr>
              <a:t>Alternative Load Path (ALP) method </a:t>
            </a:r>
            <a:r>
              <a:rPr lang="en-US" sz="2000" dirty="0">
                <a:latin typeface="Times New Roman" panose="02020603050405020304" pitchFamily="18" charset="0"/>
                <a:cs typeface="Times New Roman" panose="02020603050405020304" pitchFamily="18" charset="0"/>
              </a:rPr>
              <a:t>can be introduced, when the ALP approach cannot provide sufficient load distribution ability</a:t>
            </a:r>
          </a:p>
          <a:p>
            <a:pPr marL="342900" indent="-342900" algn="just">
              <a:buFont typeface="+mj-lt"/>
              <a:buAutoNum type="arabicPeriod"/>
            </a:pPr>
            <a:r>
              <a:rPr lang="en-US" sz="2000" b="1" dirty="0">
                <a:latin typeface="Times New Roman" panose="02020603050405020304" pitchFamily="18" charset="0"/>
                <a:cs typeface="Times New Roman" panose="02020603050405020304" pitchFamily="18" charset="0"/>
              </a:rPr>
              <a:t>The key element design methods</a:t>
            </a:r>
            <a:r>
              <a:rPr lang="en-US" sz="2000" dirty="0">
                <a:latin typeface="Times New Roman" panose="02020603050405020304" pitchFamily="18" charset="0"/>
                <a:cs typeface="Times New Roman" panose="02020603050405020304" pitchFamily="18" charset="0"/>
              </a:rPr>
              <a:t>, which introduce key structural elements providing strength of last resort.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key characteristic of the above proposed methods for prevention of structural failure, leading to collapse, is the educated assumption by the design engineer about which structural members may initiate the failure sequence. Identifying these members is a straightforward decision in the case of placement of explosives for demolition of structures, or when the impact by heavy objects is known in advance. However, these members are impossible to anticipate for shaking by large earthquakes.</a:t>
            </a:r>
          </a:p>
        </p:txBody>
      </p:sp>
    </p:spTree>
    <p:extLst>
      <p:ext uri="{BB962C8B-B14F-4D97-AF65-F5344CB8AC3E}">
        <p14:creationId xmlns:p14="http://schemas.microsoft.com/office/powerpoint/2010/main" val="171450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B42CCC-A3A1-4908-AF9E-AC094B856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p:sp>
        <p:nvSpPr>
          <p:cNvPr id="3" name="TextBox 2">
            <a:extLst>
              <a:ext uri="{FF2B5EF4-FFF2-40B4-BE49-F238E27FC236}">
                <a16:creationId xmlns:a16="http://schemas.microsoft.com/office/drawing/2014/main" id="{59C2BCA2-610E-4F20-A327-7A302735EEEB}"/>
              </a:ext>
            </a:extLst>
          </p:cNvPr>
          <p:cNvSpPr txBox="1"/>
          <p:nvPr/>
        </p:nvSpPr>
        <p:spPr>
          <a:xfrm>
            <a:off x="1491175" y="2616590"/>
            <a:ext cx="10227214"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approach used in this paper differs from the previous studies in that the collapse begins spontaneously with the occurrence of large strains and instabilities caused by the ground motion, and then continues to be governed by the large nonlinear waves and by the action of gravity. The approach enables studying the locations in the structure at which the collapse is initiated and the factors that influence its initiation, spreading, and the sequence of collapsing displacements.</a:t>
            </a:r>
          </a:p>
        </p:txBody>
      </p:sp>
    </p:spTree>
    <p:extLst>
      <p:ext uri="{BB962C8B-B14F-4D97-AF65-F5344CB8AC3E}">
        <p14:creationId xmlns:p14="http://schemas.microsoft.com/office/powerpoint/2010/main" val="4058243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84DE9E-E75B-4C91-BEB6-E4C943A6D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p:sp>
        <p:nvSpPr>
          <p:cNvPr id="3" name="TextBox 2">
            <a:extLst>
              <a:ext uri="{FF2B5EF4-FFF2-40B4-BE49-F238E27FC236}">
                <a16:creationId xmlns:a16="http://schemas.microsoft.com/office/drawing/2014/main" id="{97E52CC8-A27C-4055-ACFA-1E896A3B2566}"/>
              </a:ext>
            </a:extLst>
          </p:cNvPr>
          <p:cNvSpPr txBox="1"/>
          <p:nvPr/>
        </p:nvSpPr>
        <p:spPr>
          <a:xfrm>
            <a:off x="3371375" y="567072"/>
            <a:ext cx="594425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The real hotel during the earthquake with building plans</a:t>
            </a:r>
          </a:p>
        </p:txBody>
      </p:sp>
      <p:pic>
        <p:nvPicPr>
          <p:cNvPr id="5" name="Picture 4">
            <a:extLst>
              <a:ext uri="{FF2B5EF4-FFF2-40B4-BE49-F238E27FC236}">
                <a16:creationId xmlns:a16="http://schemas.microsoft.com/office/drawing/2014/main" id="{BB83E2E4-A613-45A9-8965-495F8C78F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538" y="1105366"/>
            <a:ext cx="6690924" cy="5333500"/>
          </a:xfrm>
          <a:prstGeom prst="rect">
            <a:avLst/>
          </a:prstGeom>
        </p:spPr>
      </p:pic>
    </p:spTree>
    <p:extLst>
      <p:ext uri="{BB962C8B-B14F-4D97-AF65-F5344CB8AC3E}">
        <p14:creationId xmlns:p14="http://schemas.microsoft.com/office/powerpoint/2010/main" val="253344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1C935A-CDD5-425D-A86F-AD76ABEA2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143" y="124843"/>
            <a:ext cx="1177870" cy="1253791"/>
          </a:xfrm>
          <a:prstGeom prst="rect">
            <a:avLst/>
          </a:prstGeom>
        </p:spPr>
      </p:pic>
      <p:pic>
        <p:nvPicPr>
          <p:cNvPr id="4" name="Picture 3">
            <a:extLst>
              <a:ext uri="{FF2B5EF4-FFF2-40B4-BE49-F238E27FC236}">
                <a16:creationId xmlns:a16="http://schemas.microsoft.com/office/drawing/2014/main" id="{D3F85E06-E0E5-4FB4-A9A1-F211E7329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736" y="1544059"/>
            <a:ext cx="6564092" cy="4562203"/>
          </a:xfrm>
          <a:prstGeom prst="rect">
            <a:avLst/>
          </a:prstGeom>
        </p:spPr>
      </p:pic>
      <p:sp>
        <p:nvSpPr>
          <p:cNvPr id="5" name="TextBox 4">
            <a:extLst>
              <a:ext uri="{FF2B5EF4-FFF2-40B4-BE49-F238E27FC236}">
                <a16:creationId xmlns:a16="http://schemas.microsoft.com/office/drawing/2014/main" id="{3564E347-D1B7-4CB5-8D88-9DBBBB3DAF88}"/>
              </a:ext>
            </a:extLst>
          </p:cNvPr>
          <p:cNvSpPr txBox="1"/>
          <p:nvPr/>
        </p:nvSpPr>
        <p:spPr>
          <a:xfrm>
            <a:off x="4762943" y="751738"/>
            <a:ext cx="293862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Damages and Beam shear</a:t>
            </a:r>
          </a:p>
        </p:txBody>
      </p:sp>
    </p:spTree>
    <p:extLst>
      <p:ext uri="{BB962C8B-B14F-4D97-AF65-F5344CB8AC3E}">
        <p14:creationId xmlns:p14="http://schemas.microsoft.com/office/powerpoint/2010/main" val="918453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228</TotalTime>
  <Words>1280</Words>
  <Application>Microsoft Office PowerPoint</Application>
  <PresentationFormat>Widescreen</PresentationFormat>
  <Paragraphs>57</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Corbel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 SN</dc:creator>
  <cp:lastModifiedBy>MM SN</cp:lastModifiedBy>
  <cp:revision>30</cp:revision>
  <dcterms:created xsi:type="dcterms:W3CDTF">2023-11-08T18:17:10Z</dcterms:created>
  <dcterms:modified xsi:type="dcterms:W3CDTF">2023-11-09T10:07:20Z</dcterms:modified>
</cp:coreProperties>
</file>