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70" r:id="rId6"/>
    <p:sldId id="273" r:id="rId7"/>
    <p:sldId id="276" r:id="rId8"/>
    <p:sldId id="282" r:id="rId9"/>
    <p:sldId id="288" r:id="rId10"/>
    <p:sldId id="286" r:id="rId11"/>
    <p:sldId id="283" r:id="rId12"/>
    <p:sldId id="287" r:id="rId13"/>
    <p:sldId id="274" r:id="rId14"/>
    <p:sldId id="284" r:id="rId15"/>
    <p:sldId id="277" r:id="rId16"/>
    <p:sldId id="278" r:id="rId17"/>
    <p:sldId id="275" r:id="rId18"/>
    <p:sldId id="285" r:id="rId19"/>
    <p:sldId id="279" r:id="rId20"/>
    <p:sldId id="269" r:id="rId21"/>
    <p:sldId id="289"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60"/>
  </p:normalViewPr>
  <p:slideViewPr>
    <p:cSldViewPr snapToGrid="0">
      <p:cViewPr varScale="1">
        <p:scale>
          <a:sx n="68" d="100"/>
          <a:sy n="68" d="100"/>
        </p:scale>
        <p:origin x="7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291238F-1750-4405-A5BA-42AC2403E467}" type="datetimeFigureOut">
              <a:rPr lang="en-US" smtClean="0"/>
              <a:t>10/23/2023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3AE904C-F943-4846-B48F-8DCAC1655C4A}" type="slidenum">
              <a:rPr lang="en-US" smtClean="0"/>
              <a:t>‹#›</a:t>
            </a:fld>
            <a:endParaRPr lang="en-US"/>
          </a:p>
        </p:txBody>
      </p:sp>
    </p:spTree>
    <p:extLst>
      <p:ext uri="{BB962C8B-B14F-4D97-AF65-F5344CB8AC3E}">
        <p14:creationId xmlns:p14="http://schemas.microsoft.com/office/powerpoint/2010/main" val="3748393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91238F-1750-4405-A5BA-42AC2403E467}"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E904C-F943-4846-B48F-8DCAC1655C4A}" type="slidenum">
              <a:rPr lang="en-US" smtClean="0"/>
              <a:t>‹#›</a:t>
            </a:fld>
            <a:endParaRPr lang="en-US"/>
          </a:p>
        </p:txBody>
      </p:sp>
    </p:spTree>
    <p:extLst>
      <p:ext uri="{BB962C8B-B14F-4D97-AF65-F5344CB8AC3E}">
        <p14:creationId xmlns:p14="http://schemas.microsoft.com/office/powerpoint/2010/main" val="385765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291238F-1750-4405-A5BA-42AC2403E467}" type="datetimeFigureOut">
              <a:rPr lang="en-US" smtClean="0"/>
              <a:t>10/23/2023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3AE904C-F943-4846-B48F-8DCAC1655C4A}" type="slidenum">
              <a:rPr lang="en-US" smtClean="0"/>
              <a:t>‹#›</a:t>
            </a:fld>
            <a:endParaRPr lang="en-US"/>
          </a:p>
        </p:txBody>
      </p:sp>
    </p:spTree>
    <p:extLst>
      <p:ext uri="{BB962C8B-B14F-4D97-AF65-F5344CB8AC3E}">
        <p14:creationId xmlns:p14="http://schemas.microsoft.com/office/powerpoint/2010/main" val="3345646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291238F-1750-4405-A5BA-42AC2403E467}" type="datetimeFigureOut">
              <a:rPr lang="en-US" smtClean="0"/>
              <a:t>10/23/2023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3AE904C-F943-4846-B48F-8DCAC1655C4A}"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67138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291238F-1750-4405-A5BA-42AC2403E467}" type="datetimeFigureOut">
              <a:rPr lang="en-US" smtClean="0"/>
              <a:t>10/23/2023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3AE904C-F943-4846-B48F-8DCAC1655C4A}" type="slidenum">
              <a:rPr lang="en-US" smtClean="0"/>
              <a:t>‹#›</a:t>
            </a:fld>
            <a:endParaRPr lang="en-US"/>
          </a:p>
        </p:txBody>
      </p:sp>
    </p:spTree>
    <p:extLst>
      <p:ext uri="{BB962C8B-B14F-4D97-AF65-F5344CB8AC3E}">
        <p14:creationId xmlns:p14="http://schemas.microsoft.com/office/powerpoint/2010/main" val="2623652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291238F-1750-4405-A5BA-42AC2403E467}" type="datetimeFigureOut">
              <a:rPr lang="en-US" smtClean="0"/>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AE904C-F943-4846-B48F-8DCAC1655C4A}" type="slidenum">
              <a:rPr lang="en-US" smtClean="0"/>
              <a:t>‹#›</a:t>
            </a:fld>
            <a:endParaRPr lang="en-US"/>
          </a:p>
        </p:txBody>
      </p:sp>
    </p:spTree>
    <p:extLst>
      <p:ext uri="{BB962C8B-B14F-4D97-AF65-F5344CB8AC3E}">
        <p14:creationId xmlns:p14="http://schemas.microsoft.com/office/powerpoint/2010/main" val="3569303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291238F-1750-4405-A5BA-42AC2403E467}" type="datetimeFigureOut">
              <a:rPr lang="en-US" smtClean="0"/>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AE904C-F943-4846-B48F-8DCAC1655C4A}" type="slidenum">
              <a:rPr lang="en-US" smtClean="0"/>
              <a:t>‹#›</a:t>
            </a:fld>
            <a:endParaRPr lang="en-US"/>
          </a:p>
        </p:txBody>
      </p:sp>
    </p:spTree>
    <p:extLst>
      <p:ext uri="{BB962C8B-B14F-4D97-AF65-F5344CB8AC3E}">
        <p14:creationId xmlns:p14="http://schemas.microsoft.com/office/powerpoint/2010/main" val="2474200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1238F-1750-4405-A5BA-42AC2403E467}"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E904C-F943-4846-B48F-8DCAC1655C4A}" type="slidenum">
              <a:rPr lang="en-US" smtClean="0"/>
              <a:t>‹#›</a:t>
            </a:fld>
            <a:endParaRPr lang="en-US"/>
          </a:p>
        </p:txBody>
      </p:sp>
    </p:spTree>
    <p:extLst>
      <p:ext uri="{BB962C8B-B14F-4D97-AF65-F5344CB8AC3E}">
        <p14:creationId xmlns:p14="http://schemas.microsoft.com/office/powerpoint/2010/main" val="4041717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291238F-1750-4405-A5BA-42AC2403E467}" type="datetimeFigureOut">
              <a:rPr lang="en-US" smtClean="0"/>
              <a:t>10/23/2023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3AE904C-F943-4846-B48F-8DCAC1655C4A}" type="slidenum">
              <a:rPr lang="en-US" smtClean="0"/>
              <a:t>‹#›</a:t>
            </a:fld>
            <a:endParaRPr lang="en-US"/>
          </a:p>
        </p:txBody>
      </p:sp>
    </p:spTree>
    <p:extLst>
      <p:ext uri="{BB962C8B-B14F-4D97-AF65-F5344CB8AC3E}">
        <p14:creationId xmlns:p14="http://schemas.microsoft.com/office/powerpoint/2010/main" val="1814855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1238F-1750-4405-A5BA-42AC2403E467}"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E904C-F943-4846-B48F-8DCAC1655C4A}" type="slidenum">
              <a:rPr lang="en-US" smtClean="0"/>
              <a:t>‹#›</a:t>
            </a:fld>
            <a:endParaRPr lang="en-US"/>
          </a:p>
        </p:txBody>
      </p:sp>
    </p:spTree>
    <p:extLst>
      <p:ext uri="{BB962C8B-B14F-4D97-AF65-F5344CB8AC3E}">
        <p14:creationId xmlns:p14="http://schemas.microsoft.com/office/powerpoint/2010/main" val="375650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291238F-1750-4405-A5BA-42AC2403E467}" type="datetimeFigureOut">
              <a:rPr lang="en-US" smtClean="0"/>
              <a:t>10/23/2023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3AE904C-F943-4846-B48F-8DCAC1655C4A}" type="slidenum">
              <a:rPr lang="en-US" smtClean="0"/>
              <a:t>‹#›</a:t>
            </a:fld>
            <a:endParaRPr lang="en-US"/>
          </a:p>
        </p:txBody>
      </p:sp>
    </p:spTree>
    <p:extLst>
      <p:ext uri="{BB962C8B-B14F-4D97-AF65-F5344CB8AC3E}">
        <p14:creationId xmlns:p14="http://schemas.microsoft.com/office/powerpoint/2010/main" val="180558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91238F-1750-4405-A5BA-42AC2403E467}"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E904C-F943-4846-B48F-8DCAC1655C4A}" type="slidenum">
              <a:rPr lang="en-US" smtClean="0"/>
              <a:t>‹#›</a:t>
            </a:fld>
            <a:endParaRPr lang="en-US"/>
          </a:p>
        </p:txBody>
      </p:sp>
    </p:spTree>
    <p:extLst>
      <p:ext uri="{BB962C8B-B14F-4D97-AF65-F5344CB8AC3E}">
        <p14:creationId xmlns:p14="http://schemas.microsoft.com/office/powerpoint/2010/main" val="3921009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91238F-1750-4405-A5BA-42AC2403E467}" type="datetimeFigureOut">
              <a:rPr lang="en-US" smtClean="0"/>
              <a:t>10/23/2023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AE904C-F943-4846-B48F-8DCAC1655C4A}" type="slidenum">
              <a:rPr lang="en-US" smtClean="0"/>
              <a:t>‹#›</a:t>
            </a:fld>
            <a:endParaRPr lang="en-US"/>
          </a:p>
        </p:txBody>
      </p:sp>
    </p:spTree>
    <p:extLst>
      <p:ext uri="{BB962C8B-B14F-4D97-AF65-F5344CB8AC3E}">
        <p14:creationId xmlns:p14="http://schemas.microsoft.com/office/powerpoint/2010/main" val="2666104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91238F-1750-4405-A5BA-42AC2403E467}" type="datetimeFigureOut">
              <a:rPr lang="en-US" smtClean="0"/>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AE904C-F943-4846-B48F-8DCAC1655C4A}" type="slidenum">
              <a:rPr lang="en-US" smtClean="0"/>
              <a:t>‹#›</a:t>
            </a:fld>
            <a:endParaRPr lang="en-US"/>
          </a:p>
        </p:txBody>
      </p:sp>
    </p:spTree>
    <p:extLst>
      <p:ext uri="{BB962C8B-B14F-4D97-AF65-F5344CB8AC3E}">
        <p14:creationId xmlns:p14="http://schemas.microsoft.com/office/powerpoint/2010/main" val="530497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1238F-1750-4405-A5BA-42AC2403E467}" type="datetimeFigureOut">
              <a:rPr lang="en-US" smtClean="0"/>
              <a:t>10/23/2023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AE904C-F943-4846-B48F-8DCAC1655C4A}" type="slidenum">
              <a:rPr lang="en-US" smtClean="0"/>
              <a:t>‹#›</a:t>
            </a:fld>
            <a:endParaRPr lang="en-US"/>
          </a:p>
        </p:txBody>
      </p:sp>
    </p:spTree>
    <p:extLst>
      <p:ext uri="{BB962C8B-B14F-4D97-AF65-F5344CB8AC3E}">
        <p14:creationId xmlns:p14="http://schemas.microsoft.com/office/powerpoint/2010/main" val="1491223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91238F-1750-4405-A5BA-42AC2403E467}"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E904C-F943-4846-B48F-8DCAC1655C4A}" type="slidenum">
              <a:rPr lang="en-US" smtClean="0"/>
              <a:t>‹#›</a:t>
            </a:fld>
            <a:endParaRPr lang="en-US"/>
          </a:p>
        </p:txBody>
      </p:sp>
    </p:spTree>
    <p:extLst>
      <p:ext uri="{BB962C8B-B14F-4D97-AF65-F5344CB8AC3E}">
        <p14:creationId xmlns:p14="http://schemas.microsoft.com/office/powerpoint/2010/main" val="3787314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91238F-1750-4405-A5BA-42AC2403E467}"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E904C-F943-4846-B48F-8DCAC1655C4A}" type="slidenum">
              <a:rPr lang="en-US" smtClean="0"/>
              <a:t>‹#›</a:t>
            </a:fld>
            <a:endParaRPr lang="en-US"/>
          </a:p>
        </p:txBody>
      </p:sp>
    </p:spTree>
    <p:extLst>
      <p:ext uri="{BB962C8B-B14F-4D97-AF65-F5344CB8AC3E}">
        <p14:creationId xmlns:p14="http://schemas.microsoft.com/office/powerpoint/2010/main" val="4289316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291238F-1750-4405-A5BA-42AC2403E467}" type="datetimeFigureOut">
              <a:rPr lang="en-US" smtClean="0"/>
              <a:t>10/23/2023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AE904C-F943-4846-B48F-8DCAC1655C4A}" type="slidenum">
              <a:rPr lang="en-US" smtClean="0"/>
              <a:t>‹#›</a:t>
            </a:fld>
            <a:endParaRPr lang="en-US"/>
          </a:p>
        </p:txBody>
      </p:sp>
    </p:spTree>
    <p:extLst>
      <p:ext uri="{BB962C8B-B14F-4D97-AF65-F5344CB8AC3E}">
        <p14:creationId xmlns:p14="http://schemas.microsoft.com/office/powerpoint/2010/main" val="74598985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electricajournal.org/Content/files/sayilar/94/48-60.pdf"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279F59-AEED-4BC2-8001-51AA66C3C822}"/>
              </a:ext>
            </a:extLst>
          </p:cNvPr>
          <p:cNvSpPr txBox="1"/>
          <p:nvPr/>
        </p:nvSpPr>
        <p:spPr>
          <a:xfrm>
            <a:off x="2421259" y="1506415"/>
            <a:ext cx="7011856" cy="553998"/>
          </a:xfrm>
          <a:prstGeom prst="rect">
            <a:avLst/>
          </a:prstGeom>
          <a:noFill/>
        </p:spPr>
        <p:txBody>
          <a:bodyPr wrap="none" rtlCol="0">
            <a:spAutoFit/>
          </a:bodyPr>
          <a:lstStyle/>
          <a:p>
            <a:pPr algn="ctr"/>
            <a:r>
              <a:rPr lang="en-US" sz="3000" dirty="0">
                <a:latin typeface="Times New Roman" panose="02020603050405020304" pitchFamily="18" charset="0"/>
                <a:cs typeface="Times New Roman" panose="02020603050405020304" pitchFamily="18" charset="0"/>
              </a:rPr>
              <a:t>Photovoltaic Cell Modelling and Simulation</a:t>
            </a:r>
          </a:p>
        </p:txBody>
      </p:sp>
      <p:graphicFrame>
        <p:nvGraphicFramePr>
          <p:cNvPr id="5" name="Table 4">
            <a:extLst>
              <a:ext uri="{FF2B5EF4-FFF2-40B4-BE49-F238E27FC236}">
                <a16:creationId xmlns:a16="http://schemas.microsoft.com/office/drawing/2014/main" id="{9623E0FF-AD88-4C04-919F-EA6BD15A075A}"/>
              </a:ext>
            </a:extLst>
          </p:cNvPr>
          <p:cNvGraphicFramePr>
            <a:graphicFrameLocks noGrp="1"/>
          </p:cNvGraphicFramePr>
          <p:nvPr>
            <p:extLst>
              <p:ext uri="{D42A27DB-BD31-4B8C-83A1-F6EECF244321}">
                <p14:modId xmlns:p14="http://schemas.microsoft.com/office/powerpoint/2010/main" val="775417186"/>
              </p:ext>
            </p:extLst>
          </p:nvPr>
        </p:nvGraphicFramePr>
        <p:xfrm>
          <a:off x="2602523" y="3766626"/>
          <a:ext cx="7596553" cy="1828800"/>
        </p:xfrm>
        <a:graphic>
          <a:graphicData uri="http://schemas.openxmlformats.org/drawingml/2006/table">
            <a:tbl>
              <a:tblPr firstRow="1" bandRow="1">
                <a:tableStyleId>{5C22544A-7EE6-4342-B048-85BDC9FD1C3A}</a:tableStyleId>
              </a:tblPr>
              <a:tblGrid>
                <a:gridCol w="1277356">
                  <a:extLst>
                    <a:ext uri="{9D8B030D-6E8A-4147-A177-3AD203B41FA5}">
                      <a16:colId xmlns:a16="http://schemas.microsoft.com/office/drawing/2014/main" val="2680234731"/>
                    </a:ext>
                  </a:extLst>
                </a:gridCol>
                <a:gridCol w="6319197">
                  <a:extLst>
                    <a:ext uri="{9D8B030D-6E8A-4147-A177-3AD203B41FA5}">
                      <a16:colId xmlns:a16="http://schemas.microsoft.com/office/drawing/2014/main" val="846143030"/>
                    </a:ext>
                  </a:extLst>
                </a:gridCol>
              </a:tblGrid>
              <a:tr h="37084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Name :</a:t>
                      </a:r>
                    </a:p>
                  </a:txBody>
                  <a:tcPr>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Mirza Ahmad </a:t>
                      </a:r>
                      <a:r>
                        <a:rPr lang="en-US" sz="2400" b="0" dirty="0" err="1">
                          <a:solidFill>
                            <a:schemeClr val="tx1"/>
                          </a:solidFill>
                          <a:latin typeface="Times New Roman" panose="02020603050405020304" pitchFamily="18" charset="0"/>
                          <a:cs typeface="Times New Roman" panose="02020603050405020304" pitchFamily="18" charset="0"/>
                        </a:rPr>
                        <a:t>Shayer</a:t>
                      </a:r>
                      <a:endParaRPr lang="en-US" sz="2400"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4202548726"/>
                  </a:ext>
                </a:extLst>
              </a:tr>
              <a:tr h="37084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ID :</a:t>
                      </a:r>
                    </a:p>
                  </a:txBody>
                  <a:tcPr>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22273008</a:t>
                      </a:r>
                    </a:p>
                  </a:txBody>
                  <a:tcPr>
                    <a:solidFill>
                      <a:schemeClr val="bg1"/>
                    </a:solidFill>
                  </a:tcPr>
                </a:tc>
                <a:extLst>
                  <a:ext uri="{0D108BD9-81ED-4DB2-BD59-A6C34878D82A}">
                    <a16:rowId xmlns:a16="http://schemas.microsoft.com/office/drawing/2014/main" val="881914736"/>
                  </a:ext>
                </a:extLst>
              </a:tr>
              <a:tr h="37084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Course :</a:t>
                      </a:r>
                    </a:p>
                  </a:txBody>
                  <a:tcPr>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Petri Net Theory And Modeling Of Systems</a:t>
                      </a:r>
                    </a:p>
                  </a:txBody>
                  <a:tcPr>
                    <a:solidFill>
                      <a:schemeClr val="bg1"/>
                    </a:solidFill>
                  </a:tcPr>
                </a:tc>
                <a:extLst>
                  <a:ext uri="{0D108BD9-81ED-4DB2-BD59-A6C34878D82A}">
                    <a16:rowId xmlns:a16="http://schemas.microsoft.com/office/drawing/2014/main" val="88172707"/>
                  </a:ext>
                </a:extLst>
              </a:tr>
              <a:tr h="37084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Faculty : </a:t>
                      </a:r>
                    </a:p>
                  </a:txBody>
                  <a:tcPr>
                    <a:solidFill>
                      <a:schemeClr val="bg1"/>
                    </a:solidFill>
                  </a:tcPr>
                </a:tc>
                <a:tc>
                  <a:txBody>
                    <a:bodyPr/>
                    <a:lstStyle/>
                    <a:p>
                      <a:pPr algn="ctr"/>
                      <a:r>
                        <a:rPr lang="en-US" sz="2400" b="0" dirty="0" err="1">
                          <a:solidFill>
                            <a:schemeClr val="tx1"/>
                          </a:solidFill>
                          <a:latin typeface="Times New Roman" panose="02020603050405020304" pitchFamily="18" charset="0"/>
                          <a:cs typeface="Times New Roman" panose="02020603050405020304" pitchFamily="18" charset="0"/>
                        </a:rPr>
                        <a:t>Annajiat</a:t>
                      </a:r>
                      <a:r>
                        <a:rPr lang="en-US" sz="2400" b="0" dirty="0">
                          <a:solidFill>
                            <a:schemeClr val="tx1"/>
                          </a:solidFill>
                          <a:latin typeface="Times New Roman" panose="02020603050405020304" pitchFamily="18" charset="0"/>
                          <a:cs typeface="Times New Roman" panose="02020603050405020304" pitchFamily="18" charset="0"/>
                        </a:rPr>
                        <a:t> </a:t>
                      </a:r>
                      <a:r>
                        <a:rPr lang="en-US" sz="2400" b="0" dirty="0" err="1">
                          <a:solidFill>
                            <a:schemeClr val="tx1"/>
                          </a:solidFill>
                          <a:latin typeface="Times New Roman" panose="02020603050405020304" pitchFamily="18" charset="0"/>
                          <a:cs typeface="Times New Roman" panose="02020603050405020304" pitchFamily="18" charset="0"/>
                        </a:rPr>
                        <a:t>Alim</a:t>
                      </a:r>
                      <a:r>
                        <a:rPr lang="en-US" sz="2400" b="0" dirty="0">
                          <a:solidFill>
                            <a:schemeClr val="tx1"/>
                          </a:solidFill>
                          <a:latin typeface="Times New Roman" panose="02020603050405020304" pitchFamily="18" charset="0"/>
                          <a:cs typeface="Times New Roman" panose="02020603050405020304" pitchFamily="18" charset="0"/>
                        </a:rPr>
                        <a:t> Rasel [AAR]</a:t>
                      </a:r>
                    </a:p>
                  </a:txBody>
                  <a:tcPr>
                    <a:solidFill>
                      <a:schemeClr val="bg1"/>
                    </a:solidFill>
                  </a:tcPr>
                </a:tc>
                <a:extLst>
                  <a:ext uri="{0D108BD9-81ED-4DB2-BD59-A6C34878D82A}">
                    <a16:rowId xmlns:a16="http://schemas.microsoft.com/office/drawing/2014/main" val="2321171442"/>
                  </a:ext>
                </a:extLst>
              </a:tr>
            </a:tbl>
          </a:graphicData>
        </a:graphic>
      </p:graphicFrame>
      <p:sp>
        <p:nvSpPr>
          <p:cNvPr id="7" name="TextBox 6">
            <a:extLst>
              <a:ext uri="{FF2B5EF4-FFF2-40B4-BE49-F238E27FC236}">
                <a16:creationId xmlns:a16="http://schemas.microsoft.com/office/drawing/2014/main" id="{77EA636D-866D-486C-A654-192CC0116A50}"/>
              </a:ext>
            </a:extLst>
          </p:cNvPr>
          <p:cNvSpPr txBox="1"/>
          <p:nvPr/>
        </p:nvSpPr>
        <p:spPr>
          <a:xfrm>
            <a:off x="2602523" y="2568154"/>
            <a:ext cx="6652783"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Submission 1 : Individual Paper Presentation</a:t>
            </a:r>
          </a:p>
        </p:txBody>
      </p:sp>
    </p:spTree>
    <p:extLst>
      <p:ext uri="{BB962C8B-B14F-4D97-AF65-F5344CB8AC3E}">
        <p14:creationId xmlns:p14="http://schemas.microsoft.com/office/powerpoint/2010/main" val="2027582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4CCF1B-68E6-4B20-B8FB-587D7A5DC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4714" y="3978914"/>
            <a:ext cx="3686689" cy="628738"/>
          </a:xfrm>
          <a:prstGeom prst="rect">
            <a:avLst/>
          </a:prstGeom>
        </p:spPr>
      </p:pic>
      <p:pic>
        <p:nvPicPr>
          <p:cNvPr id="7" name="Picture 6">
            <a:extLst>
              <a:ext uri="{FF2B5EF4-FFF2-40B4-BE49-F238E27FC236}">
                <a16:creationId xmlns:a16="http://schemas.microsoft.com/office/drawing/2014/main" id="{3A4BFBD7-C691-4F3D-BD36-56BCD7CA3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611" y="2355383"/>
            <a:ext cx="1590897" cy="504895"/>
          </a:xfrm>
          <a:prstGeom prst="rect">
            <a:avLst/>
          </a:prstGeom>
        </p:spPr>
      </p:pic>
      <p:pic>
        <p:nvPicPr>
          <p:cNvPr id="8" name="Picture 7">
            <a:extLst>
              <a:ext uri="{FF2B5EF4-FFF2-40B4-BE49-F238E27FC236}">
                <a16:creationId xmlns:a16="http://schemas.microsoft.com/office/drawing/2014/main" id="{722748AB-4FD4-4AAE-86A7-D1BEDD7EB0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4031" y="3800048"/>
            <a:ext cx="1275482" cy="523948"/>
          </a:xfrm>
          <a:prstGeom prst="rect">
            <a:avLst/>
          </a:prstGeom>
        </p:spPr>
      </p:pic>
      <p:pic>
        <p:nvPicPr>
          <p:cNvPr id="9" name="Picture 8">
            <a:extLst>
              <a:ext uri="{FF2B5EF4-FFF2-40B4-BE49-F238E27FC236}">
                <a16:creationId xmlns:a16="http://schemas.microsoft.com/office/drawing/2014/main" id="{A2C845DE-E534-4A17-A35E-F3CDCE5F41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692" y="4407599"/>
            <a:ext cx="1324160" cy="400106"/>
          </a:xfrm>
          <a:prstGeom prst="rect">
            <a:avLst/>
          </a:prstGeom>
        </p:spPr>
      </p:pic>
      <p:sp>
        <p:nvSpPr>
          <p:cNvPr id="10" name="TextBox 9">
            <a:extLst>
              <a:ext uri="{FF2B5EF4-FFF2-40B4-BE49-F238E27FC236}">
                <a16:creationId xmlns:a16="http://schemas.microsoft.com/office/drawing/2014/main" id="{095FD658-0D4D-4280-90DE-1DC21D1BACF0}"/>
              </a:ext>
            </a:extLst>
          </p:cNvPr>
          <p:cNvSpPr txBox="1"/>
          <p:nvPr/>
        </p:nvSpPr>
        <p:spPr>
          <a:xfrm>
            <a:off x="4571733" y="844604"/>
            <a:ext cx="3229602"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Components of IV curve</a:t>
            </a:r>
          </a:p>
        </p:txBody>
      </p:sp>
      <p:sp>
        <p:nvSpPr>
          <p:cNvPr id="11" name="TextBox 10">
            <a:extLst>
              <a:ext uri="{FF2B5EF4-FFF2-40B4-BE49-F238E27FC236}">
                <a16:creationId xmlns:a16="http://schemas.microsoft.com/office/drawing/2014/main" id="{835ACA45-BD84-4491-A75D-851BDE6D08E4}"/>
              </a:ext>
            </a:extLst>
          </p:cNvPr>
          <p:cNvSpPr txBox="1"/>
          <p:nvPr/>
        </p:nvSpPr>
        <p:spPr>
          <a:xfrm>
            <a:off x="4279059" y="1625721"/>
            <a:ext cx="3174267"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A. Short Circuit Current</a:t>
            </a:r>
          </a:p>
        </p:txBody>
      </p:sp>
      <p:sp>
        <p:nvSpPr>
          <p:cNvPr id="12" name="TextBox 11">
            <a:extLst>
              <a:ext uri="{FF2B5EF4-FFF2-40B4-BE49-F238E27FC236}">
                <a16:creationId xmlns:a16="http://schemas.microsoft.com/office/drawing/2014/main" id="{00D6FCA9-8A3F-45C2-B49A-F77E97F94A18}"/>
              </a:ext>
            </a:extLst>
          </p:cNvPr>
          <p:cNvSpPr txBox="1"/>
          <p:nvPr/>
        </p:nvSpPr>
        <p:spPr>
          <a:xfrm>
            <a:off x="859080" y="3276484"/>
            <a:ext cx="3145028"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B. Open Circuit Voltage</a:t>
            </a:r>
          </a:p>
        </p:txBody>
      </p:sp>
      <p:sp>
        <p:nvSpPr>
          <p:cNvPr id="13" name="TextBox 12">
            <a:extLst>
              <a:ext uri="{FF2B5EF4-FFF2-40B4-BE49-F238E27FC236}">
                <a16:creationId xmlns:a16="http://schemas.microsoft.com/office/drawing/2014/main" id="{AFB4EEAC-99F8-4BFF-A09B-4296BAAA4989}"/>
              </a:ext>
            </a:extLst>
          </p:cNvPr>
          <p:cNvSpPr txBox="1"/>
          <p:nvPr/>
        </p:nvSpPr>
        <p:spPr>
          <a:xfrm>
            <a:off x="4637908" y="3254448"/>
            <a:ext cx="3414717"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C. Maximum Power Point</a:t>
            </a:r>
          </a:p>
        </p:txBody>
      </p:sp>
      <p:sp>
        <p:nvSpPr>
          <p:cNvPr id="16" name="TextBox 15">
            <a:extLst>
              <a:ext uri="{FF2B5EF4-FFF2-40B4-BE49-F238E27FC236}">
                <a16:creationId xmlns:a16="http://schemas.microsoft.com/office/drawing/2014/main" id="{A310CFE2-F05B-4BCF-8AD2-5F2A439F2BEB}"/>
              </a:ext>
            </a:extLst>
          </p:cNvPr>
          <p:cNvSpPr txBox="1"/>
          <p:nvPr/>
        </p:nvSpPr>
        <p:spPr>
          <a:xfrm>
            <a:off x="6095999" y="2185097"/>
            <a:ext cx="5442516"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 GSTC actual irradiance on the surface of module</a:t>
            </a:r>
          </a:p>
          <a:p>
            <a:r>
              <a:rPr lang="en-US" dirty="0">
                <a:latin typeface="Times New Roman" panose="02020603050405020304" pitchFamily="18" charset="0"/>
                <a:cs typeface="Times New Roman" panose="02020603050405020304" pitchFamily="18" charset="0"/>
              </a:rPr>
              <a:t>and the irradiance at standard test condition, respectively</a:t>
            </a:r>
          </a:p>
        </p:txBody>
      </p:sp>
      <p:sp>
        <p:nvSpPr>
          <p:cNvPr id="17" name="TextBox 16">
            <a:extLst>
              <a:ext uri="{FF2B5EF4-FFF2-40B4-BE49-F238E27FC236}">
                <a16:creationId xmlns:a16="http://schemas.microsoft.com/office/drawing/2014/main" id="{380D03A1-335B-49F2-80D8-E94061E2DE43}"/>
              </a:ext>
            </a:extLst>
          </p:cNvPr>
          <p:cNvSpPr txBox="1"/>
          <p:nvPr/>
        </p:nvSpPr>
        <p:spPr>
          <a:xfrm>
            <a:off x="617607" y="5050371"/>
            <a:ext cx="332539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temperature coefficient KV of the open circuit voltage is informed in the datasheet</a:t>
            </a:r>
          </a:p>
        </p:txBody>
      </p:sp>
      <p:pic>
        <p:nvPicPr>
          <p:cNvPr id="18" name="Picture 17">
            <a:extLst>
              <a:ext uri="{FF2B5EF4-FFF2-40B4-BE49-F238E27FC236}">
                <a16:creationId xmlns:a16="http://schemas.microsoft.com/office/drawing/2014/main" id="{7A1BCEF7-0847-412E-8C4C-6474998C2D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76604" y="4026546"/>
            <a:ext cx="1209844" cy="533474"/>
          </a:xfrm>
          <a:prstGeom prst="rect">
            <a:avLst/>
          </a:prstGeom>
        </p:spPr>
      </p:pic>
      <p:sp>
        <p:nvSpPr>
          <p:cNvPr id="19" name="TextBox 18">
            <a:extLst>
              <a:ext uri="{FF2B5EF4-FFF2-40B4-BE49-F238E27FC236}">
                <a16:creationId xmlns:a16="http://schemas.microsoft.com/office/drawing/2014/main" id="{FD69879D-A4E4-4B51-8841-8EACC7B47961}"/>
              </a:ext>
            </a:extLst>
          </p:cNvPr>
          <p:cNvSpPr txBox="1"/>
          <p:nvPr/>
        </p:nvSpPr>
        <p:spPr>
          <a:xfrm>
            <a:off x="9302338" y="3276484"/>
            <a:ext cx="18674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 Fill Factor</a:t>
            </a:r>
          </a:p>
        </p:txBody>
      </p:sp>
      <p:pic>
        <p:nvPicPr>
          <p:cNvPr id="20" name="Picture 19">
            <a:extLst>
              <a:ext uri="{FF2B5EF4-FFF2-40B4-BE49-F238E27FC236}">
                <a16:creationId xmlns:a16="http://schemas.microsoft.com/office/drawing/2014/main" id="{38D1D0E9-3279-41ED-A5A3-1BB533AB19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05375" y="5692674"/>
            <a:ext cx="1562318" cy="562053"/>
          </a:xfrm>
          <a:prstGeom prst="rect">
            <a:avLst/>
          </a:prstGeom>
        </p:spPr>
      </p:pic>
      <p:sp>
        <p:nvSpPr>
          <p:cNvPr id="21" name="TextBox 20">
            <a:extLst>
              <a:ext uri="{FF2B5EF4-FFF2-40B4-BE49-F238E27FC236}">
                <a16:creationId xmlns:a16="http://schemas.microsoft.com/office/drawing/2014/main" id="{BC5B50E9-939F-4F9F-8550-90EB10AA1DAF}"/>
              </a:ext>
            </a:extLst>
          </p:cNvPr>
          <p:cNvSpPr txBox="1"/>
          <p:nvPr/>
        </p:nvSpPr>
        <p:spPr>
          <a:xfrm>
            <a:off x="5270529" y="5034140"/>
            <a:ext cx="4810997"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E. Efficiency of the Solar PV Module</a:t>
            </a:r>
          </a:p>
        </p:txBody>
      </p:sp>
      <p:sp>
        <p:nvSpPr>
          <p:cNvPr id="22" name="TextBox 21">
            <a:extLst>
              <a:ext uri="{FF2B5EF4-FFF2-40B4-BE49-F238E27FC236}">
                <a16:creationId xmlns:a16="http://schemas.microsoft.com/office/drawing/2014/main" id="{EBF8B07E-9CEF-49CD-B4EB-3EBF4F780AA6}"/>
              </a:ext>
            </a:extLst>
          </p:cNvPr>
          <p:cNvSpPr txBox="1"/>
          <p:nvPr/>
        </p:nvSpPr>
        <p:spPr>
          <a:xfrm>
            <a:off x="7413039" y="5854558"/>
            <a:ext cx="2673168"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ηmax</a:t>
            </a:r>
            <a:r>
              <a:rPr lang="en-US" dirty="0">
                <a:latin typeface="Times New Roman" panose="02020603050405020304" pitchFamily="18" charset="0"/>
                <a:cs typeface="Times New Roman" panose="02020603050405020304" pitchFamily="18" charset="0"/>
              </a:rPr>
              <a:t> maximum efficiency</a:t>
            </a:r>
          </a:p>
        </p:txBody>
      </p:sp>
    </p:spTree>
    <p:extLst>
      <p:ext uri="{BB962C8B-B14F-4D97-AF65-F5344CB8AC3E}">
        <p14:creationId xmlns:p14="http://schemas.microsoft.com/office/powerpoint/2010/main" val="2649753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4B972A-E358-48CC-A550-0730CE654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7214" y="2798190"/>
            <a:ext cx="3604297" cy="706997"/>
          </a:xfrm>
          <a:prstGeom prst="rect">
            <a:avLst/>
          </a:prstGeom>
        </p:spPr>
      </p:pic>
      <p:pic>
        <p:nvPicPr>
          <p:cNvPr id="5" name="Picture 4">
            <a:extLst>
              <a:ext uri="{FF2B5EF4-FFF2-40B4-BE49-F238E27FC236}">
                <a16:creationId xmlns:a16="http://schemas.microsoft.com/office/drawing/2014/main" id="{CF612EBC-D4A7-432F-B036-61A433E1D9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4709" y="4424567"/>
            <a:ext cx="1724541" cy="923862"/>
          </a:xfrm>
          <a:prstGeom prst="rect">
            <a:avLst/>
          </a:prstGeom>
        </p:spPr>
      </p:pic>
      <p:pic>
        <p:nvPicPr>
          <p:cNvPr id="9" name="Picture 8">
            <a:extLst>
              <a:ext uri="{FF2B5EF4-FFF2-40B4-BE49-F238E27FC236}">
                <a16:creationId xmlns:a16="http://schemas.microsoft.com/office/drawing/2014/main" id="{47C1E406-C1CF-4996-99FE-493F16A8A6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797" y="2002294"/>
            <a:ext cx="3967948" cy="1066653"/>
          </a:xfrm>
          <a:prstGeom prst="rect">
            <a:avLst/>
          </a:prstGeom>
        </p:spPr>
      </p:pic>
      <p:pic>
        <p:nvPicPr>
          <p:cNvPr id="10" name="Picture 9">
            <a:extLst>
              <a:ext uri="{FF2B5EF4-FFF2-40B4-BE49-F238E27FC236}">
                <a16:creationId xmlns:a16="http://schemas.microsoft.com/office/drawing/2014/main" id="{E1E3698E-30E6-4FFB-80DF-72FCDAE045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797" y="3725758"/>
            <a:ext cx="4634217" cy="2860628"/>
          </a:xfrm>
          <a:prstGeom prst="rect">
            <a:avLst/>
          </a:prstGeom>
        </p:spPr>
      </p:pic>
      <p:sp>
        <p:nvSpPr>
          <p:cNvPr id="11" name="TextBox 10">
            <a:extLst>
              <a:ext uri="{FF2B5EF4-FFF2-40B4-BE49-F238E27FC236}">
                <a16:creationId xmlns:a16="http://schemas.microsoft.com/office/drawing/2014/main" id="{6FAB5FA7-DC9E-4843-818F-7E2751022A8B}"/>
              </a:ext>
            </a:extLst>
          </p:cNvPr>
          <p:cNvSpPr txBox="1"/>
          <p:nvPr/>
        </p:nvSpPr>
        <p:spPr>
          <a:xfrm>
            <a:off x="2874964" y="1258371"/>
            <a:ext cx="6685676"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Parameters estimation of solar PV module Equations</a:t>
            </a:r>
          </a:p>
        </p:txBody>
      </p:sp>
      <p:sp>
        <p:nvSpPr>
          <p:cNvPr id="12" name="TextBox 11">
            <a:extLst>
              <a:ext uri="{FF2B5EF4-FFF2-40B4-BE49-F238E27FC236}">
                <a16:creationId xmlns:a16="http://schemas.microsoft.com/office/drawing/2014/main" id="{CCAD5B8F-90F5-4E38-A345-D77DF8495713}"/>
              </a:ext>
            </a:extLst>
          </p:cNvPr>
          <p:cNvSpPr txBox="1"/>
          <p:nvPr/>
        </p:nvSpPr>
        <p:spPr>
          <a:xfrm>
            <a:off x="7395466" y="5348429"/>
            <a:ext cx="312302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Ii </a:t>
            </a:r>
            <a:r>
              <a:rPr lang="en-US" dirty="0" err="1">
                <a:latin typeface="Times New Roman" panose="02020603050405020304" pitchFamily="18" charset="0"/>
                <a:cs typeface="Times New Roman" panose="02020603050405020304" pitchFamily="18" charset="0"/>
              </a:rPr>
              <a:t>ith</a:t>
            </a:r>
            <a:r>
              <a:rPr lang="en-US" dirty="0">
                <a:latin typeface="Times New Roman" panose="02020603050405020304" pitchFamily="18" charset="0"/>
                <a:cs typeface="Times New Roman" panose="02020603050405020304" pitchFamily="18" charset="0"/>
              </a:rPr>
              <a:t> iteration current</a:t>
            </a:r>
          </a:p>
          <a:p>
            <a:r>
              <a:rPr lang="en-US" dirty="0">
                <a:latin typeface="Times New Roman" panose="02020603050405020304" pitchFamily="18" charset="0"/>
                <a:cs typeface="Times New Roman" panose="02020603050405020304" pitchFamily="18" charset="0"/>
              </a:rPr>
              <a:t>f(I) is derivative of the form f(I)</a:t>
            </a:r>
          </a:p>
        </p:txBody>
      </p:sp>
    </p:spTree>
    <p:extLst>
      <p:ext uri="{BB962C8B-B14F-4D97-AF65-F5344CB8AC3E}">
        <p14:creationId xmlns:p14="http://schemas.microsoft.com/office/powerpoint/2010/main" val="3158920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2EEF83-7CEA-4E9F-A7FA-7DD63B0CE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090" y="2250447"/>
            <a:ext cx="2996503" cy="3289975"/>
          </a:xfrm>
          <a:prstGeom prst="rect">
            <a:avLst/>
          </a:prstGeom>
        </p:spPr>
      </p:pic>
      <p:sp>
        <p:nvSpPr>
          <p:cNvPr id="3" name="TextBox 2">
            <a:extLst>
              <a:ext uri="{FF2B5EF4-FFF2-40B4-BE49-F238E27FC236}">
                <a16:creationId xmlns:a16="http://schemas.microsoft.com/office/drawing/2014/main" id="{7FA2E6EA-62B8-4225-8B6B-A1D95BB6511C}"/>
              </a:ext>
            </a:extLst>
          </p:cNvPr>
          <p:cNvSpPr txBox="1"/>
          <p:nvPr/>
        </p:nvSpPr>
        <p:spPr>
          <a:xfrm>
            <a:off x="4178104" y="1120630"/>
            <a:ext cx="3628301"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Model Validation Equations</a:t>
            </a:r>
          </a:p>
        </p:txBody>
      </p:sp>
      <p:sp>
        <p:nvSpPr>
          <p:cNvPr id="4" name="TextBox 3">
            <a:extLst>
              <a:ext uri="{FF2B5EF4-FFF2-40B4-BE49-F238E27FC236}">
                <a16:creationId xmlns:a16="http://schemas.microsoft.com/office/drawing/2014/main" id="{1A425972-E6DB-45E3-BEEE-2F0E6842B03A}"/>
              </a:ext>
            </a:extLst>
          </p:cNvPr>
          <p:cNvSpPr txBox="1"/>
          <p:nvPr/>
        </p:nvSpPr>
        <p:spPr>
          <a:xfrm>
            <a:off x="5401979" y="2745636"/>
            <a:ext cx="6316408" cy="2031325"/>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Imi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Iei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ith</a:t>
            </a:r>
            <a:r>
              <a:rPr lang="en-US" dirty="0">
                <a:latin typeface="Times New Roman" panose="02020603050405020304" pitchFamily="18" charset="0"/>
                <a:cs typeface="Times New Roman" panose="02020603050405020304" pitchFamily="18" charset="0"/>
              </a:rPr>
              <a:t> current values of the mathematical model and the experiment respectively</a:t>
            </a:r>
          </a:p>
          <a:p>
            <a:r>
              <a:rPr lang="en-US" dirty="0" err="1">
                <a:latin typeface="Times New Roman" panose="02020603050405020304" pitchFamily="18" charset="0"/>
                <a:cs typeface="Times New Roman" panose="02020603050405020304" pitchFamily="18" charset="0"/>
              </a:rPr>
              <a:t>Imi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Iei</a:t>
            </a:r>
            <a:r>
              <a:rPr lang="en-US" dirty="0">
                <a:latin typeface="Times New Roman" panose="02020603050405020304" pitchFamily="18" charset="0"/>
                <a:cs typeface="Times New Roman" panose="02020603050405020304" pitchFamily="18" charset="0"/>
              </a:rPr>
              <a:t> - mean values of the established current of I-V curve and the experimental current respectively</a:t>
            </a:r>
          </a:p>
          <a:p>
            <a:r>
              <a:rPr lang="en-US" dirty="0" err="1">
                <a:latin typeface="Times New Roman" panose="02020603050405020304" pitchFamily="18" charset="0"/>
                <a:cs typeface="Times New Roman" panose="02020603050405020304" pitchFamily="18" charset="0"/>
              </a:rPr>
              <a:t>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σe</a:t>
            </a:r>
            <a:r>
              <a:rPr lang="en-US" dirty="0">
                <a:latin typeface="Times New Roman" panose="02020603050405020304" pitchFamily="18" charset="0"/>
                <a:cs typeface="Times New Roman" panose="02020603050405020304" pitchFamily="18" charset="0"/>
              </a:rPr>
              <a:t> - standard deviation of the established current of I-V curve and the experimental current respectively</a:t>
            </a:r>
          </a:p>
          <a:p>
            <a:r>
              <a:rPr lang="en-US" dirty="0">
                <a:latin typeface="Times New Roman" panose="02020603050405020304" pitchFamily="18" charset="0"/>
                <a:cs typeface="Times New Roman" panose="02020603050405020304" pitchFamily="18" charset="0"/>
              </a:rPr>
              <a:t>s number of samples.</a:t>
            </a:r>
          </a:p>
        </p:txBody>
      </p:sp>
    </p:spTree>
    <p:extLst>
      <p:ext uri="{BB962C8B-B14F-4D97-AF65-F5344CB8AC3E}">
        <p14:creationId xmlns:p14="http://schemas.microsoft.com/office/powerpoint/2010/main" val="3512358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73172D-7E19-4FD5-BA46-78207BDE0C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4671" y="2231221"/>
            <a:ext cx="4904935" cy="3710971"/>
          </a:xfrm>
          <a:prstGeom prst="rect">
            <a:avLst/>
          </a:prstGeom>
        </p:spPr>
      </p:pic>
      <p:pic>
        <p:nvPicPr>
          <p:cNvPr id="12" name="Picture 11">
            <a:extLst>
              <a:ext uri="{FF2B5EF4-FFF2-40B4-BE49-F238E27FC236}">
                <a16:creationId xmlns:a16="http://schemas.microsoft.com/office/drawing/2014/main" id="{C752859D-4F5E-43C5-B6FE-BDD274C0F5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394" y="2231221"/>
            <a:ext cx="5501969" cy="3879087"/>
          </a:xfrm>
          <a:prstGeom prst="rect">
            <a:avLst/>
          </a:prstGeom>
        </p:spPr>
      </p:pic>
      <p:sp>
        <p:nvSpPr>
          <p:cNvPr id="13" name="TextBox 12">
            <a:extLst>
              <a:ext uri="{FF2B5EF4-FFF2-40B4-BE49-F238E27FC236}">
                <a16:creationId xmlns:a16="http://schemas.microsoft.com/office/drawing/2014/main" id="{DCB2795D-9A61-4DE3-80E2-69194F387D3A}"/>
              </a:ext>
            </a:extLst>
          </p:cNvPr>
          <p:cNvSpPr txBox="1"/>
          <p:nvPr/>
        </p:nvSpPr>
        <p:spPr>
          <a:xfrm>
            <a:off x="4368604" y="782159"/>
            <a:ext cx="3454792"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Results of the experiments</a:t>
            </a:r>
          </a:p>
        </p:txBody>
      </p:sp>
      <p:sp>
        <p:nvSpPr>
          <p:cNvPr id="14" name="TextBox 13">
            <a:extLst>
              <a:ext uri="{FF2B5EF4-FFF2-40B4-BE49-F238E27FC236}">
                <a16:creationId xmlns:a16="http://schemas.microsoft.com/office/drawing/2014/main" id="{BA315142-5613-49F3-9986-C903CC4FF6A6}"/>
              </a:ext>
            </a:extLst>
          </p:cNvPr>
          <p:cNvSpPr txBox="1"/>
          <p:nvPr/>
        </p:nvSpPr>
        <p:spPr>
          <a:xfrm>
            <a:off x="4667564" y="1506690"/>
            <a:ext cx="2856872"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Characteristic Graphs</a:t>
            </a:r>
          </a:p>
        </p:txBody>
      </p:sp>
    </p:spTree>
    <p:extLst>
      <p:ext uri="{BB962C8B-B14F-4D97-AF65-F5344CB8AC3E}">
        <p14:creationId xmlns:p14="http://schemas.microsoft.com/office/powerpoint/2010/main" val="3093876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CC63F0-C4A3-42AB-A29A-C5D947D77F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0323" y="1410341"/>
            <a:ext cx="4751354" cy="5189585"/>
          </a:xfrm>
          <a:prstGeom prst="rect">
            <a:avLst/>
          </a:prstGeom>
        </p:spPr>
      </p:pic>
      <p:sp>
        <p:nvSpPr>
          <p:cNvPr id="4" name="TextBox 3">
            <a:extLst>
              <a:ext uri="{FF2B5EF4-FFF2-40B4-BE49-F238E27FC236}">
                <a16:creationId xmlns:a16="http://schemas.microsoft.com/office/drawing/2014/main" id="{446C2AA9-9ADC-4C76-AD09-D4BCE834321E}"/>
              </a:ext>
            </a:extLst>
          </p:cNvPr>
          <p:cNvSpPr txBox="1"/>
          <p:nvPr/>
        </p:nvSpPr>
        <p:spPr>
          <a:xfrm>
            <a:off x="5397732" y="914399"/>
            <a:ext cx="1532792"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Equipment</a:t>
            </a:r>
          </a:p>
        </p:txBody>
      </p:sp>
    </p:spTree>
    <p:extLst>
      <p:ext uri="{BB962C8B-B14F-4D97-AF65-F5344CB8AC3E}">
        <p14:creationId xmlns:p14="http://schemas.microsoft.com/office/powerpoint/2010/main" val="1632446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C5D986-9CD3-4B22-92CC-86D8F7540C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421" y="1915779"/>
            <a:ext cx="4467468" cy="3725365"/>
          </a:xfrm>
          <a:prstGeom prst="rect">
            <a:avLst/>
          </a:prstGeom>
        </p:spPr>
      </p:pic>
      <p:pic>
        <p:nvPicPr>
          <p:cNvPr id="3" name="Picture 2">
            <a:extLst>
              <a:ext uri="{FF2B5EF4-FFF2-40B4-BE49-F238E27FC236}">
                <a16:creationId xmlns:a16="http://schemas.microsoft.com/office/drawing/2014/main" id="{B6BA9679-16C1-488D-A95A-2CB9C7C534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9350" y="1915780"/>
            <a:ext cx="4551553" cy="3725364"/>
          </a:xfrm>
          <a:prstGeom prst="rect">
            <a:avLst/>
          </a:prstGeom>
        </p:spPr>
      </p:pic>
      <p:sp>
        <p:nvSpPr>
          <p:cNvPr id="5" name="TextBox 4">
            <a:extLst>
              <a:ext uri="{FF2B5EF4-FFF2-40B4-BE49-F238E27FC236}">
                <a16:creationId xmlns:a16="http://schemas.microsoft.com/office/drawing/2014/main" id="{FEFC7BE0-BA86-4ACE-B423-C5159309E262}"/>
              </a:ext>
            </a:extLst>
          </p:cNvPr>
          <p:cNvSpPr txBox="1"/>
          <p:nvPr/>
        </p:nvSpPr>
        <p:spPr>
          <a:xfrm>
            <a:off x="3171161" y="1216856"/>
            <a:ext cx="6186309"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Model and experimental data comparison graphs</a:t>
            </a:r>
          </a:p>
        </p:txBody>
      </p:sp>
    </p:spTree>
    <p:extLst>
      <p:ext uri="{BB962C8B-B14F-4D97-AF65-F5344CB8AC3E}">
        <p14:creationId xmlns:p14="http://schemas.microsoft.com/office/powerpoint/2010/main" val="1284836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ECB12C-6D1C-45E1-B415-A64E41D5F9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990" y="1565826"/>
            <a:ext cx="5439059" cy="4618742"/>
          </a:xfrm>
          <a:prstGeom prst="rect">
            <a:avLst/>
          </a:prstGeom>
        </p:spPr>
      </p:pic>
      <p:sp>
        <p:nvSpPr>
          <p:cNvPr id="3" name="TextBox 2">
            <a:extLst>
              <a:ext uri="{FF2B5EF4-FFF2-40B4-BE49-F238E27FC236}">
                <a16:creationId xmlns:a16="http://schemas.microsoft.com/office/drawing/2014/main" id="{9B60C257-1238-416A-9848-C4AC8B4EA7C0}"/>
              </a:ext>
            </a:extLst>
          </p:cNvPr>
          <p:cNvSpPr txBox="1"/>
          <p:nvPr/>
        </p:nvSpPr>
        <p:spPr>
          <a:xfrm>
            <a:off x="5141250" y="1104161"/>
            <a:ext cx="2252540"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3D Visualization</a:t>
            </a:r>
          </a:p>
        </p:txBody>
      </p:sp>
    </p:spTree>
    <p:extLst>
      <p:ext uri="{BB962C8B-B14F-4D97-AF65-F5344CB8AC3E}">
        <p14:creationId xmlns:p14="http://schemas.microsoft.com/office/powerpoint/2010/main" val="1617976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F81FC72-E7BD-483B-A4D4-D4DA1ABE10DA}"/>
              </a:ext>
            </a:extLst>
          </p:cNvPr>
          <p:cNvSpPr txBox="1"/>
          <p:nvPr/>
        </p:nvSpPr>
        <p:spPr>
          <a:xfrm>
            <a:off x="2994830" y="1306335"/>
            <a:ext cx="6660798"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Characteristics at various irradiance and temperature</a:t>
            </a:r>
          </a:p>
        </p:txBody>
      </p:sp>
      <p:pic>
        <p:nvPicPr>
          <p:cNvPr id="19" name="Picture 18">
            <a:extLst>
              <a:ext uri="{FF2B5EF4-FFF2-40B4-BE49-F238E27FC236}">
                <a16:creationId xmlns:a16="http://schemas.microsoft.com/office/drawing/2014/main" id="{259743B5-D606-4EEC-B3C9-026EB0567A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475" y="2061838"/>
            <a:ext cx="4441599" cy="3489827"/>
          </a:xfrm>
          <a:prstGeom prst="rect">
            <a:avLst/>
          </a:prstGeom>
        </p:spPr>
      </p:pic>
      <p:pic>
        <p:nvPicPr>
          <p:cNvPr id="21" name="Picture 20">
            <a:extLst>
              <a:ext uri="{FF2B5EF4-FFF2-40B4-BE49-F238E27FC236}">
                <a16:creationId xmlns:a16="http://schemas.microsoft.com/office/drawing/2014/main" id="{7EEAFEE5-AECF-4BC5-B20E-63F3CF7F27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1928" y="2061838"/>
            <a:ext cx="4597468" cy="3489827"/>
          </a:xfrm>
          <a:prstGeom prst="rect">
            <a:avLst/>
          </a:prstGeom>
        </p:spPr>
      </p:pic>
    </p:spTree>
    <p:extLst>
      <p:ext uri="{BB962C8B-B14F-4D97-AF65-F5344CB8AC3E}">
        <p14:creationId xmlns:p14="http://schemas.microsoft.com/office/powerpoint/2010/main" val="3025669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875C21-0D0A-4FC1-80D2-B0C9661AE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73" y="2275450"/>
            <a:ext cx="4849376" cy="3679253"/>
          </a:xfrm>
          <a:prstGeom prst="rect">
            <a:avLst/>
          </a:prstGeom>
        </p:spPr>
      </p:pic>
      <p:pic>
        <p:nvPicPr>
          <p:cNvPr id="3" name="Picture 2">
            <a:extLst>
              <a:ext uri="{FF2B5EF4-FFF2-40B4-BE49-F238E27FC236}">
                <a16:creationId xmlns:a16="http://schemas.microsoft.com/office/drawing/2014/main" id="{8F7C152B-9ABC-4C28-9FF9-CFC99ADEDB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6158" y="2275450"/>
            <a:ext cx="4857575" cy="3679253"/>
          </a:xfrm>
          <a:prstGeom prst="rect">
            <a:avLst/>
          </a:prstGeom>
        </p:spPr>
      </p:pic>
      <p:sp>
        <p:nvSpPr>
          <p:cNvPr id="4" name="TextBox 3">
            <a:extLst>
              <a:ext uri="{FF2B5EF4-FFF2-40B4-BE49-F238E27FC236}">
                <a16:creationId xmlns:a16="http://schemas.microsoft.com/office/drawing/2014/main" id="{5CDA2D40-25D3-49B7-B7CE-29BFC37DD16B}"/>
              </a:ext>
            </a:extLst>
          </p:cNvPr>
          <p:cNvSpPr txBox="1"/>
          <p:nvPr/>
        </p:nvSpPr>
        <p:spPr>
          <a:xfrm>
            <a:off x="3689732" y="1378634"/>
            <a:ext cx="5385642"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Resistance variation on I-V characteristics</a:t>
            </a:r>
          </a:p>
        </p:txBody>
      </p:sp>
    </p:spTree>
    <p:extLst>
      <p:ext uri="{BB962C8B-B14F-4D97-AF65-F5344CB8AC3E}">
        <p14:creationId xmlns:p14="http://schemas.microsoft.com/office/powerpoint/2010/main" val="3321443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BD3491-AAD6-431B-A5D5-49F6F8392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368" y="2073054"/>
            <a:ext cx="4900685" cy="3905992"/>
          </a:xfrm>
          <a:prstGeom prst="rect">
            <a:avLst/>
          </a:prstGeom>
        </p:spPr>
      </p:pic>
      <p:pic>
        <p:nvPicPr>
          <p:cNvPr id="5" name="Picture 4">
            <a:extLst>
              <a:ext uri="{FF2B5EF4-FFF2-40B4-BE49-F238E27FC236}">
                <a16:creationId xmlns:a16="http://schemas.microsoft.com/office/drawing/2014/main" id="{92C5512B-062F-4754-BCB3-3AB41EF0F2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9568" y="2090195"/>
            <a:ext cx="4900684" cy="3888851"/>
          </a:xfrm>
          <a:prstGeom prst="rect">
            <a:avLst/>
          </a:prstGeom>
        </p:spPr>
      </p:pic>
      <p:sp>
        <p:nvSpPr>
          <p:cNvPr id="6" name="TextBox 5">
            <a:extLst>
              <a:ext uri="{FF2B5EF4-FFF2-40B4-BE49-F238E27FC236}">
                <a16:creationId xmlns:a16="http://schemas.microsoft.com/office/drawing/2014/main" id="{990425A1-8B53-42CF-BE83-0E6141086E1F}"/>
              </a:ext>
            </a:extLst>
          </p:cNvPr>
          <p:cNvSpPr txBox="1"/>
          <p:nvPr/>
        </p:nvSpPr>
        <p:spPr>
          <a:xfrm>
            <a:off x="2881818" y="1406770"/>
            <a:ext cx="6945363"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Effect of diode ideality factor and recombination diode</a:t>
            </a:r>
          </a:p>
        </p:txBody>
      </p:sp>
    </p:spTree>
    <p:extLst>
      <p:ext uri="{BB962C8B-B14F-4D97-AF65-F5344CB8AC3E}">
        <p14:creationId xmlns:p14="http://schemas.microsoft.com/office/powerpoint/2010/main" val="1822326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EB6D05-83E6-4CD6-AF04-CB8FCA55A0C7}"/>
              </a:ext>
            </a:extLst>
          </p:cNvPr>
          <p:cNvSpPr txBox="1"/>
          <p:nvPr/>
        </p:nvSpPr>
        <p:spPr>
          <a:xfrm>
            <a:off x="1298917" y="1758462"/>
            <a:ext cx="9594166" cy="4154984"/>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In our modern world, many renewable forms of energy are required to combat the loss of our primary non-renewable resources. This is where photovoltaic cells or solar panels come in. The ability to turn solar energy into usable electricity is essentially needed to have a greener future.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However, to design such wonders requires powerful simulation and modelling tools to see how they will function, how efficiently they can be designed and how ergonomic the designs can be.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For this specific purpose, we need photovoltaic cell modelling and simulation.</a:t>
            </a:r>
          </a:p>
        </p:txBody>
      </p:sp>
    </p:spTree>
    <p:extLst>
      <p:ext uri="{BB962C8B-B14F-4D97-AF65-F5344CB8AC3E}">
        <p14:creationId xmlns:p14="http://schemas.microsoft.com/office/powerpoint/2010/main" val="3198299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6CBD32-9912-4281-BAF6-FD597F12A853}"/>
              </a:ext>
            </a:extLst>
          </p:cNvPr>
          <p:cNvSpPr txBox="1"/>
          <p:nvPr/>
        </p:nvSpPr>
        <p:spPr>
          <a:xfrm>
            <a:off x="5381702" y="1547898"/>
            <a:ext cx="1585690"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2FC5DEC9-DB6D-45DD-84B5-43AF2BF095D1}"/>
              </a:ext>
            </a:extLst>
          </p:cNvPr>
          <p:cNvSpPr txBox="1"/>
          <p:nvPr/>
        </p:nvSpPr>
        <p:spPr>
          <a:xfrm>
            <a:off x="616634" y="2447780"/>
            <a:ext cx="11200228" cy="37856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 this paper a mathematical model was established based on double diode equivalent circuit to describe the performance of solar PV module, also to predict the performance under different weather conditions.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model parameters were estimated using the numerical Newton-Raphson method. Measured data of KYOCERA KC125GT solar PV panel (module) recorded at the field were used to validate the established model. The accuracy of the established model is evaluated using statistical error tests such as correlation coefficient, absolute error, and root mean square error.  </a:t>
            </a:r>
          </a:p>
        </p:txBody>
      </p:sp>
    </p:spTree>
    <p:extLst>
      <p:ext uri="{BB962C8B-B14F-4D97-AF65-F5344CB8AC3E}">
        <p14:creationId xmlns:p14="http://schemas.microsoft.com/office/powerpoint/2010/main" val="1970735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4DB2E4-B2E9-40BF-90A3-85A205651749}"/>
              </a:ext>
            </a:extLst>
          </p:cNvPr>
          <p:cNvSpPr txBox="1"/>
          <p:nvPr/>
        </p:nvSpPr>
        <p:spPr>
          <a:xfrm>
            <a:off x="1242646" y="1787821"/>
            <a:ext cx="9706708" cy="440120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It can be concluded that:</a:t>
            </a:r>
          </a:p>
          <a:p>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The effect of irradiance is strong on short circuit current, and the effect of temperature is strong on the open circuit voltage.</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The short circuit current depends strongly on solar irradiance. The higher the irradiance the larger the short circuit current, which in turn the larger the harvested power, whereas, the open circuit voltage is not going to vary much.</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The increase in temperature decreases the open circuit voltage, and the maximum output power degrades accordingly. whereas, the short circuit current almost remains constant.</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The most parameter affected by series and shunt resistances is the fill factor, and consequently the output power. The fill factor decreases at increasing series resistance and decreasing shunt resistance.</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The increase in reverse saturation current of the second diode decreases the open circuit voltage heavily, and consequently the output maximum power.</a:t>
            </a:r>
          </a:p>
        </p:txBody>
      </p:sp>
    </p:spTree>
    <p:extLst>
      <p:ext uri="{BB962C8B-B14F-4D97-AF65-F5344CB8AC3E}">
        <p14:creationId xmlns:p14="http://schemas.microsoft.com/office/powerpoint/2010/main" val="2012593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D6B80C-1F3E-4B01-B1E9-1B07929969F7}"/>
              </a:ext>
            </a:extLst>
          </p:cNvPr>
          <p:cNvSpPr txBox="1"/>
          <p:nvPr/>
        </p:nvSpPr>
        <p:spPr>
          <a:xfrm>
            <a:off x="3781905" y="2136338"/>
            <a:ext cx="4628190" cy="2585323"/>
          </a:xfrm>
          <a:prstGeom prst="rect">
            <a:avLst/>
          </a:prstGeom>
          <a:noFill/>
        </p:spPr>
        <p:txBody>
          <a:bodyPr wrap="none" rtlCol="0">
            <a:spAutoFit/>
          </a:bodyPr>
          <a:lstStyle/>
          <a:p>
            <a:pPr algn="ctr"/>
            <a:r>
              <a:rPr lang="en-US" sz="5400" dirty="0">
                <a:latin typeface="Times New Roman" panose="02020603050405020304" pitchFamily="18" charset="0"/>
                <a:cs typeface="Times New Roman" panose="02020603050405020304" pitchFamily="18" charset="0"/>
              </a:rPr>
              <a:t>Thank you.</a:t>
            </a:r>
          </a:p>
          <a:p>
            <a:pPr algn="ctr"/>
            <a:endParaRPr lang="en-US" sz="5400" dirty="0">
              <a:latin typeface="Times New Roman" panose="02020603050405020304" pitchFamily="18" charset="0"/>
              <a:cs typeface="Times New Roman" panose="02020603050405020304" pitchFamily="18" charset="0"/>
            </a:endParaRPr>
          </a:p>
          <a:p>
            <a:pPr algn="ctr"/>
            <a:r>
              <a:rPr lang="en-US" sz="5400" dirty="0">
                <a:latin typeface="Times New Roman" panose="02020603050405020304" pitchFamily="18" charset="0"/>
                <a:cs typeface="Times New Roman" panose="02020603050405020304" pitchFamily="18" charset="0"/>
              </a:rPr>
              <a:t>Any Questions?</a:t>
            </a:r>
          </a:p>
        </p:txBody>
      </p:sp>
    </p:spTree>
    <p:extLst>
      <p:ext uri="{BB962C8B-B14F-4D97-AF65-F5344CB8AC3E}">
        <p14:creationId xmlns:p14="http://schemas.microsoft.com/office/powerpoint/2010/main" val="720078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2BBD45-BFA4-4C37-8AD0-BBAB8E167AAF}"/>
              </a:ext>
            </a:extLst>
          </p:cNvPr>
          <p:cNvSpPr txBox="1"/>
          <p:nvPr/>
        </p:nvSpPr>
        <p:spPr>
          <a:xfrm>
            <a:off x="808218" y="2198823"/>
            <a:ext cx="10575564" cy="3816429"/>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Here, the paper related to the topic is given below. </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paper -  Modelling, Validation, and Simulation of Solar Photovoltaic Modules by Alhassan Ali </a:t>
            </a:r>
            <a:r>
              <a:rPr lang="en-US" sz="2200" dirty="0" err="1">
                <a:latin typeface="Times New Roman" panose="02020603050405020304" pitchFamily="18" charset="0"/>
                <a:cs typeface="Times New Roman" panose="02020603050405020304" pitchFamily="18" charset="0"/>
              </a:rPr>
              <a:t>Teyabeen</a:t>
            </a:r>
            <a:r>
              <a:rPr lang="en-US" sz="2200" dirty="0">
                <a:latin typeface="Times New Roman" panose="02020603050405020304" pitchFamily="18" charset="0"/>
                <a:cs typeface="Times New Roman" panose="02020603050405020304" pitchFamily="18" charset="0"/>
              </a:rPr>
              <a:t> &amp; Ali </a:t>
            </a:r>
            <a:r>
              <a:rPr lang="en-US" sz="2200" dirty="0" err="1">
                <a:latin typeface="Times New Roman" panose="02020603050405020304" pitchFamily="18" charset="0"/>
                <a:cs typeface="Times New Roman" panose="02020603050405020304" pitchFamily="18" charset="0"/>
              </a:rPr>
              <a:t>Elseddig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Jwaid</a:t>
            </a:r>
            <a:r>
              <a:rPr lang="en-US" sz="2200" dirty="0">
                <a:latin typeface="Times New Roman" panose="02020603050405020304" pitchFamily="18" charset="0"/>
                <a:cs typeface="Times New Roman" panose="02020603050405020304" pitchFamily="18" charset="0"/>
              </a:rPr>
              <a:t> – 2023</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Paper link - </a:t>
            </a:r>
            <a:r>
              <a:rPr lang="en-US" sz="2200" dirty="0">
                <a:latin typeface="Times New Roman" panose="02020603050405020304" pitchFamily="18" charset="0"/>
                <a:cs typeface="Times New Roman" panose="02020603050405020304" pitchFamily="18" charset="0"/>
                <a:hlinkClick r:id="rId2"/>
              </a:rPr>
              <a:t>https://electricajournal.org/Content/files/sayilar/94/48-60.pdf</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This paper states that the output electricity depends on the input variables of solar radiation and temperature. Therefore understanding how much the variables affect the output is very important.</a:t>
            </a:r>
          </a:p>
        </p:txBody>
      </p:sp>
    </p:spTree>
    <p:extLst>
      <p:ext uri="{BB962C8B-B14F-4D97-AF65-F5344CB8AC3E}">
        <p14:creationId xmlns:p14="http://schemas.microsoft.com/office/powerpoint/2010/main" val="4181894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2B1BEB-D8A4-4779-872E-1A25692A89D8}"/>
              </a:ext>
            </a:extLst>
          </p:cNvPr>
          <p:cNvSpPr txBox="1"/>
          <p:nvPr/>
        </p:nvSpPr>
        <p:spPr>
          <a:xfrm>
            <a:off x="919089" y="2182896"/>
            <a:ext cx="10353822" cy="3816429"/>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In the paper the modelling of solar PV modules based on double-diode model equivalent circuit was achieved using MATLAB script by estimating parameters of the non-linear I-V curve using Newton-Raphson method by adjusting the non-linear I-V curve at three points: maximum power, open circuit voltage, and short circuit current.</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model was later validated by comparing its predicted performance with measured data of KYOCERA KC125GT solar PV module recorded at the field. Root mean square error, RMSE, and correlation coefficient, R2 were used to see statistical errors. The simulation results show that the increase in solar radiation will result in an increase in harvested power, and the increase in temperature will result in a decrease in harvested power.</a:t>
            </a:r>
          </a:p>
        </p:txBody>
      </p:sp>
    </p:spTree>
    <p:extLst>
      <p:ext uri="{BB962C8B-B14F-4D97-AF65-F5344CB8AC3E}">
        <p14:creationId xmlns:p14="http://schemas.microsoft.com/office/powerpoint/2010/main" val="26681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D7E6FA-333B-45B1-BA5D-82BE5B4058E9}"/>
              </a:ext>
            </a:extLst>
          </p:cNvPr>
          <p:cNvSpPr txBox="1"/>
          <p:nvPr/>
        </p:nvSpPr>
        <p:spPr>
          <a:xfrm>
            <a:off x="2096086" y="1308295"/>
            <a:ext cx="8739124"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The simulations, models, results of the experiments are shown below.</a:t>
            </a:r>
          </a:p>
        </p:txBody>
      </p:sp>
      <p:pic>
        <p:nvPicPr>
          <p:cNvPr id="4" name="Picture 3">
            <a:extLst>
              <a:ext uri="{FF2B5EF4-FFF2-40B4-BE49-F238E27FC236}">
                <a16:creationId xmlns:a16="http://schemas.microsoft.com/office/drawing/2014/main" id="{A5F7DE29-AC29-482F-BDE0-6FEBA0FCD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3533" y="2039816"/>
            <a:ext cx="3770111" cy="4382985"/>
          </a:xfrm>
          <a:prstGeom prst="rect">
            <a:avLst/>
          </a:prstGeom>
        </p:spPr>
      </p:pic>
      <p:pic>
        <p:nvPicPr>
          <p:cNvPr id="6" name="Picture 5">
            <a:extLst>
              <a:ext uri="{FF2B5EF4-FFF2-40B4-BE49-F238E27FC236}">
                <a16:creationId xmlns:a16="http://schemas.microsoft.com/office/drawing/2014/main" id="{2F3E79B0-900F-44B6-B568-A97A06BAAF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358" y="2519906"/>
            <a:ext cx="4506853" cy="2953145"/>
          </a:xfrm>
          <a:prstGeom prst="rect">
            <a:avLst/>
          </a:prstGeom>
        </p:spPr>
      </p:pic>
    </p:spTree>
    <p:extLst>
      <p:ext uri="{BB962C8B-B14F-4D97-AF65-F5344CB8AC3E}">
        <p14:creationId xmlns:p14="http://schemas.microsoft.com/office/powerpoint/2010/main" val="1006457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57EDD7-8419-4B00-9E4D-3ABA72DB8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1827" y="485469"/>
            <a:ext cx="6999524" cy="6372531"/>
          </a:xfrm>
          <a:prstGeom prst="rect">
            <a:avLst/>
          </a:prstGeom>
        </p:spPr>
      </p:pic>
      <p:sp>
        <p:nvSpPr>
          <p:cNvPr id="6" name="TextBox 5">
            <a:extLst>
              <a:ext uri="{FF2B5EF4-FFF2-40B4-BE49-F238E27FC236}">
                <a16:creationId xmlns:a16="http://schemas.microsoft.com/office/drawing/2014/main" id="{49281786-4E3D-48D0-94DE-C9679A16637B}"/>
              </a:ext>
            </a:extLst>
          </p:cNvPr>
          <p:cNvSpPr txBox="1"/>
          <p:nvPr/>
        </p:nvSpPr>
        <p:spPr>
          <a:xfrm>
            <a:off x="928467" y="3429000"/>
            <a:ext cx="289794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model flow chart</a:t>
            </a:r>
          </a:p>
        </p:txBody>
      </p:sp>
    </p:spTree>
    <p:extLst>
      <p:ext uri="{BB962C8B-B14F-4D97-AF65-F5344CB8AC3E}">
        <p14:creationId xmlns:p14="http://schemas.microsoft.com/office/powerpoint/2010/main" val="728738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29D60C-F7B9-4739-9CD0-3A59C24DF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4191" y="320785"/>
            <a:ext cx="4740813" cy="6216430"/>
          </a:xfrm>
          <a:prstGeom prst="rect">
            <a:avLst/>
          </a:prstGeom>
        </p:spPr>
      </p:pic>
      <p:sp>
        <p:nvSpPr>
          <p:cNvPr id="3" name="TextBox 2">
            <a:extLst>
              <a:ext uri="{FF2B5EF4-FFF2-40B4-BE49-F238E27FC236}">
                <a16:creationId xmlns:a16="http://schemas.microsoft.com/office/drawing/2014/main" id="{7A884EB3-CA9C-419E-9B89-913905D1670F}"/>
              </a:ext>
            </a:extLst>
          </p:cNvPr>
          <p:cNvSpPr txBox="1"/>
          <p:nvPr/>
        </p:nvSpPr>
        <p:spPr>
          <a:xfrm>
            <a:off x="1176996" y="3244334"/>
            <a:ext cx="3222357"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The validation flowchart</a:t>
            </a:r>
          </a:p>
        </p:txBody>
      </p:sp>
    </p:spTree>
    <p:extLst>
      <p:ext uri="{BB962C8B-B14F-4D97-AF65-F5344CB8AC3E}">
        <p14:creationId xmlns:p14="http://schemas.microsoft.com/office/powerpoint/2010/main" val="397294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41BFD8-1918-410A-BA12-2C6AF3453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509" y="2485633"/>
            <a:ext cx="1835644" cy="764851"/>
          </a:xfrm>
          <a:prstGeom prst="rect">
            <a:avLst/>
          </a:prstGeom>
        </p:spPr>
      </p:pic>
      <p:pic>
        <p:nvPicPr>
          <p:cNvPr id="5" name="Picture 4">
            <a:extLst>
              <a:ext uri="{FF2B5EF4-FFF2-40B4-BE49-F238E27FC236}">
                <a16:creationId xmlns:a16="http://schemas.microsoft.com/office/drawing/2014/main" id="{0BE858CA-0858-47A5-A2E6-A018FD8F8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9646" y="5338499"/>
            <a:ext cx="609685" cy="523948"/>
          </a:xfrm>
          <a:prstGeom prst="rect">
            <a:avLst/>
          </a:prstGeom>
        </p:spPr>
      </p:pic>
      <p:pic>
        <p:nvPicPr>
          <p:cNvPr id="7" name="Picture 6">
            <a:extLst>
              <a:ext uri="{FF2B5EF4-FFF2-40B4-BE49-F238E27FC236}">
                <a16:creationId xmlns:a16="http://schemas.microsoft.com/office/drawing/2014/main" id="{B71004BE-3850-4252-990A-81F8BEA85E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6292" y="2736062"/>
            <a:ext cx="1762371" cy="514422"/>
          </a:xfrm>
          <a:prstGeom prst="rect">
            <a:avLst/>
          </a:prstGeom>
        </p:spPr>
      </p:pic>
      <p:sp>
        <p:nvSpPr>
          <p:cNvPr id="36" name="TextBox 35">
            <a:extLst>
              <a:ext uri="{FF2B5EF4-FFF2-40B4-BE49-F238E27FC236}">
                <a16:creationId xmlns:a16="http://schemas.microsoft.com/office/drawing/2014/main" id="{055F000C-5E7A-4A47-BBE3-668FBCD5AAC7}"/>
              </a:ext>
            </a:extLst>
          </p:cNvPr>
          <p:cNvSpPr txBox="1"/>
          <p:nvPr/>
        </p:nvSpPr>
        <p:spPr>
          <a:xfrm>
            <a:off x="1894208" y="1892643"/>
            <a:ext cx="2955489"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A. Ideal Solar PV Cell</a:t>
            </a:r>
          </a:p>
        </p:txBody>
      </p:sp>
      <p:sp>
        <p:nvSpPr>
          <p:cNvPr id="37" name="TextBox 36">
            <a:extLst>
              <a:ext uri="{FF2B5EF4-FFF2-40B4-BE49-F238E27FC236}">
                <a16:creationId xmlns:a16="http://schemas.microsoft.com/office/drawing/2014/main" id="{32CDAF60-A5BA-4F78-BCA2-9F8E25FE6A5A}"/>
              </a:ext>
            </a:extLst>
          </p:cNvPr>
          <p:cNvSpPr txBox="1"/>
          <p:nvPr/>
        </p:nvSpPr>
        <p:spPr>
          <a:xfrm>
            <a:off x="7261165" y="1892643"/>
            <a:ext cx="4828566"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B. Single-Diode Mathematical Model</a:t>
            </a:r>
          </a:p>
        </p:txBody>
      </p:sp>
      <p:sp>
        <p:nvSpPr>
          <p:cNvPr id="39" name="TextBox 38">
            <a:extLst>
              <a:ext uri="{FF2B5EF4-FFF2-40B4-BE49-F238E27FC236}">
                <a16:creationId xmlns:a16="http://schemas.microsoft.com/office/drawing/2014/main" id="{E5A3A51F-2BD1-4001-A3E7-7700704415E6}"/>
              </a:ext>
            </a:extLst>
          </p:cNvPr>
          <p:cNvSpPr txBox="1"/>
          <p:nvPr/>
        </p:nvSpPr>
        <p:spPr>
          <a:xfrm>
            <a:off x="4667564" y="986069"/>
            <a:ext cx="3211970"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Equations of PV devices</a:t>
            </a:r>
          </a:p>
        </p:txBody>
      </p:sp>
      <p:sp>
        <p:nvSpPr>
          <p:cNvPr id="40" name="TextBox 39">
            <a:extLst>
              <a:ext uri="{FF2B5EF4-FFF2-40B4-BE49-F238E27FC236}">
                <a16:creationId xmlns:a16="http://schemas.microsoft.com/office/drawing/2014/main" id="{CC20EFE8-E807-4EE7-912E-5408D1B45B57}"/>
              </a:ext>
            </a:extLst>
          </p:cNvPr>
          <p:cNvSpPr txBox="1"/>
          <p:nvPr/>
        </p:nvSpPr>
        <p:spPr>
          <a:xfrm>
            <a:off x="3149520" y="2569742"/>
            <a:ext cx="4111645" cy="2031325"/>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Iph</a:t>
            </a:r>
            <a:r>
              <a:rPr lang="en-US" dirty="0">
                <a:latin typeface="Times New Roman" panose="02020603050405020304" pitchFamily="18" charset="0"/>
                <a:cs typeface="Times New Roman" panose="02020603050405020304" pitchFamily="18" charset="0"/>
              </a:rPr>
              <a:t>- photogenerated current </a:t>
            </a:r>
          </a:p>
          <a:p>
            <a:r>
              <a:rPr lang="en-US" dirty="0">
                <a:latin typeface="Times New Roman" panose="02020603050405020304" pitchFamily="18" charset="0"/>
                <a:cs typeface="Times New Roman" panose="02020603050405020304" pitchFamily="18" charset="0"/>
              </a:rPr>
              <a:t>ID- diode current </a:t>
            </a:r>
          </a:p>
          <a:p>
            <a:r>
              <a:rPr lang="en-US" dirty="0">
                <a:latin typeface="Times New Roman" panose="02020603050405020304" pitchFamily="18" charset="0"/>
                <a:cs typeface="Times New Roman" panose="02020603050405020304" pitchFamily="18" charset="0"/>
              </a:rPr>
              <a:t>I0 - reverse saturation current,</a:t>
            </a:r>
          </a:p>
          <a:p>
            <a:r>
              <a:rPr lang="en-US" dirty="0">
                <a:latin typeface="Times New Roman" panose="02020603050405020304" pitchFamily="18" charset="0"/>
                <a:cs typeface="Times New Roman" panose="02020603050405020304" pitchFamily="18" charset="0"/>
              </a:rPr>
              <a:t>e - exponential function, </a:t>
            </a:r>
          </a:p>
          <a:p>
            <a:r>
              <a:rPr lang="en-US" dirty="0">
                <a:latin typeface="Times New Roman" panose="02020603050405020304" pitchFamily="18" charset="0"/>
                <a:cs typeface="Times New Roman" panose="02020603050405020304" pitchFamily="18" charset="0"/>
              </a:rPr>
              <a:t>n - diode ideality factor (ideal value is 1)</a:t>
            </a:r>
          </a:p>
          <a:p>
            <a:r>
              <a:rPr lang="en-US" dirty="0">
                <a:latin typeface="Times New Roman" panose="02020603050405020304" pitchFamily="18" charset="0"/>
                <a:cs typeface="Times New Roman" panose="02020603050405020304" pitchFamily="18" charset="0"/>
              </a:rPr>
              <a:t>V - terminal voltage </a:t>
            </a:r>
          </a:p>
          <a:p>
            <a:r>
              <a:rPr lang="en-US" dirty="0">
                <a:latin typeface="Times New Roman" panose="02020603050405020304" pitchFamily="18" charset="0"/>
                <a:cs typeface="Times New Roman" panose="02020603050405020304" pitchFamily="18" charset="0"/>
              </a:rPr>
              <a:t>VT - thermal voltage</a:t>
            </a:r>
          </a:p>
        </p:txBody>
      </p:sp>
      <p:sp>
        <p:nvSpPr>
          <p:cNvPr id="41" name="TextBox 40">
            <a:extLst>
              <a:ext uri="{FF2B5EF4-FFF2-40B4-BE49-F238E27FC236}">
                <a16:creationId xmlns:a16="http://schemas.microsoft.com/office/drawing/2014/main" id="{4F1D3FA1-3B8B-4C51-BE42-628A9061F9B3}"/>
              </a:ext>
            </a:extLst>
          </p:cNvPr>
          <p:cNvSpPr txBox="1"/>
          <p:nvPr/>
        </p:nvSpPr>
        <p:spPr>
          <a:xfrm>
            <a:off x="3149520" y="5138808"/>
            <a:ext cx="4374916" cy="923330"/>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 temperature </a:t>
            </a:r>
          </a:p>
          <a:p>
            <a:r>
              <a:rPr lang="en-US" dirty="0">
                <a:latin typeface="Times New Roman" panose="02020603050405020304" pitchFamily="18" charset="0"/>
                <a:cs typeface="Times New Roman" panose="02020603050405020304" pitchFamily="18" charset="0"/>
              </a:rPr>
              <a:t>k Boltzmann constant (1.38064 × 10−23 J/K)</a:t>
            </a:r>
          </a:p>
          <a:p>
            <a:r>
              <a:rPr lang="en-US" dirty="0">
                <a:latin typeface="Times New Roman" panose="02020603050405020304" pitchFamily="18" charset="0"/>
                <a:cs typeface="Times New Roman" panose="02020603050405020304" pitchFamily="18" charset="0"/>
              </a:rPr>
              <a:t>q electron charge 1.6021 × 10−19 C</a:t>
            </a:r>
          </a:p>
        </p:txBody>
      </p:sp>
      <p:sp>
        <p:nvSpPr>
          <p:cNvPr id="42" name="TextBox 41">
            <a:extLst>
              <a:ext uri="{FF2B5EF4-FFF2-40B4-BE49-F238E27FC236}">
                <a16:creationId xmlns:a16="http://schemas.microsoft.com/office/drawing/2014/main" id="{EA23F07D-4DBC-4A04-86FB-3B470CB81ABB}"/>
              </a:ext>
            </a:extLst>
          </p:cNvPr>
          <p:cNvSpPr txBox="1"/>
          <p:nvPr/>
        </p:nvSpPr>
        <p:spPr>
          <a:xfrm>
            <a:off x="8401792" y="3607517"/>
            <a:ext cx="234930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Rs - a series resistance </a:t>
            </a:r>
          </a:p>
          <a:p>
            <a:r>
              <a:rPr lang="en-US" dirty="0" err="1">
                <a:latin typeface="Times New Roman" panose="02020603050405020304" pitchFamily="18" charset="0"/>
                <a:cs typeface="Times New Roman" panose="02020603050405020304" pitchFamily="18" charset="0"/>
              </a:rPr>
              <a:t>Rsh</a:t>
            </a:r>
            <a:r>
              <a:rPr lang="en-US" dirty="0">
                <a:latin typeface="Times New Roman" panose="02020603050405020304" pitchFamily="18" charset="0"/>
                <a:cs typeface="Times New Roman" panose="02020603050405020304" pitchFamily="18" charset="0"/>
              </a:rPr>
              <a:t> - a shunt resistance</a:t>
            </a:r>
          </a:p>
        </p:txBody>
      </p:sp>
    </p:spTree>
    <p:extLst>
      <p:ext uri="{BB962C8B-B14F-4D97-AF65-F5344CB8AC3E}">
        <p14:creationId xmlns:p14="http://schemas.microsoft.com/office/powerpoint/2010/main" val="3009275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2160F43-0CE2-449F-8DBD-E934523BC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316" y="2316556"/>
            <a:ext cx="3180579" cy="683077"/>
          </a:xfrm>
          <a:prstGeom prst="rect">
            <a:avLst/>
          </a:prstGeom>
        </p:spPr>
      </p:pic>
      <p:pic>
        <p:nvPicPr>
          <p:cNvPr id="3" name="Picture 2">
            <a:extLst>
              <a:ext uri="{FF2B5EF4-FFF2-40B4-BE49-F238E27FC236}">
                <a16:creationId xmlns:a16="http://schemas.microsoft.com/office/drawing/2014/main" id="{9492FABC-8AA6-4EDA-B47B-10BCC233C8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0026" y="2300227"/>
            <a:ext cx="1463040" cy="675249"/>
          </a:xfrm>
          <a:prstGeom prst="rect">
            <a:avLst/>
          </a:prstGeom>
        </p:spPr>
      </p:pic>
      <p:pic>
        <p:nvPicPr>
          <p:cNvPr id="4" name="Picture 3">
            <a:extLst>
              <a:ext uri="{FF2B5EF4-FFF2-40B4-BE49-F238E27FC236}">
                <a16:creationId xmlns:a16="http://schemas.microsoft.com/office/drawing/2014/main" id="{F9FBDCB8-4E9E-4503-BCAB-D690F4E35A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677" y="4243552"/>
            <a:ext cx="2901693" cy="633983"/>
          </a:xfrm>
          <a:prstGeom prst="rect">
            <a:avLst/>
          </a:prstGeom>
        </p:spPr>
      </p:pic>
      <p:pic>
        <p:nvPicPr>
          <p:cNvPr id="5" name="Picture 4">
            <a:extLst>
              <a:ext uri="{FF2B5EF4-FFF2-40B4-BE49-F238E27FC236}">
                <a16:creationId xmlns:a16="http://schemas.microsoft.com/office/drawing/2014/main" id="{48A6989D-3C62-4BB4-9CB4-8D412AA96E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5370" y="4130483"/>
            <a:ext cx="2615004" cy="735470"/>
          </a:xfrm>
          <a:prstGeom prst="rect">
            <a:avLst/>
          </a:prstGeom>
        </p:spPr>
      </p:pic>
      <p:pic>
        <p:nvPicPr>
          <p:cNvPr id="6" name="Picture 5">
            <a:extLst>
              <a:ext uri="{FF2B5EF4-FFF2-40B4-BE49-F238E27FC236}">
                <a16:creationId xmlns:a16="http://schemas.microsoft.com/office/drawing/2014/main" id="{498FEC55-4F31-4A39-B404-7710381A38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72223" y="2267298"/>
            <a:ext cx="3307711" cy="732335"/>
          </a:xfrm>
          <a:prstGeom prst="rect">
            <a:avLst/>
          </a:prstGeom>
        </p:spPr>
      </p:pic>
      <p:pic>
        <p:nvPicPr>
          <p:cNvPr id="7" name="Picture 6">
            <a:extLst>
              <a:ext uri="{FF2B5EF4-FFF2-40B4-BE49-F238E27FC236}">
                <a16:creationId xmlns:a16="http://schemas.microsoft.com/office/drawing/2014/main" id="{084745E0-56ED-4C26-A53B-74C7D0D426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68296" y="4364617"/>
            <a:ext cx="2575553" cy="633982"/>
          </a:xfrm>
          <a:prstGeom prst="rect">
            <a:avLst/>
          </a:prstGeom>
        </p:spPr>
      </p:pic>
      <p:sp>
        <p:nvSpPr>
          <p:cNvPr id="8" name="TextBox 7">
            <a:extLst>
              <a:ext uri="{FF2B5EF4-FFF2-40B4-BE49-F238E27FC236}">
                <a16:creationId xmlns:a16="http://schemas.microsoft.com/office/drawing/2014/main" id="{3B58457C-96B8-481C-B396-6753A2604609}"/>
              </a:ext>
            </a:extLst>
          </p:cNvPr>
          <p:cNvSpPr txBox="1"/>
          <p:nvPr/>
        </p:nvSpPr>
        <p:spPr>
          <a:xfrm>
            <a:off x="3746755" y="1541764"/>
            <a:ext cx="4948791"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C. Double-Diode Mathematical Model</a:t>
            </a:r>
          </a:p>
        </p:txBody>
      </p:sp>
      <p:sp>
        <p:nvSpPr>
          <p:cNvPr id="9" name="TextBox 8">
            <a:extLst>
              <a:ext uri="{FF2B5EF4-FFF2-40B4-BE49-F238E27FC236}">
                <a16:creationId xmlns:a16="http://schemas.microsoft.com/office/drawing/2014/main" id="{9C4DCFA6-2283-418B-B5EC-291B156A2688}"/>
              </a:ext>
            </a:extLst>
          </p:cNvPr>
          <p:cNvSpPr txBox="1"/>
          <p:nvPr/>
        </p:nvSpPr>
        <p:spPr>
          <a:xfrm>
            <a:off x="689316" y="3043707"/>
            <a:ext cx="5542671" cy="923330"/>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Iph</a:t>
            </a:r>
            <a:r>
              <a:rPr lang="en-US" dirty="0">
                <a:latin typeface="Times New Roman" panose="02020603050405020304" pitchFamily="18" charset="0"/>
                <a:cs typeface="Times New Roman" panose="02020603050405020304" pitchFamily="18" charset="0"/>
              </a:rPr>
              <a:t> - photogenerated current, </a:t>
            </a:r>
          </a:p>
          <a:p>
            <a:r>
              <a:rPr lang="en-US" dirty="0">
                <a:latin typeface="Times New Roman" panose="02020603050405020304" pitchFamily="18" charset="0"/>
                <a:cs typeface="Times New Roman" panose="02020603050405020304" pitchFamily="18" charset="0"/>
              </a:rPr>
              <a:t>I01, I02 - saturation currents of diode D1, D2 respectively.</a:t>
            </a:r>
          </a:p>
          <a:p>
            <a:r>
              <a:rPr lang="en-US" dirty="0">
                <a:latin typeface="Times New Roman" panose="02020603050405020304" pitchFamily="18" charset="0"/>
                <a:cs typeface="Times New Roman" panose="02020603050405020304" pitchFamily="18" charset="0"/>
              </a:rPr>
              <a:t>N1, N2 - ideality factor of diode D1, D2, respectively.</a:t>
            </a:r>
          </a:p>
        </p:txBody>
      </p:sp>
      <p:sp>
        <p:nvSpPr>
          <p:cNvPr id="10" name="TextBox 9">
            <a:extLst>
              <a:ext uri="{FF2B5EF4-FFF2-40B4-BE49-F238E27FC236}">
                <a16:creationId xmlns:a16="http://schemas.microsoft.com/office/drawing/2014/main" id="{4198790D-F742-4066-A551-D1ABF4D930F4}"/>
              </a:ext>
            </a:extLst>
          </p:cNvPr>
          <p:cNvSpPr txBox="1"/>
          <p:nvPr/>
        </p:nvSpPr>
        <p:spPr>
          <a:xfrm>
            <a:off x="523678" y="5062029"/>
            <a:ext cx="5230008" cy="1477328"/>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Isc,STC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Voc,STC</a:t>
            </a:r>
            <a:r>
              <a:rPr lang="en-US" dirty="0">
                <a:latin typeface="Times New Roman" panose="02020603050405020304" pitchFamily="18" charset="0"/>
                <a:cs typeface="Times New Roman" panose="02020603050405020304" pitchFamily="18" charset="0"/>
              </a:rPr>
              <a:t> short circuit current, open circuit voltage at standard test condition (STC) respectively. </a:t>
            </a:r>
          </a:p>
          <a:p>
            <a:r>
              <a:rPr lang="en-US" dirty="0">
                <a:latin typeface="Times New Roman" panose="02020603050405020304" pitchFamily="18" charset="0"/>
                <a:cs typeface="Times New Roman" panose="02020603050405020304" pitchFamily="18" charset="0"/>
              </a:rPr>
              <a:t>KI, KV temperature coefficients of short circuit current, open circuit voltage respectively</a:t>
            </a:r>
          </a:p>
          <a:p>
            <a:r>
              <a:rPr lang="en-US" dirty="0">
                <a:latin typeface="Times New Roman" panose="02020603050405020304" pitchFamily="18" charset="0"/>
                <a:cs typeface="Times New Roman" panose="02020603050405020304" pitchFamily="18" charset="0"/>
              </a:rPr>
              <a:t>ΔT difference between the actual and STC temperature</a:t>
            </a:r>
          </a:p>
        </p:txBody>
      </p:sp>
      <p:sp>
        <p:nvSpPr>
          <p:cNvPr id="11" name="TextBox 10">
            <a:extLst>
              <a:ext uri="{FF2B5EF4-FFF2-40B4-BE49-F238E27FC236}">
                <a16:creationId xmlns:a16="http://schemas.microsoft.com/office/drawing/2014/main" id="{05153651-867D-4FEF-8045-6E695F2EB547}"/>
              </a:ext>
            </a:extLst>
          </p:cNvPr>
          <p:cNvSpPr txBox="1"/>
          <p:nvPr/>
        </p:nvSpPr>
        <p:spPr>
          <a:xfrm>
            <a:off x="3891827" y="970357"/>
            <a:ext cx="4680320"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Equations of PV devices - continued</a:t>
            </a:r>
          </a:p>
        </p:txBody>
      </p:sp>
      <p:sp>
        <p:nvSpPr>
          <p:cNvPr id="12" name="TextBox 11">
            <a:extLst>
              <a:ext uri="{FF2B5EF4-FFF2-40B4-BE49-F238E27FC236}">
                <a16:creationId xmlns:a16="http://schemas.microsoft.com/office/drawing/2014/main" id="{46CFA198-2801-43BF-9B94-950C2D6BDFB0}"/>
              </a:ext>
            </a:extLst>
          </p:cNvPr>
          <p:cNvSpPr txBox="1"/>
          <p:nvPr/>
        </p:nvSpPr>
        <p:spPr>
          <a:xfrm>
            <a:off x="7487740" y="3024196"/>
            <a:ext cx="3106159" cy="923330"/>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Isc</a:t>
            </a:r>
            <a:r>
              <a:rPr lang="en-US" dirty="0">
                <a:latin typeface="Times New Roman" panose="02020603050405020304" pitchFamily="18" charset="0"/>
                <a:cs typeface="Times New Roman" panose="02020603050405020304" pitchFamily="18" charset="0"/>
              </a:rPr>
              <a:t> module short circuit current</a:t>
            </a:r>
          </a:p>
          <a:p>
            <a:r>
              <a:rPr lang="en-US" dirty="0">
                <a:latin typeface="Times New Roman" panose="02020603050405020304" pitchFamily="18" charset="0"/>
                <a:cs typeface="Times New Roman" panose="02020603050405020304" pitchFamily="18" charset="0"/>
              </a:rPr>
              <a:t>Rs module series resistance</a:t>
            </a:r>
          </a:p>
          <a:p>
            <a:r>
              <a:rPr lang="en-US" dirty="0" err="1">
                <a:latin typeface="Times New Roman" panose="02020603050405020304" pitchFamily="18" charset="0"/>
                <a:cs typeface="Times New Roman" panose="02020603050405020304" pitchFamily="18" charset="0"/>
              </a:rPr>
              <a:t>Rsh</a:t>
            </a:r>
            <a:r>
              <a:rPr lang="en-US" dirty="0">
                <a:latin typeface="Times New Roman" panose="02020603050405020304" pitchFamily="18" charset="0"/>
                <a:cs typeface="Times New Roman" panose="02020603050405020304" pitchFamily="18" charset="0"/>
              </a:rPr>
              <a:t> module shunt resistance.</a:t>
            </a:r>
          </a:p>
        </p:txBody>
      </p:sp>
      <p:sp>
        <p:nvSpPr>
          <p:cNvPr id="13" name="TextBox 12">
            <a:extLst>
              <a:ext uri="{FF2B5EF4-FFF2-40B4-BE49-F238E27FC236}">
                <a16:creationId xmlns:a16="http://schemas.microsoft.com/office/drawing/2014/main" id="{0244A833-3022-4A0F-B40F-DA0E476C4A6A}"/>
              </a:ext>
            </a:extLst>
          </p:cNvPr>
          <p:cNvSpPr txBox="1"/>
          <p:nvPr/>
        </p:nvSpPr>
        <p:spPr>
          <a:xfrm>
            <a:off x="7075056" y="5189931"/>
            <a:ext cx="3931525" cy="923330"/>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Tamb</a:t>
            </a:r>
            <a:r>
              <a:rPr lang="en-US" dirty="0">
                <a:latin typeface="Times New Roman" panose="02020603050405020304" pitchFamily="18" charset="0"/>
                <a:cs typeface="Times New Roman" panose="02020603050405020304" pitchFamily="18" charset="0"/>
              </a:rPr>
              <a:t> ambient temperature </a:t>
            </a:r>
          </a:p>
          <a:p>
            <a:r>
              <a:rPr lang="en-US" dirty="0">
                <a:latin typeface="Times New Roman" panose="02020603050405020304" pitchFamily="18" charset="0"/>
                <a:cs typeface="Times New Roman" panose="02020603050405020304" pitchFamily="18" charset="0"/>
              </a:rPr>
              <a:t>NOCT usually informed in the datasheet</a:t>
            </a:r>
          </a:p>
          <a:p>
            <a:r>
              <a:rPr lang="en-US" dirty="0">
                <a:latin typeface="Times New Roman" panose="02020603050405020304" pitchFamily="18" charset="0"/>
                <a:cs typeface="Times New Roman" panose="02020603050405020304" pitchFamily="18" charset="0"/>
              </a:rPr>
              <a:t>G is the irradiation (in W/m2).</a:t>
            </a:r>
          </a:p>
        </p:txBody>
      </p:sp>
    </p:spTree>
    <p:extLst>
      <p:ext uri="{BB962C8B-B14F-4D97-AF65-F5344CB8AC3E}">
        <p14:creationId xmlns:p14="http://schemas.microsoft.com/office/powerpoint/2010/main" val="317295100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791</TotalTime>
  <Words>1014</Words>
  <Application>Microsoft Office PowerPoint</Application>
  <PresentationFormat>Widescreen</PresentationFormat>
  <Paragraphs>100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Times New Roman</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MM SN</dc:creator>
  <cp:lastModifiedBy>MM SN</cp:lastModifiedBy>
  <cp:revision>40</cp:revision>
  <dcterms:created xsi:type="dcterms:W3CDTF">2023-10-19T14:38:29Z</dcterms:created>
  <dcterms:modified xsi:type="dcterms:W3CDTF">2023-10-23T12:41:38Z</dcterms:modified>
</cp:coreProperties>
</file>