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9"/>
  </p:notesMasterIdLst>
  <p:sldIdLst>
    <p:sldId id="256" r:id="rId2"/>
    <p:sldId id="257" r:id="rId3"/>
    <p:sldId id="272" r:id="rId4"/>
    <p:sldId id="271" r:id="rId5"/>
    <p:sldId id="273" r:id="rId6"/>
    <p:sldId id="258" r:id="rId7"/>
    <p:sldId id="270" r:id="rId8"/>
    <p:sldId id="267" r:id="rId9"/>
    <p:sldId id="259" r:id="rId10"/>
    <p:sldId id="260" r:id="rId11"/>
    <p:sldId id="265" r:id="rId12"/>
    <p:sldId id="261" r:id="rId13"/>
    <p:sldId id="262" r:id="rId14"/>
    <p:sldId id="268" r:id="rId15"/>
    <p:sldId id="263" r:id="rId16"/>
    <p:sldId id="269" r:id="rId17"/>
    <p:sldId id="264"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3149580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p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46" name="Google Shape;146;p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1</a:t>
            </a:fld>
            <a:endParaRPr sz="14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1270647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2" name="Google Shape;202;p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723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763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1927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9" name="Google Shape;159;p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426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6" name="Google Shape;166;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037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3477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9621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8" name="Google Shape;188;p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73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5" name="Google Shape;195;p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39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8" name="Google Shape;128;p2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2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8" name="Google Shape;138;p2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9" name="Google Shape;139;p2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0" name="Google Shape;140;p2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1" name="Google Shape;141;p2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2" name="Google Shape;142;p2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1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08"/>
        <p:cNvGrpSpPr/>
        <p:nvPr/>
      </p:nvGrpSpPr>
      <p:grpSpPr>
        <a:xfrm>
          <a:off x="0" y="0"/>
          <a:ext cx="0" cy="0"/>
          <a:chOff x="0" y="0"/>
          <a:chExt cx="0" cy="0"/>
        </a:xfrm>
      </p:grpSpPr>
      <p:sp>
        <p:nvSpPr>
          <p:cNvPr id="109" name="Google Shape;109;p2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2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3" name="Google Shape;123;p2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81"/>
        <p:cNvGrpSpPr/>
        <p:nvPr/>
      </p:nvGrpSpPr>
      <p:grpSpPr>
        <a:xfrm>
          <a:off x="0" y="0"/>
          <a:ext cx="0" cy="0"/>
          <a:chOff x="0" y="0"/>
          <a:chExt cx="0" cy="0"/>
        </a:xfrm>
      </p:grpSpPr>
      <p:grpSp>
        <p:nvGrpSpPr>
          <p:cNvPr id="82" name="Google Shape;82;p14"/>
          <p:cNvGrpSpPr/>
          <p:nvPr/>
        </p:nvGrpSpPr>
        <p:grpSpPr>
          <a:xfrm>
            <a:off x="0" y="0"/>
            <a:ext cx="2842200" cy="6857640"/>
            <a:chOff x="0" y="0"/>
            <a:chExt cx="2842200" cy="6857640"/>
          </a:xfrm>
        </p:grpSpPr>
        <p:sp>
          <p:nvSpPr>
            <p:cNvPr id="83" name="Google Shape;83;p14"/>
            <p:cNvSpPr/>
            <p:nvPr/>
          </p:nvSpPr>
          <p:spPr>
            <a:xfrm>
              <a:off x="0" y="0"/>
              <a:ext cx="1430640" cy="5290920"/>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84" name="Google Shape;84;p14"/>
            <p:cNvSpPr/>
            <p:nvPr/>
          </p:nvSpPr>
          <p:spPr>
            <a:xfrm>
              <a:off x="0" y="0"/>
              <a:ext cx="1011240" cy="4624200"/>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85" name="Google Shape;85;p14"/>
            <p:cNvSpPr/>
            <p:nvPr/>
          </p:nvSpPr>
          <p:spPr>
            <a:xfrm>
              <a:off x="0" y="5662440"/>
              <a:ext cx="1208160" cy="1195200"/>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86" name="Google Shape;86;p14"/>
            <p:cNvSpPr/>
            <p:nvPr/>
          </p:nvSpPr>
          <p:spPr>
            <a:xfrm>
              <a:off x="0" y="5295960"/>
              <a:ext cx="1982880" cy="156168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244061"/>
            </a:solidFill>
            <a:ln>
              <a:noFill/>
            </a:ln>
          </p:spPr>
        </p:sp>
        <p:sp>
          <p:nvSpPr>
            <p:cNvPr id="87" name="Google Shape;87;p14"/>
            <p:cNvSpPr/>
            <p:nvPr/>
          </p:nvSpPr>
          <p:spPr>
            <a:xfrm>
              <a:off x="0" y="5257800"/>
              <a:ext cx="2842200" cy="159984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366092"/>
            </a:solidFill>
            <a:ln>
              <a:noFill/>
            </a:ln>
          </p:spPr>
        </p:sp>
        <p:sp>
          <p:nvSpPr>
            <p:cNvPr id="88" name="Google Shape;88;p14"/>
            <p:cNvSpPr/>
            <p:nvPr/>
          </p:nvSpPr>
          <p:spPr>
            <a:xfrm>
              <a:off x="0" y="5357880"/>
              <a:ext cx="1837080" cy="1499760"/>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pic>
        <p:nvPicPr>
          <p:cNvPr id="89" name="Google Shape;89;p14"/>
          <p:cNvPicPr preferRelativeResize="0"/>
          <p:nvPr/>
        </p:nvPicPr>
        <p:blipFill rotWithShape="1">
          <a:blip r:embed="rId15">
            <a:alphaModFix/>
          </a:blip>
          <a:srcRect/>
          <a:stretch/>
        </p:blipFill>
        <p:spPr>
          <a:xfrm>
            <a:off x="10363320" y="160920"/>
            <a:ext cx="1726920" cy="1188000"/>
          </a:xfrm>
          <a:prstGeom prst="rect">
            <a:avLst/>
          </a:prstGeom>
          <a:noFill/>
          <a:ln>
            <a:noFill/>
          </a:ln>
        </p:spPr>
      </p:pic>
      <p:sp>
        <p:nvSpPr>
          <p:cNvPr id="90" name="Google Shape;90;p14"/>
          <p:cNvSpPr txBox="1">
            <a:spLocks noGrp="1"/>
          </p:cNvSpPr>
          <p:nvPr>
            <p:ph type="dt" idx="10"/>
          </p:nvPr>
        </p:nvSpPr>
        <p:spPr>
          <a:xfrm>
            <a:off x="9847080" y="6479280"/>
            <a:ext cx="114300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1" name="Google Shape;91;p14"/>
          <p:cNvSpPr txBox="1">
            <a:spLocks noGrp="1"/>
          </p:cNvSpPr>
          <p:nvPr>
            <p:ph type="ftr" idx="11"/>
          </p:nvPr>
        </p:nvSpPr>
        <p:spPr>
          <a:xfrm>
            <a:off x="1506960" y="6492960"/>
            <a:ext cx="8304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2" name="Google Shape;92;p14"/>
          <p:cNvSpPr txBox="1">
            <a:spLocks noGrp="1"/>
          </p:cNvSpPr>
          <p:nvPr>
            <p:ph type="sldNum" idx="12"/>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93" name="Google Shape;93;p1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4" name="Google Shape;94;p1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p:nvPr/>
        </p:nvSpPr>
        <p:spPr>
          <a:xfrm>
            <a:off x="1523880" y="514080"/>
            <a:ext cx="9143640" cy="238716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5400" b="0" i="0" u="none" strike="noStrike" cap="none" dirty="0">
                <a:solidFill>
                  <a:srgbClr val="000000"/>
                </a:solidFill>
                <a:latin typeface="Corbel"/>
                <a:ea typeface="Corbel"/>
                <a:cs typeface="Corbel"/>
                <a:sym typeface="Corbel"/>
              </a:rPr>
              <a:t>Find Local Volunteer Projects</a:t>
            </a:r>
            <a:br>
              <a:rPr lang="en-US" sz="1800" b="0" i="0" u="none" strike="noStrike" cap="none" dirty="0"/>
            </a:br>
            <a:r>
              <a:rPr lang="en-US" sz="2400" b="0" i="0" u="none" strike="noStrike" cap="none" dirty="0">
                <a:solidFill>
                  <a:srgbClr val="000000"/>
                </a:solidFill>
                <a:latin typeface="Corbel"/>
                <a:ea typeface="Corbel"/>
                <a:cs typeface="Corbel"/>
                <a:sym typeface="Corbel"/>
              </a:rPr>
              <a:t>Group Name ---- and Group No-4</a:t>
            </a:r>
            <a:endParaRPr sz="2400" b="0" i="0" u="none" strike="noStrike" cap="none" dirty="0">
              <a:solidFill>
                <a:srgbClr val="000000"/>
              </a:solidFill>
              <a:latin typeface="Arial"/>
              <a:ea typeface="Arial"/>
              <a:cs typeface="Arial"/>
              <a:sym typeface="Arial"/>
            </a:endParaRPr>
          </a:p>
        </p:txBody>
      </p:sp>
      <p:sp>
        <p:nvSpPr>
          <p:cNvPr id="149" name="Google Shape;149;p27"/>
          <p:cNvSpPr txBox="1"/>
          <p:nvPr/>
        </p:nvSpPr>
        <p:spPr>
          <a:xfrm>
            <a:off x="1523880" y="3232080"/>
            <a:ext cx="10273168" cy="16876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Calibri"/>
                <a:ea typeface="Calibri"/>
                <a:cs typeface="Calibri"/>
                <a:sym typeface="Calibri"/>
              </a:rPr>
              <a:t>Contributions of different members</a:t>
            </a:r>
            <a:endParaRPr sz="1800" b="0" i="0" u="none" strike="noStrike" cap="none" dirty="0">
              <a:latin typeface="Arial"/>
              <a:ea typeface="Arial"/>
              <a:cs typeface="Arial"/>
              <a:sym typeface="Arial"/>
            </a:endParaRPr>
          </a:p>
          <a:p>
            <a:pPr marL="343080" marR="0" lvl="0" indent="-342720" algn="l" rtl="0">
              <a:lnSpc>
                <a:spcPct val="100000"/>
              </a:lnSpc>
              <a:spcBef>
                <a:spcPts val="961"/>
              </a:spcBef>
              <a:spcAft>
                <a:spcPts val="0"/>
              </a:spcAft>
              <a:buClr>
                <a:srgbClr val="366092"/>
              </a:buClr>
              <a:buSzPts val="1800"/>
              <a:buFont typeface="Arial"/>
              <a:buChar char="•"/>
            </a:pPr>
            <a:r>
              <a:rPr lang="en-US" sz="1800" b="0" i="0" u="none" strike="noStrike" cap="none" dirty="0">
                <a:solidFill>
                  <a:srgbClr val="000000"/>
                </a:solidFill>
                <a:latin typeface="Calibri"/>
                <a:ea typeface="Calibri"/>
                <a:cs typeface="Calibri"/>
                <a:sym typeface="Calibri"/>
              </a:rPr>
              <a:t>Member 1 (Mahima Rabbi 18101563): Introduction, Requirement Analysis and Use Case</a:t>
            </a:r>
            <a:endParaRPr sz="1800" b="0" i="0" u="none" strike="noStrike" cap="none" dirty="0">
              <a:latin typeface="Arial"/>
              <a:ea typeface="Arial"/>
              <a:cs typeface="Arial"/>
              <a:sym typeface="Arial"/>
            </a:endParaRPr>
          </a:p>
          <a:p>
            <a:pPr marL="343080" marR="0" lvl="0" indent="-342720" algn="l" rtl="0">
              <a:lnSpc>
                <a:spcPct val="100000"/>
              </a:lnSpc>
              <a:spcBef>
                <a:spcPts val="961"/>
              </a:spcBef>
              <a:spcAft>
                <a:spcPts val="0"/>
              </a:spcAft>
              <a:buClr>
                <a:srgbClr val="366092"/>
              </a:buClr>
              <a:buSzPts val="1800"/>
              <a:buFont typeface="Arial"/>
              <a:buChar char="•"/>
            </a:pPr>
            <a:r>
              <a:rPr lang="en-US" sz="1800" b="0" i="0" u="none" strike="noStrike" cap="none" dirty="0">
                <a:solidFill>
                  <a:srgbClr val="000000"/>
                </a:solidFill>
                <a:latin typeface="Calibri"/>
                <a:ea typeface="Calibri"/>
                <a:cs typeface="Calibri"/>
                <a:sym typeface="Calibri"/>
              </a:rPr>
              <a:t>Member 2 (</a:t>
            </a:r>
            <a:r>
              <a:rPr lang="en-US" sz="1800" b="0" i="0" u="none" strike="noStrike" cap="none" dirty="0" err="1">
                <a:solidFill>
                  <a:srgbClr val="000000"/>
                </a:solidFill>
                <a:latin typeface="Calibri"/>
                <a:ea typeface="Calibri"/>
                <a:cs typeface="Calibri"/>
                <a:sym typeface="Calibri"/>
              </a:rPr>
              <a:t>Saraf</a:t>
            </a:r>
            <a:r>
              <a:rPr lang="en-US" sz="1800" b="0" i="0" u="none" strike="noStrike" cap="none" dirty="0">
                <a:solidFill>
                  <a:srgbClr val="000000"/>
                </a:solidFill>
                <a:latin typeface="Calibri"/>
                <a:ea typeface="Calibri"/>
                <a:cs typeface="Calibri"/>
                <a:sym typeface="Calibri"/>
              </a:rPr>
              <a:t> Noor Khaled 18141009): Sequence Diagram and Activity Diagram</a:t>
            </a:r>
            <a:endParaRPr sz="1800" b="0" i="0" u="none" strike="noStrike" cap="none" dirty="0">
              <a:latin typeface="Arial"/>
              <a:ea typeface="Arial"/>
              <a:cs typeface="Arial"/>
              <a:sym typeface="Arial"/>
            </a:endParaRPr>
          </a:p>
          <a:p>
            <a:pPr marL="343080" marR="0" lvl="0" indent="-342720" algn="l" rtl="0">
              <a:lnSpc>
                <a:spcPct val="100000"/>
              </a:lnSpc>
              <a:spcBef>
                <a:spcPts val="961"/>
              </a:spcBef>
              <a:spcAft>
                <a:spcPts val="0"/>
              </a:spcAft>
              <a:buClr>
                <a:srgbClr val="366092"/>
              </a:buClr>
              <a:buSzPts val="1800"/>
              <a:buFont typeface="Arial"/>
              <a:buChar char="•"/>
            </a:pPr>
            <a:r>
              <a:rPr lang="en-US" sz="1800" b="0" i="0" u="none" strike="noStrike" cap="none" dirty="0">
                <a:solidFill>
                  <a:srgbClr val="000000"/>
                </a:solidFill>
                <a:latin typeface="Calibri"/>
                <a:ea typeface="Calibri"/>
                <a:cs typeface="Calibri"/>
                <a:sym typeface="Calibri"/>
              </a:rPr>
              <a:t>Member 3 (</a:t>
            </a:r>
            <a:r>
              <a:rPr lang="en-US" sz="1800" b="0" i="0" u="none" strike="noStrike" cap="none" dirty="0" err="1">
                <a:solidFill>
                  <a:srgbClr val="000000"/>
                </a:solidFill>
                <a:latin typeface="Calibri"/>
                <a:ea typeface="Calibri"/>
                <a:cs typeface="Calibri"/>
                <a:sym typeface="Calibri"/>
              </a:rPr>
              <a:t>Mirza</a:t>
            </a:r>
            <a:r>
              <a:rPr lang="en-US" sz="1800" b="0" i="0" u="none" strike="noStrike" cap="none" dirty="0">
                <a:solidFill>
                  <a:srgbClr val="000000"/>
                </a:solidFill>
                <a:latin typeface="Calibri"/>
                <a:ea typeface="Calibri"/>
                <a:cs typeface="Calibri"/>
                <a:sym typeface="Calibri"/>
              </a:rPr>
              <a:t> Ahmad </a:t>
            </a:r>
            <a:r>
              <a:rPr lang="en-US" sz="1800" b="0" i="0" u="none" strike="noStrike" cap="none" dirty="0" err="1">
                <a:solidFill>
                  <a:srgbClr val="000000"/>
                </a:solidFill>
                <a:latin typeface="Calibri"/>
                <a:ea typeface="Calibri"/>
                <a:cs typeface="Calibri"/>
                <a:sym typeface="Calibri"/>
              </a:rPr>
              <a:t>Shayer</a:t>
            </a:r>
            <a:r>
              <a:rPr lang="en-US" sz="1800" b="0" i="0" u="none" strike="noStrike" cap="none" dirty="0">
                <a:solidFill>
                  <a:srgbClr val="000000"/>
                </a:solidFill>
                <a:latin typeface="Calibri"/>
                <a:ea typeface="Calibri"/>
                <a:cs typeface="Calibri"/>
                <a:sym typeface="Calibri"/>
              </a:rPr>
              <a:t> 18101496): State Machine Diagram, Data Flow </a:t>
            </a:r>
            <a:r>
              <a:rPr lang="en-US" sz="1800" dirty="0">
                <a:latin typeface="Calibri"/>
                <a:ea typeface="Calibri"/>
                <a:cs typeface="Calibri"/>
                <a:sym typeface="Calibri"/>
              </a:rPr>
              <a:t>D</a:t>
            </a:r>
            <a:r>
              <a:rPr lang="en-US" sz="1800" b="0" i="0" u="none" strike="noStrike" cap="none" dirty="0">
                <a:solidFill>
                  <a:srgbClr val="000000"/>
                </a:solidFill>
                <a:latin typeface="Calibri"/>
                <a:ea typeface="Calibri"/>
                <a:cs typeface="Calibri"/>
                <a:sym typeface="Calibri"/>
              </a:rPr>
              <a:t>iagram and Conclusion</a:t>
            </a:r>
            <a:endParaRPr sz="1800" b="0" i="0" u="none" strike="noStrike" cap="none"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p:nvPr/>
        </p:nvSpPr>
        <p:spPr>
          <a:xfrm>
            <a:off x="1403929" y="0"/>
            <a:ext cx="3038740" cy="5022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dirty="0">
                <a:latin typeface="Corbel"/>
                <a:ea typeface="Corbel"/>
                <a:cs typeface="Corbel"/>
                <a:sym typeface="Corbel"/>
              </a:rPr>
              <a:t>Sequence</a:t>
            </a:r>
            <a:r>
              <a:rPr lang="en-US" sz="2800" b="0" strike="noStrike" dirty="0">
                <a:solidFill>
                  <a:srgbClr val="000000"/>
                </a:solidFill>
                <a:latin typeface="Corbel"/>
                <a:ea typeface="Corbel"/>
                <a:cs typeface="Corbel"/>
                <a:sym typeface="Corbel"/>
              </a:rPr>
              <a:t> Diagram</a:t>
            </a:r>
            <a:endParaRPr sz="2800" b="0" strike="noStrike" dirty="0">
              <a:sym typeface="Arial"/>
            </a:endParaRPr>
          </a:p>
        </p:txBody>
      </p:sp>
      <p:sp>
        <p:nvSpPr>
          <p:cNvPr id="177" name="Google Shape;177;p31"/>
          <p:cNvSpPr txBox="1"/>
          <p:nvPr/>
        </p:nvSpPr>
        <p:spPr>
          <a:xfrm>
            <a:off x="1506960" y="6492960"/>
            <a:ext cx="8304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178" name="Google Shape;178;p31"/>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strike="noStrike">
                <a:solidFill>
                  <a:srgbClr val="000000"/>
                </a:solidFill>
                <a:latin typeface="Corbel"/>
                <a:ea typeface="Corbel"/>
                <a:cs typeface="Corbel"/>
                <a:sym typeface="Corbel"/>
              </a:rPr>
              <a:t>10</a:t>
            </a:fld>
            <a:endParaRPr sz="1000" b="0" strike="noStrike">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570" y="502276"/>
            <a:ext cx="5538458" cy="62354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411" y="759577"/>
            <a:ext cx="6735651" cy="5978123"/>
          </a:xfrm>
          <a:prstGeom prst="rect">
            <a:avLst/>
          </a:prstGeom>
        </p:spPr>
      </p:pic>
      <p:sp>
        <p:nvSpPr>
          <p:cNvPr id="6" name="Rectangle 5"/>
          <p:cNvSpPr/>
          <p:nvPr/>
        </p:nvSpPr>
        <p:spPr>
          <a:xfrm>
            <a:off x="1579807" y="236357"/>
            <a:ext cx="2966435" cy="523220"/>
          </a:xfrm>
          <a:prstGeom prst="rect">
            <a:avLst/>
          </a:prstGeom>
        </p:spPr>
        <p:txBody>
          <a:bodyPr wrap="square">
            <a:spAutoFit/>
          </a:bodyPr>
          <a:lstStyle/>
          <a:p>
            <a:pPr lvl="0"/>
            <a:r>
              <a:rPr lang="en-US" sz="2800" dirty="0">
                <a:latin typeface="Corbel"/>
                <a:ea typeface="Corbel"/>
                <a:cs typeface="Corbel"/>
                <a:sym typeface="Corbel"/>
              </a:rPr>
              <a:t>Sequence Diagram</a:t>
            </a:r>
            <a:endParaRPr lang="en-US" sz="2800" dirty="0"/>
          </a:p>
        </p:txBody>
      </p:sp>
    </p:spTree>
    <p:extLst>
      <p:ext uri="{BB962C8B-B14F-4D97-AF65-F5344CB8AC3E}">
        <p14:creationId xmlns:p14="http://schemas.microsoft.com/office/powerpoint/2010/main" val="21663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p:nvPr/>
        </p:nvSpPr>
        <p:spPr>
          <a:xfrm>
            <a:off x="468985" y="2860186"/>
            <a:ext cx="1564586" cy="110954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0" strike="noStrike" dirty="0">
                <a:solidFill>
                  <a:srgbClr val="000000"/>
                </a:solidFill>
                <a:latin typeface="Corbel"/>
                <a:ea typeface="Corbel"/>
                <a:cs typeface="Corbel"/>
                <a:sym typeface="Corbel"/>
              </a:rPr>
              <a:t>Activity</a:t>
            </a:r>
            <a:r>
              <a:rPr lang="en-US" sz="4000" b="0" strike="noStrike" dirty="0">
                <a:solidFill>
                  <a:srgbClr val="000000"/>
                </a:solidFill>
                <a:latin typeface="Corbel"/>
                <a:ea typeface="Corbel"/>
                <a:cs typeface="Corbel"/>
                <a:sym typeface="Corbel"/>
              </a:rPr>
              <a:t> </a:t>
            </a:r>
          </a:p>
          <a:p>
            <a:pPr marL="0" marR="0" lvl="0" indent="0" algn="l" rtl="0">
              <a:lnSpc>
                <a:spcPct val="100000"/>
              </a:lnSpc>
              <a:spcBef>
                <a:spcPts val="0"/>
              </a:spcBef>
              <a:spcAft>
                <a:spcPts val="0"/>
              </a:spcAft>
              <a:buNone/>
            </a:pPr>
            <a:r>
              <a:rPr lang="en-US" sz="2800" b="0" strike="noStrike" dirty="0">
                <a:solidFill>
                  <a:srgbClr val="000000"/>
                </a:solidFill>
                <a:latin typeface="Corbel"/>
                <a:ea typeface="Corbel"/>
                <a:cs typeface="Corbel"/>
                <a:sym typeface="Corbel"/>
              </a:rPr>
              <a:t>Diagram</a:t>
            </a:r>
            <a:endParaRPr sz="2800" b="0" strike="noStrike" dirty="0">
              <a:sym typeface="Arial"/>
            </a:endParaRPr>
          </a:p>
        </p:txBody>
      </p:sp>
      <p:sp>
        <p:nvSpPr>
          <p:cNvPr id="184" name="Google Shape;184;p32"/>
          <p:cNvSpPr txBox="1"/>
          <p:nvPr/>
        </p:nvSpPr>
        <p:spPr>
          <a:xfrm>
            <a:off x="1506960" y="6492960"/>
            <a:ext cx="8304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185" name="Google Shape;185;p32"/>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strike="noStrike">
                <a:solidFill>
                  <a:srgbClr val="000000"/>
                </a:solidFill>
                <a:latin typeface="Corbel"/>
                <a:ea typeface="Corbel"/>
                <a:cs typeface="Corbel"/>
                <a:sym typeface="Corbel"/>
              </a:rPr>
              <a:t>12</a:t>
            </a:fld>
            <a:endParaRPr sz="1000" b="0" strike="noStrike">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599" y="-14041"/>
            <a:ext cx="8304120" cy="68720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p:nvPr/>
        </p:nvSpPr>
        <p:spPr>
          <a:xfrm>
            <a:off x="1506960" y="11820"/>
            <a:ext cx="3683226" cy="5548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0" strike="noStrike" dirty="0">
                <a:solidFill>
                  <a:srgbClr val="000000"/>
                </a:solidFill>
                <a:latin typeface="Corbel"/>
                <a:ea typeface="Corbel"/>
                <a:cs typeface="Corbel"/>
                <a:sym typeface="Corbel"/>
              </a:rPr>
              <a:t>State Machine Diagram</a:t>
            </a:r>
            <a:endParaRPr sz="2800" b="0" strike="noStrike" dirty="0">
              <a:sym typeface="Arial"/>
            </a:endParaRPr>
          </a:p>
        </p:txBody>
      </p:sp>
      <p:sp>
        <p:nvSpPr>
          <p:cNvPr id="191" name="Google Shape;191;p33"/>
          <p:cNvSpPr txBox="1"/>
          <p:nvPr/>
        </p:nvSpPr>
        <p:spPr>
          <a:xfrm>
            <a:off x="1506960" y="6492960"/>
            <a:ext cx="8304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192" name="Google Shape;192;p33"/>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strike="noStrike">
                <a:solidFill>
                  <a:srgbClr val="000000"/>
                </a:solidFill>
                <a:latin typeface="Corbel"/>
                <a:ea typeface="Corbel"/>
                <a:cs typeface="Corbel"/>
                <a:sym typeface="Corbel"/>
              </a:rPr>
              <a:t>13</a:t>
            </a:fld>
            <a:endParaRPr sz="1000" b="0" strike="noStrike">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265" y="566670"/>
            <a:ext cx="6342070" cy="62913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438" y="1004554"/>
            <a:ext cx="6531897" cy="5659104"/>
          </a:xfrm>
          <a:prstGeom prst="rect">
            <a:avLst/>
          </a:prstGeom>
        </p:spPr>
      </p:pic>
      <p:sp>
        <p:nvSpPr>
          <p:cNvPr id="5" name="Rectangle 4"/>
          <p:cNvSpPr/>
          <p:nvPr/>
        </p:nvSpPr>
        <p:spPr>
          <a:xfrm>
            <a:off x="1791997" y="312971"/>
            <a:ext cx="3687228" cy="523220"/>
          </a:xfrm>
          <a:prstGeom prst="rect">
            <a:avLst/>
          </a:prstGeom>
        </p:spPr>
        <p:txBody>
          <a:bodyPr wrap="none">
            <a:spAutoFit/>
          </a:bodyPr>
          <a:lstStyle/>
          <a:p>
            <a:pPr lvl="0"/>
            <a:r>
              <a:rPr lang="en-US" sz="2800" dirty="0">
                <a:latin typeface="Corbel"/>
                <a:ea typeface="Corbel"/>
                <a:cs typeface="Corbel"/>
                <a:sym typeface="Corbel"/>
              </a:rPr>
              <a:t>State Machine Diagram</a:t>
            </a:r>
            <a:endParaRPr lang="en-US" sz="2800" dirty="0"/>
          </a:p>
        </p:txBody>
      </p:sp>
    </p:spTree>
    <p:extLst>
      <p:ext uri="{BB962C8B-B14F-4D97-AF65-F5344CB8AC3E}">
        <p14:creationId xmlns:p14="http://schemas.microsoft.com/office/powerpoint/2010/main" val="4277352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p:nvPr/>
        </p:nvSpPr>
        <p:spPr>
          <a:xfrm>
            <a:off x="1441294" y="0"/>
            <a:ext cx="2202155" cy="52803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0" strike="noStrike" dirty="0">
                <a:solidFill>
                  <a:srgbClr val="000000"/>
                </a:solidFill>
                <a:latin typeface="Corbel"/>
                <a:ea typeface="Corbel"/>
                <a:cs typeface="Corbel"/>
                <a:sym typeface="Corbel"/>
              </a:rPr>
              <a:t>DFD Diagram</a:t>
            </a:r>
            <a:endParaRPr sz="2800" b="0" strike="noStrike" dirty="0">
              <a:sym typeface="Arial"/>
            </a:endParaRPr>
          </a:p>
        </p:txBody>
      </p:sp>
      <p:sp>
        <p:nvSpPr>
          <p:cNvPr id="198" name="Google Shape;198;p34"/>
          <p:cNvSpPr txBox="1"/>
          <p:nvPr/>
        </p:nvSpPr>
        <p:spPr>
          <a:xfrm>
            <a:off x="1506960" y="6492960"/>
            <a:ext cx="8304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199" name="Google Shape;199;p34"/>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strike="noStrike">
                <a:solidFill>
                  <a:srgbClr val="000000"/>
                </a:solidFill>
                <a:latin typeface="Corbel"/>
                <a:ea typeface="Corbel"/>
                <a:cs typeface="Corbel"/>
                <a:sym typeface="Corbel"/>
              </a:rPr>
              <a:t>15</a:t>
            </a:fld>
            <a:endParaRPr sz="1000" b="0" strike="noStrike">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2372" y="528034"/>
            <a:ext cx="7306178" cy="60788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32288" y="0"/>
            <a:ext cx="7406416" cy="6865999"/>
          </a:xfrm>
          <a:prstGeom prst="rect">
            <a:avLst/>
          </a:prstGeom>
        </p:spPr>
      </p:pic>
      <p:sp>
        <p:nvSpPr>
          <p:cNvPr id="5" name="Rectangle 4"/>
          <p:cNvSpPr/>
          <p:nvPr/>
        </p:nvSpPr>
        <p:spPr>
          <a:xfrm>
            <a:off x="627837" y="3171389"/>
            <a:ext cx="2204450" cy="523220"/>
          </a:xfrm>
          <a:prstGeom prst="rect">
            <a:avLst/>
          </a:prstGeom>
        </p:spPr>
        <p:txBody>
          <a:bodyPr wrap="none">
            <a:spAutoFit/>
          </a:bodyPr>
          <a:lstStyle/>
          <a:p>
            <a:r>
              <a:rPr lang="en-US" sz="2800" dirty="0">
                <a:latin typeface="Corbel"/>
                <a:ea typeface="Corbel"/>
                <a:cs typeface="Corbel"/>
                <a:sym typeface="Corbel"/>
              </a:rPr>
              <a:t>DFD Diagram</a:t>
            </a:r>
            <a:endParaRPr lang="en-US" dirty="0"/>
          </a:p>
        </p:txBody>
      </p:sp>
    </p:spTree>
    <p:extLst>
      <p:ext uri="{BB962C8B-B14F-4D97-AF65-F5344CB8AC3E}">
        <p14:creationId xmlns:p14="http://schemas.microsoft.com/office/powerpoint/2010/main" val="3295434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p:nvPr/>
        </p:nvSpPr>
        <p:spPr>
          <a:xfrm>
            <a:off x="1506960" y="157371"/>
            <a:ext cx="5566097" cy="70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4000" b="0" strike="noStrike" dirty="0">
                <a:solidFill>
                  <a:srgbClr val="000000"/>
                </a:solidFill>
                <a:latin typeface="Corbel"/>
                <a:ea typeface="Corbel"/>
                <a:cs typeface="Corbel"/>
                <a:sym typeface="Corbel"/>
              </a:rPr>
              <a:t>Summary and Conclusion</a:t>
            </a:r>
            <a:endParaRPr sz="4000" b="0" strike="noStrike" dirty="0">
              <a:latin typeface="Arial"/>
              <a:ea typeface="Arial"/>
              <a:cs typeface="Arial"/>
              <a:sym typeface="Arial"/>
            </a:endParaRPr>
          </a:p>
        </p:txBody>
      </p:sp>
      <p:sp>
        <p:nvSpPr>
          <p:cNvPr id="205" name="Google Shape;205;p35"/>
          <p:cNvSpPr txBox="1"/>
          <p:nvPr/>
        </p:nvSpPr>
        <p:spPr>
          <a:xfrm>
            <a:off x="1506960" y="6492960"/>
            <a:ext cx="8304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206" name="Google Shape;206;p35"/>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strike="noStrike">
                <a:solidFill>
                  <a:srgbClr val="000000"/>
                </a:solidFill>
                <a:latin typeface="Corbel"/>
                <a:ea typeface="Corbel"/>
                <a:cs typeface="Corbel"/>
                <a:sym typeface="Corbel"/>
              </a:rPr>
              <a:t>17</a:t>
            </a:fld>
            <a:endParaRPr sz="1000" b="0" strike="noStrike">
              <a:latin typeface="Times New Roman"/>
              <a:ea typeface="Times New Roman"/>
              <a:cs typeface="Times New Roman"/>
              <a:sym typeface="Times New Roman"/>
            </a:endParaRPr>
          </a:p>
        </p:txBody>
      </p:sp>
      <p:sp>
        <p:nvSpPr>
          <p:cNvPr id="3" name="Rectangle 2"/>
          <p:cNvSpPr/>
          <p:nvPr/>
        </p:nvSpPr>
        <p:spPr>
          <a:xfrm>
            <a:off x="1506960" y="1160919"/>
            <a:ext cx="7752950" cy="4801314"/>
          </a:xfrm>
          <a:prstGeom prst="rect">
            <a:avLst/>
          </a:prstGeom>
        </p:spPr>
        <p:txBody>
          <a:bodyPr wrap="square">
            <a:spAutoFit/>
          </a:bodyPr>
          <a:lstStyle/>
          <a:p>
            <a:pPr lvl="0"/>
            <a:r>
              <a:rPr lang="en-US" sz="1800" dirty="0"/>
              <a:t>In summary:</a:t>
            </a:r>
          </a:p>
          <a:p>
            <a:pPr marL="285750" lvl="0" indent="-285750">
              <a:buFont typeface="Arial" panose="020B0604020202020204" pitchFamily="34" charset="0"/>
              <a:buChar char="•"/>
            </a:pPr>
            <a:r>
              <a:rPr lang="en-US" sz="1800" dirty="0"/>
              <a:t>We wanted to help people using the internet</a:t>
            </a:r>
          </a:p>
          <a:p>
            <a:pPr marL="285750" lvl="0" indent="-285750">
              <a:buFont typeface="Arial" panose="020B0604020202020204" pitchFamily="34" charset="0"/>
              <a:buChar char="•"/>
            </a:pPr>
            <a:r>
              <a:rPr lang="en-US" sz="1800" dirty="0"/>
              <a:t>We wanted to bring people together to solve problems</a:t>
            </a:r>
          </a:p>
          <a:p>
            <a:pPr marL="285750" lvl="0" indent="-285750">
              <a:buFont typeface="Arial" panose="020B0604020202020204" pitchFamily="34" charset="0"/>
              <a:buChar char="•"/>
            </a:pPr>
            <a:r>
              <a:rPr lang="en-US" sz="1800" dirty="0"/>
              <a:t>We wanted to change society for the better</a:t>
            </a:r>
          </a:p>
          <a:p>
            <a:pPr marL="285750" lvl="0" indent="-285750">
              <a:buFont typeface="Arial" panose="020B0604020202020204" pitchFamily="34" charset="0"/>
              <a:buChar char="•"/>
            </a:pPr>
            <a:r>
              <a:rPr lang="en-US" sz="1800" dirty="0"/>
              <a:t>We proposed a recruiting app similar to Facebook</a:t>
            </a:r>
          </a:p>
          <a:p>
            <a:pPr marL="285750" lvl="0" indent="-285750">
              <a:buFont typeface="Arial" panose="020B0604020202020204" pitchFamily="34" charset="0"/>
              <a:buChar char="•"/>
            </a:pPr>
            <a:r>
              <a:rPr lang="en-US" sz="1800" dirty="0"/>
              <a:t>We planned for the requirements</a:t>
            </a:r>
          </a:p>
          <a:p>
            <a:pPr marL="285750" lvl="0" indent="-285750">
              <a:buFont typeface="Arial" panose="020B0604020202020204" pitchFamily="34" charset="0"/>
              <a:buChar char="•"/>
            </a:pPr>
            <a:r>
              <a:rPr lang="en-US" sz="1800" dirty="0"/>
              <a:t>We made the system possible by using all forms of software analysis, like all the diagrams given above</a:t>
            </a:r>
          </a:p>
          <a:p>
            <a:pPr lvl="0"/>
            <a:endParaRPr lang="en-US" sz="1800" dirty="0"/>
          </a:p>
          <a:p>
            <a:pPr lvl="0"/>
            <a:endParaRPr lang="en-US" sz="1800" dirty="0"/>
          </a:p>
          <a:p>
            <a:pPr lvl="0"/>
            <a:r>
              <a:rPr lang="en-US" sz="1800" dirty="0"/>
              <a:t>In conclusion:</a:t>
            </a:r>
          </a:p>
          <a:p>
            <a:pPr lvl="0"/>
            <a:r>
              <a:rPr lang="en-US" sz="1800" dirty="0"/>
              <a:t>We believe in our mission to make society more better than it was before.</a:t>
            </a:r>
          </a:p>
          <a:p>
            <a:pPr lvl="0"/>
            <a:r>
              <a:rPr lang="en-US" sz="1800" dirty="0"/>
              <a:t>We want to bring positive change and show the world how social media can be a force for good. We want people to embrace teamwork and solve problems together as one. Finally, we all wish to be better problem solvers and helpers for our community.</a:t>
            </a:r>
          </a:p>
          <a:p>
            <a:pPr lvl="0"/>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dirty="0">
                <a:solidFill>
                  <a:srgbClr val="000000"/>
                </a:solidFill>
                <a:latin typeface="Calibri"/>
                <a:ea typeface="Calibri"/>
                <a:cs typeface="Calibri"/>
                <a:sym typeface="Calibri"/>
              </a:rPr>
              <a:t>Explain About your Project</a:t>
            </a:r>
            <a:endParaRPr sz="4400" b="0" i="0" u="none" strike="noStrike" cap="none" dirty="0">
              <a:latin typeface="Arial"/>
              <a:ea typeface="Arial"/>
              <a:cs typeface="Arial"/>
              <a:sym typeface="Arial"/>
            </a:endParaRPr>
          </a:p>
        </p:txBody>
      </p:sp>
      <p:sp>
        <p:nvSpPr>
          <p:cNvPr id="155" name="Google Shape;155;p28"/>
          <p:cNvSpPr/>
          <p:nvPr/>
        </p:nvSpPr>
        <p:spPr>
          <a:xfrm>
            <a:off x="1107583" y="1689480"/>
            <a:ext cx="10245016" cy="4486320"/>
          </a:xfrm>
          <a:prstGeom prst="rect">
            <a:avLst/>
          </a:prstGeom>
          <a:noFill/>
          <a:ln>
            <a:noFill/>
          </a:ln>
        </p:spPr>
        <p:txBody>
          <a:bodyPr spcFirstLastPara="1" wrap="square" lIns="90000" tIns="45000" rIns="90000" bIns="45000" anchor="t" anchorCtr="0">
            <a:noAutofit/>
          </a:bodyPr>
          <a:lstStyle/>
          <a:p>
            <a:pPr marL="304800" marR="0" lvl="1" algn="l" rtl="0">
              <a:lnSpc>
                <a:spcPct val="100000"/>
              </a:lnSpc>
              <a:spcBef>
                <a:spcPts val="0"/>
              </a:spcBef>
              <a:spcAft>
                <a:spcPts val="0"/>
              </a:spcAft>
              <a:buClr>
                <a:srgbClr val="000000"/>
              </a:buClr>
              <a:buSzPts val="2400"/>
            </a:pPr>
            <a:r>
              <a:rPr lang="en-US" sz="3200" b="1" i="0" u="none" strike="noStrike" cap="none" dirty="0">
                <a:solidFill>
                  <a:srgbClr val="000000"/>
                </a:solidFill>
                <a:latin typeface="Calibri"/>
                <a:ea typeface="Calibri"/>
                <a:cs typeface="Calibri"/>
                <a:sym typeface="Calibri"/>
              </a:rPr>
              <a:t>Story to make the Project:</a:t>
            </a:r>
          </a:p>
          <a:p>
            <a:pPr marL="304800" marR="0" lvl="1" algn="l" rtl="0">
              <a:lnSpc>
                <a:spcPct val="100000"/>
              </a:lnSpc>
              <a:spcBef>
                <a:spcPts val="0"/>
              </a:spcBef>
              <a:spcAft>
                <a:spcPts val="0"/>
              </a:spcAft>
              <a:buClr>
                <a:srgbClr val="000000"/>
              </a:buClr>
              <a:buSzPts val="2400"/>
            </a:pPr>
            <a:endParaRPr lang="en-US" sz="3200" b="1" i="0" u="none" strike="noStrike" cap="none" dirty="0">
              <a:solidFill>
                <a:srgbClr val="000000"/>
              </a:solidFill>
              <a:latin typeface="Calibri"/>
              <a:ea typeface="Calibri"/>
              <a:cs typeface="Calibri"/>
              <a:sym typeface="Calibri"/>
            </a:endParaRPr>
          </a:p>
          <a:p>
            <a:pPr marL="457200" marR="0" lvl="1" indent="-15240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We wanted to use the internet to help people solve problems faster</a:t>
            </a:r>
          </a:p>
          <a:p>
            <a:pPr marL="457200" marR="0" lvl="1" indent="-152400" algn="l" rtl="0">
              <a:lnSpc>
                <a:spcPct val="100000"/>
              </a:lnSpc>
              <a:spcBef>
                <a:spcPts val="0"/>
              </a:spcBef>
              <a:spcAft>
                <a:spcPts val="0"/>
              </a:spcAft>
              <a:buClr>
                <a:srgbClr val="000000"/>
              </a:buClr>
              <a:buSzPts val="2400"/>
              <a:buFont typeface="Arial"/>
              <a:buChar char="•"/>
            </a:pPr>
            <a:r>
              <a:rPr lang="en-US" sz="2400" dirty="0">
                <a:latin typeface="Calibri"/>
                <a:ea typeface="Calibri"/>
                <a:cs typeface="Calibri"/>
                <a:sym typeface="Calibri"/>
              </a:rPr>
              <a:t>We believe that we can solve problems better by working together</a:t>
            </a:r>
          </a:p>
          <a:p>
            <a:pPr marL="457200" marR="0" lvl="1" indent="-15240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We wanted to show how social networks can be utilized to solve bigger problems </a:t>
            </a:r>
            <a:endParaRPr sz="2400" b="0" i="0" u="none" strike="noStrike" cap="none" dirty="0">
              <a:latin typeface="Arial"/>
              <a:ea typeface="Arial"/>
              <a:cs typeface="Arial"/>
              <a:sym typeface="Arial"/>
            </a:endParaRPr>
          </a:p>
        </p:txBody>
      </p:sp>
      <p:sp>
        <p:nvSpPr>
          <p:cNvPr id="156" name="Google Shape;156;p28"/>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i="0" u="none" strike="noStrike" cap="none">
                <a:solidFill>
                  <a:srgbClr val="000000"/>
                </a:solidFill>
                <a:latin typeface="Corbel"/>
                <a:ea typeface="Corbel"/>
                <a:cs typeface="Corbel"/>
                <a:sym typeface="Corbel"/>
              </a:rPr>
              <a:t>2</a:t>
            </a:fld>
            <a:endParaRPr sz="1000" b="0" i="0" u="none" strike="noStrike" cap="none">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dirty="0">
                <a:solidFill>
                  <a:srgbClr val="000000"/>
                </a:solidFill>
                <a:latin typeface="Calibri"/>
                <a:ea typeface="Calibri"/>
                <a:cs typeface="Calibri"/>
                <a:sym typeface="Calibri"/>
              </a:rPr>
              <a:t>Explain About your Project</a:t>
            </a:r>
            <a:endParaRPr sz="4400" b="0" i="0" u="none" strike="noStrike" cap="none" dirty="0">
              <a:latin typeface="Arial"/>
              <a:ea typeface="Arial"/>
              <a:cs typeface="Arial"/>
              <a:sym typeface="Arial"/>
            </a:endParaRPr>
          </a:p>
        </p:txBody>
      </p:sp>
      <p:sp>
        <p:nvSpPr>
          <p:cNvPr id="155" name="Google Shape;155;p28"/>
          <p:cNvSpPr/>
          <p:nvPr/>
        </p:nvSpPr>
        <p:spPr>
          <a:xfrm>
            <a:off x="1107583" y="1689480"/>
            <a:ext cx="10245016" cy="4486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lang="en-US" sz="1800" b="1" i="0" u="none" strike="noStrike" cap="none" dirty="0">
              <a:solidFill>
                <a:srgbClr val="000000"/>
              </a:solidFill>
              <a:latin typeface="Corbel"/>
              <a:ea typeface="Corbel"/>
              <a:cs typeface="Corbel"/>
              <a:sym typeface="Corbel"/>
            </a:endParaRPr>
          </a:p>
          <a:p>
            <a:pPr marL="0" marR="0" lvl="0" indent="0" algn="l" rtl="0">
              <a:lnSpc>
                <a:spcPct val="100000"/>
              </a:lnSpc>
              <a:spcBef>
                <a:spcPts val="0"/>
              </a:spcBef>
              <a:spcAft>
                <a:spcPts val="0"/>
              </a:spcAft>
              <a:buNone/>
            </a:pPr>
            <a:r>
              <a:rPr lang="en-US" sz="3200" b="1" i="0" u="none" strike="noStrike" cap="none" dirty="0">
                <a:solidFill>
                  <a:srgbClr val="000000"/>
                </a:solidFill>
                <a:latin typeface="Corbel"/>
                <a:ea typeface="Corbel"/>
                <a:cs typeface="Corbel"/>
                <a:sym typeface="Corbel"/>
              </a:rPr>
              <a:t>Planning:</a:t>
            </a:r>
          </a:p>
          <a:p>
            <a:pPr marL="0" marR="0" lvl="0" indent="0" algn="l" rtl="0">
              <a:lnSpc>
                <a:spcPct val="100000"/>
              </a:lnSpc>
              <a:spcBef>
                <a:spcPts val="0"/>
              </a:spcBef>
              <a:spcAft>
                <a:spcPts val="0"/>
              </a:spcAft>
              <a:buNone/>
            </a:pPr>
            <a:endParaRPr lang="en-US" sz="3200" dirty="0">
              <a:ea typeface="Corbel"/>
            </a:endParaRPr>
          </a:p>
          <a:p>
            <a:pPr marR="0" lvl="0" algn="l" rtl="0">
              <a:lnSpc>
                <a:spcPct val="100000"/>
              </a:lnSpc>
              <a:spcBef>
                <a:spcPts val="0"/>
              </a:spcBef>
              <a:spcAft>
                <a:spcPts val="0"/>
              </a:spcAft>
            </a:pPr>
            <a:r>
              <a:rPr lang="en-US" sz="1800" b="0" i="0" u="none" strike="noStrike" cap="none" dirty="0">
                <a:latin typeface="Arial"/>
                <a:ea typeface="Arial"/>
                <a:cs typeface="Arial"/>
                <a:sym typeface="Arial"/>
              </a:rPr>
              <a:t>We planned to make it like the current social media website giants of today such as Facebook. We thought </a:t>
            </a:r>
            <a:r>
              <a:rPr lang="en-US" sz="1800" dirty="0"/>
              <a:t>of using similar interfaces to make it easier for people to use. We wanted to utilize Facebook’s ability to connect people together and make them work with each other to solve problems that are much larger in scale. We made it to help various communities as part of our mission to reduce suffering and increase happiness in the world. </a:t>
            </a:r>
            <a:endParaRPr sz="1800" b="0" i="0" u="none" strike="noStrike" cap="none" dirty="0">
              <a:latin typeface="Arial"/>
              <a:ea typeface="Arial"/>
              <a:cs typeface="Arial"/>
              <a:sym typeface="Arial"/>
            </a:endParaRPr>
          </a:p>
        </p:txBody>
      </p:sp>
      <p:sp>
        <p:nvSpPr>
          <p:cNvPr id="156" name="Google Shape;156;p28"/>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i="0" u="none" strike="noStrike" cap="none">
                <a:solidFill>
                  <a:srgbClr val="000000"/>
                </a:solidFill>
                <a:latin typeface="Corbel"/>
                <a:ea typeface="Corbel"/>
                <a:cs typeface="Corbel"/>
                <a:sym typeface="Corbel"/>
              </a:rPr>
              <a:t>3</a:t>
            </a:fld>
            <a:endParaRPr sz="10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652624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9504" y="749956"/>
            <a:ext cx="8937938" cy="4001095"/>
          </a:xfrm>
          <a:prstGeom prst="rect">
            <a:avLst/>
          </a:prstGeom>
        </p:spPr>
        <p:txBody>
          <a:bodyPr wrap="square">
            <a:spAutoFit/>
          </a:bodyPr>
          <a:lstStyle/>
          <a:p>
            <a:pPr lvl="0"/>
            <a:endParaRPr lang="en-US" sz="3200" b="1" dirty="0">
              <a:latin typeface="Corbel"/>
              <a:ea typeface="Corbel"/>
              <a:cs typeface="Corbel"/>
              <a:sym typeface="Corbel"/>
            </a:endParaRPr>
          </a:p>
          <a:p>
            <a:pPr lvl="0"/>
            <a:endParaRPr lang="en-US" sz="3200" b="1" dirty="0">
              <a:latin typeface="Corbel"/>
              <a:ea typeface="Corbel"/>
              <a:cs typeface="Corbel"/>
              <a:sym typeface="Corbel"/>
            </a:endParaRPr>
          </a:p>
          <a:p>
            <a:pPr lvl="0"/>
            <a:r>
              <a:rPr lang="en-US" sz="3200" b="1" dirty="0">
                <a:latin typeface="Corbel"/>
                <a:ea typeface="Corbel"/>
                <a:cs typeface="Corbel"/>
                <a:sym typeface="Corbel"/>
              </a:rPr>
              <a:t>Analysis:</a:t>
            </a:r>
          </a:p>
          <a:p>
            <a:pPr lvl="0"/>
            <a:endParaRPr lang="en-US" sz="3200" b="1" dirty="0">
              <a:latin typeface="Corbel"/>
              <a:ea typeface="Corbel"/>
              <a:cs typeface="Corbel"/>
              <a:sym typeface="Corbel"/>
            </a:endParaRPr>
          </a:p>
          <a:p>
            <a:pPr lvl="0"/>
            <a:r>
              <a:rPr lang="en-US" sz="1800" dirty="0"/>
              <a:t>The system directly takes ideas form Facebook’s networking system and implements some changes. This way people would be familiar with the interfaces and can easily recruit volunteers, find help and various funding sources to solve social issues. The system will come about in the following months. We intended to make it work for both volunteers and sponsors alike so that anyone can use it on any device be it mobiles, desktops, laptops or tablets.</a:t>
            </a:r>
          </a:p>
          <a:p>
            <a:pPr lvl="0"/>
            <a:r>
              <a:rPr lang="en-US" sz="1800" dirty="0"/>
              <a:t> </a:t>
            </a:r>
          </a:p>
        </p:txBody>
      </p:sp>
      <p:sp>
        <p:nvSpPr>
          <p:cNvPr id="6" name="Rectangle 5"/>
          <p:cNvSpPr/>
          <p:nvPr/>
        </p:nvSpPr>
        <p:spPr>
          <a:xfrm>
            <a:off x="1399504" y="159025"/>
            <a:ext cx="6456609" cy="1089529"/>
          </a:xfrm>
          <a:prstGeom prst="rect">
            <a:avLst/>
          </a:prstGeom>
        </p:spPr>
        <p:txBody>
          <a:bodyPr wrap="square">
            <a:spAutoFit/>
          </a:bodyPr>
          <a:lstStyle/>
          <a:p>
            <a:pPr lvl="0">
              <a:lnSpc>
                <a:spcPct val="90000"/>
              </a:lnSpc>
            </a:pPr>
            <a:endParaRPr lang="en-US" sz="3600" dirty="0">
              <a:latin typeface="Calibri"/>
              <a:ea typeface="Calibri"/>
              <a:cs typeface="Calibri"/>
              <a:sym typeface="Calibri"/>
            </a:endParaRPr>
          </a:p>
          <a:p>
            <a:pPr lvl="0">
              <a:lnSpc>
                <a:spcPct val="90000"/>
              </a:lnSpc>
            </a:pPr>
            <a:r>
              <a:rPr lang="en-US" sz="3600" dirty="0">
                <a:latin typeface="Calibri"/>
                <a:ea typeface="Calibri"/>
                <a:cs typeface="Calibri"/>
                <a:sym typeface="Calibri"/>
              </a:rPr>
              <a:t>Explain About your Project</a:t>
            </a:r>
            <a:endParaRPr lang="en-US" sz="3600" dirty="0"/>
          </a:p>
        </p:txBody>
      </p:sp>
    </p:spTree>
    <p:extLst>
      <p:ext uri="{BB962C8B-B14F-4D97-AF65-F5344CB8AC3E}">
        <p14:creationId xmlns:p14="http://schemas.microsoft.com/office/powerpoint/2010/main" val="160119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9504" y="749956"/>
            <a:ext cx="8937938" cy="4893647"/>
          </a:xfrm>
          <a:prstGeom prst="rect">
            <a:avLst/>
          </a:prstGeom>
        </p:spPr>
        <p:txBody>
          <a:bodyPr wrap="square">
            <a:spAutoFit/>
          </a:bodyPr>
          <a:lstStyle/>
          <a:p>
            <a:pPr lvl="0"/>
            <a:r>
              <a:rPr lang="en-US" sz="1800" dirty="0"/>
              <a:t> </a:t>
            </a:r>
          </a:p>
          <a:p>
            <a:pPr lvl="0"/>
            <a:endParaRPr lang="en-US" sz="3200" b="1" dirty="0">
              <a:latin typeface="Corbel"/>
              <a:ea typeface="Corbel"/>
              <a:cs typeface="Corbel"/>
              <a:sym typeface="Corbel"/>
            </a:endParaRPr>
          </a:p>
          <a:p>
            <a:pPr lvl="0"/>
            <a:r>
              <a:rPr lang="en-US" sz="3200" b="1" dirty="0">
                <a:latin typeface="Corbel"/>
                <a:ea typeface="Corbel"/>
                <a:cs typeface="Corbel"/>
                <a:sym typeface="Corbel"/>
              </a:rPr>
              <a:t>Design</a:t>
            </a:r>
            <a:r>
              <a:rPr lang="en-US" sz="3200" dirty="0">
                <a:ea typeface="Corbel"/>
              </a:rPr>
              <a:t>:</a:t>
            </a:r>
          </a:p>
          <a:p>
            <a:pPr lvl="0"/>
            <a:endParaRPr lang="en-US" sz="3200" dirty="0">
              <a:ea typeface="Corbel"/>
            </a:endParaRPr>
          </a:p>
          <a:p>
            <a:pPr lvl="0"/>
            <a:r>
              <a:rPr lang="en-US" sz="1800" dirty="0"/>
              <a:t>The system will work like any other social media applications. People can make official accounts and from the get go either work as volunteers for other people by joining social projects or make social projects themselves and recruit others. The in-built payment system will handle all funding and monetary transactions. People can also call for help or ask for funding  from both Governments and NGOs.</a:t>
            </a:r>
          </a:p>
          <a:p>
            <a:pPr lvl="0"/>
            <a:endParaRPr lang="en-US" sz="1800" dirty="0"/>
          </a:p>
          <a:p>
            <a:pPr marL="285840" lvl="0" indent="-285480">
              <a:buSzPts val="1800"/>
              <a:buFont typeface="Arial"/>
              <a:buChar char="•"/>
            </a:pPr>
            <a:r>
              <a:rPr lang="en-US" sz="1800" dirty="0">
                <a:latin typeface="Corbel"/>
                <a:ea typeface="Corbel"/>
                <a:cs typeface="Corbel"/>
                <a:sym typeface="Corbel"/>
              </a:rPr>
              <a:t>Analysis of </a:t>
            </a:r>
            <a:r>
              <a:rPr lang="en-US" sz="1800" i="1" dirty="0">
                <a:latin typeface="Corbel"/>
                <a:ea typeface="Corbel"/>
                <a:cs typeface="Corbel"/>
                <a:sym typeface="Corbel"/>
              </a:rPr>
              <a:t>current system: The system needs secure accounts and payment methods, needs to handle large flows of data and run smoothly, needs to have an easy to use interface.</a:t>
            </a:r>
          </a:p>
          <a:p>
            <a:pPr marL="360" lvl="0">
              <a:buSzPts val="1800"/>
            </a:pPr>
            <a:endParaRPr lang="en-US" sz="1800" dirty="0"/>
          </a:p>
          <a:p>
            <a:pPr marL="285840" lvl="0" indent="-285480">
              <a:buSzPts val="1800"/>
              <a:buFont typeface="Arial"/>
              <a:buChar char="•"/>
            </a:pPr>
            <a:r>
              <a:rPr lang="en-US" sz="1800" i="1" dirty="0">
                <a:latin typeface="Corbel"/>
                <a:ea typeface="Corbel"/>
                <a:cs typeface="Corbel"/>
                <a:sym typeface="Corbel"/>
              </a:rPr>
              <a:t>Analysis of Proposed System: The system is more user friendly, can handle large amounts of data without crashing or delay, has secure and easy payment methods and accounts.</a:t>
            </a:r>
            <a:endParaRPr lang="en-US" sz="1800" dirty="0"/>
          </a:p>
        </p:txBody>
      </p:sp>
      <p:sp>
        <p:nvSpPr>
          <p:cNvPr id="6" name="Rectangle 5"/>
          <p:cNvSpPr/>
          <p:nvPr/>
        </p:nvSpPr>
        <p:spPr>
          <a:xfrm>
            <a:off x="1399504" y="159025"/>
            <a:ext cx="6456609" cy="1089529"/>
          </a:xfrm>
          <a:prstGeom prst="rect">
            <a:avLst/>
          </a:prstGeom>
        </p:spPr>
        <p:txBody>
          <a:bodyPr wrap="square">
            <a:spAutoFit/>
          </a:bodyPr>
          <a:lstStyle/>
          <a:p>
            <a:pPr lvl="0">
              <a:lnSpc>
                <a:spcPct val="90000"/>
              </a:lnSpc>
            </a:pPr>
            <a:endParaRPr lang="en-US" sz="3600" dirty="0">
              <a:latin typeface="Calibri"/>
              <a:ea typeface="Calibri"/>
              <a:cs typeface="Calibri"/>
              <a:sym typeface="Calibri"/>
            </a:endParaRPr>
          </a:p>
          <a:p>
            <a:pPr lvl="0">
              <a:lnSpc>
                <a:spcPct val="90000"/>
              </a:lnSpc>
            </a:pPr>
            <a:r>
              <a:rPr lang="en-US" sz="3600" dirty="0">
                <a:latin typeface="Calibri"/>
                <a:ea typeface="Calibri"/>
                <a:cs typeface="Calibri"/>
                <a:sym typeface="Calibri"/>
              </a:rPr>
              <a:t>Explain About your Project</a:t>
            </a:r>
            <a:endParaRPr lang="en-US" sz="3600" dirty="0"/>
          </a:p>
        </p:txBody>
      </p:sp>
    </p:spTree>
    <p:extLst>
      <p:ext uri="{BB962C8B-B14F-4D97-AF65-F5344CB8AC3E}">
        <p14:creationId xmlns:p14="http://schemas.microsoft.com/office/powerpoint/2010/main" val="1395540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p:nvPr/>
        </p:nvSpPr>
        <p:spPr>
          <a:xfrm>
            <a:off x="1506960" y="6492960"/>
            <a:ext cx="8304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162" name="Google Shape;162;p29"/>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strike="noStrike">
                <a:solidFill>
                  <a:srgbClr val="000000"/>
                </a:solidFill>
                <a:latin typeface="Corbel"/>
                <a:ea typeface="Corbel"/>
                <a:cs typeface="Corbel"/>
                <a:sym typeface="Corbel"/>
              </a:rPr>
              <a:t>6</a:t>
            </a:fld>
            <a:endParaRPr sz="1000" b="0" strike="noStrike">
              <a:latin typeface="Times New Roman"/>
              <a:ea typeface="Times New Roman"/>
              <a:cs typeface="Times New Roman"/>
              <a:sym typeface="Times New Roman"/>
            </a:endParaRPr>
          </a:p>
        </p:txBody>
      </p:sp>
      <p:sp>
        <p:nvSpPr>
          <p:cNvPr id="163" name="Google Shape;163;p29"/>
          <p:cNvSpPr/>
          <p:nvPr/>
        </p:nvSpPr>
        <p:spPr>
          <a:xfrm>
            <a:off x="1506960" y="180305"/>
            <a:ext cx="5092089" cy="721217"/>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strike="noStrike" dirty="0">
                <a:solidFill>
                  <a:srgbClr val="000000"/>
                </a:solidFill>
                <a:latin typeface="Calibri"/>
                <a:ea typeface="Calibri"/>
                <a:cs typeface="Calibri"/>
                <a:sym typeface="Calibri"/>
              </a:rPr>
              <a:t>Requirement analysis</a:t>
            </a:r>
            <a:endParaRPr sz="4400" b="0" strike="noStrike" dirty="0">
              <a:latin typeface="Arial"/>
              <a:ea typeface="Arial"/>
              <a:cs typeface="Arial"/>
              <a:sym typeface="Aria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901522"/>
            <a:ext cx="7767214" cy="55777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66352" y="219025"/>
            <a:ext cx="5112297" cy="701731"/>
          </a:xfrm>
          <a:prstGeom prst="rect">
            <a:avLst/>
          </a:prstGeom>
        </p:spPr>
        <p:txBody>
          <a:bodyPr wrap="none">
            <a:spAutoFit/>
          </a:bodyPr>
          <a:lstStyle/>
          <a:p>
            <a:pPr lvl="0">
              <a:lnSpc>
                <a:spcPct val="90000"/>
              </a:lnSpc>
            </a:pPr>
            <a:r>
              <a:rPr lang="en-US" sz="4400" dirty="0">
                <a:latin typeface="Calibri"/>
                <a:ea typeface="Calibri"/>
                <a:cs typeface="Calibri"/>
                <a:sym typeface="Calibri"/>
              </a:rPr>
              <a:t>Requirement analysis</a:t>
            </a:r>
            <a:endParaRPr lang="en-US" sz="4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780" y="920756"/>
            <a:ext cx="7917696" cy="5571484"/>
          </a:xfrm>
          <a:prstGeom prst="rect">
            <a:avLst/>
          </a:prstGeom>
        </p:spPr>
      </p:pic>
    </p:spTree>
    <p:extLst>
      <p:ext uri="{BB962C8B-B14F-4D97-AF65-F5344CB8AC3E}">
        <p14:creationId xmlns:p14="http://schemas.microsoft.com/office/powerpoint/2010/main" val="367711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5860" y="1262131"/>
            <a:ext cx="7688748" cy="4675030"/>
          </a:xfrm>
          <a:prstGeom prst="rect">
            <a:avLst/>
          </a:prstGeom>
        </p:spPr>
      </p:pic>
      <p:sp>
        <p:nvSpPr>
          <p:cNvPr id="5" name="Rectangle 4"/>
          <p:cNvSpPr/>
          <p:nvPr/>
        </p:nvSpPr>
        <p:spPr>
          <a:xfrm>
            <a:off x="1698173" y="322056"/>
            <a:ext cx="5112297" cy="701731"/>
          </a:xfrm>
          <a:prstGeom prst="rect">
            <a:avLst/>
          </a:prstGeom>
        </p:spPr>
        <p:txBody>
          <a:bodyPr wrap="none">
            <a:spAutoFit/>
          </a:bodyPr>
          <a:lstStyle/>
          <a:p>
            <a:pPr lvl="0">
              <a:lnSpc>
                <a:spcPct val="90000"/>
              </a:lnSpc>
            </a:pPr>
            <a:r>
              <a:rPr lang="en-US" sz="4400" dirty="0">
                <a:latin typeface="Calibri"/>
                <a:ea typeface="Calibri"/>
                <a:cs typeface="Calibri"/>
                <a:sym typeface="Calibri"/>
              </a:rPr>
              <a:t>Requirement analysis</a:t>
            </a:r>
            <a:endParaRPr lang="en-US" sz="4400" dirty="0"/>
          </a:p>
        </p:txBody>
      </p:sp>
    </p:spTree>
    <p:extLst>
      <p:ext uri="{BB962C8B-B14F-4D97-AF65-F5344CB8AC3E}">
        <p14:creationId xmlns:p14="http://schemas.microsoft.com/office/powerpoint/2010/main" val="233008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30"/>
          <p:cNvSpPr/>
          <p:nvPr/>
        </p:nvSpPr>
        <p:spPr>
          <a:xfrm>
            <a:off x="1506960" y="38637"/>
            <a:ext cx="3795242" cy="6458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600" b="0" strike="noStrike" dirty="0">
                <a:solidFill>
                  <a:srgbClr val="000000"/>
                </a:solidFill>
                <a:latin typeface="Corbel"/>
                <a:ea typeface="Corbel"/>
                <a:cs typeface="Corbel"/>
                <a:sym typeface="Corbel"/>
              </a:rPr>
              <a:t>Use Case Diagram</a:t>
            </a:r>
            <a:endParaRPr sz="3600" b="0" strike="noStrike" dirty="0">
              <a:latin typeface="Arial"/>
              <a:ea typeface="Arial"/>
              <a:cs typeface="Arial"/>
              <a:sym typeface="Arial"/>
            </a:endParaRPr>
          </a:p>
        </p:txBody>
      </p:sp>
      <p:sp>
        <p:nvSpPr>
          <p:cNvPr id="170" name="Google Shape;170;p30"/>
          <p:cNvSpPr txBox="1"/>
          <p:nvPr/>
        </p:nvSpPr>
        <p:spPr>
          <a:xfrm>
            <a:off x="1506960" y="6492960"/>
            <a:ext cx="8304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171" name="Google Shape;171;p30"/>
          <p:cNvSpPr txBox="1"/>
          <p:nvPr/>
        </p:nvSpPr>
        <p:spPr>
          <a:xfrm>
            <a:off x="10994040" y="6479280"/>
            <a:ext cx="55080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000" b="0" strike="noStrike">
                <a:solidFill>
                  <a:srgbClr val="000000"/>
                </a:solidFill>
                <a:latin typeface="Corbel"/>
                <a:ea typeface="Corbel"/>
                <a:cs typeface="Corbel"/>
                <a:sym typeface="Corbel"/>
              </a:rPr>
              <a:t>9</a:t>
            </a:fld>
            <a:endParaRPr sz="1000" b="0" strike="noStrike">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340" y="853138"/>
            <a:ext cx="7309485" cy="580848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TotalTime>
  <Words>589</Words>
  <Application>Microsoft Office PowerPoint</Application>
  <PresentationFormat>Widescreen</PresentationFormat>
  <Paragraphs>70</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Corbel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18</cp:revision>
  <dcterms:modified xsi:type="dcterms:W3CDTF">2021-05-19T17:52:08Z</dcterms:modified>
</cp:coreProperties>
</file>