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kzidenz-Grotesk" charset="1" panose="02000503030000020003"/>
      <p:regular r:id="rId17"/>
    </p:embeddedFont>
    <p:embeddedFont>
      <p:font typeface="Bold Ink" charset="1" panose="00000500000000000000"/>
      <p:regular r:id="rId18"/>
    </p:embeddedFont>
    <p:embeddedFont>
      <p:font typeface="Montserrat" charset="1" panose="00000500000000000000"/>
      <p:regular r:id="rId19"/>
    </p:embeddedFont>
    <p:embeddedFont>
      <p:font typeface="Montserrat Bold" charset="1" panose="00000800000000000000"/>
      <p:regular r:id="rId20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Green Geometric Shape Square"/>
          <p:cNvSpPr/>
          <p:nvPr/>
        </p:nvSpPr>
        <p:spPr>
          <a:xfrm flipH="false" flipV="false" rot="0">
            <a:off x="-2418418" y="-1482895"/>
            <a:ext cx="6079361" cy="6079361"/>
          </a:xfrm>
          <a:custGeom>
            <a:avLst/>
            <a:gdLst/>
            <a:ahLst/>
            <a:cxnLst/>
            <a:rect r="r" b="b" t="t" l="l"/>
            <a:pathLst>
              <a:path h="6079361" w="6079361">
                <a:moveTo>
                  <a:pt x="0" y="0"/>
                </a:moveTo>
                <a:lnTo>
                  <a:pt x="6079361" y="0"/>
                </a:lnTo>
                <a:lnTo>
                  <a:pt x="6079361" y="6079361"/>
                </a:lnTo>
                <a:lnTo>
                  <a:pt x="0" y="6079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Green Geometric Shape Square"/>
          <p:cNvSpPr/>
          <p:nvPr/>
        </p:nvSpPr>
        <p:spPr>
          <a:xfrm flipH="false" flipV="false" rot="0">
            <a:off x="-2057400" y="5871210"/>
            <a:ext cx="7009510" cy="7009510"/>
          </a:xfrm>
          <a:custGeom>
            <a:avLst/>
            <a:gdLst/>
            <a:ahLst/>
            <a:cxnLst/>
            <a:rect r="r" b="b" t="t" l="l"/>
            <a:pathLst>
              <a:path h="7009510" w="7009510">
                <a:moveTo>
                  <a:pt x="0" y="0"/>
                </a:moveTo>
                <a:lnTo>
                  <a:pt x="7009510" y="0"/>
                </a:lnTo>
                <a:lnTo>
                  <a:pt x="7009510" y="7009510"/>
                </a:lnTo>
                <a:lnTo>
                  <a:pt x="0" y="7009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91140" y="7706110"/>
            <a:ext cx="6468160" cy="167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467" indent="-332234" lvl="1">
              <a:lnSpc>
                <a:spcPts val="4308"/>
              </a:lnSpc>
              <a:buFont typeface="Arial"/>
              <a:buChar char="•"/>
            </a:pPr>
            <a:r>
              <a:rPr lang="en-US" sz="3077">
                <a:solidFill>
                  <a:srgbClr val="272727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</a:t>
            </a:r>
            <a:r>
              <a:rPr lang="en-US" sz="3077">
                <a:solidFill>
                  <a:srgbClr val="272727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azib abdullah 22i-1031</a:t>
            </a:r>
          </a:p>
          <a:p>
            <a:pPr algn="l" marL="664467" indent="-332234" lvl="1">
              <a:lnSpc>
                <a:spcPts val="4308"/>
              </a:lnSpc>
              <a:buFont typeface="Arial"/>
              <a:buChar char="•"/>
            </a:pPr>
            <a:r>
              <a:rPr lang="en-US" sz="3077">
                <a:solidFill>
                  <a:srgbClr val="272727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Amir akbar 22i-1112</a:t>
            </a:r>
          </a:p>
          <a:p>
            <a:pPr algn="l" marL="664467" indent="-332234" lvl="1">
              <a:lnSpc>
                <a:spcPts val="4308"/>
              </a:lnSpc>
              <a:buFont typeface="Arial"/>
              <a:buChar char="•"/>
            </a:pPr>
            <a:r>
              <a:rPr lang="en-US" sz="3077">
                <a:solidFill>
                  <a:srgbClr val="272727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Rayyan Khan 22i-1002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491990"/>
            <a:ext cx="16230600" cy="137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60"/>
              </a:lnSpc>
            </a:pPr>
            <a:r>
              <a:rPr lang="en-US" sz="9600">
                <a:solidFill>
                  <a:srgbClr val="272727"/>
                </a:solidFill>
                <a:latin typeface="Bold Ink"/>
                <a:ea typeface="Bold Ink"/>
                <a:cs typeface="Bold Ink"/>
                <a:sym typeface="Bold Ink"/>
              </a:rPr>
              <a:t>REALTY HUB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7D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98862" y="1099007"/>
            <a:ext cx="10839512" cy="8088986"/>
          </a:xfrm>
          <a:custGeom>
            <a:avLst/>
            <a:gdLst/>
            <a:ahLst/>
            <a:cxnLst/>
            <a:rect r="r" b="b" t="t" l="l"/>
            <a:pathLst>
              <a:path h="8088986" w="10839512">
                <a:moveTo>
                  <a:pt x="0" y="0"/>
                </a:moveTo>
                <a:lnTo>
                  <a:pt x="10839512" y="0"/>
                </a:lnTo>
                <a:lnTo>
                  <a:pt x="10839512" y="8088986"/>
                </a:lnTo>
                <a:lnTo>
                  <a:pt x="0" y="8088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28" y="2377853"/>
            <a:ext cx="6338355" cy="441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10"/>
              </a:lnSpc>
            </a:pPr>
            <a:r>
              <a:rPr lang="en-US" b="true" sz="7258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REALTYHUB</a:t>
            </a:r>
          </a:p>
          <a:p>
            <a:pPr algn="ctr">
              <a:lnSpc>
                <a:spcPts val="8710"/>
              </a:lnSpc>
            </a:pPr>
          </a:p>
          <a:p>
            <a:pPr algn="ctr" marL="0" indent="0" lvl="0">
              <a:lnSpc>
                <a:spcPts val="8710"/>
              </a:lnSpc>
              <a:spcBef>
                <a:spcPct val="0"/>
              </a:spcBef>
            </a:pPr>
            <a:r>
              <a:rPr lang="en-US" b="true" sz="7258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PACKAGE DIAGRAM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7D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48659" y="296961"/>
            <a:ext cx="11173577" cy="9693078"/>
          </a:xfrm>
          <a:custGeom>
            <a:avLst/>
            <a:gdLst/>
            <a:ahLst/>
            <a:cxnLst/>
            <a:rect r="r" b="b" t="t" l="l"/>
            <a:pathLst>
              <a:path h="9693078" w="11173577">
                <a:moveTo>
                  <a:pt x="0" y="0"/>
                </a:moveTo>
                <a:lnTo>
                  <a:pt x="11173577" y="0"/>
                </a:lnTo>
                <a:lnTo>
                  <a:pt x="11173577" y="9693078"/>
                </a:lnTo>
                <a:lnTo>
                  <a:pt x="0" y="969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377853"/>
            <a:ext cx="6948659" cy="441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10"/>
              </a:lnSpc>
            </a:pPr>
            <a:r>
              <a:rPr lang="en-US" b="true" sz="7258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REALTYHUB</a:t>
            </a:r>
          </a:p>
          <a:p>
            <a:pPr algn="ctr">
              <a:lnSpc>
                <a:spcPts val="8710"/>
              </a:lnSpc>
            </a:pPr>
          </a:p>
          <a:p>
            <a:pPr algn="ctr" marL="0" indent="0" lvl="0">
              <a:lnSpc>
                <a:spcPts val="8710"/>
              </a:lnSpc>
              <a:spcBef>
                <a:spcPct val="0"/>
              </a:spcBef>
            </a:pPr>
            <a:r>
              <a:rPr lang="en-US" b="true" sz="7258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DEPLOYMENT DIAGRAM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4524" y="4220304"/>
            <a:ext cx="10783886" cy="305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RealtyHub is an integrated platform developed to streamline the management of real estate operations. It consolidates key functionalities such as property listings, client interactions, and transaction processing into a single, user-friendly interface. By addressing the inefficiencies of fragmented systems, RealtyHub aims to provide a cohesive solution that enhances operational efficiency for real estate professionals and property managers.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04524" y="2623453"/>
            <a:ext cx="12473589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true">
                <a:solidFill>
                  <a:srgbClr val="2563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118250" y="-1265922"/>
            <a:ext cx="5227150" cy="12818843"/>
            <a:chOff x="0" y="0"/>
            <a:chExt cx="6969533" cy="17091791"/>
          </a:xfrm>
        </p:grpSpPr>
        <p:sp>
          <p:nvSpPr>
            <p:cNvPr name="Freeform 5" id="5"/>
            <p:cNvSpPr/>
            <p:nvPr/>
          </p:nvSpPr>
          <p:spPr>
            <a:xfrm flipH="false" flipV="false" rot="5400000">
              <a:off x="1483133" y="580390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1483133" y="11605391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0" y="3715798"/>
              <a:ext cx="3912849" cy="3912849"/>
            </a:xfrm>
            <a:custGeom>
              <a:avLst/>
              <a:gdLst/>
              <a:ahLst/>
              <a:cxnLst/>
              <a:rect r="r" b="b" t="t" l="l"/>
              <a:pathLst>
                <a:path h="3912849" w="3912849">
                  <a:moveTo>
                    <a:pt x="0" y="0"/>
                  </a:moveTo>
                  <a:lnTo>
                    <a:pt x="3912849" y="0"/>
                  </a:lnTo>
                  <a:lnTo>
                    <a:pt x="3912849" y="3912848"/>
                  </a:lnTo>
                  <a:lnTo>
                    <a:pt x="0" y="3912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5400000">
              <a:off x="1483133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0" y="9521967"/>
              <a:ext cx="3912849" cy="3912849"/>
            </a:xfrm>
            <a:custGeom>
              <a:avLst/>
              <a:gdLst/>
              <a:ahLst/>
              <a:cxnLst/>
              <a:rect r="r" b="b" t="t" l="l"/>
              <a:pathLst>
                <a:path h="3912849" w="3912849">
                  <a:moveTo>
                    <a:pt x="0" y="0"/>
                  </a:moveTo>
                  <a:lnTo>
                    <a:pt x="3912849" y="0"/>
                  </a:lnTo>
                  <a:lnTo>
                    <a:pt x="3912849" y="3912849"/>
                  </a:lnTo>
                  <a:lnTo>
                    <a:pt x="0" y="3912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5400000">
            <a:off x="0" y="8810190"/>
            <a:ext cx="2934636" cy="2934636"/>
          </a:xfrm>
          <a:custGeom>
            <a:avLst/>
            <a:gdLst/>
            <a:ahLst/>
            <a:cxnLst/>
            <a:rect r="r" b="b" t="t" l="l"/>
            <a:pathLst>
              <a:path h="2934636" w="2934636">
                <a:moveTo>
                  <a:pt x="0" y="0"/>
                </a:moveTo>
                <a:lnTo>
                  <a:pt x="2934636" y="0"/>
                </a:lnTo>
                <a:lnTo>
                  <a:pt x="2934636" y="2934636"/>
                </a:lnTo>
                <a:lnTo>
                  <a:pt x="0" y="2934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0" y="-1467318"/>
            <a:ext cx="2934636" cy="2934636"/>
          </a:xfrm>
          <a:custGeom>
            <a:avLst/>
            <a:gdLst/>
            <a:ahLst/>
            <a:cxnLst/>
            <a:rect r="r" b="b" t="t" l="l"/>
            <a:pathLst>
              <a:path h="2934636" w="2934636">
                <a:moveTo>
                  <a:pt x="0" y="0"/>
                </a:moveTo>
                <a:lnTo>
                  <a:pt x="2934636" y="0"/>
                </a:lnTo>
                <a:lnTo>
                  <a:pt x="2934636" y="2934636"/>
                </a:lnTo>
                <a:lnTo>
                  <a:pt x="0" y="2934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457D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2473589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true">
                <a:solidFill>
                  <a:srgbClr val="272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STATEMENT: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36445"/>
            <a:ext cx="16230600" cy="173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6F6E9"/>
                </a:solidFill>
                <a:latin typeface="Montserrat"/>
                <a:ea typeface="Montserrat"/>
                <a:cs typeface="Montserrat"/>
                <a:sym typeface="Montserrat"/>
              </a:rPr>
              <a:t>"Finding, buying, renting, or selling property can be time-consuming and risky due to fraudulent listings, lack of transparency, and the hassle of document verification. Users need a reliable platform that simplifies property transactions, ensures trust, and provides seamless interactions between buyers and sellers."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7D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241797" cy="10287000"/>
          </a:xfrm>
          <a:custGeom>
            <a:avLst/>
            <a:gdLst/>
            <a:ahLst/>
            <a:cxnLst/>
            <a:rect r="r" b="b" t="t" l="l"/>
            <a:pathLst>
              <a:path h="10287000" w="9241797">
                <a:moveTo>
                  <a:pt x="0" y="0"/>
                </a:moveTo>
                <a:lnTo>
                  <a:pt x="9241797" y="0"/>
                </a:lnTo>
                <a:lnTo>
                  <a:pt x="924179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00438" y="3924300"/>
            <a:ext cx="553209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 CASE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457D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14872" y="3939686"/>
            <a:ext cx="3388048" cy="4359851"/>
            <a:chOff x="0" y="0"/>
            <a:chExt cx="3133810" cy="40326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3810" cy="4032690"/>
            </a:xfrm>
            <a:custGeom>
              <a:avLst/>
              <a:gdLst/>
              <a:ahLst/>
              <a:cxnLst/>
              <a:rect r="r" b="b" t="t" l="l"/>
              <a:pathLst>
                <a:path h="4032690" w="313381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285080" y="3939686"/>
            <a:ext cx="3388048" cy="4359851"/>
            <a:chOff x="0" y="0"/>
            <a:chExt cx="3133810" cy="40326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3810" cy="4032690"/>
            </a:xfrm>
            <a:custGeom>
              <a:avLst/>
              <a:gdLst/>
              <a:ahLst/>
              <a:cxnLst/>
              <a:rect r="r" b="b" t="t" l="l"/>
              <a:pathLst>
                <a:path h="4032690" w="313381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49976" y="3939686"/>
            <a:ext cx="3388048" cy="4359851"/>
            <a:chOff x="0" y="0"/>
            <a:chExt cx="3133810" cy="40326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3810" cy="4032690"/>
            </a:xfrm>
            <a:custGeom>
              <a:avLst/>
              <a:gdLst/>
              <a:ahLst/>
              <a:cxnLst/>
              <a:rect r="r" b="b" t="t" l="l"/>
              <a:pathLst>
                <a:path h="4032690" w="313381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712371" y="1898841"/>
            <a:ext cx="1086325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CBDDD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 CASE DIVISION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12371" y="5530230"/>
            <a:ext cx="3126283" cy="204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6" indent="-269878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Register</a:t>
            </a:r>
          </a:p>
          <a:p>
            <a:pPr algn="l" marL="539756" indent="-269878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Login</a:t>
            </a:r>
          </a:p>
          <a:p>
            <a:pPr algn="l" marL="539756" indent="-269878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Manage Properties</a:t>
            </a:r>
          </a:p>
          <a:p>
            <a:pPr algn="l" marL="539756" indent="-269878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View Properties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38591" y="4172979"/>
            <a:ext cx="2475885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Aazib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47624" y="5530230"/>
            <a:ext cx="3128005" cy="204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6" indent="-269878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Verify Property</a:t>
            </a:r>
          </a:p>
          <a:p>
            <a:pPr algn="l" marL="539756" indent="-269878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 Payment</a:t>
            </a:r>
          </a:p>
          <a:p>
            <a:pPr algn="l" marL="539756" indent="-269878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Rate and Give Feedback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08799" y="4172979"/>
            <a:ext cx="1894506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Rayyan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49976" y="5530230"/>
            <a:ext cx="3144503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6" indent="-269878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Search Properties</a:t>
            </a:r>
          </a:p>
          <a:p>
            <a:pPr algn="l" marL="539756" indent="-269878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Contact Property Owner</a:t>
            </a:r>
          </a:p>
          <a:p>
            <a:pPr algn="l" marL="539756" indent="-269878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Schedule Property Visit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73695" y="4172979"/>
            <a:ext cx="2635085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>
                <a:solidFill>
                  <a:srgbClr val="27272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Amir Akbar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457D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8648" y="2095500"/>
            <a:ext cx="6985456" cy="609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SEARCH PROPERTIES</a:t>
            </a:r>
          </a:p>
          <a:p>
            <a:pPr algn="l">
              <a:lnSpc>
                <a:spcPts val="9600"/>
              </a:lnSpc>
            </a:pP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EXTENDED USE CASE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91078" y="258230"/>
            <a:ext cx="10096922" cy="1014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1"/>
              </a:lnSpc>
            </a:pPr>
            <a:r>
              <a:rPr lang="en-US" sz="2416" b="true">
                <a:solidFill>
                  <a:srgbClr val="F6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 Case Name: </a:t>
            </a: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Search Properties</a:t>
            </a:r>
          </a:p>
          <a:p>
            <a:pPr algn="l">
              <a:lnSpc>
                <a:spcPts val="3141"/>
              </a:lnSpc>
            </a:pPr>
          </a:p>
          <a:p>
            <a:pPr algn="l">
              <a:lnSpc>
                <a:spcPts val="3141"/>
              </a:lnSpc>
            </a:pPr>
            <a:r>
              <a:rPr lang="en-US" sz="2416" b="true">
                <a:solidFill>
                  <a:srgbClr val="F6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Scope: </a:t>
            </a: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RealtyHub</a:t>
            </a:r>
          </a:p>
          <a:p>
            <a:pPr algn="l">
              <a:lnSpc>
                <a:spcPts val="3141"/>
              </a:lnSpc>
            </a:pPr>
            <a:r>
              <a:rPr lang="en-US" sz="2416" b="true">
                <a:solidFill>
                  <a:srgbClr val="F6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Level: </a:t>
            </a: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User Goal</a:t>
            </a:r>
          </a:p>
          <a:p>
            <a:pPr algn="l">
              <a:lnSpc>
                <a:spcPts val="3141"/>
              </a:lnSpc>
            </a:pPr>
            <a:r>
              <a:rPr lang="en-US" sz="2416" b="true">
                <a:solidFill>
                  <a:srgbClr val="F6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Primary Actor: </a:t>
            </a: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Buyer</a:t>
            </a:r>
          </a:p>
          <a:p>
            <a:pPr algn="l">
              <a:lnSpc>
                <a:spcPts val="3141"/>
              </a:lnSpc>
            </a:pPr>
          </a:p>
          <a:p>
            <a:pPr algn="l">
              <a:lnSpc>
                <a:spcPts val="3141"/>
              </a:lnSpc>
            </a:pPr>
            <a:r>
              <a:rPr lang="en-US" sz="2416" b="true">
                <a:solidFill>
                  <a:srgbClr val="F6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Stakeholders and Interests:</a:t>
            </a:r>
          </a:p>
          <a:p>
            <a:pPr algn="l">
              <a:lnSpc>
                <a:spcPts val="3141"/>
              </a:lnSpc>
            </a:pP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-Buyer – wants to view compatible properties</a:t>
            </a:r>
          </a:p>
          <a:p>
            <a:pPr algn="l">
              <a:lnSpc>
                <a:spcPts val="3141"/>
              </a:lnSpc>
            </a:pP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-Seller – wants to sell or rent out their property</a:t>
            </a:r>
          </a:p>
          <a:p>
            <a:pPr algn="l">
              <a:lnSpc>
                <a:spcPts val="3141"/>
              </a:lnSpc>
            </a:pPr>
          </a:p>
          <a:p>
            <a:pPr algn="l">
              <a:lnSpc>
                <a:spcPts val="3141"/>
              </a:lnSpc>
            </a:pPr>
            <a:r>
              <a:rPr lang="en-US" sz="2416" b="true">
                <a:solidFill>
                  <a:srgbClr val="F6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Preconditions:</a:t>
            </a:r>
          </a:p>
          <a:p>
            <a:pPr algn="l">
              <a:lnSpc>
                <a:spcPts val="3141"/>
              </a:lnSpc>
            </a:pP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-Buyer is logged in</a:t>
            </a:r>
          </a:p>
          <a:p>
            <a:pPr algn="l">
              <a:lnSpc>
                <a:spcPts val="3141"/>
              </a:lnSpc>
            </a:pP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-Properties matching search criteria exist</a:t>
            </a:r>
          </a:p>
          <a:p>
            <a:pPr algn="l">
              <a:lnSpc>
                <a:spcPts val="3141"/>
              </a:lnSpc>
            </a:pPr>
          </a:p>
          <a:p>
            <a:pPr algn="l">
              <a:lnSpc>
                <a:spcPts val="3141"/>
              </a:lnSpc>
            </a:pPr>
            <a:r>
              <a:rPr lang="en-US" sz="2416" b="true">
                <a:solidFill>
                  <a:srgbClr val="F6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Postconditions:</a:t>
            </a:r>
          </a:p>
          <a:p>
            <a:pPr algn="l">
              <a:lnSpc>
                <a:spcPts val="3141"/>
              </a:lnSpc>
            </a:pP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-System displays properties that fit the Buyer’s criteria</a:t>
            </a:r>
          </a:p>
          <a:p>
            <a:pPr algn="l">
              <a:lnSpc>
                <a:spcPts val="3141"/>
              </a:lnSpc>
            </a:pPr>
          </a:p>
          <a:p>
            <a:pPr algn="l">
              <a:lnSpc>
                <a:spcPts val="3141"/>
              </a:lnSpc>
            </a:pPr>
            <a:r>
              <a:rPr lang="en-US" sz="2416" b="true">
                <a:solidFill>
                  <a:srgbClr val="F6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Main Success Scenario:</a:t>
            </a:r>
          </a:p>
          <a:p>
            <a:pPr algn="l">
              <a:lnSpc>
                <a:spcPts val="3141"/>
              </a:lnSpc>
            </a:pP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1. Buyer chooses to search properties</a:t>
            </a:r>
          </a:p>
          <a:p>
            <a:pPr algn="l">
              <a:lnSpc>
                <a:spcPts val="3141"/>
              </a:lnSpc>
            </a:pP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2. System prompts Buyer to enter search criteria</a:t>
            </a:r>
          </a:p>
          <a:p>
            <a:pPr algn="l">
              <a:lnSpc>
                <a:spcPts val="3141"/>
              </a:lnSpc>
            </a:pP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3. Buyer enters criteria</a:t>
            </a:r>
          </a:p>
          <a:p>
            <a:pPr algn="l">
              <a:lnSpc>
                <a:spcPts val="3141"/>
              </a:lnSpc>
            </a:pP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4. System displays properties that match the entered criteria</a:t>
            </a:r>
          </a:p>
          <a:p>
            <a:pPr algn="l">
              <a:lnSpc>
                <a:spcPts val="3141"/>
              </a:lnSpc>
            </a:pPr>
          </a:p>
          <a:p>
            <a:pPr algn="l">
              <a:lnSpc>
                <a:spcPts val="3141"/>
              </a:lnSpc>
            </a:pPr>
            <a:r>
              <a:rPr lang="en-US" sz="2416" b="true">
                <a:solidFill>
                  <a:srgbClr val="F6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Extensions:</a:t>
            </a:r>
          </a:p>
          <a:p>
            <a:pPr algn="l">
              <a:lnSpc>
                <a:spcPts val="3141"/>
              </a:lnSpc>
            </a:pPr>
            <a:r>
              <a:rPr lang="en-US" sz="2416" b="true">
                <a:solidFill>
                  <a:srgbClr val="F6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</a:t>
            </a:r>
            <a:r>
              <a:rPr lang="en-US" sz="2416">
                <a:solidFill>
                  <a:srgbClr val="F6F6E9"/>
                </a:solidFill>
                <a:latin typeface="Open Sans"/>
                <a:ea typeface="Open Sans"/>
                <a:cs typeface="Open Sans"/>
                <a:sym typeface="Open Sans"/>
              </a:rPr>
              <a:t>4a. No properties match the entered criteria</a:t>
            </a:r>
          </a:p>
          <a:p>
            <a:pPr algn="l">
              <a:lnSpc>
                <a:spcPts val="31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7D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5267" y="1028700"/>
            <a:ext cx="10269653" cy="8229600"/>
          </a:xfrm>
          <a:custGeom>
            <a:avLst/>
            <a:gdLst/>
            <a:ahLst/>
            <a:cxnLst/>
            <a:rect r="r" b="b" t="t" l="l"/>
            <a:pathLst>
              <a:path h="8229600" w="10269653">
                <a:moveTo>
                  <a:pt x="0" y="0"/>
                </a:moveTo>
                <a:lnTo>
                  <a:pt x="10269653" y="0"/>
                </a:lnTo>
                <a:lnTo>
                  <a:pt x="1026965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4279" y="1485900"/>
            <a:ext cx="6985456" cy="731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SEARCH PROPERTIES</a:t>
            </a:r>
          </a:p>
          <a:p>
            <a:pPr algn="l">
              <a:lnSpc>
                <a:spcPts val="9600"/>
              </a:lnSpc>
            </a:pP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SYSTEM SEQUENCE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7D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27495" y="414739"/>
            <a:ext cx="11622148" cy="9457523"/>
          </a:xfrm>
          <a:custGeom>
            <a:avLst/>
            <a:gdLst/>
            <a:ahLst/>
            <a:cxnLst/>
            <a:rect r="r" b="b" t="t" l="l"/>
            <a:pathLst>
              <a:path h="9457523" w="11622148">
                <a:moveTo>
                  <a:pt x="0" y="0"/>
                </a:moveTo>
                <a:lnTo>
                  <a:pt x="11622148" y="0"/>
                </a:lnTo>
                <a:lnTo>
                  <a:pt x="11622148" y="9457522"/>
                </a:lnTo>
                <a:lnTo>
                  <a:pt x="0" y="9457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28" y="2377853"/>
            <a:ext cx="6338355" cy="553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0"/>
              </a:lnSpc>
            </a:pPr>
            <a:r>
              <a:rPr lang="en-US" sz="7258" b="true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SEARCH PROPERTIES</a:t>
            </a:r>
          </a:p>
          <a:p>
            <a:pPr algn="l">
              <a:lnSpc>
                <a:spcPts val="8710"/>
              </a:lnSpc>
            </a:pPr>
          </a:p>
          <a:p>
            <a:pPr algn="l" marL="0" indent="0" lvl="0">
              <a:lnSpc>
                <a:spcPts val="8710"/>
              </a:lnSpc>
              <a:spcBef>
                <a:spcPct val="0"/>
              </a:spcBef>
            </a:pPr>
            <a:r>
              <a:rPr lang="en-US" b="true" sz="7258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SEQUENCE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7D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27495" y="414739"/>
            <a:ext cx="11622148" cy="9457523"/>
          </a:xfrm>
          <a:custGeom>
            <a:avLst/>
            <a:gdLst/>
            <a:ahLst/>
            <a:cxnLst/>
            <a:rect r="r" b="b" t="t" l="l"/>
            <a:pathLst>
              <a:path h="9457523" w="11622148">
                <a:moveTo>
                  <a:pt x="0" y="0"/>
                </a:moveTo>
                <a:lnTo>
                  <a:pt x="11622148" y="0"/>
                </a:lnTo>
                <a:lnTo>
                  <a:pt x="11622148" y="9457522"/>
                </a:lnTo>
                <a:lnTo>
                  <a:pt x="0" y="9457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28" y="2377853"/>
            <a:ext cx="6338355" cy="553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0"/>
              </a:lnSpc>
            </a:pPr>
            <a:r>
              <a:rPr lang="en-US" sz="7258" b="true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SEARCH PROPERTIES</a:t>
            </a:r>
          </a:p>
          <a:p>
            <a:pPr algn="l">
              <a:lnSpc>
                <a:spcPts val="8710"/>
              </a:lnSpc>
            </a:pPr>
          </a:p>
          <a:p>
            <a:pPr algn="l" marL="0" indent="0" lvl="0">
              <a:lnSpc>
                <a:spcPts val="8710"/>
              </a:lnSpc>
              <a:spcBef>
                <a:spcPct val="0"/>
              </a:spcBef>
            </a:pPr>
            <a:r>
              <a:rPr lang="en-US" b="true" sz="7258">
                <a:solidFill>
                  <a:srgbClr val="F6F6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SEQUENCE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DAGYLYnpAOE</dc:identifier>
  <dcterms:modified xsi:type="dcterms:W3CDTF">2011-08-01T06:04:30Z</dcterms:modified>
  <cp:revision>1</cp:revision>
  <dc:title>Use case diagram</dc:title>
</cp:coreProperties>
</file>