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5" r:id="rId9"/>
    <p:sldId id="262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B3C05FC5-66B1-4EDB-B447-8634E7596843}">
          <p14:sldIdLst>
            <p14:sldId id="256"/>
            <p14:sldId id="257"/>
          </p14:sldIdLst>
        </p14:section>
        <p14:section name="Untitled Section" id="{96850A39-E059-4284-8038-CE461B47D1FD}">
          <p14:sldIdLst>
            <p14:sldId id="258"/>
            <p14:sldId id="259"/>
            <p14:sldId id="264"/>
            <p14:sldId id="260"/>
            <p14:sldId id="261"/>
            <p14:sldId id="265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New Customers Analysis</a:t>
            </a:r>
          </a:p>
        </p:txBody>
      </p:sp>
      <p:sp>
        <p:nvSpPr>
          <p:cNvPr id="124" name="Shape 73"/>
          <p:cNvSpPr/>
          <p:nvPr/>
        </p:nvSpPr>
        <p:spPr>
          <a:xfrm>
            <a:off x="446029" y="1719353"/>
            <a:ext cx="5706676" cy="1704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Analyzing the following factors for new customers:</a:t>
            </a:r>
          </a:p>
          <a:p>
            <a:endParaRPr lang="en-US" dirty="0"/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dirty="0"/>
              <a:t>Age distribution criteria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Bike Purchase in 3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Job Industry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Car owns by the new customer </a:t>
            </a: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Analysis - Age Distribution 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1587284"/>
            <a:ext cx="4134600" cy="1650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457200" lvl="0" indent="-330200">
              <a:buClr>
                <a:srgbClr val="000000"/>
              </a:buClr>
              <a:buSzPts val="1600"/>
              <a:buFont typeface="Comic Sans MS"/>
              <a:buChar char="●"/>
            </a:pPr>
            <a:r>
              <a:rPr lang="en-US" sz="1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Comic Sans MS"/>
              </a:rPr>
              <a:t>It can be observed from the plots that most of the new customers belong to the age group of 40 – 49 as the same is noticed for the old customer data also. Hence we infer that, people belonging to the this age group are most likely to purchase frequently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Google Shape;93;p17">
            <a:extLst>
              <a:ext uri="{FF2B5EF4-FFF2-40B4-BE49-F238E27FC236}">
                <a16:creationId xmlns:a16="http://schemas.microsoft.com/office/drawing/2014/main" id="{453DD14B-1871-469F-8EBF-4731CC15E0F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04377" y="1032112"/>
            <a:ext cx="3904400" cy="197335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" name="Google Shape;83;p16">
            <a:extLst>
              <a:ext uri="{FF2B5EF4-FFF2-40B4-BE49-F238E27FC236}">
                <a16:creationId xmlns:a16="http://schemas.microsoft.com/office/drawing/2014/main" id="{451068A9-AE3E-460D-B5A0-2E9601F088E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4377" y="3151765"/>
            <a:ext cx="3904400" cy="181687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Analysis - Age Distribution 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1587284"/>
            <a:ext cx="4134600" cy="2393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457200" lvl="0" indent="-330200">
              <a:buClr>
                <a:srgbClr val="000000"/>
              </a:buClr>
              <a:buSzPts val="1600"/>
              <a:buFont typeface="Comic Sans MS"/>
              <a:buChar char="●"/>
            </a:pPr>
            <a:r>
              <a:rPr lang="en-US" sz="1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Comic Sans MS"/>
              </a:rPr>
              <a:t>The ratio of purchase has increased in the new customer data for the age group belonging to the range 60 – 69.</a:t>
            </a:r>
          </a:p>
          <a:p>
            <a:pPr marL="457200" lvl="0" indent="-330200">
              <a:buClr>
                <a:srgbClr val="000000"/>
              </a:buClr>
              <a:buSzPts val="1600"/>
              <a:buFont typeface="Comic Sans MS"/>
              <a:buChar char="●"/>
            </a:pPr>
            <a:endParaRPr lang="en-US" sz="14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Comic Sans MS"/>
            </a:endParaRPr>
          </a:p>
          <a:p>
            <a:pPr marL="457200" lvl="0" indent="-330200">
              <a:buClr>
                <a:srgbClr val="000000"/>
              </a:buClr>
              <a:buSzPts val="1600"/>
              <a:buFont typeface="Comic Sans MS"/>
              <a:buChar char="●"/>
            </a:pPr>
            <a:r>
              <a:rPr lang="en-US" sz="1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Comic Sans MS"/>
              </a:rPr>
              <a:t>The data distribution remains same for the age group of 20 – 29 in both the data.</a:t>
            </a:r>
          </a:p>
          <a:p>
            <a:pPr marL="457200" lvl="0" indent="-330200">
              <a:buClr>
                <a:srgbClr val="000000"/>
              </a:buClr>
              <a:buSzPts val="1600"/>
              <a:buFont typeface="Comic Sans MS"/>
              <a:buChar char="●"/>
            </a:pPr>
            <a:endParaRPr lang="en-US" sz="14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Comic Sans MS"/>
            </a:endParaRPr>
          </a:p>
          <a:p>
            <a:pPr marL="457200" lvl="0" indent="-330200">
              <a:buClr>
                <a:srgbClr val="000000"/>
              </a:buClr>
              <a:buSzPts val="1600"/>
              <a:buFont typeface="Comic Sans MS"/>
              <a:buChar char="●"/>
            </a:pPr>
            <a:r>
              <a:rPr lang="en-US" sz="1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Comic Sans MS"/>
              </a:rPr>
              <a:t>It looks like the percentages of under 25 years old not really change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9" name="Google Shape;84;p16">
            <a:extLst>
              <a:ext uri="{FF2B5EF4-FFF2-40B4-BE49-F238E27FC236}">
                <a16:creationId xmlns:a16="http://schemas.microsoft.com/office/drawing/2014/main" id="{E03B06CA-B7BF-4207-89B3-ECC3C3A58A0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04376" y="3217056"/>
            <a:ext cx="3904399" cy="188111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2" name="Google Shape;94;p17">
            <a:extLst>
              <a:ext uri="{FF2B5EF4-FFF2-40B4-BE49-F238E27FC236}">
                <a16:creationId xmlns:a16="http://schemas.microsoft.com/office/drawing/2014/main" id="{8EFC20EE-A7A4-4BC9-B3B1-7A12E724313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4375" y="873973"/>
            <a:ext cx="3904399" cy="217402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61465855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Purchase History of Bikes (last 3 years)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2285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We can see that around 51% (25,212 bikes)  females purchased a bike within the last three years and the male purchase sums up to 47% (23,765 bikes). </a:t>
            </a:r>
          </a:p>
          <a:p>
            <a:endParaRPr lang="en-US" dirty="0"/>
          </a:p>
          <a:p>
            <a:r>
              <a:rPr lang="en-US" dirty="0"/>
              <a:t>The target audience for our marketing and advertising should be inclined to provide focus on females than males.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Google Shape;114;p19">
            <a:extLst>
              <a:ext uri="{FF2B5EF4-FFF2-40B4-BE49-F238E27FC236}">
                <a16:creationId xmlns:a16="http://schemas.microsoft.com/office/drawing/2014/main" id="{C507FF55-BA7B-4A25-B768-69B1DC9549D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23807" y="3252088"/>
            <a:ext cx="2682607" cy="16162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" name="Google Shape;115;p19">
            <a:extLst>
              <a:ext uri="{FF2B5EF4-FFF2-40B4-BE49-F238E27FC236}">
                <a16:creationId xmlns:a16="http://schemas.microsoft.com/office/drawing/2014/main" id="{6B34BAA5-22D5-4768-BAE9-C9AAF3C7B16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23814" y="1302475"/>
            <a:ext cx="2682600" cy="161621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" name="Google Shape;116;p19">
            <a:extLst>
              <a:ext uri="{FF2B5EF4-FFF2-40B4-BE49-F238E27FC236}">
                <a16:creationId xmlns:a16="http://schemas.microsoft.com/office/drawing/2014/main" id="{4EB90215-7D66-400E-A682-9AC5DEAEC667}"/>
              </a:ext>
            </a:extLst>
          </p:cNvPr>
          <p:cNvSpPr/>
          <p:nvPr/>
        </p:nvSpPr>
        <p:spPr>
          <a:xfrm>
            <a:off x="5509423" y="2916963"/>
            <a:ext cx="26826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300" i="0" u="none" strike="noStrike" cap="none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Comic Sans MS"/>
              </a:rPr>
              <a:t>NEW CUSTOMERS</a:t>
            </a:r>
            <a:endParaRPr sz="1300" i="0" u="none" strike="noStrike" cap="none" dirty="0">
              <a:solidFill>
                <a:srgbClr val="0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Comic Sans M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7B9D75-5F42-4EE8-B380-4E356058AE82}"/>
              </a:ext>
            </a:extLst>
          </p:cNvPr>
          <p:cNvSpPr/>
          <p:nvPr/>
        </p:nvSpPr>
        <p:spPr>
          <a:xfrm>
            <a:off x="5538505" y="969076"/>
            <a:ext cx="1750800" cy="318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5000"/>
              </a:lnSpc>
              <a:buClr>
                <a:srgbClr val="000000"/>
              </a:buClr>
              <a:buSzPts val="1500"/>
            </a:pP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Comic Sans MS"/>
              </a:rPr>
              <a:t>OLD CUSTOMERS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Job industry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2020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of the new customers belong to the Finance industry and Manufacturing customers still stands among the top two positions.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Rest of the industries seem to remain in the same positions.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Google Shape;127;p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3FC0C5A-362F-4418-BF38-A215D9701B3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15925" y="3212422"/>
            <a:ext cx="3154700" cy="180612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" name="Google Shape;128;p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B3AFFC-283E-4162-ADCE-0AE3AA8EB4D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15922" y="1178579"/>
            <a:ext cx="3154703" cy="161250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F63F468-E679-4E03-8372-95EB68606AF9}"/>
              </a:ext>
            </a:extLst>
          </p:cNvPr>
          <p:cNvSpPr/>
          <p:nvPr/>
        </p:nvSpPr>
        <p:spPr>
          <a:xfrm>
            <a:off x="5531417" y="894841"/>
            <a:ext cx="1750800" cy="318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5000"/>
              </a:lnSpc>
              <a:buClr>
                <a:srgbClr val="000000"/>
              </a:buClr>
              <a:buSzPts val="1500"/>
            </a:pP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Comic Sans MS"/>
              </a:rPr>
              <a:t>OLD CUSTOMERS</a:t>
            </a:r>
          </a:p>
        </p:txBody>
      </p:sp>
      <p:sp>
        <p:nvSpPr>
          <p:cNvPr id="13" name="Google Shape;116;p19">
            <a:extLst>
              <a:ext uri="{FF2B5EF4-FFF2-40B4-BE49-F238E27FC236}">
                <a16:creationId xmlns:a16="http://schemas.microsoft.com/office/drawing/2014/main" id="{DFF3B2DF-51BE-4022-BABD-E0D42CC2B674}"/>
              </a:ext>
            </a:extLst>
          </p:cNvPr>
          <p:cNvSpPr/>
          <p:nvPr/>
        </p:nvSpPr>
        <p:spPr>
          <a:xfrm>
            <a:off x="5531417" y="2856974"/>
            <a:ext cx="1772794" cy="355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300" i="0" u="none" strike="noStrike" cap="none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Comic Sans MS"/>
              </a:rPr>
              <a:t>NEW CUSTOMERS</a:t>
            </a:r>
            <a:endParaRPr sz="1300" i="0" u="none" strike="noStrike" cap="none" dirty="0">
              <a:solidFill>
                <a:srgbClr val="0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Comic Sans MS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Wealth segment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2020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notice that in all the age groups, the number of Mass Customers remains the highest, so it would be wise to provide extra focus to this area.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next are of focus should be on High Net Customer Category.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 followed by the Affluent Customers.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63F468-E679-4E03-8372-95EB68606AF9}"/>
              </a:ext>
            </a:extLst>
          </p:cNvPr>
          <p:cNvSpPr/>
          <p:nvPr/>
        </p:nvSpPr>
        <p:spPr>
          <a:xfrm>
            <a:off x="5531417" y="894841"/>
            <a:ext cx="1750800" cy="318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5000"/>
              </a:lnSpc>
              <a:buClr>
                <a:srgbClr val="000000"/>
              </a:buClr>
              <a:buSzPts val="1500"/>
            </a:pP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Comic Sans MS"/>
              </a:rPr>
              <a:t>OLD CUSTOMERS</a:t>
            </a:r>
          </a:p>
        </p:txBody>
      </p:sp>
      <p:sp>
        <p:nvSpPr>
          <p:cNvPr id="13" name="Google Shape;116;p19">
            <a:extLst>
              <a:ext uri="{FF2B5EF4-FFF2-40B4-BE49-F238E27FC236}">
                <a16:creationId xmlns:a16="http://schemas.microsoft.com/office/drawing/2014/main" id="{DFF3B2DF-51BE-4022-BABD-E0D42CC2B674}"/>
              </a:ext>
            </a:extLst>
          </p:cNvPr>
          <p:cNvSpPr/>
          <p:nvPr/>
        </p:nvSpPr>
        <p:spPr>
          <a:xfrm>
            <a:off x="5531417" y="2856974"/>
            <a:ext cx="1772794" cy="355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300" i="0" u="none" strike="noStrike" cap="none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Comic Sans MS"/>
              </a:rPr>
              <a:t>NEW CUSTOMERS</a:t>
            </a:r>
            <a:endParaRPr sz="1300" i="0" u="none" strike="noStrike" cap="none" dirty="0">
              <a:solidFill>
                <a:srgbClr val="0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Comic Sans MS"/>
            </a:endParaRPr>
          </a:p>
        </p:txBody>
      </p:sp>
      <p:pic>
        <p:nvPicPr>
          <p:cNvPr id="15" name="Google Shape;138;p21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7450EECA-9CD4-477B-8182-7B70A8DFD0B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15922" y="3212422"/>
            <a:ext cx="3154703" cy="184753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" name="Google Shape;139;p21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60BE608-EF8D-4806-8D30-C31B8B194BA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15922" y="1218233"/>
            <a:ext cx="3154703" cy="169508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3401342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954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US" sz="5000" dirty="0"/>
              <a:t>Thank You</a:t>
            </a:r>
            <a:endParaRPr sz="5000" dirty="0"/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2771</TotalTime>
  <Words>633</Words>
  <Application>Microsoft Office PowerPoint</Application>
  <PresentationFormat>On-screen Show (16:9)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Comic Sans MS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Mirza</dc:creator>
  <cp:lastModifiedBy>Mirza</cp:lastModifiedBy>
  <cp:revision>6</cp:revision>
  <dcterms:modified xsi:type="dcterms:W3CDTF">2023-06-11T11:39:20Z</dcterms:modified>
</cp:coreProperties>
</file>