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4"/>
  </p:notesMasterIdLst>
  <p:sldIdLst>
    <p:sldId id="4778" r:id="rId2"/>
    <p:sldId id="1010" r:id="rId3"/>
    <p:sldId id="4780" r:id="rId4"/>
    <p:sldId id="4779" r:id="rId5"/>
    <p:sldId id="4781" r:id="rId6"/>
    <p:sldId id="4782" r:id="rId7"/>
    <p:sldId id="4783" r:id="rId8"/>
    <p:sldId id="4787" r:id="rId9"/>
    <p:sldId id="4784" r:id="rId10"/>
    <p:sldId id="4785" r:id="rId11"/>
    <p:sldId id="4786" r:id="rId12"/>
    <p:sldId id="275" r:id="rId13"/>
  </p:sldIdLst>
  <p:sldSz cx="12192000" cy="6858000"/>
  <p:notesSz cx="6858000" cy="9144000"/>
  <p:embeddedFontLst>
    <p:embeddedFont>
      <p:font typeface="Calibri" panose="020F0502020204030204" pitchFamily="34" charset="0"/>
      <p:regular r:id="rId15"/>
      <p:bold r:id="rId16"/>
      <p:italic r:id="rId17"/>
      <p:boldItalic r:id="rId18"/>
    </p:embeddedFont>
    <p:embeddedFont>
      <p:font typeface="Roboto" panose="020B0604020202020204" charset="0"/>
      <p:regular r:id="rId19"/>
      <p:bold r:id="rId20"/>
      <p:italic r:id="rId21"/>
      <p:boldItalic r:id="rId22"/>
    </p:embeddedFont>
    <p:embeddedFont>
      <p:font typeface="Roboto Light" panose="020B0604020202020204" charset="0"/>
      <p:regular r:id="rId23"/>
      <p:italic r:id="rId24"/>
    </p:embeddedFont>
    <p:embeddedFont>
      <p:font typeface="Roboto Medium" panose="020B0604020202020204" charset="0"/>
      <p:regular r:id="rId25"/>
      <p:italic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2"/>
            <p14:sldId id="4783"/>
            <p14:sldId id="4787"/>
            <p14:sldId id="4784"/>
            <p14:sldId id="4785"/>
            <p14:sldId id="4786"/>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94" autoAdjust="0"/>
    <p:restoredTop sz="91283" autoAdjust="0"/>
  </p:normalViewPr>
  <p:slideViewPr>
    <p:cSldViewPr snapToGrid="0" showGuides="1">
      <p:cViewPr varScale="1">
        <p:scale>
          <a:sx n="79" d="100"/>
          <a:sy n="79" d="100"/>
        </p:scale>
        <p:origin x="1138" y="67"/>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2/06/2023</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12</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June 2020</a:t>
            </a:r>
          </a:p>
        </p:txBody>
      </p:sp>
      <p:grpSp>
        <p:nvGrpSpPr>
          <p:cNvPr id="8" name="Group 7">
            <a:extLst>
              <a:ext uri="{FF2B5EF4-FFF2-40B4-BE49-F238E27FC236}">
                <a16:creationId xmlns:a16="http://schemas.microsoft.com/office/drawing/2014/main"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pPr marL="342900" indent="-342900">
              <a:buFont typeface="Arial" panose="020B0604020202020204" pitchFamily="34" charset="0"/>
              <a:buChar char="•"/>
            </a:pPr>
            <a:r>
              <a:rPr lang="en-US" dirty="0"/>
              <a:t>We can see that Trial store 77 sales for Feb, March, and April exceeds 95% threshold of control store. Same goes to store 86 sales for all 3 trial months.</a:t>
            </a:r>
          </a:p>
          <a:p>
            <a:pPr marL="342900" indent="-342900">
              <a:buFont typeface="Arial" panose="020B0604020202020204" pitchFamily="34" charset="0"/>
              <a:buChar char="•"/>
            </a:pPr>
            <a:r>
              <a:rPr lang="en-US" dirty="0"/>
              <a:t>Whereas trial store 88 sales increase is insignificant.</a:t>
            </a:r>
            <a:endParaRPr lang="en-AU" dirty="0"/>
          </a:p>
        </p:txBody>
      </p:sp>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pic>
        <p:nvPicPr>
          <p:cNvPr id="7" name="Picture 6">
            <a:extLst>
              <a:ext uri="{FF2B5EF4-FFF2-40B4-BE49-F238E27FC236}">
                <a16:creationId xmlns:a16="http://schemas.microsoft.com/office/drawing/2014/main" id="{D8A04081-B698-40DD-9CDF-46BA951525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6745" y="2862455"/>
            <a:ext cx="3404352" cy="2254295"/>
          </a:xfrm>
          <a:prstGeom prst="rect">
            <a:avLst/>
          </a:prstGeom>
        </p:spPr>
      </p:pic>
      <p:pic>
        <p:nvPicPr>
          <p:cNvPr id="9" name="Picture 8">
            <a:extLst>
              <a:ext uri="{FF2B5EF4-FFF2-40B4-BE49-F238E27FC236}">
                <a16:creationId xmlns:a16="http://schemas.microsoft.com/office/drawing/2014/main" id="{BD7B84C6-DBDC-4533-8B55-101AA261F9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3415" y="2862456"/>
            <a:ext cx="3445590" cy="2254295"/>
          </a:xfrm>
          <a:prstGeom prst="rect">
            <a:avLst/>
          </a:prstGeom>
        </p:spPr>
      </p:pic>
      <p:pic>
        <p:nvPicPr>
          <p:cNvPr id="11" name="Picture 10">
            <a:extLst>
              <a:ext uri="{FF2B5EF4-FFF2-40B4-BE49-F238E27FC236}">
                <a16:creationId xmlns:a16="http://schemas.microsoft.com/office/drawing/2014/main" id="{1A93C773-C71D-4C66-A62F-59D5BCEB98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30986" y="2862454"/>
            <a:ext cx="3445589" cy="2254295"/>
          </a:xfrm>
          <a:prstGeom prst="rect">
            <a:avLst/>
          </a:prstGeom>
        </p:spPr>
      </p:pic>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pPr marL="342900" indent="-342900">
              <a:buFont typeface="Arial" panose="020B0604020202020204" pitchFamily="34" charset="0"/>
              <a:buChar char="•"/>
            </a:pPr>
            <a:r>
              <a:rPr lang="en-US" sz="2200" dirty="0"/>
              <a:t>Trial store 77: Control store 233 </a:t>
            </a:r>
          </a:p>
          <a:p>
            <a:pPr marL="342900" indent="-342900">
              <a:buFont typeface="Arial" panose="020B0604020202020204" pitchFamily="34" charset="0"/>
              <a:buChar char="•"/>
            </a:pPr>
            <a:r>
              <a:rPr lang="en-US" sz="2200" dirty="0"/>
              <a:t>Trial store 86: Control store 155 </a:t>
            </a:r>
          </a:p>
          <a:p>
            <a:pPr marL="342900" indent="-342900">
              <a:buFont typeface="Arial" panose="020B0604020202020204" pitchFamily="34" charset="0"/>
              <a:buChar char="•"/>
            </a:pPr>
            <a:r>
              <a:rPr lang="en-US" sz="2200" dirty="0"/>
              <a:t>Trial store 88: Control store 40 </a:t>
            </a:r>
          </a:p>
          <a:p>
            <a:pPr marL="342900" indent="-342900">
              <a:buFont typeface="Arial" panose="020B0604020202020204" pitchFamily="34" charset="0"/>
              <a:buChar char="•"/>
            </a:pPr>
            <a:r>
              <a:rPr lang="en-US" sz="2200" dirty="0"/>
              <a:t>Both trial store 77 and 86 showed significant increase in Total Sales and Number of Customers during trial period. But not for trial store 88. Perhaps the client knows if there's anything about trial 88 that differs it from the other two trial. </a:t>
            </a:r>
          </a:p>
          <a:p>
            <a:pPr marL="342900" indent="-342900">
              <a:buFont typeface="Arial" panose="020B0604020202020204" pitchFamily="34" charset="0"/>
              <a:buChar char="•"/>
            </a:pPr>
            <a:r>
              <a:rPr lang="en-US" sz="2200" dirty="0"/>
              <a:t>Overall the trial showed positive significant result</a:t>
            </a:r>
            <a:endParaRPr lang="en-AU" sz="2200" dirty="0"/>
          </a:p>
        </p:txBody>
      </p:sp>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pic>
        <p:nvPicPr>
          <p:cNvPr id="5" name="Picture 4">
            <a:extLst>
              <a:ext uri="{FF2B5EF4-FFF2-40B4-BE49-F238E27FC236}">
                <a16:creationId xmlns:a16="http://schemas.microsoft.com/office/drawing/2014/main" id="{80780340-6CC6-4CDD-86EB-E1283F2855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5991" y="3601831"/>
            <a:ext cx="3415292" cy="2249429"/>
          </a:xfrm>
          <a:prstGeom prst="rect">
            <a:avLst/>
          </a:prstGeom>
        </p:spPr>
      </p:pic>
      <p:pic>
        <p:nvPicPr>
          <p:cNvPr id="7" name="Picture 6">
            <a:extLst>
              <a:ext uri="{FF2B5EF4-FFF2-40B4-BE49-F238E27FC236}">
                <a16:creationId xmlns:a16="http://schemas.microsoft.com/office/drawing/2014/main" id="{472E5CA5-DB5C-47E9-8125-0AF36B4DB9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6975" y="3582303"/>
            <a:ext cx="3374143" cy="2249429"/>
          </a:xfrm>
          <a:prstGeom prst="rect">
            <a:avLst/>
          </a:prstGeom>
        </p:spPr>
      </p:pic>
      <p:pic>
        <p:nvPicPr>
          <p:cNvPr id="9" name="Picture 8">
            <a:extLst>
              <a:ext uri="{FF2B5EF4-FFF2-40B4-BE49-F238E27FC236}">
                <a16:creationId xmlns:a16="http://schemas.microsoft.com/office/drawing/2014/main" id="{4EA4911D-C371-43D7-9762-215EED1732F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61283" y="3582303"/>
            <a:ext cx="3415292" cy="2249429"/>
          </a:xfrm>
          <a:prstGeom prst="rect">
            <a:avLst/>
          </a:prstGeom>
        </p:spPr>
      </p:pic>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967886"/>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Task 1</a:t>
            </a: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4158465"/>
            <a:ext cx="1896185" cy="1718741"/>
          </a:xfrm>
          <a:prstGeom prst="rect">
            <a:avLst/>
          </a:prstGeom>
          <a:noFill/>
        </p:spPr>
        <p:txBody>
          <a:bodyPr wrap="square" lIns="0" tIns="0" rIns="0" bIns="0" rtlCol="0" anchor="t">
            <a:noAutofit/>
          </a:bodyPr>
          <a:lstStyle/>
          <a:p>
            <a:pPr algn="l"/>
            <a:r>
              <a:rPr lang="en-AU" sz="1400">
                <a:latin typeface="Roboto" panose="02000000000000000000" pitchFamily="2" charset="0"/>
                <a:ea typeface="Roboto" panose="02000000000000000000" pitchFamily="2" charset="0"/>
                <a:cs typeface="Roboto" panose="02000000000000000000" pitchFamily="2" charset="0"/>
              </a:rPr>
              <a:t>Task 2</a:t>
            </a:r>
            <a:endParaRPr lang="en-AU" sz="1400" dirty="0">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id="{7C949C27-3E05-4AA4-A1A8-5696F6F3C356}"/>
              </a:ext>
            </a:extLst>
          </p:cNvPr>
          <p:cNvSpPr txBox="1"/>
          <p:nvPr/>
        </p:nvSpPr>
        <p:spPr>
          <a:xfrm>
            <a:off x="3831771" y="1489219"/>
            <a:ext cx="7580989" cy="1718742"/>
          </a:xfrm>
          <a:prstGeom prst="rect">
            <a:avLst/>
          </a:prstGeom>
          <a:noFill/>
        </p:spPr>
        <p:txBody>
          <a:bodyPr wrap="square" lIns="0" tIns="0" rIns="0" bIns="0" rtlCol="0" anchor="t">
            <a:noAutofit/>
          </a:bodyPr>
          <a:lstStyle/>
          <a:p>
            <a:pPr marL="171450" indent="-171450">
              <a:buFont typeface="Arial" panose="020B0604020202020204" pitchFamily="34" charset="0"/>
              <a:buChar char="•"/>
            </a:pPr>
            <a:r>
              <a:rPr lang="en-US" sz="1200" dirty="0">
                <a:latin typeface="Roboto Light" panose="02000000000000000000" pitchFamily="2" charset="0"/>
                <a:ea typeface="Roboto Light" panose="02000000000000000000" pitchFamily="2" charset="0"/>
              </a:rPr>
              <a:t>The Mainstream category of Young and Mid-age Singles/Couples have the highest spending of chips per purchase.</a:t>
            </a:r>
          </a:p>
          <a:p>
            <a:pPr marL="171450" indent="-171450">
              <a:buFont typeface="Arial" panose="020B0604020202020204" pitchFamily="34" charset="0"/>
              <a:buChar char="•"/>
            </a:pPr>
            <a:r>
              <a:rPr lang="en-US" sz="1200" dirty="0">
                <a:latin typeface="Roboto Light" panose="02000000000000000000" pitchFamily="2" charset="0"/>
                <a:ea typeface="Roboto Light" panose="02000000000000000000" pitchFamily="2" charset="0"/>
              </a:rPr>
              <a:t>The Older Families(Budget) have the highest frequency of purchase followed by Young Singles/Couples (Mainstream) and at last Retirees (Mainstream) contributing to a total 25% sales revenue.</a:t>
            </a:r>
          </a:p>
          <a:p>
            <a:pPr marL="171450" indent="-171450">
              <a:buFont typeface="Arial" panose="020B0604020202020204" pitchFamily="34" charset="0"/>
              <a:buChar char="•"/>
            </a:pPr>
            <a:r>
              <a:rPr lang="en-US" sz="1200" dirty="0">
                <a:latin typeface="Roboto Light" panose="02000000000000000000" pitchFamily="2" charset="0"/>
                <a:ea typeface="Roboto Light" panose="02000000000000000000" pitchFamily="2" charset="0"/>
              </a:rPr>
              <a:t>Chips Brand Kettle is the most purchased brand in all stores.</a:t>
            </a:r>
          </a:p>
          <a:p>
            <a:pPr marL="171450" indent="-171450">
              <a:buFont typeface="Arial" panose="020B0604020202020204" pitchFamily="34" charset="0"/>
              <a:buChar char="•"/>
            </a:pPr>
            <a:r>
              <a:rPr lang="en-US" sz="1200" dirty="0">
                <a:latin typeface="Roboto Light" panose="02000000000000000000" pitchFamily="2" charset="0"/>
                <a:ea typeface="Roboto Light" panose="02000000000000000000" pitchFamily="2" charset="0"/>
              </a:rPr>
              <a:t>Young and Mid-age Singles/Couples is the only segment having Doritos as the highest purchase brand while Smiths is for other segments.</a:t>
            </a:r>
          </a:p>
          <a:p>
            <a:pPr marL="171450" indent="-171450">
              <a:buFont typeface="Arial" panose="020B0604020202020204" pitchFamily="34" charset="0"/>
              <a:buChar char="•"/>
            </a:pPr>
            <a:r>
              <a:rPr lang="en-US" sz="1200" dirty="0">
                <a:latin typeface="Roboto Light" panose="02000000000000000000" pitchFamily="2" charset="0"/>
                <a:ea typeface="Roboto Light" panose="02000000000000000000" pitchFamily="2" charset="0"/>
              </a:rPr>
              <a:t>Most frequent chip size purchased is 175 gr followed by 150 gr size for all segments.</a:t>
            </a:r>
          </a:p>
          <a:p>
            <a:pPr marL="171450" indent="-171450">
              <a:buFont typeface="Arial" panose="020B0604020202020204" pitchFamily="34" charset="0"/>
              <a:buChar char="•"/>
            </a:pPr>
            <a:r>
              <a:rPr lang="en-US" sz="1200" dirty="0">
                <a:latin typeface="Roboto Light" panose="02000000000000000000" pitchFamily="2" charset="0"/>
                <a:ea typeface="Roboto Light" panose="02000000000000000000" pitchFamily="2" charset="0"/>
              </a:rPr>
              <a:t>Chips transactions increase a lot before Christmas which can be an advantage with the help of promotional </a:t>
            </a:r>
          </a:p>
          <a:p>
            <a:pPr marL="171450" indent="-171450">
              <a:buFont typeface="Arial" panose="020B0604020202020204" pitchFamily="34" charset="0"/>
              <a:buChar char="•"/>
            </a:pPr>
            <a:r>
              <a:rPr lang="en-US" sz="1200" dirty="0">
                <a:latin typeface="Roboto Light" panose="02000000000000000000" pitchFamily="2" charset="0"/>
                <a:ea typeface="Roboto Light" panose="02000000000000000000" pitchFamily="2" charset="0"/>
              </a:rPr>
              <a:t>offers.</a:t>
            </a:r>
            <a:endParaRPr lang="en-AU" sz="1200" dirty="0">
              <a:latin typeface="Roboto Light" panose="02000000000000000000" pitchFamily="2" charset="0"/>
              <a:ea typeface="Roboto Light" panose="02000000000000000000" pitchFamily="2" charset="0"/>
            </a:endParaRPr>
          </a:p>
        </p:txBody>
      </p:sp>
      <p:sp>
        <p:nvSpPr>
          <p:cNvPr id="9" name="TextBox 8">
            <a:extLst>
              <a:ext uri="{FF2B5EF4-FFF2-40B4-BE49-F238E27FC236}">
                <a16:creationId xmlns:a16="http://schemas.microsoft.com/office/drawing/2014/main" id="{FF9D96EA-4B80-4F92-A071-B09915E427CE}"/>
              </a:ext>
            </a:extLst>
          </p:cNvPr>
          <p:cNvSpPr txBox="1"/>
          <p:nvPr/>
        </p:nvSpPr>
        <p:spPr>
          <a:xfrm>
            <a:off x="3831771" y="3898076"/>
            <a:ext cx="7580989" cy="1718742"/>
          </a:xfrm>
          <a:prstGeom prst="rect">
            <a:avLst/>
          </a:prstGeom>
          <a:noFill/>
        </p:spPr>
        <p:txBody>
          <a:bodyPr wrap="square" lIns="0" tIns="0" rIns="0" bIns="0" rtlCol="0" anchor="t">
            <a:noAutofit/>
          </a:bodyPr>
          <a:lstStyle/>
          <a:p>
            <a:pPr marL="171450" indent="-171450">
              <a:buFont typeface="Arial" panose="020B0604020202020204" pitchFamily="34" charset="0"/>
              <a:buChar char="•"/>
            </a:pPr>
            <a:r>
              <a:rPr lang="en-US" sz="1200" dirty="0">
                <a:latin typeface="Roboto Light" panose="02000000000000000000" pitchFamily="2" charset="0"/>
                <a:ea typeface="Roboto Light" panose="02000000000000000000" pitchFamily="2" charset="0"/>
              </a:rPr>
              <a:t>Trial stores 77 and 86 have significant increase in total sales and number of customers during trial as compared to control store.</a:t>
            </a:r>
          </a:p>
          <a:p>
            <a:pPr marL="171450" indent="-171450">
              <a:buFont typeface="Arial" panose="020B0604020202020204" pitchFamily="34" charset="0"/>
              <a:buChar char="•"/>
            </a:pPr>
            <a:r>
              <a:rPr lang="en-US" sz="1200" dirty="0">
                <a:latin typeface="Roboto Light" panose="02000000000000000000" pitchFamily="2" charset="0"/>
                <a:ea typeface="Roboto Light" panose="02000000000000000000" pitchFamily="2" charset="0"/>
              </a:rPr>
              <a:t>Trial store 88 had increase as well but not as good as stores 77 and 86</a:t>
            </a:r>
            <a:endParaRPr lang="en-AU" sz="12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Category</a:t>
            </a: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Overview: your key callout for the category should be included here</a:t>
            </a:r>
          </a:p>
        </p:txBody>
      </p:sp>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pPr marL="342900" indent="-342900">
              <a:buFont typeface="Arial" panose="020B0604020202020204" pitchFamily="34" charset="0"/>
              <a:buChar char="•"/>
            </a:pPr>
            <a:r>
              <a:rPr lang="en-US" dirty="0"/>
              <a:t>The day with no transaction is a Christmas day that is when the store is closed hence there is a dip in sales on 25th December as shops were </a:t>
            </a:r>
            <a:r>
              <a:rPr lang="en-US" dirty="0" err="1"/>
              <a:t>nonoperational</a:t>
            </a:r>
            <a:r>
              <a:rPr lang="en-US" dirty="0"/>
              <a:t>.</a:t>
            </a:r>
          </a:p>
          <a:p>
            <a:pPr marL="342900" indent="-342900">
              <a:buFont typeface="Arial" panose="020B0604020202020204" pitchFamily="34" charset="0"/>
              <a:buChar char="•"/>
            </a:pPr>
            <a:r>
              <a:rPr lang="en-US" dirty="0"/>
              <a:t>Sales increase steadily as the Christmas day approaches and return again to early December sales level during New Year Eve. </a:t>
            </a:r>
            <a:endParaRPr lang="en-AU" dirty="0"/>
          </a:p>
        </p:txBody>
      </p:sp>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pic>
        <p:nvPicPr>
          <p:cNvPr id="5" name="Picture 4">
            <a:extLst>
              <a:ext uri="{FF2B5EF4-FFF2-40B4-BE49-F238E27FC236}">
                <a16:creationId xmlns:a16="http://schemas.microsoft.com/office/drawing/2014/main" id="{980AB2B7-66C3-46ED-AD72-7D7288D798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6975" y="2684834"/>
            <a:ext cx="10623375" cy="3250500"/>
          </a:xfrm>
          <a:prstGeom prst="rect">
            <a:avLst/>
          </a:prstGeom>
        </p:spPr>
      </p:pic>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pPr marL="342900" indent="-342900">
              <a:buFont typeface="Arial" panose="020B0604020202020204" pitchFamily="34" charset="0"/>
              <a:buChar char="•"/>
            </a:pPr>
            <a:r>
              <a:rPr lang="en-US" dirty="0"/>
              <a:t>Sales mainly came from Budget - older families, Mainstream - young singles/couples, and Mainstream - retirees. In total contributing 25% of sales revenue.</a:t>
            </a:r>
          </a:p>
          <a:p>
            <a:pPr marL="342900" indent="-342900">
              <a:buFont typeface="Arial" panose="020B0604020202020204" pitchFamily="34" charset="0"/>
              <a:buChar char="•"/>
            </a:pPr>
            <a:r>
              <a:rPr lang="en-US" dirty="0"/>
              <a:t>Older and Young Family segment have the highest average purchase units per unique customer</a:t>
            </a:r>
            <a:endParaRPr lang="en-AU" dirty="0"/>
          </a:p>
        </p:txBody>
      </p:sp>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6F60F370-EAE9-40DE-8EF3-35656B5314C6}"/>
              </a:ext>
            </a:extLst>
          </p:cNvPr>
          <p:cNvPicPr>
            <a:picLocks noChangeAspect="1"/>
          </p:cNvPicPr>
          <p:nvPr/>
        </p:nvPicPr>
        <p:blipFill>
          <a:blip r:embed="rId2"/>
          <a:stretch>
            <a:fillRect/>
          </a:stretch>
        </p:blipFill>
        <p:spPr>
          <a:xfrm>
            <a:off x="12294760" y="0"/>
            <a:ext cx="1993565" cy="1639966"/>
          </a:xfrm>
          <a:prstGeom prst="rect">
            <a:avLst/>
          </a:prstGeom>
        </p:spPr>
      </p:pic>
      <p:pic>
        <p:nvPicPr>
          <p:cNvPr id="6" name="Picture 5">
            <a:extLst>
              <a:ext uri="{FF2B5EF4-FFF2-40B4-BE49-F238E27FC236}">
                <a16:creationId xmlns:a16="http://schemas.microsoft.com/office/drawing/2014/main" id="{0E375EDF-6585-46D7-836F-5FEFD9981A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6975" y="2568077"/>
            <a:ext cx="10708067" cy="3375547"/>
          </a:xfrm>
          <a:prstGeom prst="rect">
            <a:avLst/>
          </a:prstGeom>
        </p:spPr>
      </p:pic>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pPr marL="342900" indent="-342900">
              <a:buFont typeface="Arial" panose="020B0604020202020204" pitchFamily="34" charset="0"/>
              <a:buChar char="•"/>
            </a:pPr>
            <a:r>
              <a:rPr lang="en-US" dirty="0"/>
              <a:t>Sales mainly came from Budget - older families, Mainstream - young singles/couples, and Mainstream - retirees. In total, older customers buy more than younger customers. Non-premium customers buy more than premium customers.</a:t>
            </a:r>
            <a:endParaRPr lang="en-AU" dirty="0"/>
          </a:p>
        </p:txBody>
      </p:sp>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6F60F370-EAE9-40DE-8EF3-35656B5314C6}"/>
              </a:ext>
            </a:extLst>
          </p:cNvPr>
          <p:cNvPicPr>
            <a:picLocks noChangeAspect="1"/>
          </p:cNvPicPr>
          <p:nvPr/>
        </p:nvPicPr>
        <p:blipFill>
          <a:blip r:embed="rId2"/>
          <a:stretch>
            <a:fillRect/>
          </a:stretch>
        </p:blipFill>
        <p:spPr>
          <a:xfrm>
            <a:off x="12294760" y="0"/>
            <a:ext cx="1993565" cy="1639966"/>
          </a:xfrm>
          <a:prstGeom prst="rect">
            <a:avLst/>
          </a:prstGeom>
        </p:spPr>
      </p:pic>
      <p:pic>
        <p:nvPicPr>
          <p:cNvPr id="11" name="Picture 10">
            <a:extLst>
              <a:ext uri="{FF2B5EF4-FFF2-40B4-BE49-F238E27FC236}">
                <a16:creationId xmlns:a16="http://schemas.microsoft.com/office/drawing/2014/main" id="{9298C6B4-23BD-45FA-A665-7EAB4EFB13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2451" y="2470826"/>
            <a:ext cx="10324124" cy="3605430"/>
          </a:xfrm>
          <a:prstGeom prst="rect">
            <a:avLst/>
          </a:prstGeom>
        </p:spPr>
      </p:pic>
    </p:spTree>
    <p:extLst>
      <p:ext uri="{BB962C8B-B14F-4D97-AF65-F5344CB8AC3E}">
        <p14:creationId xmlns:p14="http://schemas.microsoft.com/office/powerpoint/2010/main" val="3537650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6341</TotalTime>
  <Words>715</Words>
  <Application>Microsoft Office PowerPoint</Application>
  <PresentationFormat>Widescreen</PresentationFormat>
  <Paragraphs>52</Paragraphs>
  <Slides>12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Roboto</vt:lpstr>
      <vt:lpstr>Roboto Medium</vt:lpstr>
      <vt:lpstr>Arial</vt:lpstr>
      <vt:lpstr>Calibri</vt:lpstr>
      <vt:lpstr>Roboto Light</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PowerPoint Presentation</vt:lpstr>
      <vt:lpstr>02</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Mirza</cp:lastModifiedBy>
  <cp:revision>468</cp:revision>
  <dcterms:created xsi:type="dcterms:W3CDTF">2018-02-07T23:23:24Z</dcterms:created>
  <dcterms:modified xsi:type="dcterms:W3CDTF">2023-06-02T12:59:26Z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