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2" r:id="rId6"/>
    <p:sldId id="4783" r:id="rId7"/>
    <p:sldId id="4787"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B0604020202020204" charset="0"/>
      <p:regular r:id="rId18"/>
      <p:bold r:id="rId19"/>
      <p:italic r:id="rId20"/>
      <p:boldItalic r:id="rId21"/>
    </p:embeddedFont>
    <p:embeddedFont>
      <p:font typeface="Roboto Light" panose="020B0604020202020204" charset="0"/>
      <p:regular r:id="rId22"/>
      <p:italic r:id="rId23"/>
    </p:embeddedFont>
    <p:embeddedFont>
      <p:font typeface="Roboto Medium" panose="020B0604020202020204"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2"/>
            <p14:sldId id="4783"/>
            <p14:sldId id="4787"/>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79" d="100"/>
          <a:sy n="79" d="100"/>
        </p:scale>
        <p:origin x="1138" y="67"/>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2/06/2023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buFont typeface="Arial" panose="020B0604020202020204" pitchFamily="34" charset="0"/>
              <a:buChar char="•"/>
            </a:pPr>
            <a:r>
              <a:rPr lang="en-US" sz="2200" dirty="0"/>
              <a:t>Trial store 77: Control store 233 </a:t>
            </a:r>
          </a:p>
          <a:p>
            <a:pPr marL="342900" indent="-342900">
              <a:buFont typeface="Arial" panose="020B0604020202020204" pitchFamily="34" charset="0"/>
              <a:buChar char="•"/>
            </a:pPr>
            <a:r>
              <a:rPr lang="en-US" sz="2200" dirty="0"/>
              <a:t>Trial store 86: Control store 155 </a:t>
            </a:r>
          </a:p>
          <a:p>
            <a:pPr marL="342900" indent="-342900">
              <a:buFont typeface="Arial" panose="020B0604020202020204" pitchFamily="34" charset="0"/>
              <a:buChar char="•"/>
            </a:pPr>
            <a:r>
              <a:rPr lang="en-US" sz="2200" dirty="0"/>
              <a:t>Trial store 88: Control store 40 </a:t>
            </a:r>
          </a:p>
          <a:p>
            <a:pPr marL="342900" indent="-342900">
              <a:buFont typeface="Arial" panose="020B0604020202020204" pitchFamily="34" charset="0"/>
              <a:buChar char="•"/>
            </a:pPr>
            <a:r>
              <a:rPr lang="en-US" sz="2200" dirty="0"/>
              <a:t>Both trial store 77 and 86 showed significant increase in Total Sales and Number of Customers during trial period. But not for trial store 88. Perhaps the client knows if there's anything about trial 88 that differs it from the other two trial. </a:t>
            </a:r>
          </a:p>
          <a:p>
            <a:pPr marL="342900" indent="-342900">
              <a:buFont typeface="Arial" panose="020B0604020202020204" pitchFamily="34" charset="0"/>
              <a:buChar char="•"/>
            </a:pPr>
            <a:r>
              <a:rPr lang="en-US" sz="2200" dirty="0"/>
              <a:t>Overall the trial showed positive significant result</a:t>
            </a:r>
            <a:endParaRPr lang="en-AU" sz="2200"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80780340-6CC6-4CDD-86EB-E1283F285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991" y="3601831"/>
            <a:ext cx="3415292" cy="2249429"/>
          </a:xfrm>
          <a:prstGeom prst="rect">
            <a:avLst/>
          </a:prstGeom>
        </p:spPr>
      </p:pic>
      <p:pic>
        <p:nvPicPr>
          <p:cNvPr id="7" name="Picture 6">
            <a:extLst>
              <a:ext uri="{FF2B5EF4-FFF2-40B4-BE49-F238E27FC236}">
                <a16:creationId xmlns:a16="http://schemas.microsoft.com/office/drawing/2014/main" id="{472E5CA5-DB5C-47E9-8125-0AF36B4DB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975" y="3582303"/>
            <a:ext cx="3374143" cy="2249429"/>
          </a:xfrm>
          <a:prstGeom prst="rect">
            <a:avLst/>
          </a:prstGeom>
        </p:spPr>
      </p:pic>
      <p:pic>
        <p:nvPicPr>
          <p:cNvPr id="9" name="Picture 8">
            <a:extLst>
              <a:ext uri="{FF2B5EF4-FFF2-40B4-BE49-F238E27FC236}">
                <a16:creationId xmlns:a16="http://schemas.microsoft.com/office/drawing/2014/main" id="{4EA4911D-C371-43D7-9762-215EED1732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1283" y="3582303"/>
            <a:ext cx="3415292" cy="2249429"/>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3831771" y="1489219"/>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Chips Brand Kettle is the most purchased brand in all stores.</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Chips transactions increase a lot before Christmas which can be an advantage with the help of promotional </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offers.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3831771" y="389807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Trial store 88 had increase as well but not as good as stores 77 and 86</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The day with no transaction is a Christmas day that is when the store is closed hence there is a dip in sales on 25th December as shops were </a:t>
            </a:r>
            <a:r>
              <a:rPr lang="en-US" dirty="0" err="1"/>
              <a:t>nonoperational</a:t>
            </a:r>
            <a:r>
              <a:rPr lang="en-US" dirty="0"/>
              <a:t>.</a:t>
            </a:r>
          </a:p>
          <a:p>
            <a:pPr marL="342900" indent="-342900">
              <a:buFont typeface="Arial" panose="020B0604020202020204" pitchFamily="34" charset="0"/>
              <a:buChar char="•"/>
            </a:pPr>
            <a:r>
              <a:rPr lang="en-US" dirty="0"/>
              <a:t>Sales increase steadily as the Christmas day approaches and return again to early December sales level during New Year Eve. </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980AB2B7-66C3-46ED-AD72-7D7288D79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2684834"/>
            <a:ext cx="10623375" cy="325050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contributing 25% of sales revenue.</a:t>
            </a:r>
          </a:p>
          <a:p>
            <a:pPr marL="342900" indent="-342900">
              <a:buFont typeface="Arial" panose="020B0604020202020204" pitchFamily="34" charset="0"/>
              <a:buChar char="•"/>
            </a:pPr>
            <a:r>
              <a:rPr lang="en-US" dirty="0"/>
              <a:t>Older and Young Family segment have the highest average purchase units per unique customer</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0E375EDF-6585-46D7-836F-5FEFD9981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2568077"/>
            <a:ext cx="10708067" cy="3375547"/>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older customers buy more than younger customers. Non-premium customers buy more than premium customers.</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1" name="Picture 10">
            <a:extLst>
              <a:ext uri="{FF2B5EF4-FFF2-40B4-BE49-F238E27FC236}">
                <a16:creationId xmlns:a16="http://schemas.microsoft.com/office/drawing/2014/main" id="{9298C6B4-23BD-45FA-A665-7EAB4EFB1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451" y="2470826"/>
            <a:ext cx="10324124" cy="3605430"/>
          </a:xfrm>
          <a:prstGeom prst="rect">
            <a:avLst/>
          </a:prstGeom>
        </p:spPr>
      </p:pic>
    </p:spTree>
    <p:extLst>
      <p:ext uri="{BB962C8B-B14F-4D97-AF65-F5344CB8AC3E}">
        <p14:creationId xmlns:p14="http://schemas.microsoft.com/office/powerpoint/2010/main" val="353765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We can see that Trial store 77 sales for Feb, March, and April exceeds 95% threshold of control store. Same goes to store 86 sales for all 3 trial months.</a:t>
            </a:r>
          </a:p>
          <a:p>
            <a:pPr marL="342900" indent="-342900">
              <a:buFont typeface="Arial" panose="020B0604020202020204" pitchFamily="34" charset="0"/>
              <a:buChar char="•"/>
            </a:pPr>
            <a:r>
              <a:rPr lang="en-US" dirty="0"/>
              <a:t>Whereas trial store 88 sales increase is insignificant.</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7" name="Picture 6">
            <a:extLst>
              <a:ext uri="{FF2B5EF4-FFF2-40B4-BE49-F238E27FC236}">
                <a16:creationId xmlns:a16="http://schemas.microsoft.com/office/drawing/2014/main" id="{D8A04081-B698-40DD-9CDF-46BA951525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745" y="2862455"/>
            <a:ext cx="3404352" cy="2254295"/>
          </a:xfrm>
          <a:prstGeom prst="rect">
            <a:avLst/>
          </a:prstGeom>
        </p:spPr>
      </p:pic>
      <p:pic>
        <p:nvPicPr>
          <p:cNvPr id="9" name="Picture 8">
            <a:extLst>
              <a:ext uri="{FF2B5EF4-FFF2-40B4-BE49-F238E27FC236}">
                <a16:creationId xmlns:a16="http://schemas.microsoft.com/office/drawing/2014/main" id="{BD7B84C6-DBDC-4533-8B55-101AA261F9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3415" y="2862456"/>
            <a:ext cx="3445590" cy="2254295"/>
          </a:xfrm>
          <a:prstGeom prst="rect">
            <a:avLst/>
          </a:prstGeom>
        </p:spPr>
      </p:pic>
      <p:pic>
        <p:nvPicPr>
          <p:cNvPr id="11" name="Picture 10">
            <a:extLst>
              <a:ext uri="{FF2B5EF4-FFF2-40B4-BE49-F238E27FC236}">
                <a16:creationId xmlns:a16="http://schemas.microsoft.com/office/drawing/2014/main" id="{1A93C773-C71D-4C66-A62F-59D5BCEB9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0986" y="2862454"/>
            <a:ext cx="3445589" cy="2254295"/>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6341</TotalTime>
  <Words>701</Words>
  <Application>Microsoft Office PowerPoint</Application>
  <PresentationFormat>Widescreen</PresentationFormat>
  <Paragraphs>51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Medium</vt:lpstr>
      <vt:lpstr>Roboto</vt:lpstr>
      <vt:lpstr>Arial</vt:lpstr>
      <vt:lpstr>Calibri</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Mirza</cp:lastModifiedBy>
  <cp:revision>469</cp:revision>
  <dcterms:created xsi:type="dcterms:W3CDTF">2018-02-07T23:23:24Z</dcterms:created>
  <dcterms:modified xsi:type="dcterms:W3CDTF">2023-06-02T13:01:19Z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