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9" r:id="rId5"/>
    <p:sldId id="332" r:id="rId6"/>
    <p:sldId id="330" r:id="rId7"/>
    <p:sldId id="269" r:id="rId8"/>
    <p:sldId id="350" r:id="rId9"/>
    <p:sldId id="318" r:id="rId10"/>
    <p:sldId id="260" r:id="rId11"/>
    <p:sldId id="333" r:id="rId12"/>
    <p:sldId id="312" r:id="rId13"/>
    <p:sldId id="313" r:id="rId14"/>
    <p:sldId id="316" r:id="rId15"/>
    <p:sldId id="314" r:id="rId16"/>
    <p:sldId id="315" r:id="rId17"/>
    <p:sldId id="311" r:id="rId18"/>
    <p:sldId id="317" r:id="rId19"/>
    <p:sldId id="263" r:id="rId20"/>
    <p:sldId id="270" r:id="rId21"/>
    <p:sldId id="338" r:id="rId22"/>
    <p:sldId id="351" r:id="rId23"/>
    <p:sldId id="334" r:id="rId24"/>
    <p:sldId id="272" r:id="rId25"/>
    <p:sldId id="327" r:id="rId26"/>
    <p:sldId id="348" r:id="rId27"/>
    <p:sldId id="347" r:id="rId28"/>
    <p:sldId id="346" r:id="rId29"/>
    <p:sldId id="349" r:id="rId30"/>
    <p:sldId id="319" r:id="rId31"/>
    <p:sldId id="265" r:id="rId32"/>
    <p:sldId id="273" r:id="rId33"/>
    <p:sldId id="352" r:id="rId34"/>
    <p:sldId id="320" r:id="rId35"/>
    <p:sldId id="274" r:id="rId36"/>
    <p:sldId id="321" r:id="rId37"/>
    <p:sldId id="275" r:id="rId38"/>
    <p:sldId id="276" r:id="rId39"/>
    <p:sldId id="339" r:id="rId40"/>
    <p:sldId id="355" r:id="rId41"/>
    <p:sldId id="324" r:id="rId42"/>
    <p:sldId id="284" r:id="rId43"/>
    <p:sldId id="331" r:id="rId44"/>
    <p:sldId id="281" r:id="rId45"/>
    <p:sldId id="341" r:id="rId46"/>
    <p:sldId id="337" r:id="rId47"/>
    <p:sldId id="289" r:id="rId48"/>
    <p:sldId id="329" r:id="rId49"/>
    <p:sldId id="307" r:id="rId50"/>
    <p:sldId id="354" r:id="rId51"/>
    <p:sldId id="295" r:id="rId52"/>
    <p:sldId id="328" r:id="rId53"/>
    <p:sldId id="336" r:id="rId54"/>
    <p:sldId id="292" r:id="rId55"/>
    <p:sldId id="293" r:id="rId56"/>
    <p:sldId id="294" r:id="rId57"/>
    <p:sldId id="300" r:id="rId58"/>
    <p:sldId id="302" r:id="rId59"/>
    <p:sldId id="326" r:id="rId60"/>
    <p:sldId id="296" r:id="rId61"/>
    <p:sldId id="298" r:id="rId62"/>
    <p:sldId id="299" r:id="rId63"/>
    <p:sldId id="301" r:id="rId6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129"/>
    <a:srgbClr val="2F4553"/>
    <a:srgbClr val="2F5897"/>
    <a:srgbClr val="63891F"/>
    <a:srgbClr val="2F3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>
        <p:scale>
          <a:sx n="100" d="100"/>
          <a:sy n="100" d="100"/>
        </p:scale>
        <p:origin x="-960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75B5045-26FF-426B-B3F5-2A1A966DEC0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89BD1DC-245E-40D3-BB6A-ADF891CC3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strap.github.io/" TargetMode="External"/><Relationship Id="rId2" Type="http://schemas.openxmlformats.org/officeDocument/2006/relationships/hyperlink" Target="https://react-bootstrap.github.io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rzaleka" TargetMode="External"/><Relationship Id="rId2" Type="http://schemas.openxmlformats.org/officeDocument/2006/relationships/hyperlink" Target="https://github.com/MirzaLeka/React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mirzaleka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0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2859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Short for JavaScript XML</a:t>
            </a:r>
          </a:p>
          <a:p>
            <a:pPr>
              <a:buFontTx/>
              <a:buChar char="-"/>
            </a:pPr>
            <a:r>
              <a:rPr lang="bs-Latn-BA" sz="2200" dirty="0" smtClean="0"/>
              <a:t>Serves as a template engine </a:t>
            </a:r>
          </a:p>
          <a:p>
            <a:pPr>
              <a:buFontTx/>
              <a:buChar char="-"/>
            </a:pPr>
            <a:r>
              <a:rPr lang="bs-Latn-BA" sz="2200" dirty="0" smtClean="0"/>
              <a:t>Very similar syntax to HTML with a few minor differences</a:t>
            </a:r>
          </a:p>
          <a:p>
            <a:pPr>
              <a:buFontTx/>
              <a:buChar char="-"/>
            </a:pPr>
            <a:r>
              <a:rPr lang="bs-Latn-BA" sz="2200" dirty="0" smtClean="0"/>
              <a:t>Allows you to nest javascript within html</a:t>
            </a:r>
          </a:p>
        </p:txBody>
      </p:sp>
    </p:spTree>
    <p:extLst>
      <p:ext uri="{BB962C8B-B14F-4D97-AF65-F5344CB8AC3E}">
        <p14:creationId xmlns:p14="http://schemas.microsoft.com/office/powerpoint/2010/main" val="261982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1247775"/>
            <a:ext cx="2800350" cy="280035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276600" y="2076450"/>
            <a:ext cx="5105400" cy="9906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Hello React</a:t>
            </a:r>
            <a:endParaRPr lang="en-US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06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JSX vs HTML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23950"/>
            <a:ext cx="6959898" cy="3394075"/>
          </a:xfrm>
        </p:spPr>
      </p:pic>
      <p:sp>
        <p:nvSpPr>
          <p:cNvPr id="6" name="Rounded Rectangle 5"/>
          <p:cNvSpPr/>
          <p:nvPr/>
        </p:nvSpPr>
        <p:spPr>
          <a:xfrm>
            <a:off x="2133600" y="249555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2762250"/>
            <a:ext cx="7620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57400" y="3105150"/>
            <a:ext cx="2667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2200" y="3409950"/>
            <a:ext cx="2209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Nesting JavaScript within JSX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70" y="1200150"/>
            <a:ext cx="6534860" cy="3394075"/>
          </a:xfrm>
        </p:spPr>
      </p:pic>
      <p:sp>
        <p:nvSpPr>
          <p:cNvPr id="5" name="Rounded Rectangle 4"/>
          <p:cNvSpPr/>
          <p:nvPr/>
        </p:nvSpPr>
        <p:spPr>
          <a:xfrm>
            <a:off x="2286000" y="3105150"/>
            <a:ext cx="23622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9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Looping through JSX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3" y="1200150"/>
            <a:ext cx="7082373" cy="3394075"/>
          </a:xfrm>
        </p:spPr>
      </p:pic>
      <p:sp>
        <p:nvSpPr>
          <p:cNvPr id="5" name="Rounded Rectangle 4"/>
          <p:cNvSpPr/>
          <p:nvPr/>
        </p:nvSpPr>
        <p:spPr>
          <a:xfrm>
            <a:off x="4571999" y="3181350"/>
            <a:ext cx="678873" cy="190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5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But there are limits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0"/>
            <a:ext cx="7772400" cy="13715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No declarations within JSX</a:t>
            </a:r>
          </a:p>
          <a:p>
            <a:pPr>
              <a:buFontTx/>
              <a:buChar char="-"/>
            </a:pPr>
            <a:r>
              <a:rPr lang="bs-Latn-BA" sz="2200" dirty="0" smtClean="0"/>
              <a:t>No </a:t>
            </a:r>
            <a:r>
              <a:rPr lang="bs-Latn-BA" sz="2200" i="1" dirty="0" smtClean="0"/>
              <a:t>if / else</a:t>
            </a:r>
            <a:r>
              <a:rPr lang="bs-Latn-BA" sz="2200" dirty="0" smtClean="0"/>
              <a:t> statement withing JSX</a:t>
            </a:r>
            <a:endParaRPr lang="bs-Latn-BA" sz="22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2900" y="272415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bs-Latn-BA" sz="4800" dirty="0" smtClean="0"/>
              <a:t>That brings us to...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024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Ternary Operator!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1" y="1200150"/>
            <a:ext cx="7092097" cy="3394075"/>
          </a:xfrm>
        </p:spPr>
      </p:pic>
    </p:spTree>
    <p:extLst>
      <p:ext uri="{BB962C8B-B14F-4D97-AF65-F5344CB8AC3E}">
        <p14:creationId xmlns:p14="http://schemas.microsoft.com/office/powerpoint/2010/main" val="61599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438150"/>
            <a:ext cx="8382000" cy="1143000"/>
          </a:xfrm>
        </p:spPr>
        <p:txBody>
          <a:bodyPr>
            <a:noAutofit/>
          </a:bodyPr>
          <a:lstStyle/>
          <a:p>
            <a:r>
              <a:rPr lang="bs-Latn-BA" sz="4800" dirty="0" smtClean="0"/>
              <a:t>JSX ignores </a:t>
            </a:r>
            <a:r>
              <a:rPr lang="bs-Latn-BA" sz="4800" i="1" dirty="0" smtClean="0"/>
              <a:t>Booleans</a:t>
            </a:r>
            <a:r>
              <a:rPr lang="bs-Latn-BA" sz="4800" dirty="0" smtClean="0"/>
              <a:t>, </a:t>
            </a:r>
            <a:r>
              <a:rPr lang="bs-Latn-BA" sz="4800" i="1" dirty="0" smtClean="0"/>
              <a:t>null </a:t>
            </a:r>
            <a:r>
              <a:rPr lang="bs-Latn-BA" sz="4800" dirty="0" smtClean="0"/>
              <a:t>and </a:t>
            </a:r>
            <a:r>
              <a:rPr lang="bs-Latn-BA" sz="4800" i="1" dirty="0" smtClean="0"/>
              <a:t>undefined</a:t>
            </a:r>
            <a:endParaRPr lang="en-US" sz="48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28750"/>
            <a:ext cx="6551613" cy="3429000"/>
          </a:xfrm>
        </p:spPr>
      </p:pic>
    </p:spTree>
    <p:extLst>
      <p:ext uri="{BB962C8B-B14F-4D97-AF65-F5344CB8AC3E}">
        <p14:creationId xmlns:p14="http://schemas.microsoft.com/office/powerpoint/2010/main" val="34686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COMPONENTS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396317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127236"/>
            <a:ext cx="5715000" cy="3007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Components let you split the UI into independent, reusable pieces, and think about each piece in isolation</a:t>
            </a:r>
            <a:r>
              <a:rPr lang="en-US" sz="2200" dirty="0" smtClean="0"/>
              <a:t>.</a:t>
            </a:r>
            <a:endParaRPr lang="bs-Latn-BA" sz="2200" dirty="0" smtClean="0"/>
          </a:p>
          <a:p>
            <a:pPr marL="0" indent="0">
              <a:buNone/>
            </a:pPr>
            <a:endParaRPr lang="bs-Latn-BA" sz="2200" dirty="0"/>
          </a:p>
          <a:p>
            <a:pPr>
              <a:buFont typeface="Arial" charset="0"/>
              <a:buChar char="•"/>
            </a:pPr>
            <a:r>
              <a:rPr lang="bs-Latn-BA" sz="2200" dirty="0" smtClean="0"/>
              <a:t>Two types of components in React:</a:t>
            </a:r>
          </a:p>
          <a:p>
            <a:pPr>
              <a:buFontTx/>
              <a:buChar char="-"/>
            </a:pPr>
            <a:r>
              <a:rPr lang="bs-Latn-BA" sz="2200" dirty="0" smtClean="0"/>
              <a:t>Stateful (class components)</a:t>
            </a:r>
          </a:p>
          <a:p>
            <a:pPr>
              <a:buFontTx/>
              <a:buChar char="-"/>
            </a:pPr>
            <a:r>
              <a:rPr lang="bs-Latn-BA" sz="2200" dirty="0" smtClean="0"/>
              <a:t>Stateless (functional components)</a:t>
            </a:r>
          </a:p>
          <a:p>
            <a:pPr>
              <a:buFontTx/>
              <a:buChar char="-"/>
            </a:pPr>
            <a:endParaRPr lang="en-US" sz="2200" dirty="0"/>
          </a:p>
        </p:txBody>
      </p:sp>
      <p:cxnSp>
        <p:nvCxnSpPr>
          <p:cNvPr id="14" name="Straight Connector 13"/>
          <p:cNvCxnSpPr>
            <a:stCxn id="4" idx="4"/>
            <a:endCxn id="7" idx="0"/>
          </p:cNvCxnSpPr>
          <p:nvPr/>
        </p:nvCxnSpPr>
        <p:spPr>
          <a:xfrm>
            <a:off x="7907463" y="1432036"/>
            <a:ext cx="0" cy="377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564563" y="2266950"/>
            <a:ext cx="284037" cy="609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66787" y="2386801"/>
            <a:ext cx="315213" cy="4897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34200" y="3333750"/>
            <a:ext cx="381000" cy="685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43800" y="3409950"/>
            <a:ext cx="3048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564563" y="822436"/>
            <a:ext cx="6858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74182" y="2844427"/>
            <a:ext cx="685800" cy="609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64563" y="1809750"/>
            <a:ext cx="685800" cy="6096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55421" y="2844427"/>
            <a:ext cx="685800" cy="609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02631" y="3830186"/>
            <a:ext cx="685800" cy="609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53200" y="3830186"/>
            <a:ext cx="685800" cy="6096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895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JavaScript Frontend framework</a:t>
            </a:r>
          </a:p>
          <a:p>
            <a:pPr>
              <a:buFontTx/>
              <a:buChar char="-"/>
            </a:pPr>
            <a:r>
              <a:rPr lang="bs-Latn-BA" sz="2200" dirty="0" smtClean="0"/>
              <a:t>Developed by Facebook</a:t>
            </a:r>
          </a:p>
          <a:p>
            <a:pPr>
              <a:buFontTx/>
              <a:buChar char="-"/>
            </a:pPr>
            <a:r>
              <a:rPr lang="bs-Latn-BA" sz="2200" dirty="0" smtClean="0"/>
              <a:t>Used by Facebook, Walmart, Airbnb, Uber, Discord...</a:t>
            </a:r>
          </a:p>
          <a:p>
            <a:pPr>
              <a:buFontTx/>
              <a:buChar char="-"/>
            </a:pPr>
            <a:r>
              <a:rPr lang="bs-Latn-BA" sz="2200" dirty="0" smtClean="0"/>
              <a:t>One of the most popular npm modules with over 5 million weekly downloads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</p:spPr>
        <p:txBody>
          <a:bodyPr/>
          <a:lstStyle/>
          <a:p>
            <a:r>
              <a:rPr lang="bs-Latn-BA" sz="4800" dirty="0" smtClean="0"/>
              <a:t>React is ...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3975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React vs World</a:t>
            </a:r>
            <a:endParaRPr lang="en-US" sz="48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45" y="1339042"/>
            <a:ext cx="3032910" cy="339407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60" y="1200150"/>
            <a:ext cx="345948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4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1247775"/>
            <a:ext cx="2800350" cy="280035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276600" y="1809750"/>
            <a:ext cx="5105400" cy="16764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First React Component</a:t>
            </a:r>
            <a:endParaRPr lang="en-US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70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205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User-</a:t>
            </a:r>
            <a:r>
              <a:rPr lang="bs-Latn-BA" sz="2200" dirty="0" smtClean="0"/>
              <a:t>d</a:t>
            </a:r>
            <a:r>
              <a:rPr lang="en-US" sz="2200" dirty="0" err="1" smtClean="0"/>
              <a:t>efined</a:t>
            </a:r>
            <a:r>
              <a:rPr lang="en-US" sz="2200" dirty="0" smtClean="0"/>
              <a:t> </a:t>
            </a:r>
            <a:r>
              <a:rPr lang="bs-Latn-BA" sz="2200" dirty="0" smtClean="0"/>
              <a:t>c</a:t>
            </a:r>
            <a:r>
              <a:rPr lang="en-US" sz="2200" dirty="0" err="1" smtClean="0"/>
              <a:t>omponents</a:t>
            </a:r>
            <a:r>
              <a:rPr lang="en-US" sz="2200" dirty="0" smtClean="0"/>
              <a:t> </a:t>
            </a:r>
            <a:r>
              <a:rPr lang="bs-Latn-BA" sz="2200" dirty="0" smtClean="0"/>
              <a:t>m</a:t>
            </a:r>
            <a:r>
              <a:rPr lang="en-US" sz="2200" dirty="0" err="1" smtClean="0"/>
              <a:t>ust</a:t>
            </a:r>
            <a:r>
              <a:rPr lang="en-US" sz="2200" dirty="0" smtClean="0"/>
              <a:t> </a:t>
            </a:r>
            <a:r>
              <a:rPr lang="bs-Latn-BA" sz="2200" dirty="0" smtClean="0"/>
              <a:t>b</a:t>
            </a:r>
            <a:r>
              <a:rPr lang="en-US" sz="2200" dirty="0" smtClean="0"/>
              <a:t>e </a:t>
            </a:r>
            <a:r>
              <a:rPr lang="en-US" sz="2200" dirty="0"/>
              <a:t>Capitalized. When an element type starts with a lowercase letter, it refers to a built-in </a:t>
            </a:r>
            <a:r>
              <a:rPr lang="bs-Latn-BA" sz="2200" dirty="0" smtClean="0"/>
              <a:t>html element</a:t>
            </a:r>
            <a:r>
              <a:rPr lang="en-US" sz="2200" dirty="0" smtClean="0"/>
              <a:t> </a:t>
            </a:r>
            <a:r>
              <a:rPr lang="en-US" sz="2200" dirty="0"/>
              <a:t>like &lt;div&gt; or &lt;span</a:t>
            </a:r>
            <a:r>
              <a:rPr lang="en-US" sz="2200" dirty="0" smtClean="0"/>
              <a:t>&gt;</a:t>
            </a:r>
            <a:r>
              <a:rPr lang="bs-Latn-BA" sz="2200" dirty="0" smtClean="0"/>
              <a:t>. To help React tell a difference between our components and html tags we capitalize our components.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26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Render function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2209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Every  stateful component has a render function</a:t>
            </a:r>
          </a:p>
          <a:p>
            <a:pPr>
              <a:buFontTx/>
              <a:buChar char="-"/>
            </a:pPr>
            <a:r>
              <a:rPr lang="bs-Latn-BA" sz="2200" dirty="0" smtClean="0"/>
              <a:t>Render function retrurns JSX</a:t>
            </a:r>
          </a:p>
          <a:p>
            <a:pPr>
              <a:buFontTx/>
              <a:buChar char="-"/>
            </a:pPr>
            <a:r>
              <a:rPr lang="bs-Latn-BA" sz="2200" dirty="0" smtClean="0"/>
              <a:t>We </a:t>
            </a:r>
            <a:r>
              <a:rPr lang="bs-Latn-BA" sz="2200" dirty="0"/>
              <a:t>can only return one </a:t>
            </a:r>
            <a:r>
              <a:rPr lang="bs-Latn-BA" sz="2200" dirty="0" smtClean="0"/>
              <a:t>element </a:t>
            </a:r>
            <a:endParaRPr lang="bs-Latn-BA" sz="2200" dirty="0"/>
          </a:p>
          <a:p>
            <a:pPr>
              <a:buFontTx/>
              <a:buChar char="-"/>
            </a:pPr>
            <a:r>
              <a:rPr lang="bs-Latn-BA" sz="2200" dirty="0"/>
              <a:t>To return multiple elements we must </a:t>
            </a:r>
            <a:r>
              <a:rPr lang="bs-Latn-BA" sz="2200" b="1" dirty="0"/>
              <a:t>wrap</a:t>
            </a:r>
            <a:r>
              <a:rPr lang="bs-Latn-BA" sz="2200" dirty="0"/>
              <a:t> </a:t>
            </a:r>
            <a:r>
              <a:rPr lang="bs-Latn-BA" sz="2200" dirty="0" smtClean="0"/>
              <a:t>those elements</a:t>
            </a:r>
            <a:r>
              <a:rPr lang="bs-Latn-BA" sz="2200" dirty="0" smtClean="0"/>
              <a:t> </a:t>
            </a:r>
            <a:r>
              <a:rPr lang="bs-Latn-BA" sz="2200" dirty="0"/>
              <a:t>in </a:t>
            </a:r>
            <a:r>
              <a:rPr lang="bs-Latn-BA" sz="2200" dirty="0" smtClean="0"/>
              <a:t>a </a:t>
            </a:r>
            <a:r>
              <a:rPr lang="bs-Latn-BA" sz="2200" dirty="0"/>
              <a:t>&lt;div&gt; tag</a:t>
            </a:r>
            <a:endParaRPr lang="bs-Latn-BA" sz="2200" dirty="0" smtClean="0"/>
          </a:p>
        </p:txBody>
      </p:sp>
    </p:spTree>
    <p:extLst>
      <p:ext uri="{BB962C8B-B14F-4D97-AF65-F5344CB8AC3E}">
        <p14:creationId xmlns:p14="http://schemas.microsoft.com/office/powerpoint/2010/main" val="321308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Conditional Rendering</a:t>
            </a:r>
            <a:endParaRPr lang="en-US" sz="4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63" y="1200150"/>
            <a:ext cx="3657938" cy="339407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1" y="1200150"/>
            <a:ext cx="3423283" cy="3394075"/>
          </a:xfrm>
        </p:spPr>
      </p:pic>
    </p:spTree>
    <p:extLst>
      <p:ext uri="{BB962C8B-B14F-4D97-AF65-F5344CB8AC3E}">
        <p14:creationId xmlns:p14="http://schemas.microsoft.com/office/powerpoint/2010/main" val="241964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Stateful (class) component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86726"/>
            <a:ext cx="5119688" cy="3373322"/>
          </a:xfrm>
        </p:spPr>
      </p:pic>
    </p:spTree>
    <p:extLst>
      <p:ext uri="{BB962C8B-B14F-4D97-AF65-F5344CB8AC3E}">
        <p14:creationId xmlns:p14="http://schemas.microsoft.com/office/powerpoint/2010/main" val="39423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95250"/>
            <a:ext cx="8991600" cy="1200150"/>
          </a:xfrm>
        </p:spPr>
        <p:txBody>
          <a:bodyPr/>
          <a:lstStyle/>
          <a:p>
            <a:r>
              <a:rPr lang="bs-Latn-BA" sz="4800" dirty="0" smtClean="0"/>
              <a:t>Stateless (functional) component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15" y="1200150"/>
            <a:ext cx="6549969" cy="3394075"/>
          </a:xfrm>
        </p:spPr>
      </p:pic>
    </p:spTree>
    <p:extLst>
      <p:ext uri="{BB962C8B-B14F-4D97-AF65-F5344CB8AC3E}">
        <p14:creationId xmlns:p14="http://schemas.microsoft.com/office/powerpoint/2010/main" val="362245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1200150"/>
          </a:xfrm>
        </p:spPr>
        <p:txBody>
          <a:bodyPr/>
          <a:lstStyle/>
          <a:p>
            <a:r>
              <a:rPr lang="bs-Latn-BA" sz="4800" dirty="0" smtClean="0"/>
              <a:t>Importing and Exporting Components</a:t>
            </a:r>
            <a:endParaRPr lang="en-US" sz="4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19664"/>
            <a:ext cx="4038600" cy="124747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48064"/>
            <a:ext cx="4041775" cy="124845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95550"/>
            <a:ext cx="4114800" cy="11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9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Nesting Components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46" y="1200150"/>
            <a:ext cx="5692707" cy="3394075"/>
          </a:xfrm>
        </p:spPr>
      </p:pic>
    </p:spTree>
    <p:extLst>
      <p:ext uri="{BB962C8B-B14F-4D97-AF65-F5344CB8AC3E}">
        <p14:creationId xmlns:p14="http://schemas.microsoft.com/office/powerpoint/2010/main" val="420529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Using Stateless components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2" t="1174" r="22669" b="1268"/>
          <a:stretch/>
        </p:blipFill>
        <p:spPr>
          <a:xfrm>
            <a:off x="2590800" y="1239982"/>
            <a:ext cx="3900055" cy="3311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t="2119" r="2911" b="45490"/>
          <a:stretch/>
        </p:blipFill>
        <p:spPr>
          <a:xfrm>
            <a:off x="803564" y="1461655"/>
            <a:ext cx="7426036" cy="2694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99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How React works?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Uses </a:t>
            </a:r>
            <a:r>
              <a:rPr lang="bs-Latn-BA" sz="2200" b="1" dirty="0" smtClean="0"/>
              <a:t>JSX</a:t>
            </a:r>
          </a:p>
          <a:p>
            <a:pPr>
              <a:buFontTx/>
              <a:buChar char="-"/>
            </a:pPr>
            <a:r>
              <a:rPr lang="bs-Latn-BA" sz="2200" dirty="0" smtClean="0"/>
              <a:t>Relies on </a:t>
            </a:r>
            <a:r>
              <a:rPr lang="bs-Latn-BA" sz="2200" b="1" dirty="0" smtClean="0"/>
              <a:t>Babel</a:t>
            </a:r>
          </a:p>
          <a:p>
            <a:pPr>
              <a:buFontTx/>
              <a:buChar char="-"/>
            </a:pPr>
            <a:r>
              <a:rPr lang="bs-Latn-BA" sz="2200" dirty="0" smtClean="0"/>
              <a:t>Works great with </a:t>
            </a:r>
            <a:r>
              <a:rPr lang="bs-Latn-BA" sz="2200" b="1" dirty="0" smtClean="0"/>
              <a:t>Webpack</a:t>
            </a:r>
          </a:p>
          <a:p>
            <a:pPr>
              <a:buFontTx/>
              <a:buChar char="-"/>
            </a:pPr>
            <a:r>
              <a:rPr lang="bs-Latn-BA" sz="2200" dirty="0" smtClean="0"/>
              <a:t>Consists of </a:t>
            </a:r>
            <a:r>
              <a:rPr lang="bs-Latn-BA" sz="2200" b="1" dirty="0" smtClean="0"/>
              <a:t>React</a:t>
            </a:r>
            <a:r>
              <a:rPr lang="bs-Latn-BA" sz="2200" dirty="0" smtClean="0"/>
              <a:t> and </a:t>
            </a:r>
            <a:r>
              <a:rPr lang="bs-Latn-BA" sz="2200" b="1" dirty="0" smtClean="0"/>
              <a:t>ReactDOM</a:t>
            </a:r>
          </a:p>
          <a:p>
            <a:pPr>
              <a:buFontTx/>
              <a:buChar char="-"/>
            </a:pPr>
            <a:r>
              <a:rPr lang="bs-Latn-BA" sz="2200" dirty="0" smtClean="0"/>
              <a:t>Everything is a </a:t>
            </a:r>
            <a:r>
              <a:rPr lang="bs-Latn-BA" sz="2200" b="1" dirty="0" smtClean="0"/>
              <a:t>Component</a:t>
            </a:r>
          </a:p>
          <a:p>
            <a:pPr>
              <a:buFontTx/>
              <a:buChar char="-"/>
            </a:pPr>
            <a:r>
              <a:rPr lang="bs-Latn-BA" sz="2200" dirty="0" smtClean="0"/>
              <a:t>Most of React is just plain </a:t>
            </a:r>
            <a:r>
              <a:rPr lang="bs-Latn-BA" sz="2200" b="1" dirty="0" smtClean="0"/>
              <a:t>JavaScript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1711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PROPS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09172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0551"/>
            <a:ext cx="74676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Props</a:t>
            </a:r>
            <a:r>
              <a:rPr lang="en-US" sz="2200" dirty="0" smtClean="0"/>
              <a:t>, </a:t>
            </a:r>
            <a:r>
              <a:rPr lang="en-US" sz="2200" dirty="0"/>
              <a:t>short for Properties, represents a dynamic piece of data we pass to components and output it.</a:t>
            </a:r>
          </a:p>
          <a:p>
            <a:pPr marL="0" indent="0">
              <a:buNone/>
            </a:pPr>
            <a:r>
              <a:rPr lang="en-US" sz="2200" dirty="0"/>
              <a:t>We use </a:t>
            </a:r>
            <a:r>
              <a:rPr lang="en-US" sz="2200" b="1" dirty="0"/>
              <a:t>Props</a:t>
            </a:r>
            <a:r>
              <a:rPr lang="en-US" sz="2200" dirty="0"/>
              <a:t> to pass the data from parent component to a child component.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90750"/>
            <a:ext cx="5867400" cy="2493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2190749"/>
            <a:ext cx="4861560" cy="24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9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Using </a:t>
            </a:r>
            <a:r>
              <a:rPr lang="bs-Latn-BA" sz="4800" dirty="0" smtClean="0"/>
              <a:t>props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29" y="1531620"/>
            <a:ext cx="4038600" cy="2296885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9" y="1552953"/>
            <a:ext cx="4057942" cy="2295144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90429" y="3987540"/>
            <a:ext cx="3200400" cy="4952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2200" dirty="0" smtClean="0"/>
              <a:t>Stateful component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57629" y="3987540"/>
            <a:ext cx="3429000" cy="4952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2200" dirty="0" smtClean="0"/>
              <a:t>Stateless component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521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Functions as Props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73" y="1200150"/>
            <a:ext cx="3979854" cy="3394074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1" y="1200150"/>
            <a:ext cx="3842023" cy="3394075"/>
          </a:xfrm>
        </p:spPr>
      </p:pic>
    </p:spTree>
    <p:extLst>
      <p:ext uri="{BB962C8B-B14F-4D97-AF65-F5344CB8AC3E}">
        <p14:creationId xmlns:p14="http://schemas.microsoft.com/office/powerpoint/2010/main" val="96895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CHILDREN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09172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220" y="1002030"/>
            <a:ext cx="3657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s-Latn-BA" sz="2200" dirty="0" smtClean="0"/>
              <a:t>Component can declared with an opening and a closing tag.</a:t>
            </a:r>
          </a:p>
          <a:p>
            <a:pPr marL="0" indent="0">
              <a:buNone/>
            </a:pPr>
            <a:r>
              <a:rPr lang="bs-Latn-BA" sz="2200" dirty="0" smtClean="0"/>
              <a:t>Child of a component represents content between opening an a closing tag of a component.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1150620"/>
            <a:ext cx="464058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1101780"/>
            <a:ext cx="4640580" cy="3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STATES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09172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" y="-7592"/>
            <a:ext cx="3655443" cy="51510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2950"/>
            <a:ext cx="48006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b="1" dirty="0" smtClean="0"/>
              <a:t>States</a:t>
            </a:r>
            <a:r>
              <a:rPr lang="bs-Latn-BA" sz="2200" dirty="0" smtClean="0"/>
              <a:t> are used for any kind of interaction within a component.</a:t>
            </a:r>
          </a:p>
          <a:p>
            <a:pPr marL="0" indent="0">
              <a:buNone/>
            </a:pPr>
            <a:endParaRPr lang="bs-Latn-BA" sz="2200" dirty="0"/>
          </a:p>
          <a:p>
            <a:pPr marL="0" indent="0">
              <a:buNone/>
            </a:pPr>
            <a:r>
              <a:rPr lang="bs-Latn-BA" sz="2200" b="1" dirty="0" smtClean="0"/>
              <a:t>States</a:t>
            </a:r>
            <a:r>
              <a:rPr lang="bs-Latn-BA" sz="2200" dirty="0" smtClean="0"/>
              <a:t> can be used for simple things like button clicks to very complex user triggered events.</a:t>
            </a:r>
          </a:p>
          <a:p>
            <a:pPr marL="0" indent="0">
              <a:buNone/>
            </a:pPr>
            <a:endParaRPr lang="bs-Latn-BA" sz="2200" dirty="0"/>
          </a:p>
          <a:p>
            <a:pPr marL="0" indent="0">
              <a:buNone/>
            </a:pPr>
            <a:r>
              <a:rPr lang="bs-Latn-BA" sz="2200" dirty="0" smtClean="0"/>
              <a:t>Every time we change a </a:t>
            </a:r>
            <a:r>
              <a:rPr lang="bs-Latn-BA" sz="2200" b="1" dirty="0" smtClean="0"/>
              <a:t>State </a:t>
            </a:r>
            <a:r>
              <a:rPr lang="bs-Latn-BA" sz="2200" dirty="0" smtClean="0"/>
              <a:t>React will update the component based on that change.</a:t>
            </a:r>
          </a:p>
          <a:p>
            <a:pPr marL="0" indent="0">
              <a:buNone/>
            </a:pPr>
            <a:endParaRPr lang="bs-Latn-BA" sz="2200" i="1" dirty="0"/>
          </a:p>
          <a:p>
            <a:pPr marL="0" indent="0">
              <a:buNone/>
            </a:pPr>
            <a:endParaRPr lang="bs-Latn-BA" sz="2200" i="1" dirty="0"/>
          </a:p>
        </p:txBody>
      </p:sp>
    </p:spTree>
    <p:extLst>
      <p:ext uri="{BB962C8B-B14F-4D97-AF65-F5344CB8AC3E}">
        <p14:creationId xmlns:p14="http://schemas.microsoft.com/office/powerpoint/2010/main" val="427782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1200150"/>
          </a:xfrm>
        </p:spPr>
        <p:txBody>
          <a:bodyPr/>
          <a:lstStyle/>
          <a:p>
            <a:r>
              <a:rPr lang="bs-Latn-BA" sz="4800" dirty="0" smtClean="0"/>
              <a:t>Working with States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047750"/>
            <a:ext cx="3505200" cy="32004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We start by creating initial state</a:t>
            </a:r>
          </a:p>
          <a:p>
            <a:pPr>
              <a:buFontTx/>
              <a:buChar char="-"/>
            </a:pPr>
            <a:r>
              <a:rPr lang="bs-Latn-BA" sz="2200" dirty="0" smtClean="0"/>
              <a:t>We create a trigger for the state change</a:t>
            </a:r>
            <a:endParaRPr lang="bs-Latn-BA" sz="2200" dirty="0" smtClean="0"/>
          </a:p>
          <a:p>
            <a:pPr>
              <a:buFontTx/>
              <a:buChar char="-"/>
            </a:pPr>
            <a:r>
              <a:rPr lang="bs-Latn-BA" sz="2200" dirty="0" smtClean="0"/>
              <a:t>We change the state</a:t>
            </a:r>
          </a:p>
          <a:p>
            <a:pPr>
              <a:buFontTx/>
              <a:buChar char="-"/>
            </a:pPr>
            <a:r>
              <a:rPr lang="bs-Latn-BA" sz="2200" dirty="0" smtClean="0"/>
              <a:t>We update the component based on state changes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2662"/>
            <a:ext cx="3474720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2550"/>
            <a:ext cx="4601496" cy="2783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8" y="1352550"/>
            <a:ext cx="4556760" cy="27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2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1247775"/>
            <a:ext cx="2800350" cy="280035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276600" y="1809750"/>
            <a:ext cx="5105400" cy="16764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Create a</a:t>
            </a:r>
            <a:b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 Button</a:t>
            </a:r>
            <a:endParaRPr lang="en-US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65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Installation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81150"/>
            <a:ext cx="6934200" cy="27432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dirty="0" smtClean="0">
                <a:solidFill>
                  <a:schemeClr val="accent5"/>
                </a:solidFill>
                <a:latin typeface="Bahnschrift" pitchFamily="34" charset="0"/>
              </a:rPr>
              <a:t>// option 1</a:t>
            </a:r>
          </a:p>
          <a:p>
            <a:pPr marL="0" indent="0">
              <a:buNone/>
            </a:pPr>
            <a:r>
              <a:rPr lang="bs-Latn-BA" sz="2200" dirty="0" smtClean="0">
                <a:solidFill>
                  <a:schemeClr val="accent5"/>
                </a:solidFill>
                <a:latin typeface="Bahnschrift" pitchFamily="34" charset="0"/>
              </a:rPr>
              <a:t>$</a:t>
            </a:r>
          </a:p>
          <a:p>
            <a:pPr marL="0" indent="0">
              <a:buNone/>
            </a:pPr>
            <a:endParaRPr lang="bs-Latn-BA" sz="2200" b="1" dirty="0">
              <a:solidFill>
                <a:schemeClr val="accent5"/>
              </a:solidFill>
              <a:latin typeface="Bahnschrift" pitchFamily="34" charset="0"/>
            </a:endParaRPr>
          </a:p>
          <a:p>
            <a:pPr marL="0" indent="0">
              <a:buNone/>
            </a:pPr>
            <a:r>
              <a:rPr lang="bs-Latn-BA" sz="2200" dirty="0" smtClean="0">
                <a:solidFill>
                  <a:schemeClr val="accent5"/>
                </a:solidFill>
                <a:latin typeface="Bahnschrift" pitchFamily="34" charset="0"/>
              </a:rPr>
              <a:t>// option 2</a:t>
            </a:r>
          </a:p>
          <a:p>
            <a:pPr marL="0" indent="0">
              <a:buNone/>
            </a:pPr>
            <a:r>
              <a:rPr lang="bs-Latn-BA" sz="2200" dirty="0" smtClean="0">
                <a:solidFill>
                  <a:schemeClr val="accent5"/>
                </a:solidFill>
                <a:latin typeface="Bahnschrift" pitchFamily="34" charset="0"/>
              </a:rPr>
              <a:t>$ </a:t>
            </a:r>
            <a:endParaRPr lang="bs-Latn-BA" sz="2200" dirty="0" smtClean="0">
              <a:solidFill>
                <a:schemeClr val="bg1">
                  <a:lumMod val="95000"/>
                </a:schemeClr>
              </a:solidFill>
              <a:latin typeface="Bahnschrif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399" y="2026682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npm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 install react react-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dom</a:t>
            </a:r>
            <a:endParaRPr lang="bs-Latn-BA" b="1" dirty="0">
              <a:solidFill>
                <a:schemeClr val="bg1">
                  <a:lumMod val="95000"/>
                </a:schemeClr>
              </a:solidFill>
              <a:latin typeface="Bahnschrif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2326" y="3241564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npx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" pitchFamily="34" charset="0"/>
              </a:rPr>
              <a:t> create-react-app </a:t>
            </a:r>
            <a:r>
              <a:rPr lang="en-US" dirty="0">
                <a:solidFill>
                  <a:schemeClr val="accent5"/>
                </a:solidFill>
                <a:latin typeface="Bahnschrift" pitchFamily="34" charset="0"/>
              </a:rPr>
              <a:t>my-app</a:t>
            </a:r>
            <a:endParaRPr lang="bs-Latn-BA" dirty="0">
              <a:solidFill>
                <a:schemeClr val="accent5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9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1247775"/>
            <a:ext cx="2800350" cy="280035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276600" y="1809750"/>
            <a:ext cx="5105400" cy="16764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Create a</a:t>
            </a:r>
            <a:b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Form</a:t>
            </a:r>
            <a:endParaRPr lang="en-US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81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LIFECYCLE METHODS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854123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3699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s-Latn-BA" dirty="0" smtClean="0"/>
              <a:t>Every component in React goes through a lifecycle.</a:t>
            </a:r>
            <a:br>
              <a:rPr lang="bs-Latn-BA" dirty="0" smtClean="0"/>
            </a:br>
            <a:r>
              <a:rPr lang="en-US" dirty="0"/>
              <a:t>The </a:t>
            </a:r>
            <a:r>
              <a:rPr lang="bs-Latn-BA" b="1" dirty="0"/>
              <a:t>Lifecycle</a:t>
            </a:r>
            <a:r>
              <a:rPr lang="en-US" dirty="0" smtClean="0"/>
              <a:t> </a:t>
            </a:r>
            <a:r>
              <a:rPr lang="en-US" dirty="0" smtClean="0"/>
              <a:t>methods </a:t>
            </a:r>
            <a:r>
              <a:rPr lang="en-US" dirty="0"/>
              <a:t>are various methods which are invoked at different phases of the lifecycle of a component.</a:t>
            </a:r>
            <a:endParaRPr lang="bs-Latn-BA" dirty="0" smtClean="0"/>
          </a:p>
          <a:p>
            <a:pPr marL="0" indent="0">
              <a:buNone/>
            </a:pPr>
            <a:endParaRPr lang="bs-Latn-BA" dirty="0" smtClean="0"/>
          </a:p>
          <a:p>
            <a:pPr marL="0" indent="0">
              <a:buNone/>
            </a:pPr>
            <a:r>
              <a:rPr lang="bs-Latn-BA" dirty="0" smtClean="0"/>
              <a:t>Some of the many </a:t>
            </a:r>
            <a:r>
              <a:rPr lang="bs-Latn-BA" b="1" dirty="0" smtClean="0"/>
              <a:t>Lifecycle</a:t>
            </a:r>
            <a:r>
              <a:rPr lang="bs-Latn-BA" dirty="0" smtClean="0"/>
              <a:t> methods in React:</a:t>
            </a:r>
            <a:endParaRPr lang="bs-Latn-BA" dirty="0"/>
          </a:p>
          <a:p>
            <a:pPr>
              <a:buFontTx/>
              <a:buChar char="-"/>
            </a:pPr>
            <a:r>
              <a:rPr lang="bs-Latn-BA" dirty="0" smtClean="0"/>
              <a:t>render()</a:t>
            </a:r>
            <a:endParaRPr lang="bs-Latn-BA" dirty="0"/>
          </a:p>
          <a:p>
            <a:pPr>
              <a:buFontTx/>
              <a:buChar char="-"/>
            </a:pPr>
            <a:r>
              <a:rPr lang="bs-Latn-BA" dirty="0" smtClean="0"/>
              <a:t>componentDidMount() </a:t>
            </a:r>
          </a:p>
          <a:p>
            <a:pPr>
              <a:buFontTx/>
              <a:buChar char="-"/>
            </a:pPr>
            <a:r>
              <a:rPr lang="bs-Latn-BA" dirty="0" smtClean="0"/>
              <a:t>componentDidUpdate()</a:t>
            </a:r>
          </a:p>
          <a:p>
            <a:pPr>
              <a:buFontTx/>
              <a:buChar char="-"/>
            </a:pPr>
            <a:r>
              <a:rPr lang="bs-Latn-BA" dirty="0" smtClean="0"/>
              <a:t>componentWillReceieveProps()</a:t>
            </a:r>
          </a:p>
          <a:p>
            <a:pPr>
              <a:buFontTx/>
              <a:buChar char="-"/>
            </a:pPr>
            <a:r>
              <a:rPr lang="bs-Latn-BA" dirty="0" smtClean="0"/>
              <a:t>componenWillUnMount()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5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ASYNCHRONOUS JAVASCRIPT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609434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AJAX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dirty="0" smtClean="0"/>
              <a:t>Working with asynchronous requests in React can be done in multiple ways:</a:t>
            </a:r>
          </a:p>
          <a:p>
            <a:pPr>
              <a:buFontTx/>
              <a:buChar char="-"/>
            </a:pPr>
            <a:r>
              <a:rPr lang="bs-Latn-BA" sz="2200" dirty="0" smtClean="0"/>
              <a:t>XMLHttpRequest</a:t>
            </a:r>
          </a:p>
          <a:p>
            <a:pPr>
              <a:buFontTx/>
              <a:buChar char="-"/>
            </a:pPr>
            <a:r>
              <a:rPr lang="bs-Latn-BA" sz="2200" dirty="0" smtClean="0"/>
              <a:t>Fetch API (Promises)</a:t>
            </a:r>
          </a:p>
          <a:p>
            <a:pPr>
              <a:buFontTx/>
              <a:buChar char="-"/>
            </a:pPr>
            <a:r>
              <a:rPr lang="bs-Latn-BA" sz="2200" dirty="0" smtClean="0"/>
              <a:t>Axios (third party library)</a:t>
            </a:r>
          </a:p>
          <a:p>
            <a:pPr>
              <a:buFontTx/>
              <a:buChar char="-"/>
            </a:pPr>
            <a:endParaRPr lang="bs-Latn-BA" sz="2200" dirty="0"/>
          </a:p>
          <a:p>
            <a:pPr marL="0" indent="0">
              <a:buNone/>
            </a:pPr>
            <a:r>
              <a:rPr lang="bs-Latn-BA" sz="2200" dirty="0"/>
              <a:t>Once asynchronous </a:t>
            </a:r>
            <a:r>
              <a:rPr lang="bs-Latn-BA" sz="2200" dirty="0" smtClean="0"/>
              <a:t>request arrives we update the state with new data and modify the page.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892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1247775"/>
            <a:ext cx="2800350" cy="280035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3721677" y="1809750"/>
            <a:ext cx="5105400" cy="16764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Working with API data</a:t>
            </a:r>
            <a:endParaRPr lang="en-US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69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STYLING REACT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343491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dirty="0" smtClean="0"/>
              <a:t>React components can be styled in multiple ways:</a:t>
            </a:r>
          </a:p>
          <a:p>
            <a:pPr>
              <a:buFontTx/>
              <a:buChar char="-"/>
            </a:pPr>
            <a:r>
              <a:rPr lang="bs-Latn-BA" sz="2200" dirty="0" smtClean="0"/>
              <a:t>Inline </a:t>
            </a:r>
            <a:r>
              <a:rPr lang="bs-Latn-BA" sz="2200" dirty="0"/>
              <a:t>style </a:t>
            </a:r>
          </a:p>
          <a:p>
            <a:pPr>
              <a:buFontTx/>
              <a:buChar char="-"/>
            </a:pPr>
            <a:r>
              <a:rPr lang="bs-Latn-BA" sz="2200" dirty="0"/>
              <a:t>Style through </a:t>
            </a:r>
            <a:r>
              <a:rPr lang="bs-Latn-BA" sz="2200" dirty="0" smtClean="0"/>
              <a:t>css, sass/less </a:t>
            </a:r>
            <a:r>
              <a:rPr lang="bs-Latn-BA" sz="2200" dirty="0"/>
              <a:t>file</a:t>
            </a:r>
          </a:p>
          <a:p>
            <a:pPr>
              <a:buFontTx/>
              <a:buChar char="-"/>
            </a:pPr>
            <a:r>
              <a:rPr lang="bs-Latn-BA" sz="2200" dirty="0"/>
              <a:t>Style via third party library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42600"/>
            <a:ext cx="6553200" cy="17297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06" y="3019941"/>
            <a:ext cx="3148818" cy="1652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06" y="3019941"/>
            <a:ext cx="3313367" cy="1652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3" y="3023418"/>
            <a:ext cx="4164678" cy="1648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1" y="3050193"/>
            <a:ext cx="4282440" cy="16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STYLED COMPONENTS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2667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05399" y="895350"/>
            <a:ext cx="3505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2200" b="1" dirty="0" smtClean="0"/>
              <a:t>Styled Components</a:t>
            </a:r>
            <a:r>
              <a:rPr lang="bs-Latn-BA" sz="2200" dirty="0" smtClean="0"/>
              <a:t> is a third party library for styling React components. </a:t>
            </a:r>
            <a:br>
              <a:rPr lang="bs-Latn-BA" sz="2200" dirty="0" smtClean="0"/>
            </a:br>
            <a:r>
              <a:rPr lang="bs-Latn-BA" sz="2200" dirty="0" smtClean="0"/>
              <a:t>The idea is to create a component of type HTML element, style it and then reuse that element (now styled) as a component throughout our project.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0" y="895350"/>
            <a:ext cx="4298894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37" y="1123950"/>
            <a:ext cx="454098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2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Keywords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651"/>
            <a:ext cx="8229600" cy="2971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dirty="0" smtClean="0"/>
              <a:t>- React and ReactDOM</a:t>
            </a:r>
          </a:p>
          <a:p>
            <a:pPr marL="0" indent="0">
              <a:buNone/>
            </a:pPr>
            <a:r>
              <a:rPr lang="bs-Latn-BA" sz="2200" dirty="0" smtClean="0"/>
              <a:t>- JSX</a:t>
            </a:r>
          </a:p>
          <a:p>
            <a:pPr marL="0" indent="0">
              <a:buNone/>
            </a:pPr>
            <a:r>
              <a:rPr lang="bs-Latn-BA" sz="2200" dirty="0" smtClean="0"/>
              <a:t>- Components</a:t>
            </a:r>
          </a:p>
          <a:p>
            <a:pPr marL="0" indent="0">
              <a:buNone/>
            </a:pPr>
            <a:r>
              <a:rPr lang="bs-Latn-BA" sz="2200" dirty="0" smtClean="0"/>
              <a:t>- Props</a:t>
            </a:r>
          </a:p>
          <a:p>
            <a:pPr marL="0" indent="0">
              <a:buNone/>
            </a:pPr>
            <a:r>
              <a:rPr lang="bs-Latn-BA" sz="2200" dirty="0" smtClean="0"/>
              <a:t>- States</a:t>
            </a:r>
          </a:p>
          <a:p>
            <a:pPr marL="0" indent="0">
              <a:buNone/>
            </a:pPr>
            <a:r>
              <a:rPr lang="bs-Latn-BA" sz="2200" dirty="0" smtClean="0"/>
              <a:t>- Lifecycle methods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90750"/>
            <a:ext cx="2171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0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REACT BOOTSTRAP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85525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200" dirty="0" smtClean="0"/>
              <a:t>React has it‘s own Bootstrap library called </a:t>
            </a:r>
            <a:r>
              <a:rPr lang="bs-Latn-BA" sz="2200" b="1" dirty="0" smtClean="0"/>
              <a:t>React Bootstrap</a:t>
            </a:r>
            <a:r>
              <a:rPr lang="bs-Latn-BA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React </a:t>
            </a:r>
            <a:r>
              <a:rPr lang="en-US" sz="2200" dirty="0"/>
              <a:t>bootstrap replaces the Bootstrap </a:t>
            </a:r>
            <a:r>
              <a:rPr lang="en-US" sz="2200" dirty="0" err="1"/>
              <a:t>javascript</a:t>
            </a:r>
            <a:r>
              <a:rPr lang="en-US" sz="2200" dirty="0"/>
              <a:t>. Each component has been built from scratch as true React components, without </a:t>
            </a:r>
            <a:r>
              <a:rPr lang="en-US" sz="2200" dirty="0" err="1"/>
              <a:t>uneeded</a:t>
            </a:r>
            <a:r>
              <a:rPr lang="en-US" sz="2200" dirty="0"/>
              <a:t> dependencies like </a:t>
            </a:r>
            <a:r>
              <a:rPr lang="en-US" sz="2200" dirty="0" err="1"/>
              <a:t>jQuery</a:t>
            </a:r>
            <a:r>
              <a:rPr lang="en-US" sz="2200" dirty="0" smtClean="0"/>
              <a:t>.</a:t>
            </a:r>
            <a:endParaRPr lang="bs-Latn-BA" sz="2200" dirty="0" smtClean="0"/>
          </a:p>
          <a:p>
            <a:pPr marL="0" indent="0">
              <a:buNone/>
            </a:pPr>
            <a:r>
              <a:rPr lang="bs-Latn-BA" sz="2200" dirty="0">
                <a:hlinkClick r:id="rId2"/>
              </a:rPr>
              <a:t>https://</a:t>
            </a:r>
            <a:r>
              <a:rPr lang="bs-Latn-BA" sz="2200" dirty="0" smtClean="0">
                <a:hlinkClick r:id="rId2"/>
              </a:rPr>
              <a:t>react-bootstrap.github.io</a:t>
            </a:r>
            <a:endParaRPr lang="bs-Latn-BA" sz="2200" dirty="0" smtClean="0"/>
          </a:p>
          <a:p>
            <a:pPr marL="0" indent="0">
              <a:buNone/>
            </a:pPr>
            <a:endParaRPr lang="bs-Latn-BA" sz="2200" dirty="0" smtClean="0"/>
          </a:p>
          <a:p>
            <a:pPr marL="0" indent="0">
              <a:buNone/>
            </a:pPr>
            <a:r>
              <a:rPr lang="bs-Latn-BA" sz="2200" dirty="0" smtClean="0"/>
              <a:t>There is also an alternative called </a:t>
            </a:r>
            <a:r>
              <a:rPr lang="bs-Latn-BA" sz="2200" b="1" dirty="0" smtClean="0"/>
              <a:t>Reactstrap,</a:t>
            </a:r>
            <a:r>
              <a:rPr lang="bs-Latn-BA" sz="2200" dirty="0" smtClean="0"/>
              <a:t> </a:t>
            </a:r>
            <a:r>
              <a:rPr lang="en-US" sz="2200" dirty="0"/>
              <a:t>easy to use React Bootstrap 4 components compatible with </a:t>
            </a:r>
            <a:r>
              <a:rPr lang="en-US" sz="2200" dirty="0" smtClean="0"/>
              <a:t>React</a:t>
            </a:r>
            <a:r>
              <a:rPr lang="bs-Latn-BA" sz="2200" dirty="0" smtClean="0"/>
              <a:t>.</a:t>
            </a:r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reactstrap.github.io</a:t>
            </a:r>
            <a:endParaRPr lang="bs-Latn-BA" sz="2200" dirty="0" smtClean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297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TIPS AND TRICKS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88826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Comments in JSX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41" y="1200150"/>
            <a:ext cx="6746118" cy="3394075"/>
          </a:xfrm>
        </p:spPr>
      </p:pic>
    </p:spTree>
    <p:extLst>
      <p:ext uri="{BB962C8B-B14F-4D97-AF65-F5344CB8AC3E}">
        <p14:creationId xmlns:p14="http://schemas.microsoft.com/office/powerpoint/2010/main" val="248184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Don‘t do this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2550"/>
            <a:ext cx="8229600" cy="3048000"/>
          </a:xfrm>
        </p:spPr>
      </p:pic>
      <p:sp>
        <p:nvSpPr>
          <p:cNvPr id="6" name="Rounded Rectangle 5"/>
          <p:cNvSpPr/>
          <p:nvPr/>
        </p:nvSpPr>
        <p:spPr>
          <a:xfrm>
            <a:off x="1219200" y="2495550"/>
            <a:ext cx="548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409950"/>
            <a:ext cx="1372670" cy="13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4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Use ES6 Destructuring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6" y="1200150"/>
            <a:ext cx="7393387" cy="3394075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486400" y="1581150"/>
            <a:ext cx="2431474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1800" dirty="0" smtClean="0">
                <a:solidFill>
                  <a:schemeClr val="bg1"/>
                </a:solidFill>
              </a:rPr>
              <a:t>Before destructuring: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0150"/>
            <a:ext cx="7391400" cy="341218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0" y="2571750"/>
            <a:ext cx="37338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905000" y="3333750"/>
            <a:ext cx="50292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19800" y="1562100"/>
            <a:ext cx="2431474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1800" dirty="0" smtClean="0">
                <a:solidFill>
                  <a:schemeClr val="bg1"/>
                </a:solidFill>
              </a:rPr>
              <a:t>After</a:t>
            </a:r>
          </a:p>
          <a:p>
            <a:pPr marL="0" indent="0">
              <a:buNone/>
            </a:pPr>
            <a:r>
              <a:rPr lang="bs-Latn-BA" sz="1800" dirty="0" smtClean="0">
                <a:solidFill>
                  <a:schemeClr val="bg1"/>
                </a:solidFill>
              </a:rPr>
              <a:t>destructuring: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9567"/>
            <a:ext cx="7391400" cy="341276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356360" y="1580567"/>
            <a:ext cx="4267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257800" y="3596640"/>
            <a:ext cx="2797234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1800" dirty="0" smtClean="0">
                <a:solidFill>
                  <a:schemeClr val="bg1"/>
                </a:solidFill>
              </a:rPr>
              <a:t>We were using destructuring all along</a:t>
            </a:r>
          </a:p>
        </p:txBody>
      </p:sp>
    </p:spTree>
    <p:extLst>
      <p:ext uri="{BB962C8B-B14F-4D97-AF65-F5344CB8AC3E}">
        <p14:creationId xmlns:p14="http://schemas.microsoft.com/office/powerpoint/2010/main" val="236324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  <p:bldP spid="17" grpId="0"/>
      <p:bldP spid="20" grpId="0" animBg="1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990600"/>
          </a:xfrm>
        </p:spPr>
        <p:txBody>
          <a:bodyPr/>
          <a:lstStyle/>
          <a:p>
            <a:r>
              <a:rPr lang="bs-Latn-BA" sz="4800" dirty="0" smtClean="0"/>
              <a:t>&amp;&amp; vs ||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809750"/>
            <a:ext cx="6934200" cy="274320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</a:rPr>
              <a:t>console.log(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‘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Zeljeznicar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' 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 </a:t>
            </a: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</a:rPr>
              <a:t>||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  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‘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Sarajevo‘</a:t>
            </a: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</a:rPr>
              <a:t>);</a:t>
            </a:r>
          </a:p>
          <a:p>
            <a:pPr marL="0" indent="0">
              <a:buNone/>
            </a:pP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// output: 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Zeljeznicar</a:t>
            </a:r>
            <a:endParaRPr lang="bs-Latn-BA" dirty="0" smtClean="0">
              <a:solidFill>
                <a:schemeClr val="accent5"/>
              </a:solidFill>
              <a:latin typeface="Bahnschrift" pitchFamily="34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chemeClr val="bg1">
                  <a:lumMod val="95000"/>
                </a:schemeClr>
              </a:solidFill>
              <a:latin typeface="Bahnschrift" pitchFamily="34" charset="0"/>
            </a:endParaRPr>
          </a:p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  <a:latin typeface="Bahnschrift" pitchFamily="34" charset="0"/>
              </a:rPr>
              <a:t>console.log(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‘Zeljeznicar'  </a:t>
            </a:r>
            <a:r>
              <a:rPr lang="bs-Latn-BA" dirty="0" smtClean="0">
                <a:solidFill>
                  <a:schemeClr val="bg1"/>
                </a:solidFill>
                <a:latin typeface="Bahnschrift" pitchFamily="34" charset="0"/>
              </a:rPr>
              <a:t>&amp;&amp;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  </a:t>
            </a: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‘Sarajevo‘</a:t>
            </a:r>
            <a:r>
              <a:rPr lang="bs-Latn-BA" dirty="0">
                <a:solidFill>
                  <a:schemeClr val="bg1"/>
                </a:solidFill>
                <a:latin typeface="Bahnschrift" pitchFamily="34" charset="0"/>
              </a:rPr>
              <a:t>);</a:t>
            </a:r>
          </a:p>
          <a:p>
            <a:pPr marL="0" indent="0">
              <a:buNone/>
            </a:pPr>
            <a:r>
              <a:rPr lang="bs-Latn-BA" dirty="0">
                <a:solidFill>
                  <a:schemeClr val="accent5"/>
                </a:solidFill>
                <a:latin typeface="Bahnschrift" pitchFamily="34" charset="0"/>
              </a:rPr>
              <a:t>// output: </a:t>
            </a:r>
            <a:r>
              <a:rPr lang="bs-Latn-BA" dirty="0" smtClean="0">
                <a:solidFill>
                  <a:schemeClr val="accent5"/>
                </a:solidFill>
                <a:latin typeface="Bahnschrift" pitchFamily="34" charset="0"/>
              </a:rPr>
              <a:t>Sarajevo</a:t>
            </a:r>
            <a:endParaRPr lang="bs-Latn-BA" dirty="0">
              <a:solidFill>
                <a:schemeClr val="accent5"/>
              </a:solidFill>
              <a:latin typeface="Bahnschrift" pitchFamily="34" charset="0"/>
            </a:endParaRPr>
          </a:p>
          <a:p>
            <a:pPr marL="0" indent="0">
              <a:buNone/>
            </a:pPr>
            <a:endParaRPr lang="bs-Latn-BA" dirty="0" smtClean="0">
              <a:solidFill>
                <a:schemeClr val="bg1">
                  <a:lumMod val="95000"/>
                </a:schemeClr>
              </a:solidFill>
              <a:latin typeface="Bahnschrif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4951"/>
            <a:ext cx="7239000" cy="32004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257800" y="1809750"/>
            <a:ext cx="2431474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s-Latn-BA" sz="1800" dirty="0" smtClean="0">
                <a:solidFill>
                  <a:schemeClr val="bg1"/>
                </a:solidFill>
              </a:rPr>
              <a:t>Implementing option two, we get the following result:</a:t>
            </a:r>
          </a:p>
        </p:txBody>
      </p:sp>
    </p:spTree>
    <p:extLst>
      <p:ext uri="{BB962C8B-B14F-4D97-AF65-F5344CB8AC3E}">
        <p14:creationId xmlns:p14="http://schemas.microsoft.com/office/powerpoint/2010/main" val="345313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Use npm modules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t="-7144" r="-299" b="11677"/>
          <a:stretch/>
        </p:blipFill>
        <p:spPr>
          <a:xfrm>
            <a:off x="1143000" y="1047750"/>
            <a:ext cx="6945665" cy="3519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D:\Tasks\Articles\36630695_10212445656911640_3245542279749828608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66"/>
            <a:ext cx="5257800" cy="514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React Dev Tools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62" y="1200150"/>
            <a:ext cx="3394075" cy="3394075"/>
          </a:xfrm>
        </p:spPr>
      </p:pic>
    </p:spTree>
    <p:extLst>
      <p:ext uri="{BB962C8B-B14F-4D97-AF65-F5344CB8AC3E}">
        <p14:creationId xmlns:p14="http://schemas.microsoft.com/office/powerpoint/2010/main" val="126459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ADVANCED TOPICS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854123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REACT DOM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97832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s-Latn-BA" sz="2200" dirty="0" smtClean="0"/>
              <a:t>React Router (single page apps)</a:t>
            </a:r>
          </a:p>
          <a:p>
            <a:pPr>
              <a:buFontTx/>
              <a:buChar char="-"/>
            </a:pPr>
            <a:r>
              <a:rPr lang="bs-Latn-BA" sz="2200" dirty="0" smtClean="0"/>
              <a:t>Firebase </a:t>
            </a:r>
            <a:r>
              <a:rPr lang="bs-Latn-BA" sz="2200" dirty="0" smtClean="0"/>
              <a:t>(database </a:t>
            </a:r>
            <a:r>
              <a:rPr lang="bs-Latn-BA" sz="2200" dirty="0" smtClean="0"/>
              <a:t>as a service)</a:t>
            </a:r>
          </a:p>
          <a:p>
            <a:pPr>
              <a:buFontTx/>
              <a:buChar char="-"/>
            </a:pPr>
            <a:r>
              <a:rPr lang="bs-Latn-BA" sz="2200" dirty="0"/>
              <a:t>React Flow </a:t>
            </a:r>
            <a:r>
              <a:rPr lang="bs-Latn-BA" sz="2200" dirty="0" smtClean="0"/>
              <a:t>(quite </a:t>
            </a:r>
            <a:r>
              <a:rPr lang="bs-Latn-BA" sz="2200" dirty="0"/>
              <a:t>similar to TypeScript</a:t>
            </a:r>
            <a:r>
              <a:rPr lang="bs-Latn-BA" sz="2200" dirty="0" smtClean="0"/>
              <a:t>)</a:t>
            </a:r>
          </a:p>
          <a:p>
            <a:pPr>
              <a:buFontTx/>
              <a:buChar char="-"/>
            </a:pPr>
            <a:r>
              <a:rPr lang="bs-Latn-BA" sz="2200" dirty="0"/>
              <a:t>React Suspense and Lazy (split code into bundles</a:t>
            </a:r>
            <a:r>
              <a:rPr lang="bs-Latn-BA" sz="2200" dirty="0" smtClean="0"/>
              <a:t>)</a:t>
            </a:r>
          </a:p>
          <a:p>
            <a:pPr>
              <a:buFontTx/>
              <a:buChar char="-"/>
            </a:pPr>
            <a:r>
              <a:rPr lang="bs-Latn-BA" sz="2200" dirty="0" smtClean="0"/>
              <a:t>Context API </a:t>
            </a:r>
            <a:r>
              <a:rPr lang="bs-Latn-BA" sz="2200" dirty="0" smtClean="0"/>
              <a:t>(easier </a:t>
            </a:r>
            <a:r>
              <a:rPr lang="bs-Latn-BA" sz="2200" dirty="0" smtClean="0"/>
              <a:t>state management)</a:t>
            </a:r>
          </a:p>
          <a:p>
            <a:pPr>
              <a:buFontTx/>
              <a:buChar char="-"/>
            </a:pPr>
            <a:r>
              <a:rPr lang="bs-Latn-BA" sz="2200" dirty="0" smtClean="0"/>
              <a:t>Redux, MobX and Flux </a:t>
            </a:r>
            <a:r>
              <a:rPr lang="bs-Latn-BA" sz="2200" dirty="0" smtClean="0"/>
              <a:t>(libraries </a:t>
            </a:r>
            <a:r>
              <a:rPr lang="bs-Latn-BA" sz="2200" dirty="0" smtClean="0"/>
              <a:t>for state management)</a:t>
            </a:r>
          </a:p>
          <a:p>
            <a:pPr>
              <a:buFontTx/>
              <a:buChar char="-"/>
            </a:pPr>
            <a:r>
              <a:rPr lang="bs-Latn-BA" sz="2200" dirty="0" smtClean="0"/>
              <a:t>React Hooks </a:t>
            </a:r>
            <a:r>
              <a:rPr lang="bs-Latn-BA" sz="2200" dirty="0" smtClean="0"/>
              <a:t>(write </a:t>
            </a:r>
            <a:r>
              <a:rPr lang="bs-Latn-BA" sz="2200" dirty="0" smtClean="0"/>
              <a:t>components without a class)</a:t>
            </a:r>
            <a:endParaRPr lang="bs-Latn-BA" sz="2200" dirty="0"/>
          </a:p>
        </p:txBody>
      </p:sp>
    </p:spTree>
    <p:extLst>
      <p:ext uri="{BB962C8B-B14F-4D97-AF65-F5344CB8AC3E}">
        <p14:creationId xmlns:p14="http://schemas.microsoft.com/office/powerpoint/2010/main" val="62907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Where to learn React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bs-Latn-BA" sz="2200" dirty="0" smtClean="0"/>
              <a:t>Udemy</a:t>
            </a:r>
            <a:br>
              <a:rPr lang="bs-Latn-BA" sz="2200" dirty="0" smtClean="0"/>
            </a:br>
            <a:r>
              <a:rPr lang="bs-Latn-BA" sz="2200" dirty="0" smtClean="0"/>
              <a:t>- Andrew Mead</a:t>
            </a:r>
            <a:br>
              <a:rPr lang="bs-Latn-BA" sz="2200" dirty="0" smtClean="0"/>
            </a:br>
            <a:r>
              <a:rPr lang="bs-Latn-BA" sz="2200" dirty="0" smtClean="0"/>
              <a:t>- Steven Grider</a:t>
            </a:r>
            <a:br>
              <a:rPr lang="bs-Latn-BA" sz="2200" dirty="0" smtClean="0"/>
            </a:br>
            <a:r>
              <a:rPr lang="bs-Latn-BA" sz="2200" dirty="0" smtClean="0"/>
              <a:t>- Maximilian Schwarzmüller</a:t>
            </a:r>
          </a:p>
          <a:p>
            <a:pPr>
              <a:buFont typeface="Arial" charset="0"/>
              <a:buChar char="•"/>
            </a:pPr>
            <a:r>
              <a:rPr lang="bs-Latn-BA" sz="2200" dirty="0" smtClean="0"/>
              <a:t>Youtube</a:t>
            </a:r>
            <a:br>
              <a:rPr lang="bs-Latn-BA" sz="2200" dirty="0" smtClean="0"/>
            </a:br>
            <a:r>
              <a:rPr lang="bs-Latn-BA" sz="2200" dirty="0" smtClean="0"/>
              <a:t>- The Net Ninja</a:t>
            </a:r>
            <a:br>
              <a:rPr lang="bs-Latn-BA" sz="2200" dirty="0" smtClean="0"/>
            </a:br>
            <a:r>
              <a:rPr lang="bs-Latn-BA" sz="2200" dirty="0" smtClean="0"/>
              <a:t>- </a:t>
            </a:r>
            <a:r>
              <a:rPr lang="bs-Latn-BA" sz="2200" dirty="0"/>
              <a:t>TylerMcGinnis</a:t>
            </a:r>
            <a:r>
              <a:rPr lang="bs-Latn-BA" sz="2200" dirty="0" smtClean="0"/>
              <a:t/>
            </a:r>
            <a:br>
              <a:rPr lang="bs-Latn-BA" sz="2200" dirty="0" smtClean="0"/>
            </a:br>
            <a:r>
              <a:rPr lang="bs-Latn-BA" sz="2200" dirty="0" smtClean="0"/>
              <a:t>- TheNewBoston (outdated, but useful)</a:t>
            </a:r>
          </a:p>
          <a:p>
            <a:pPr>
              <a:buFont typeface="Arial" charset="0"/>
              <a:buChar char="•"/>
            </a:pPr>
            <a:r>
              <a:rPr lang="bs-Latn-BA" sz="2200" dirty="0" smtClean="0"/>
              <a:t>ReactJS Docs</a:t>
            </a:r>
            <a:br>
              <a:rPr lang="bs-Latn-BA" sz="2200" dirty="0" smtClean="0"/>
            </a:br>
            <a:r>
              <a:rPr lang="bs-Latn-BA" sz="2200" dirty="0" smtClean="0">
                <a:hlinkClick r:id="rId2"/>
              </a:rPr>
              <a:t>https://</a:t>
            </a:r>
            <a:r>
              <a:rPr lang="bs-Latn-BA" sz="2200" dirty="0" smtClean="0">
                <a:hlinkClick r:id="rId2"/>
              </a:rPr>
              <a:t>reactjs.org/docs/getting-started.html</a:t>
            </a:r>
            <a:endParaRPr lang="bs-Latn-BA" sz="2200" dirty="0" smtClean="0"/>
          </a:p>
          <a:p>
            <a:pPr marL="0" indent="0">
              <a:buNone/>
            </a:pPr>
            <a:endParaRPr lang="bs-Latn-BA" sz="2200" dirty="0" smtClean="0"/>
          </a:p>
          <a:p>
            <a:pPr marL="0" indent="0">
              <a:buNone/>
            </a:pPr>
            <a:endParaRPr lang="bs-Latn-BA" sz="2200" dirty="0"/>
          </a:p>
        </p:txBody>
      </p:sp>
    </p:spTree>
    <p:extLst>
      <p:ext uri="{BB962C8B-B14F-4D97-AF65-F5344CB8AC3E}">
        <p14:creationId xmlns:p14="http://schemas.microsoft.com/office/powerpoint/2010/main" val="144852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4800" dirty="0" smtClean="0"/>
              <a:t>Source material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bs-Latn-BA" sz="2200" dirty="0" smtClean="0"/>
              <a:t>Presentation and demos:</a:t>
            </a:r>
          </a:p>
          <a:p>
            <a:pPr marL="0" indent="0">
              <a:buNone/>
            </a:pPr>
            <a:r>
              <a:rPr lang="bs-Latn-BA" sz="2200" dirty="0">
                <a:hlinkClick r:id="rId2"/>
              </a:rPr>
              <a:t>https://</a:t>
            </a:r>
            <a:r>
              <a:rPr lang="bs-Latn-BA" sz="2200" dirty="0" smtClean="0">
                <a:hlinkClick r:id="rId2"/>
              </a:rPr>
              <a:t>github.com/MirzaLeka/ReactLab</a:t>
            </a:r>
            <a:endParaRPr lang="bs-Latn-BA" sz="2200" dirty="0" smtClean="0"/>
          </a:p>
          <a:p>
            <a:pPr marL="0" indent="0">
              <a:buNone/>
            </a:pPr>
            <a:endParaRPr lang="bs-Latn-BA" sz="2200" dirty="0" smtClean="0"/>
          </a:p>
          <a:p>
            <a:pPr>
              <a:buFont typeface="Arial" charset="0"/>
              <a:buChar char="•"/>
            </a:pPr>
            <a:r>
              <a:rPr lang="bs-Latn-BA" sz="2200" dirty="0" smtClean="0"/>
              <a:t>Contact</a:t>
            </a:r>
          </a:p>
          <a:p>
            <a:pPr marL="0" indent="0">
              <a:buNone/>
            </a:pPr>
            <a:r>
              <a:rPr lang="bs-Latn-BA" sz="2200" dirty="0"/>
              <a:t>JavaScript enthusiast? </a:t>
            </a:r>
            <a:r>
              <a:rPr lang="bs-Latn-BA" sz="2200" dirty="0" smtClean="0"/>
              <a:t>Tell me everything about it!</a:t>
            </a:r>
          </a:p>
          <a:p>
            <a:pPr marL="0" indent="0">
              <a:buNone/>
            </a:pPr>
            <a:r>
              <a:rPr lang="bs-Latn-BA" sz="2200" dirty="0">
                <a:hlinkClick r:id="rId3"/>
              </a:rPr>
              <a:t>https://</a:t>
            </a:r>
            <a:r>
              <a:rPr lang="bs-Latn-BA" sz="2200" dirty="0" smtClean="0">
                <a:hlinkClick r:id="rId3"/>
              </a:rPr>
              <a:t>twitter.com/mirzaleka</a:t>
            </a:r>
            <a:endParaRPr lang="bs-Latn-BA" sz="2200" dirty="0" smtClean="0"/>
          </a:p>
          <a:p>
            <a:pPr marL="0" indent="0">
              <a:buNone/>
            </a:pPr>
            <a:r>
              <a:rPr lang="bs-Latn-BA" sz="2200" dirty="0">
                <a:hlinkClick r:id="rId4"/>
              </a:rPr>
              <a:t>https://medium.com/@</a:t>
            </a:r>
            <a:r>
              <a:rPr lang="bs-Latn-BA" sz="2200" dirty="0" smtClean="0">
                <a:hlinkClick r:id="rId4"/>
              </a:rPr>
              <a:t>mirzaleka</a:t>
            </a:r>
            <a:endParaRPr lang="bs-Latn-BA" sz="2200" dirty="0" smtClean="0"/>
          </a:p>
        </p:txBody>
      </p:sp>
    </p:spTree>
    <p:extLst>
      <p:ext uri="{BB962C8B-B14F-4D97-AF65-F5344CB8AC3E}">
        <p14:creationId xmlns:p14="http://schemas.microsoft.com/office/powerpoint/2010/main" val="8930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7361" cy="5143500"/>
          </a:xfrm>
        </p:spPr>
      </p:pic>
    </p:spTree>
    <p:extLst>
      <p:ext uri="{BB962C8B-B14F-4D97-AF65-F5344CB8AC3E}">
        <p14:creationId xmlns:p14="http://schemas.microsoft.com/office/powerpoint/2010/main" val="264694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14350"/>
            <a:ext cx="8229600" cy="3962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React is a library for creating user </a:t>
            </a:r>
            <a:r>
              <a:rPr lang="en-US" dirty="0" smtClean="0"/>
              <a:t>interfaces</a:t>
            </a:r>
            <a:r>
              <a:rPr lang="bs-Latn-BA" dirty="0" smtClean="0"/>
              <a:t>, while </a:t>
            </a:r>
            <a:r>
              <a:rPr lang="en-US" dirty="0" smtClean="0"/>
              <a:t> </a:t>
            </a:r>
            <a:r>
              <a:rPr lang="en-US" dirty="0" err="1"/>
              <a:t>ReactDOM</a:t>
            </a:r>
            <a:r>
              <a:rPr lang="en-US" dirty="0"/>
              <a:t> is a library for web apps that lets you manipulate DOM, just like </a:t>
            </a:r>
            <a:r>
              <a:rPr lang="en-US" dirty="0" err="1"/>
              <a:t>jquery</a:t>
            </a:r>
            <a:r>
              <a:rPr lang="en-US" dirty="0"/>
              <a:t> but in react style.</a:t>
            </a:r>
            <a:endParaRPr lang="bs-Latn-BA" dirty="0" smtClean="0"/>
          </a:p>
          <a:p>
            <a:pPr marL="0" indent="0">
              <a:buNone/>
            </a:pPr>
            <a:endParaRPr lang="bs-Latn-BA" dirty="0" smtClean="0"/>
          </a:p>
          <a:p>
            <a:pPr marL="0" indent="0">
              <a:buNone/>
            </a:pPr>
            <a:r>
              <a:rPr lang="bs-Latn-BA" dirty="0" smtClean="0"/>
              <a:t>ReactDOM comes with many methods, but the most used one is render().</a:t>
            </a:r>
          </a:p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r>
              <a:rPr lang="bs-Latn-BA" dirty="0" smtClean="0"/>
              <a:t>ReactDOM.render() is responsible for rendering our React components in a browser. </a:t>
            </a:r>
          </a:p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r>
              <a:rPr lang="bs-Latn-BA" dirty="0" smtClean="0"/>
              <a:t>ReactDOM is written only once and placed in your main javascript file (app.js or index.js).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64666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9" y="1657350"/>
            <a:ext cx="6983662" cy="2936875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4" y="285750"/>
            <a:ext cx="6954982" cy="11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0" y="2114550"/>
            <a:ext cx="9144000" cy="857250"/>
          </a:xfrm>
          <a:solidFill>
            <a:srgbClr val="2F45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s-Latn-BA" sz="4800" dirty="0" smtClean="0">
                <a:solidFill>
                  <a:schemeClr val="bg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JSX</a:t>
            </a:r>
            <a:endParaRPr lang="en-US" sz="4800" dirty="0">
              <a:solidFill>
                <a:schemeClr val="bg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156067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1740</TotalTime>
  <Words>862</Words>
  <Application>Microsoft Office PowerPoint</Application>
  <PresentationFormat>On-screen Show (16:9)</PresentationFormat>
  <Paragraphs>162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Executive</vt:lpstr>
      <vt:lpstr>PowerPoint Presentation</vt:lpstr>
      <vt:lpstr>React is ...</vt:lpstr>
      <vt:lpstr>How React works?</vt:lpstr>
      <vt:lpstr>Installation</vt:lpstr>
      <vt:lpstr>Keywords</vt:lpstr>
      <vt:lpstr>REACT DOM</vt:lpstr>
      <vt:lpstr>PowerPoint Presentation</vt:lpstr>
      <vt:lpstr>PowerPoint Presentation</vt:lpstr>
      <vt:lpstr>JSX</vt:lpstr>
      <vt:lpstr>PowerPoint Presentation</vt:lpstr>
      <vt:lpstr>Hello React</vt:lpstr>
      <vt:lpstr>JSX vs HTML</vt:lpstr>
      <vt:lpstr>Nesting JavaScript within JSX</vt:lpstr>
      <vt:lpstr>Looping through JSX</vt:lpstr>
      <vt:lpstr>But there are limits</vt:lpstr>
      <vt:lpstr>Ternary Operator!</vt:lpstr>
      <vt:lpstr>JSX ignores Booleans, null and undefined</vt:lpstr>
      <vt:lpstr>COMPONENTS</vt:lpstr>
      <vt:lpstr>PowerPoint Presentation</vt:lpstr>
      <vt:lpstr>React vs World</vt:lpstr>
      <vt:lpstr>First React Component</vt:lpstr>
      <vt:lpstr>PowerPoint Presentation</vt:lpstr>
      <vt:lpstr>Render function</vt:lpstr>
      <vt:lpstr>Conditional Rendering</vt:lpstr>
      <vt:lpstr>Stateful (class) component</vt:lpstr>
      <vt:lpstr>Stateless (functional) component</vt:lpstr>
      <vt:lpstr>Importing and Exporting Components</vt:lpstr>
      <vt:lpstr>Nesting Components</vt:lpstr>
      <vt:lpstr>Using Stateless components</vt:lpstr>
      <vt:lpstr>PROPS</vt:lpstr>
      <vt:lpstr>PowerPoint Presentation</vt:lpstr>
      <vt:lpstr>Using props</vt:lpstr>
      <vt:lpstr>Functions as Props</vt:lpstr>
      <vt:lpstr>CHILDREN</vt:lpstr>
      <vt:lpstr>PowerPoint Presentation</vt:lpstr>
      <vt:lpstr>STATES</vt:lpstr>
      <vt:lpstr>PowerPoint Presentation</vt:lpstr>
      <vt:lpstr>Working with States</vt:lpstr>
      <vt:lpstr>Create a  Button</vt:lpstr>
      <vt:lpstr>Create a  Form</vt:lpstr>
      <vt:lpstr>LIFECYCLE METHODS</vt:lpstr>
      <vt:lpstr>PowerPoint Presentation</vt:lpstr>
      <vt:lpstr>ASYNCHRONOUS JAVASCRIPT</vt:lpstr>
      <vt:lpstr>AJAX</vt:lpstr>
      <vt:lpstr>Working with API data</vt:lpstr>
      <vt:lpstr>STYLING REACT</vt:lpstr>
      <vt:lpstr>PowerPoint Presentation</vt:lpstr>
      <vt:lpstr>STYLED COMPONENTS</vt:lpstr>
      <vt:lpstr>PowerPoint Presentation</vt:lpstr>
      <vt:lpstr>REACT BOOTSTRAP</vt:lpstr>
      <vt:lpstr>PowerPoint Presentation</vt:lpstr>
      <vt:lpstr>TIPS AND TRICKS</vt:lpstr>
      <vt:lpstr>Comments in JSX</vt:lpstr>
      <vt:lpstr>Don‘t do this</vt:lpstr>
      <vt:lpstr>Use ES6 Destructuring</vt:lpstr>
      <vt:lpstr>&amp;&amp; vs ||</vt:lpstr>
      <vt:lpstr>Use npm modules</vt:lpstr>
      <vt:lpstr>React Dev Tools</vt:lpstr>
      <vt:lpstr>ADVANCED TOPICS</vt:lpstr>
      <vt:lpstr>PowerPoint Presentation</vt:lpstr>
      <vt:lpstr>Where to learn React</vt:lpstr>
      <vt:lpstr>Source material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Mirza</dc:creator>
  <cp:lastModifiedBy>Mirza</cp:lastModifiedBy>
  <cp:revision>450</cp:revision>
  <dcterms:created xsi:type="dcterms:W3CDTF">2019-04-09T16:05:27Z</dcterms:created>
  <dcterms:modified xsi:type="dcterms:W3CDTF">2019-04-15T00:58:41Z</dcterms:modified>
</cp:coreProperties>
</file>