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5" r:id="rId4"/>
    <p:sldId id="276" r:id="rId5"/>
    <p:sldId id="259" r:id="rId6"/>
    <p:sldId id="267" r:id="rId7"/>
    <p:sldId id="274" r:id="rId8"/>
    <p:sldId id="275" r:id="rId9"/>
    <p:sldId id="277" r:id="rId10"/>
    <p:sldId id="281" r:id="rId11"/>
    <p:sldId id="278" r:id="rId12"/>
    <p:sldId id="261" r:id="rId13"/>
    <p:sldId id="280" r:id="rId14"/>
    <p:sldId id="279" r:id="rId15"/>
    <p:sldId id="26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1180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33A1F-5A51-49B4-B874-241A60DE2EDB}" type="datetimeFigureOut">
              <a:rPr lang="en-IN" smtClean="0"/>
              <a:pPr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ED0D1-8F23-4D31-B623-E456767A1F0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4172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5DB7-B264-44B1-B38D-54D8BB1534C7}" type="datetime1">
              <a:rPr lang="en-IN" smtClean="0"/>
              <a:pPr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7758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BFA0-4821-4D66-A4DC-522F4409A47F}" type="datetime1">
              <a:rPr lang="en-IN" smtClean="0"/>
              <a:pPr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917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17B4-6D44-452E-A038-C0227179EE24}" type="datetime1">
              <a:rPr lang="en-IN" smtClean="0"/>
              <a:pPr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006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3623-4971-42C0-B417-82E348761CB8}" type="datetime1">
              <a:rPr lang="en-IN" smtClean="0"/>
              <a:pPr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2084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AED23-F9B7-40C7-9654-F47C6BA2CE37}" type="datetime1">
              <a:rPr lang="en-IN" smtClean="0"/>
              <a:pPr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0991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A6A5-B7B1-490D-81B0-818843339611}" type="datetime1">
              <a:rPr lang="en-IN" smtClean="0"/>
              <a:pPr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1691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3573A-7C96-4930-8548-81831DF49323}" type="datetime1">
              <a:rPr lang="en-IN" smtClean="0"/>
              <a:pPr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143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6FEC-DA9A-4532-932A-E4F3DDF14766}" type="datetime1">
              <a:rPr lang="en-IN" smtClean="0"/>
              <a:pPr/>
              <a:t>13-03-2025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2639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9342-0650-45C9-94F4-3B36C81166E6}" type="datetime1">
              <a:rPr lang="en-IN" smtClean="0"/>
              <a:pPr/>
              <a:t>13-03-2025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105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A8B2-C080-41EF-A469-698CCC685CD3}" type="datetime1">
              <a:rPr lang="en-IN" smtClean="0"/>
              <a:pPr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276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284B-EB58-4F3C-9F19-6B4BDA5B1F78}" type="datetime1">
              <a:rPr lang="en-IN" smtClean="0"/>
              <a:pPr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290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EC7A1-EDF4-48E4-B49F-AE02E075FB12}" type="datetime1">
              <a:rPr lang="en-IN" smtClean="0"/>
              <a:pPr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E1DAF-F789-4ABF-9483-6DE6E44E63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341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measurement.2019.05.039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oi.org/10.1016/j.measurement.2020.10819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007/s40032-019-00519-9" TargetMode="External"/><Relationship Id="rId5" Type="http://schemas.openxmlformats.org/officeDocument/2006/relationships/hyperlink" Target="https://doi.org/10.1007/s12206-019-0103-x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doi.org/10.1007/s40430-020-02561-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0F556486-4826-8E68-53A1-1C4B0547AD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5A96D9DB-F133-DDF9-18F2-26FB2D322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4EF22D5B-36C0-C5C1-0DAB-F1DEA580AA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39C9B4B-83E8-F0F0-7139-A0E24E27BCA9}"/>
              </a:ext>
            </a:extLst>
          </p:cNvPr>
          <p:cNvCxnSpPr/>
          <p:nvPr/>
        </p:nvCxnSpPr>
        <p:spPr>
          <a:xfrm>
            <a:off x="337247" y="1464524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D05537B6-EFBB-8987-B329-1AE5C655BB06}"/>
              </a:ext>
            </a:extLst>
          </p:cNvPr>
          <p:cNvCxnSpPr/>
          <p:nvPr/>
        </p:nvCxnSpPr>
        <p:spPr>
          <a:xfrm>
            <a:off x="307428" y="5812972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D0B4D15-76AB-A340-7246-B3586610274C}"/>
              </a:ext>
            </a:extLst>
          </p:cNvPr>
          <p:cNvSpPr txBox="1"/>
          <p:nvPr/>
        </p:nvSpPr>
        <p:spPr>
          <a:xfrm>
            <a:off x="1181018" y="900904"/>
            <a:ext cx="675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NATIONAL SYMPOSIUM ON ROTOR DYNAMICS 2024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704E2EC-4714-4B62-1DA7-71D71CF99465}"/>
              </a:ext>
            </a:extLst>
          </p:cNvPr>
          <p:cNvSpPr txBox="1"/>
          <p:nvPr/>
        </p:nvSpPr>
        <p:spPr>
          <a:xfrm>
            <a:off x="2028949" y="3920987"/>
            <a:ext cx="5192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hangingPunct="0"/>
            <a:r>
              <a:rPr lang="en-IN" sz="2400" b="1" dirty="0" err="1" smtClean="0"/>
              <a:t>Mirza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Samad</a:t>
            </a:r>
            <a:r>
              <a:rPr lang="en-IN" sz="2400" b="1" dirty="0" smtClean="0"/>
              <a:t> Beg,</a:t>
            </a:r>
            <a:endParaRPr lang="en-US" sz="2400" b="1" dirty="0" smtClean="0"/>
          </a:p>
          <a:p>
            <a:pPr algn="ctr" hangingPunct="0"/>
            <a:r>
              <a:rPr lang="en-IN" sz="2400" b="1" dirty="0" err="1" smtClean="0"/>
              <a:t>Ravuri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Yuvanth</a:t>
            </a:r>
            <a:r>
              <a:rPr lang="en-IN" sz="2400" b="1" dirty="0" smtClean="0"/>
              <a:t>,</a:t>
            </a:r>
            <a:endParaRPr lang="en-US" sz="2400" b="1" dirty="0" smtClean="0"/>
          </a:p>
          <a:p>
            <a:pPr algn="ctr" hangingPunct="0"/>
            <a:r>
              <a:rPr lang="en-IN" sz="2400" b="1" dirty="0" err="1" smtClean="0"/>
              <a:t>Prabhu</a:t>
            </a:r>
            <a:r>
              <a:rPr lang="en-IN" sz="2400" b="1" dirty="0" smtClean="0"/>
              <a:t> S,</a:t>
            </a:r>
          </a:p>
          <a:p>
            <a:pPr algn="ctr" hangingPunct="0"/>
            <a:r>
              <a:rPr lang="en-US" sz="2400" b="1" dirty="0" smtClean="0"/>
              <a:t>C. </a:t>
            </a:r>
            <a:r>
              <a:rPr lang="en-US" sz="2400" b="1" dirty="0" err="1" smtClean="0"/>
              <a:t>Shravankumar</a:t>
            </a:r>
            <a:endParaRPr lang="en-US" sz="2400" b="1" dirty="0" smtClean="0"/>
          </a:p>
          <a:p>
            <a:pPr algn="ctr" hangingPunct="0"/>
            <a:r>
              <a:rPr lang="en-US" sz="2400" b="1" dirty="0" smtClean="0"/>
              <a:t>SRMIST, </a:t>
            </a:r>
            <a:r>
              <a:rPr lang="en-US" sz="2400" b="1" dirty="0" err="1" smtClean="0"/>
              <a:t>Kattankulathur</a:t>
            </a:r>
            <a:r>
              <a:rPr lang="en-US" sz="2400" b="1" dirty="0" smtClean="0"/>
              <a:t>, India</a:t>
            </a:r>
            <a:endParaRPr lang="en-US" sz="24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37D7B998-6982-80EC-E4F5-EBB78F127021}"/>
              </a:ext>
            </a:extLst>
          </p:cNvPr>
          <p:cNvSpPr/>
          <p:nvPr/>
        </p:nvSpPr>
        <p:spPr>
          <a:xfrm>
            <a:off x="467139" y="1520687"/>
            <a:ext cx="8130209" cy="23158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hangingPunct="0"/>
            <a:endParaRPr lang="en-US" sz="3600" b="1" dirty="0" smtClean="0"/>
          </a:p>
          <a:p>
            <a:pPr algn="ctr" hangingPunct="0"/>
            <a:r>
              <a:rPr lang="en-US" sz="3600" b="1" dirty="0" smtClean="0"/>
              <a:t>FAULT CLASSIFICATION IN ROLLING ELEMENT BEARINGS USING MACHINE LEARNING TECHNIQUES</a:t>
            </a:r>
            <a:endParaRPr lang="en-US" sz="3600" dirty="0" smtClean="0"/>
          </a:p>
          <a:p>
            <a:pPr algn="ctr"/>
            <a:endParaRPr lang="en-IN" sz="36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C96217ED-5AE9-39EE-63B4-B3C45BC7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BA4C00F-9186-F1CF-915F-F1458CDF1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2884" y="5955114"/>
            <a:ext cx="8118232" cy="79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7391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A10A96A-6312-82F1-0417-E23C0359F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F6EE5E83-E419-86D2-4DB5-654DA86DB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F34C7966-8A21-A268-6E34-F8E84FC1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F785C448-7D84-B744-70D1-D799135A24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2A88E40-32AB-8982-5BA0-0DD2412379D7}"/>
              </a:ext>
            </a:extLst>
          </p:cNvPr>
          <p:cNvCxnSpPr/>
          <p:nvPr/>
        </p:nvCxnSpPr>
        <p:spPr>
          <a:xfrm>
            <a:off x="307429" y="1074058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EF92DB4-E188-AD6B-35F6-6A9C1027DBCA}"/>
              </a:ext>
            </a:extLst>
          </p:cNvPr>
          <p:cNvSpPr txBox="1"/>
          <p:nvPr/>
        </p:nvSpPr>
        <p:spPr>
          <a:xfrm>
            <a:off x="-1200853" y="6417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NSRD 2024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B6C75C5-C057-282B-C49F-475C8B94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BD28FD0-7401-F726-E14F-D6B458D63161}"/>
              </a:ext>
            </a:extLst>
          </p:cNvPr>
          <p:cNvSpPr txBox="1"/>
          <p:nvPr/>
        </p:nvSpPr>
        <p:spPr>
          <a:xfrm>
            <a:off x="0" y="1137774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of the work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91A8E6-AC12-7D09-1788-ED8AE277BB8B}"/>
              </a:ext>
            </a:extLst>
          </p:cNvPr>
          <p:cNvSpPr txBox="1"/>
          <p:nvPr/>
        </p:nvSpPr>
        <p:spPr>
          <a:xfrm>
            <a:off x="262161" y="1691313"/>
            <a:ext cx="8399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lvl="1">
              <a:buFont typeface="Arial" pitchFamily="34" charset="0"/>
              <a:buChar char="•"/>
            </a:pPr>
            <a:r>
              <a:rPr lang="en-IN" sz="1400" b="1" dirty="0" smtClean="0"/>
              <a:t>Table of Extracted Features:</a:t>
            </a:r>
            <a:endParaRPr lang="en-US" sz="1400" b="1" dirty="0" smtClean="0"/>
          </a:p>
          <a:p>
            <a:pPr algn="just"/>
            <a:endParaRPr lang="en-US" sz="1400" b="1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A9D61D4-3FF8-436D-C7A0-E7DCB6B35952}"/>
              </a:ext>
            </a:extLst>
          </p:cNvPr>
          <p:cNvCxnSpPr/>
          <p:nvPr/>
        </p:nvCxnSpPr>
        <p:spPr>
          <a:xfrm>
            <a:off x="307428" y="6356351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3909" y="1991763"/>
          <a:ext cx="8805945" cy="4074137"/>
        </p:xfrm>
        <a:graphic>
          <a:graphicData uri="http://schemas.openxmlformats.org/drawingml/2006/table">
            <a:tbl>
              <a:tblPr/>
              <a:tblGrid>
                <a:gridCol w="411242"/>
                <a:gridCol w="482600"/>
                <a:gridCol w="425450"/>
                <a:gridCol w="552450"/>
                <a:gridCol w="533400"/>
                <a:gridCol w="571500"/>
                <a:gridCol w="584200"/>
                <a:gridCol w="571500"/>
                <a:gridCol w="571500"/>
                <a:gridCol w="609600"/>
                <a:gridCol w="615950"/>
                <a:gridCol w="571500"/>
                <a:gridCol w="577850"/>
                <a:gridCol w="631190"/>
                <a:gridCol w="659958"/>
                <a:gridCol w="436055"/>
              </a:tblGrid>
              <a:tr h="6197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Index</a:t>
                      </a:r>
                    </a:p>
                  </a:txBody>
                  <a:tcPr marL="2724" marR="2724" marT="2724" marB="0" anchor="ctr" anchorCtr="1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Max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Min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Std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RMS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Skewness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Kurtosis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Crest </a:t>
                      </a:r>
                      <a:endParaRPr lang="en-US" sz="10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t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Factor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Form Factor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Peak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Frequency</a:t>
                      </a:r>
                    </a:p>
                    <a:p>
                      <a:pPr algn="ctr" fontAlgn="t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Peak</a:t>
                      </a:r>
                      <a:r>
                        <a:rPr lang="en-US" sz="10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Frequency</a:t>
                      </a:r>
                    </a:p>
                    <a:p>
                      <a:pPr algn="ctr" fontAlgn="t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Amplitude1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Amplitude</a:t>
                      </a:r>
                    </a:p>
                    <a:p>
                      <a:pPr algn="ctr" fontAlgn="t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Revolutions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923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2724" marR="2724" marT="2724" marB="0" anchor="ctr"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-0.496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-0.09081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0.091463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0.128887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0.0343691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0.405106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3.103493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-1.419275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493.16406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14.64844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90.59393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42.0558421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Initial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2724" marR="2724" marT="2724" marB="0" anchor="ctr"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0.493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-0.566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-0.0915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0.091734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0.129562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0.0010971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0.445381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3.805125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-1.416038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493.16406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33.20313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100.8939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40.6184416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20033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Initial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7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2724" marR="2724" marT="2724" marB="0" anchor="ctr"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-0.601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-0.09392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0.091815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0.131339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0.0530678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0.389381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2.938962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-1.398465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493.16406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14.64844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97.64808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49.8327765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40033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Initial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7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1049</a:t>
                      </a:r>
                    </a:p>
                  </a:txBody>
                  <a:tcPr marL="2724" marR="2724" marT="2724" marB="0" anchor="ctr"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0.574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-0.833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-0.11453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0.111536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0.159864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0.0011053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0.795298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3.590547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-1.395842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36.132813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33.20313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51.0929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47.596381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20940033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Middle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85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1050</a:t>
                      </a:r>
                    </a:p>
                  </a:txBody>
                  <a:tcPr marL="2724" marR="2724" marT="2724" marB="0" anchor="ctr"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0.476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-0.725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-0.11459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0.112921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0.160878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0.0026802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0.758125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2.958758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-1.403927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494.14063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1.953125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55.14934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54.3997314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20960033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Middle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4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1051</a:t>
                      </a:r>
                    </a:p>
                  </a:txBody>
                  <a:tcPr marL="2724" marR="2724" marT="2724" marB="0" anchor="ctr"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0.686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-0.801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-0.11423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0.113336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0.160912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-0.00525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0.807285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4.263196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-1.408684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14.648438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494.1406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82.7756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55.7539361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20980033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Middle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66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2155</a:t>
                      </a:r>
                    </a:p>
                  </a:txBody>
                  <a:tcPr marL="2724" marR="2724" marT="2724" marB="0" anchor="ctr"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4.902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-0.10755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0.520587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0.531569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-0.083691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11.26935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9.221756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-4.942327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293.94531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359.375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484.43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378.936505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43060033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Inner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race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3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2156</a:t>
                      </a:r>
                    </a:p>
                  </a:txBody>
                  <a:tcPr marL="2724" marR="2724" marT="2724" marB="0" anchor="ctr"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4.316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-4.875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-0.11718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0.459761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0.474447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-0.303903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9.387377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9.096908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-4.048985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293.94531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359.375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453.9675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366.928725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43080033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Inner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race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56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2157</a:t>
                      </a:r>
                    </a:p>
                  </a:txBody>
                  <a:tcPr marL="2724" marR="2724" marT="2724" marB="0" anchor="ctr" anchorCtr="1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4.998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-5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0.129027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0.579432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0.59361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0.0671893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5.901806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8.419671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4.600673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293.94531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260.7422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770.1537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464.321311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43100033</a:t>
                      </a: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Inner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race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2724" marR="2724" marT="2724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1604" y="6002447"/>
            <a:ext cx="758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IN" sz="1000" i="1" dirty="0" smtClean="0"/>
              <a:t>In actual dataset </a:t>
            </a:r>
            <a:r>
              <a:rPr lang="en-US" sz="1000" i="1" dirty="0" smtClean="0"/>
              <a:t>Top 5 Peak Frequencies and Amplitudes</a:t>
            </a:r>
            <a:r>
              <a:rPr lang="en-IN" sz="1000" i="1" dirty="0" smtClean="0"/>
              <a:t> were used (This table indicated extracted features of bearing 3 in test 1).</a:t>
            </a:r>
          </a:p>
        </p:txBody>
      </p:sp>
    </p:spTree>
    <p:extLst>
      <p:ext uri="{BB962C8B-B14F-4D97-AF65-F5344CB8AC3E}">
        <p14:creationId xmlns:p14="http://schemas.microsoft.com/office/powerpoint/2010/main" xmlns="" val="14145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A10A96A-6312-82F1-0417-E23C0359F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F6EE5E83-E419-86D2-4DB5-654DA86DB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F34C7966-8A21-A268-6E34-F8E84FC1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F785C448-7D84-B744-70D1-D799135A24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2A88E40-32AB-8982-5BA0-0DD2412379D7}"/>
              </a:ext>
            </a:extLst>
          </p:cNvPr>
          <p:cNvCxnSpPr/>
          <p:nvPr/>
        </p:nvCxnSpPr>
        <p:spPr>
          <a:xfrm>
            <a:off x="307429" y="1074058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EF92DB4-E188-AD6B-35F6-6A9C1027DBCA}"/>
              </a:ext>
            </a:extLst>
          </p:cNvPr>
          <p:cNvSpPr txBox="1"/>
          <p:nvPr/>
        </p:nvSpPr>
        <p:spPr>
          <a:xfrm>
            <a:off x="-1200853" y="6417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NSRD 2024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B6C75C5-C057-282B-C49F-475C8B94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BD28FD0-7401-F726-E14F-D6B458D63161}"/>
              </a:ext>
            </a:extLst>
          </p:cNvPr>
          <p:cNvSpPr txBox="1"/>
          <p:nvPr/>
        </p:nvSpPr>
        <p:spPr>
          <a:xfrm>
            <a:off x="0" y="1137774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of the work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91A8E6-AC12-7D09-1788-ED8AE277BB8B}"/>
              </a:ext>
            </a:extLst>
          </p:cNvPr>
          <p:cNvSpPr txBox="1"/>
          <p:nvPr/>
        </p:nvSpPr>
        <p:spPr>
          <a:xfrm>
            <a:off x="280268" y="1673207"/>
            <a:ext cx="872793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Model Selection and Evaluation :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Objective:</a:t>
            </a:r>
            <a:endParaRPr lang="en-US" sz="1400" dirty="0" smtClean="0"/>
          </a:p>
          <a:p>
            <a:pPr marL="180000">
              <a:buFont typeface="Arial" pitchFamily="34" charset="0"/>
              <a:buChar char="•"/>
            </a:pPr>
            <a:r>
              <a:rPr lang="en-US" sz="1400" dirty="0" smtClean="0"/>
              <a:t>Use extracted features to train and evaluate machine learning models for fault classification.</a:t>
            </a:r>
          </a:p>
          <a:p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Models Used:</a:t>
            </a:r>
            <a:endParaRPr lang="en-US" sz="1400" dirty="0" smtClean="0"/>
          </a:p>
          <a:p>
            <a:pPr marL="180000">
              <a:buFont typeface="Arial" pitchFamily="34" charset="0"/>
              <a:buChar char="•"/>
            </a:pPr>
            <a:r>
              <a:rPr lang="en-US" sz="1400" b="1" dirty="0" smtClean="0"/>
              <a:t>Random Forest (RF):</a:t>
            </a:r>
            <a:r>
              <a:rPr lang="en-US" sz="1400" dirty="0" smtClean="0"/>
              <a:t> High accuracy and interpretability.</a:t>
            </a:r>
          </a:p>
          <a:p>
            <a:pPr marL="180000">
              <a:buFont typeface="Arial" pitchFamily="34" charset="0"/>
              <a:buChar char="•"/>
            </a:pPr>
            <a:r>
              <a:rPr lang="en-US" sz="1400" b="1" dirty="0" smtClean="0"/>
              <a:t>Decision Tree (DT):</a:t>
            </a:r>
            <a:r>
              <a:rPr lang="en-US" sz="1400" dirty="0" smtClean="0"/>
              <a:t> Simple and effective for classification.</a:t>
            </a:r>
          </a:p>
          <a:p>
            <a:pPr marL="180000">
              <a:buFont typeface="Arial" pitchFamily="34" charset="0"/>
              <a:buChar char="•"/>
            </a:pPr>
            <a:r>
              <a:rPr lang="en-US" sz="1400" b="1" dirty="0" err="1" smtClean="0"/>
              <a:t>XGBoost</a:t>
            </a:r>
            <a:r>
              <a:rPr lang="en-US" sz="1400" b="1" dirty="0" smtClean="0"/>
              <a:t> (XGB):</a:t>
            </a:r>
            <a:r>
              <a:rPr lang="en-US" sz="1400" dirty="0" smtClean="0"/>
              <a:t> Gradient boosting for robust performance.</a:t>
            </a:r>
          </a:p>
          <a:p>
            <a:pPr marL="180000">
              <a:buFont typeface="Arial" pitchFamily="34" charset="0"/>
              <a:buChar char="•"/>
            </a:pPr>
            <a:r>
              <a:rPr lang="en-US" sz="1400" b="1" dirty="0" smtClean="0"/>
              <a:t>Support Vector Machine (SVM):</a:t>
            </a:r>
            <a:r>
              <a:rPr lang="en-US" sz="1400" dirty="0" smtClean="0"/>
              <a:t> Effective for high-dimensional data.</a:t>
            </a:r>
          </a:p>
          <a:p>
            <a:pPr marL="180000">
              <a:buFont typeface="Arial" pitchFamily="34" charset="0"/>
              <a:buChar char="•"/>
            </a:pPr>
            <a:r>
              <a:rPr lang="en-US" sz="1400" b="1" dirty="0" smtClean="0"/>
              <a:t>Artificial Neural Network (ANN):</a:t>
            </a:r>
            <a:r>
              <a:rPr lang="en-US" sz="1400" dirty="0" smtClean="0"/>
              <a:t> Captures complex patterns in the data.</a:t>
            </a:r>
          </a:p>
          <a:p>
            <a:pPr marL="180000">
              <a:buFont typeface="Arial" pitchFamily="34" charset="0"/>
              <a:buChar char="•"/>
            </a:pPr>
            <a:r>
              <a:rPr lang="en-US" sz="1400" b="1" dirty="0" smtClean="0"/>
              <a:t>K-Nearest Neighbors (KNN):</a:t>
            </a:r>
            <a:r>
              <a:rPr lang="en-US" sz="1400" dirty="0" smtClean="0"/>
              <a:t> Distance-based classification.</a:t>
            </a:r>
          </a:p>
          <a:p>
            <a:pPr marL="180000">
              <a:buFont typeface="Arial" pitchFamily="34" charset="0"/>
              <a:buChar char="•"/>
            </a:pPr>
            <a:r>
              <a:rPr lang="en-US" sz="1400" b="1" dirty="0" smtClean="0"/>
              <a:t>Logistic Regression (LR):</a:t>
            </a:r>
            <a:r>
              <a:rPr lang="en-US" sz="1400" dirty="0" smtClean="0"/>
              <a:t> Baseline model for comparison.</a:t>
            </a:r>
          </a:p>
          <a:p>
            <a:pPr marL="180000"/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Key </a:t>
            </a:r>
            <a:r>
              <a:rPr lang="en-US" sz="1400" b="1" dirty="0" err="1" smtClean="0"/>
              <a:t>HyperParameters</a:t>
            </a:r>
            <a:r>
              <a:rPr lang="en-US" sz="1400" b="1" dirty="0" smtClean="0"/>
              <a:t>:</a:t>
            </a:r>
            <a:endParaRPr lang="en-US" sz="1400" dirty="0" smtClean="0"/>
          </a:p>
          <a:p>
            <a:pPr marL="180000">
              <a:buFont typeface="Arial" pitchFamily="34" charset="0"/>
              <a:buChar char="•"/>
            </a:pPr>
            <a:r>
              <a:rPr lang="en-US" sz="1400" b="1" dirty="0" smtClean="0"/>
              <a:t>RF: </a:t>
            </a:r>
            <a:r>
              <a:rPr lang="en-US" sz="1400" dirty="0" err="1" smtClean="0"/>
              <a:t>n_estimators</a:t>
            </a:r>
            <a:r>
              <a:rPr lang="en-US" sz="1400" dirty="0" smtClean="0"/>
              <a:t> = 100, </a:t>
            </a:r>
            <a:r>
              <a:rPr lang="en-US" sz="1400" dirty="0" err="1" smtClean="0"/>
              <a:t>max_depth</a:t>
            </a:r>
            <a:r>
              <a:rPr lang="en-US" sz="1400" dirty="0" smtClean="0"/>
              <a:t> = 25, </a:t>
            </a:r>
            <a:r>
              <a:rPr lang="en-US" sz="1400" dirty="0" err="1" smtClean="0"/>
              <a:t>max_features</a:t>
            </a:r>
            <a:r>
              <a:rPr lang="en-US" sz="1400" dirty="0" smtClean="0"/>
              <a:t>=​</a:t>
            </a:r>
            <a:r>
              <a:rPr lang="en-US" sz="1400" dirty="0" err="1" smtClean="0"/>
              <a:t>sqrt</a:t>
            </a:r>
            <a:endParaRPr lang="en-US" sz="1400" dirty="0" smtClean="0"/>
          </a:p>
          <a:p>
            <a:pPr marL="180000">
              <a:buFont typeface="Arial" pitchFamily="34" charset="0"/>
              <a:buChar char="•"/>
            </a:pPr>
            <a:r>
              <a:rPr lang="en-US" sz="1400" b="1" dirty="0" smtClean="0"/>
              <a:t>DT: </a:t>
            </a:r>
            <a:r>
              <a:rPr lang="en-US" sz="1400" dirty="0" err="1" smtClean="0"/>
              <a:t>max_depth</a:t>
            </a:r>
            <a:r>
              <a:rPr lang="en-US" sz="1400" dirty="0" smtClean="0"/>
              <a:t> = 8, Pruning Parameter (</a:t>
            </a:r>
            <a:r>
              <a:rPr lang="el-GR" sz="1400" dirty="0" smtClean="0"/>
              <a:t>α</a:t>
            </a:r>
            <a:r>
              <a:rPr lang="en-IN" sz="1400" dirty="0" smtClean="0"/>
              <a:t> </a:t>
            </a:r>
            <a:r>
              <a:rPr lang="el-GR" sz="1400" dirty="0" smtClean="0"/>
              <a:t>=</a:t>
            </a:r>
            <a:r>
              <a:rPr lang="en-IN" sz="1400" dirty="0" smtClean="0"/>
              <a:t> </a:t>
            </a:r>
            <a:r>
              <a:rPr lang="el-GR" sz="1400" dirty="0" smtClean="0"/>
              <a:t>0), </a:t>
            </a:r>
            <a:r>
              <a:rPr lang="en-US" sz="1400" dirty="0" err="1" smtClean="0"/>
              <a:t>max_features</a:t>
            </a:r>
            <a:r>
              <a:rPr lang="en-US" sz="1400" dirty="0" smtClean="0"/>
              <a:t> = 20</a:t>
            </a:r>
          </a:p>
          <a:p>
            <a:pPr marL="180000">
              <a:buFont typeface="Arial" pitchFamily="34" charset="0"/>
              <a:buChar char="•"/>
            </a:pPr>
            <a:r>
              <a:rPr lang="en-US" sz="1400" b="1" dirty="0" smtClean="0"/>
              <a:t>SVM: </a:t>
            </a:r>
            <a:r>
              <a:rPr lang="en-US" sz="1400" dirty="0" smtClean="0"/>
              <a:t>Regularization Parameter (C = 100), Decision Boundary Parameter (</a:t>
            </a:r>
            <a:r>
              <a:rPr lang="el-GR" sz="1400" dirty="0" smtClean="0"/>
              <a:t>γ</a:t>
            </a:r>
            <a:r>
              <a:rPr lang="en-IN" sz="1400" dirty="0" smtClean="0"/>
              <a:t> </a:t>
            </a:r>
            <a:r>
              <a:rPr lang="el-GR" sz="1400" dirty="0" smtClean="0"/>
              <a:t>=</a:t>
            </a:r>
            <a:r>
              <a:rPr lang="en-IN" sz="1400" dirty="0" smtClean="0"/>
              <a:t> </a:t>
            </a:r>
            <a:r>
              <a:rPr lang="el-GR" sz="1400" dirty="0" smtClean="0"/>
              <a:t>0.1)</a:t>
            </a:r>
          </a:p>
          <a:p>
            <a:pPr marL="180000">
              <a:buFont typeface="Arial" pitchFamily="34" charset="0"/>
              <a:buChar char="•"/>
            </a:pPr>
            <a:r>
              <a:rPr lang="en-US" sz="1400" b="1" dirty="0" smtClean="0"/>
              <a:t>ANN: </a:t>
            </a:r>
            <a:r>
              <a:rPr lang="en-US" sz="1400" dirty="0" smtClean="0"/>
              <a:t>Number of Hidden Layers = 1, Hidden Layer Size = 50, Learning Rate = 0.01, Epochs = 1000.</a:t>
            </a:r>
          </a:p>
          <a:p>
            <a:pPr marL="180000">
              <a:buFont typeface="Arial" pitchFamily="34" charset="0"/>
              <a:buChar char="•"/>
            </a:pPr>
            <a:r>
              <a:rPr lang="en-US" sz="1400" b="1" dirty="0" smtClean="0"/>
              <a:t>KNN: </a:t>
            </a:r>
            <a:r>
              <a:rPr lang="en-US" sz="1400" dirty="0" smtClean="0"/>
              <a:t>metric = </a:t>
            </a:r>
            <a:r>
              <a:rPr lang="en-US" sz="1400" dirty="0" err="1" smtClean="0"/>
              <a:t>euclidean</a:t>
            </a:r>
            <a:r>
              <a:rPr lang="en-US" sz="1400" dirty="0" smtClean="0"/>
              <a:t>, </a:t>
            </a:r>
            <a:r>
              <a:rPr lang="en-US" sz="1400" dirty="0" err="1" smtClean="0"/>
              <a:t>n_neighbors</a:t>
            </a:r>
            <a:r>
              <a:rPr lang="en-US" sz="1400" dirty="0" smtClean="0"/>
              <a:t> = 1, Weights = Uniform.</a:t>
            </a:r>
          </a:p>
          <a:p>
            <a:pPr marL="180000">
              <a:buFont typeface="Arial" pitchFamily="34" charset="0"/>
              <a:buChar char="•"/>
            </a:pPr>
            <a:r>
              <a:rPr lang="en-US" sz="1400" b="1" dirty="0" smtClean="0"/>
              <a:t>LR: </a:t>
            </a:r>
            <a:r>
              <a:rPr lang="en-US" sz="1400" dirty="0" smtClean="0"/>
              <a:t>Regularization Strength (C = 10), Penalty = L2, Solver = </a:t>
            </a:r>
            <a:r>
              <a:rPr lang="en-US" sz="1400" dirty="0" err="1" smtClean="0"/>
              <a:t>lbfgs</a:t>
            </a:r>
            <a:endParaRPr lang="en-US" sz="1400" dirty="0" smtClean="0"/>
          </a:p>
          <a:p>
            <a:pPr marL="180000">
              <a:buFont typeface="Arial" pitchFamily="34" charset="0"/>
              <a:buChar char="•"/>
            </a:pPr>
            <a:r>
              <a:rPr lang="en-US" sz="1400" b="1" dirty="0" smtClean="0"/>
              <a:t>XGB: </a:t>
            </a:r>
            <a:r>
              <a:rPr lang="en-US" sz="1400" dirty="0" err="1" smtClean="0"/>
              <a:t>max_depth</a:t>
            </a:r>
            <a:r>
              <a:rPr lang="en-US" sz="1400" dirty="0" smtClean="0"/>
              <a:t> = 9, </a:t>
            </a:r>
            <a:r>
              <a:rPr lang="en-US" sz="1400" dirty="0" err="1" smtClean="0"/>
              <a:t>n_estimators</a:t>
            </a:r>
            <a:r>
              <a:rPr lang="en-US" sz="1400" dirty="0" smtClean="0"/>
              <a:t> = 50, </a:t>
            </a:r>
            <a:r>
              <a:rPr lang="en-US" sz="1400" dirty="0" err="1" smtClean="0"/>
              <a:t>learning_rate</a:t>
            </a:r>
            <a:r>
              <a:rPr lang="en-US" sz="1400" dirty="0" smtClean="0"/>
              <a:t> = 0.1, subsample = 1.0.</a:t>
            </a:r>
          </a:p>
          <a:p>
            <a:pPr algn="just"/>
            <a:endParaRPr lang="en-US" sz="1400" dirty="0" smtClean="0"/>
          </a:p>
          <a:p>
            <a:pPr algn="just"/>
            <a:endParaRPr lang="en-US" sz="1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A9D61D4-3FF8-436D-C7A0-E7DCB6B35952}"/>
              </a:ext>
            </a:extLst>
          </p:cNvPr>
          <p:cNvCxnSpPr/>
          <p:nvPr/>
        </p:nvCxnSpPr>
        <p:spPr>
          <a:xfrm>
            <a:off x="307428" y="6356351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145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65004CD-4792-2D91-FFB4-287D018E0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20D8D6E8-8885-FBAD-41B8-C316C18FFE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76AD599C-3B72-C640-D5BB-7277A156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D803CEB4-AC39-9CF9-5B4C-B5AF799A7F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5A1993C-AF02-6AC0-8588-ED4B4968014D}"/>
              </a:ext>
            </a:extLst>
          </p:cNvPr>
          <p:cNvCxnSpPr/>
          <p:nvPr/>
        </p:nvCxnSpPr>
        <p:spPr>
          <a:xfrm>
            <a:off x="307429" y="1074058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CBAD4CD-A604-467A-3067-515CD3586A21}"/>
              </a:ext>
            </a:extLst>
          </p:cNvPr>
          <p:cNvSpPr txBox="1"/>
          <p:nvPr/>
        </p:nvSpPr>
        <p:spPr>
          <a:xfrm>
            <a:off x="-1200853" y="6417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NSRD 2024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3F13D5F-0430-B7C1-74F3-01D08C8B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E2F56D-186E-1B50-E650-7DFF70F442D5}"/>
              </a:ext>
            </a:extLst>
          </p:cNvPr>
          <p:cNvSpPr txBox="1"/>
          <p:nvPr/>
        </p:nvSpPr>
        <p:spPr>
          <a:xfrm>
            <a:off x="0" y="1151061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discussion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E8BC6B5-E5CB-F6F6-6103-A2AA971C0E07}"/>
              </a:ext>
            </a:extLst>
          </p:cNvPr>
          <p:cNvSpPr txBox="1"/>
          <p:nvPr/>
        </p:nvSpPr>
        <p:spPr>
          <a:xfrm>
            <a:off x="289322" y="1702051"/>
            <a:ext cx="83236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Performance Analysis: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 smtClean="0"/>
              <a:t>Model Performance:</a:t>
            </a:r>
            <a:endParaRPr lang="en-US" sz="1400" dirty="0" smtClean="0"/>
          </a:p>
          <a:p>
            <a:pPr marL="18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 smtClean="0"/>
              <a:t>Best Model:</a:t>
            </a:r>
            <a:r>
              <a:rPr lang="en-US" sz="1400" dirty="0" smtClean="0"/>
              <a:t> Random Forest achieved the highest accuracy (&gt;99%) with minimal misclassification.</a:t>
            </a:r>
          </a:p>
          <a:p>
            <a:pPr marL="18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 smtClean="0"/>
              <a:t>Other High-Performing Models:</a:t>
            </a:r>
            <a:r>
              <a:rPr lang="en-US" sz="1400" dirty="0" smtClean="0"/>
              <a:t> Decision Tree and </a:t>
            </a:r>
            <a:r>
              <a:rPr lang="en-US" sz="1400" dirty="0" err="1" smtClean="0"/>
              <a:t>XGBoost</a:t>
            </a:r>
            <a:r>
              <a:rPr lang="en-US" sz="1400" dirty="0" smtClean="0"/>
              <a:t> also performed well, showcasing robust classification ability.</a:t>
            </a:r>
          </a:p>
          <a:p>
            <a:pPr marL="1800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 smtClean="0"/>
              <a:t>Worst Model:</a:t>
            </a:r>
            <a:r>
              <a:rPr lang="en-US" sz="1400" dirty="0" smtClean="0"/>
              <a:t> KNN, with an accuracy of 95.11%, struggled due to overlapping class features.</a:t>
            </a:r>
          </a:p>
          <a:p>
            <a:pPr algn="just"/>
            <a:endParaRPr lang="en-US" sz="1400" dirty="0" smtClean="0"/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E344420-707D-861B-6F1A-4F3CE8792243}"/>
              </a:ext>
            </a:extLst>
          </p:cNvPr>
          <p:cNvCxnSpPr/>
          <p:nvPr/>
        </p:nvCxnSpPr>
        <p:spPr>
          <a:xfrm>
            <a:off x="307428" y="6356351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267484" y="3843581"/>
          <a:ext cx="6491335" cy="2441078"/>
        </p:xfrm>
        <a:graphic>
          <a:graphicData uri="http://schemas.openxmlformats.org/drawingml/2006/table">
            <a:tbl>
              <a:tblPr firstRow="1" bandRow="1"/>
              <a:tblGrid>
                <a:gridCol w="3912442"/>
                <a:gridCol w="2578893"/>
              </a:tblGrid>
              <a:tr h="290926"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Model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Accuracy (%)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Random Forest (RF)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99.83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Decision Tree (DT)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99.68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XGBoost</a:t>
                      </a:r>
                      <a:r>
                        <a:rPr lang="en-US" sz="1400" dirty="0" smtClean="0"/>
                        <a:t> (XGB)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99.44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74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Support Vector Machine (SVM)</a:t>
                      </a:r>
                      <a:endParaRPr lang="en-US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98.54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189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Artificial Neural Network (ANN)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96.30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Logistic Regression (LR)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96.24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092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K-Nearest Neighbors (KNN)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 smtClean="0"/>
                        <a:t>95.11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561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65004CD-4792-2D91-FFB4-287D018E0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20D8D6E8-8885-FBAD-41B8-C316C18FFE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76AD599C-3B72-C640-D5BB-7277A156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D803CEB4-AC39-9CF9-5B4C-B5AF799A7F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5A1993C-AF02-6AC0-8588-ED4B4968014D}"/>
              </a:ext>
            </a:extLst>
          </p:cNvPr>
          <p:cNvCxnSpPr/>
          <p:nvPr/>
        </p:nvCxnSpPr>
        <p:spPr>
          <a:xfrm>
            <a:off x="307429" y="1074058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CBAD4CD-A604-467A-3067-515CD3586A21}"/>
              </a:ext>
            </a:extLst>
          </p:cNvPr>
          <p:cNvSpPr txBox="1"/>
          <p:nvPr/>
        </p:nvSpPr>
        <p:spPr>
          <a:xfrm>
            <a:off x="-1200853" y="6417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NSRD 2024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3F13D5F-0430-B7C1-74F3-01D08C8B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E2F56D-186E-1B50-E650-7DFF70F442D5}"/>
              </a:ext>
            </a:extLst>
          </p:cNvPr>
          <p:cNvSpPr txBox="1"/>
          <p:nvPr/>
        </p:nvSpPr>
        <p:spPr>
          <a:xfrm>
            <a:off x="0" y="1151061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discussion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E8BC6B5-E5CB-F6F6-6103-A2AA971C0E07}"/>
              </a:ext>
            </a:extLst>
          </p:cNvPr>
          <p:cNvSpPr txBox="1"/>
          <p:nvPr/>
        </p:nvSpPr>
        <p:spPr>
          <a:xfrm>
            <a:off x="289322" y="1765426"/>
            <a:ext cx="832368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 smtClean="0"/>
              <a:t>Confusion Matrix for the models:</a:t>
            </a:r>
            <a:endParaRPr lang="en-US" sz="1400" dirty="0" smtClean="0"/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E344420-707D-861B-6F1A-4F3CE8792243}"/>
              </a:ext>
            </a:extLst>
          </p:cNvPr>
          <p:cNvCxnSpPr/>
          <p:nvPr/>
        </p:nvCxnSpPr>
        <p:spPr>
          <a:xfrm>
            <a:off x="307428" y="6356351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onfusion_matrix.jpeg"/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2095610"/>
            <a:ext cx="2928237" cy="1920240"/>
          </a:xfrm>
          <a:prstGeom prst="rect">
            <a:avLst/>
          </a:prstGeom>
        </p:spPr>
      </p:pic>
      <p:pic>
        <p:nvPicPr>
          <p:cNvPr id="15" name="Picture 14" descr="confusion_matrix_dt.jpeg"/>
          <p:cNvPicPr/>
          <p:nvPr/>
        </p:nvPicPr>
        <p:blipFill>
          <a:blip r:embed="rId6"/>
          <a:stretch>
            <a:fillRect/>
          </a:stretch>
        </p:blipFill>
        <p:spPr>
          <a:xfrm>
            <a:off x="3107882" y="2104660"/>
            <a:ext cx="2928237" cy="1920240"/>
          </a:xfrm>
          <a:prstGeom prst="rect">
            <a:avLst/>
          </a:prstGeom>
        </p:spPr>
      </p:pic>
      <p:pic>
        <p:nvPicPr>
          <p:cNvPr id="16" name="Picture 15" descr="confusion_matrix_knn.jpeg"/>
          <p:cNvPicPr/>
          <p:nvPr/>
        </p:nvPicPr>
        <p:blipFill>
          <a:blip r:embed="rId7"/>
          <a:stretch>
            <a:fillRect/>
          </a:stretch>
        </p:blipFill>
        <p:spPr>
          <a:xfrm>
            <a:off x="6215763" y="2095607"/>
            <a:ext cx="2928237" cy="1920240"/>
          </a:xfrm>
          <a:prstGeom prst="rect">
            <a:avLst/>
          </a:prstGeom>
        </p:spPr>
      </p:pic>
      <p:pic>
        <p:nvPicPr>
          <p:cNvPr id="17" name="Picture 16" descr="confusion_matrix_lr.jpeg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4196019"/>
            <a:ext cx="2928237" cy="1920240"/>
          </a:xfrm>
          <a:prstGeom prst="rect">
            <a:avLst/>
          </a:prstGeom>
        </p:spPr>
      </p:pic>
      <p:pic>
        <p:nvPicPr>
          <p:cNvPr id="18" name="Picture 17" descr="confusion_matrix_rfc.jpeg"/>
          <p:cNvPicPr/>
          <p:nvPr/>
        </p:nvPicPr>
        <p:blipFill>
          <a:blip r:embed="rId9"/>
          <a:stretch>
            <a:fillRect/>
          </a:stretch>
        </p:blipFill>
        <p:spPr>
          <a:xfrm>
            <a:off x="3107882" y="4186959"/>
            <a:ext cx="2928237" cy="19202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5390" y="6047715"/>
            <a:ext cx="767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	        LR 						      RF                                                         XGB</a:t>
            </a:r>
            <a:endParaRPr lang="en-US" sz="1400" dirty="0"/>
          </a:p>
        </p:txBody>
      </p:sp>
      <p:pic>
        <p:nvPicPr>
          <p:cNvPr id="22" name="Picture 21" descr="confusion_matrix_xgb.jpeg"/>
          <p:cNvPicPr/>
          <p:nvPr/>
        </p:nvPicPr>
        <p:blipFill>
          <a:blip r:embed="rId10"/>
          <a:stretch>
            <a:fillRect/>
          </a:stretch>
        </p:blipFill>
        <p:spPr>
          <a:xfrm>
            <a:off x="6211603" y="4170094"/>
            <a:ext cx="2932397" cy="192024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1604" y="3965418"/>
            <a:ext cx="767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	      ANN 						     DT                                                         KNN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8561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65004CD-4792-2D91-FFB4-287D018E0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20D8D6E8-8885-FBAD-41B8-C316C18FFE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76AD599C-3B72-C640-D5BB-7277A1568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D803CEB4-AC39-9CF9-5B4C-B5AF799A7F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5A1993C-AF02-6AC0-8588-ED4B4968014D}"/>
              </a:ext>
            </a:extLst>
          </p:cNvPr>
          <p:cNvCxnSpPr/>
          <p:nvPr/>
        </p:nvCxnSpPr>
        <p:spPr>
          <a:xfrm>
            <a:off x="307429" y="1074058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CBAD4CD-A604-467A-3067-515CD3586A21}"/>
              </a:ext>
            </a:extLst>
          </p:cNvPr>
          <p:cNvSpPr txBox="1"/>
          <p:nvPr/>
        </p:nvSpPr>
        <p:spPr>
          <a:xfrm>
            <a:off x="-1200853" y="6417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NSRD 2024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3F13D5F-0430-B7C1-74F3-01D08C8B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E2F56D-186E-1B50-E650-7DFF70F442D5}"/>
              </a:ext>
            </a:extLst>
          </p:cNvPr>
          <p:cNvSpPr txBox="1"/>
          <p:nvPr/>
        </p:nvSpPr>
        <p:spPr>
          <a:xfrm>
            <a:off x="0" y="1151061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discussion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E8BC6B5-E5CB-F6F6-6103-A2AA971C0E07}"/>
              </a:ext>
            </a:extLst>
          </p:cNvPr>
          <p:cNvSpPr txBox="1"/>
          <p:nvPr/>
        </p:nvSpPr>
        <p:spPr>
          <a:xfrm>
            <a:off x="289322" y="1708339"/>
            <a:ext cx="83236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400" b="1" dirty="0" smtClean="0"/>
              <a:t>Class-Specific Metrics:</a:t>
            </a:r>
            <a:endParaRPr lang="en-US" sz="1400" dirty="0" smtClean="0"/>
          </a:p>
          <a:p>
            <a:pPr marL="180000" algn="just">
              <a:buFont typeface="Arial" pitchFamily="34" charset="0"/>
              <a:buChar char="•"/>
            </a:pPr>
            <a:r>
              <a:rPr lang="en-US" sz="1400" b="1" dirty="0" smtClean="0"/>
              <a:t>Precision:</a:t>
            </a:r>
            <a:r>
              <a:rPr lang="en-US" sz="1400" dirty="0" smtClean="0"/>
              <a:t> RF and XGB achieved perfect precision for most classes, ensuring minimal false positives.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b="1" dirty="0" smtClean="0"/>
              <a:t>Recall:</a:t>
            </a:r>
            <a:r>
              <a:rPr lang="en-US" sz="1400" dirty="0" smtClean="0"/>
              <a:t> RF demonstrated perfect recall for all fault types, meaning no faults were missed.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b="1" dirty="0" smtClean="0"/>
              <a:t>F1 Score:</a:t>
            </a:r>
            <a:r>
              <a:rPr lang="en-US" sz="1400" dirty="0" smtClean="0"/>
              <a:t> RF and DT excelled with near-perfect scores across all classes.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KNN struggled with the "Worn Out" class (C3), showing lower recall and F1 scores due to overlapping class features.</a:t>
            </a:r>
            <a:endParaRPr lang="en-US" sz="1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E344420-707D-861B-6F1A-4F3CE8792243}"/>
              </a:ext>
            </a:extLst>
          </p:cNvPr>
          <p:cNvCxnSpPr/>
          <p:nvPr/>
        </p:nvCxnSpPr>
        <p:spPr>
          <a:xfrm>
            <a:off x="307428" y="6356351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204111" y="3288671"/>
          <a:ext cx="6518493" cy="2743200"/>
        </p:xfrm>
        <a:graphic>
          <a:graphicData uri="http://schemas.openxmlformats.org/drawingml/2006/table">
            <a:tbl>
              <a:tblPr/>
              <a:tblGrid>
                <a:gridCol w="724277"/>
                <a:gridCol w="724277"/>
                <a:gridCol w="724277"/>
                <a:gridCol w="724277"/>
                <a:gridCol w="724277"/>
                <a:gridCol w="724277"/>
                <a:gridCol w="724277"/>
                <a:gridCol w="724277"/>
                <a:gridCol w="724277"/>
              </a:tblGrid>
              <a:tr h="0">
                <a:tc rowSpan="2" gridSpan="2"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US" sz="1000" b="1" kern="700" dirty="0" smtClean="0">
                          <a:latin typeface="Times New Roman"/>
                          <a:ea typeface="Times New Roman"/>
                          <a:cs typeface="Times New Roman"/>
                        </a:rPr>
                        <a:t>Metrics</a:t>
                      </a:r>
                      <a:endParaRPr lang="en-US" sz="1000" kern="7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ML Model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ANN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DT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KNN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LR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RF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SVM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XGB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Accuracy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96.30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99.68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95.11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96.24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99.83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98.54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99.44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Precision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C1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 dirty="0">
                          <a:latin typeface="Times New Roman"/>
                          <a:ea typeface="Times New Roman"/>
                          <a:cs typeface="Times New Roman"/>
                        </a:rPr>
                        <a:t>0.93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C2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 dirty="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C3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C4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C5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Recall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C1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C2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C3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0.84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C4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 dirty="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C5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F1 Score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C1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C2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C3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0.87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 dirty="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C4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b="1" kern="700">
                          <a:latin typeface="Times New Roman"/>
                          <a:ea typeface="Times New Roman"/>
                          <a:cs typeface="Times New Roman"/>
                        </a:rPr>
                        <a:t>C5</a:t>
                      </a:r>
                      <a:endParaRPr lang="en-US" sz="1000" kern="7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0.97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1000" kern="700" dirty="0">
                          <a:latin typeface="Times New Roman"/>
                          <a:ea typeface="Times New Roman"/>
                          <a:cs typeface="Times New Roman"/>
                        </a:rPr>
                        <a:t>1.00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20845" y="6047715"/>
            <a:ext cx="7502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C1</a:t>
            </a:r>
            <a:r>
              <a:rPr lang="en-US" sz="1400" dirty="0" smtClean="0"/>
              <a:t> (Healthy), </a:t>
            </a:r>
            <a:r>
              <a:rPr lang="en-US" sz="1400" b="1" dirty="0" smtClean="0"/>
              <a:t>C2</a:t>
            </a:r>
            <a:r>
              <a:rPr lang="en-US" sz="1400" dirty="0" smtClean="0"/>
              <a:t> (Inner Race), </a:t>
            </a:r>
            <a:r>
              <a:rPr lang="en-US" sz="1400" b="1" dirty="0" smtClean="0"/>
              <a:t>C3</a:t>
            </a:r>
            <a:r>
              <a:rPr lang="en-US" sz="1400" dirty="0" smtClean="0"/>
              <a:t> (Worn Out), </a:t>
            </a:r>
            <a:r>
              <a:rPr lang="en-US" sz="1400" b="1" dirty="0" smtClean="0"/>
              <a:t>C4</a:t>
            </a:r>
            <a:r>
              <a:rPr lang="en-US" sz="1400" dirty="0" smtClean="0"/>
              <a:t> (Outer Race), and </a:t>
            </a:r>
            <a:r>
              <a:rPr lang="en-US" sz="1400" b="1" dirty="0" smtClean="0"/>
              <a:t>C5 </a:t>
            </a:r>
            <a:r>
              <a:rPr lang="en-US" sz="1400" dirty="0" smtClean="0"/>
              <a:t>(Roller Element)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8561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528B008-E3FB-B7DB-BC70-42E14ABDD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3B4558E5-8FAB-312B-CC40-3B2EB73C23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C4352B8A-B3A5-4EE0-C450-F9EDBB97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48013B82-A445-BC10-9BA6-7A27E00B1D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C8E7D21-C6B8-C774-7385-801E18AC9104}"/>
              </a:ext>
            </a:extLst>
          </p:cNvPr>
          <p:cNvCxnSpPr/>
          <p:nvPr/>
        </p:nvCxnSpPr>
        <p:spPr>
          <a:xfrm>
            <a:off x="307429" y="1074058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122C015-2662-934D-EF80-30B1DD020305}"/>
              </a:ext>
            </a:extLst>
          </p:cNvPr>
          <p:cNvSpPr txBox="1"/>
          <p:nvPr/>
        </p:nvSpPr>
        <p:spPr>
          <a:xfrm>
            <a:off x="-1200853" y="6417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NSRD 2024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65E2E80-FB5E-3D7F-9B94-E60D277E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4A72F55-439D-40A3-131D-819718262F82}"/>
              </a:ext>
            </a:extLst>
          </p:cNvPr>
          <p:cNvSpPr txBox="1"/>
          <p:nvPr/>
        </p:nvSpPr>
        <p:spPr>
          <a:xfrm>
            <a:off x="0" y="1160114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8D0073-8205-6963-B87D-E7E71EBF113C}"/>
              </a:ext>
            </a:extLst>
          </p:cNvPr>
          <p:cNvSpPr txBox="1"/>
          <p:nvPr/>
        </p:nvSpPr>
        <p:spPr>
          <a:xfrm>
            <a:off x="307429" y="1753605"/>
            <a:ext cx="832368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Key Takeaways and Future Work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 smtClean="0"/>
              <a:t>Summary of Findings:</a:t>
            </a:r>
            <a:endParaRPr lang="en-US" sz="1400" dirty="0" smtClean="0"/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Machine learning techniques effectively classified bearing faults with high accuracy.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b="1" dirty="0" smtClean="0"/>
              <a:t>Random Forest</a:t>
            </a:r>
            <a:r>
              <a:rPr lang="en-US" sz="1400" dirty="0" smtClean="0"/>
              <a:t> emerged as the best model, achieving accuracy &gt;99% with robust fault classification.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b="1" dirty="0" smtClean="0"/>
              <a:t>Feature extraction</a:t>
            </a:r>
            <a:r>
              <a:rPr lang="en-US" sz="1400" dirty="0" smtClean="0"/>
              <a:t> (statistical and frequency-domain) significantly influenced model performance.</a:t>
            </a:r>
          </a:p>
          <a:p>
            <a:pPr algn="just"/>
            <a:endParaRPr lang="en-US" sz="1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1400" b="1" dirty="0" smtClean="0"/>
              <a:t>Implications:</a:t>
            </a:r>
            <a:endParaRPr lang="en-US" sz="1400" dirty="0" smtClean="0"/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Enables </a:t>
            </a:r>
            <a:r>
              <a:rPr lang="en-US" sz="1400" b="1" dirty="0" smtClean="0"/>
              <a:t>early detection of bearing faults</a:t>
            </a:r>
            <a:r>
              <a:rPr lang="en-US" sz="1400" dirty="0" smtClean="0"/>
              <a:t>, reducing downtime and maintenance costs.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Improves the reliability and safety of rotating machinery in industries like manufacturing and aerospace.</a:t>
            </a:r>
          </a:p>
          <a:p>
            <a:pPr algn="just"/>
            <a:endParaRPr lang="en-US" sz="1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1400" b="1" dirty="0" smtClean="0"/>
              <a:t>Limitations:</a:t>
            </a:r>
            <a:endParaRPr lang="en-US" sz="1400" dirty="0" smtClean="0"/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Dataset was limited to controlled experimental conditions; further validation is needed for real-world applications.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Performance under noisy or incomplete data remains unexplored.</a:t>
            </a:r>
          </a:p>
          <a:p>
            <a:pPr algn="just"/>
            <a:endParaRPr lang="en-US" sz="1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1400" b="1" dirty="0" smtClean="0"/>
              <a:t>Future Work:</a:t>
            </a:r>
            <a:endParaRPr lang="en-US" sz="1400" dirty="0" smtClean="0"/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Integrate real-time monitoring and fault detection systems.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Explore deep learning techniques for automated feature extraction.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Extend analysis to larger datasets with diverse fault scenarios.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88A2AA9-E69D-8C4C-38FA-4A8FC1C04BB8}"/>
              </a:ext>
            </a:extLst>
          </p:cNvPr>
          <p:cNvCxnSpPr/>
          <p:nvPr/>
        </p:nvCxnSpPr>
        <p:spPr>
          <a:xfrm>
            <a:off x="307428" y="6356351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262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F913A41-AE7C-408C-B4AE-31F521129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1919BC81-6D20-BB3D-832D-BD44CDF726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A33DC2FC-7395-5286-94C0-CF43698C9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C2040514-40EB-CA5B-C57D-DEA680B080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FFA7EB0-2E4C-7665-3DA6-5EFBABA80B9E}"/>
              </a:ext>
            </a:extLst>
          </p:cNvPr>
          <p:cNvCxnSpPr/>
          <p:nvPr/>
        </p:nvCxnSpPr>
        <p:spPr>
          <a:xfrm>
            <a:off x="307429" y="1074058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78DDAC9-CFBB-B808-E24D-F3B27B18FCB7}"/>
              </a:ext>
            </a:extLst>
          </p:cNvPr>
          <p:cNvSpPr txBox="1"/>
          <p:nvPr/>
        </p:nvSpPr>
        <p:spPr>
          <a:xfrm>
            <a:off x="-1200853" y="6417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NSRD 2024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B540F1C-7185-1AC6-953E-3F809247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0A7919-FB67-8F7E-D2BF-1BBACA74EBE2}"/>
              </a:ext>
            </a:extLst>
          </p:cNvPr>
          <p:cNvSpPr txBox="1"/>
          <p:nvPr/>
        </p:nvSpPr>
        <p:spPr>
          <a:xfrm>
            <a:off x="0" y="1160113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7B70201-BE7F-DC37-FF01-3C27B553359D}"/>
              </a:ext>
            </a:extLst>
          </p:cNvPr>
          <p:cNvSpPr txBox="1"/>
          <p:nvPr/>
        </p:nvSpPr>
        <p:spPr>
          <a:xfrm>
            <a:off x="308015" y="1771378"/>
            <a:ext cx="832368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400" dirty="0" err="1" smtClean="0"/>
              <a:t>Gunerkar</a:t>
            </a:r>
            <a:r>
              <a:rPr lang="en-US" sz="1400" dirty="0" smtClean="0"/>
              <a:t>, R. S., A. K. </a:t>
            </a:r>
            <a:r>
              <a:rPr lang="en-US" sz="1400" dirty="0" err="1" smtClean="0"/>
              <a:t>Jalan</a:t>
            </a:r>
            <a:r>
              <a:rPr lang="en-US" sz="1400" dirty="0" smtClean="0"/>
              <a:t>, and S. U. </a:t>
            </a:r>
            <a:r>
              <a:rPr lang="en-US" sz="1400" dirty="0" err="1" smtClean="0"/>
              <a:t>Belgamwar</a:t>
            </a:r>
            <a:r>
              <a:rPr lang="en-US" sz="1400" dirty="0" smtClean="0"/>
              <a:t>. 2019. "Fault Diagnosis of Rolling Element Bearing Based on Artificial Neural Network." Journal of Mechanical Science and Technology 33 (2): 505–511. </a:t>
            </a:r>
            <a:r>
              <a:rPr lang="en-US" sz="1400" u="sng" dirty="0" smtClean="0">
                <a:hlinkClick r:id="rId5"/>
              </a:rPr>
              <a:t>https://doi.org/10.1007/s12206-019-0103-x</a:t>
            </a:r>
            <a:r>
              <a:rPr lang="en-US" sz="1400" dirty="0" smtClean="0"/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1400" dirty="0" smtClean="0"/>
          </a:p>
          <a:p>
            <a:pPr lvl="0">
              <a:buFont typeface="Arial" pitchFamily="34" charset="0"/>
              <a:buChar char="•"/>
            </a:pPr>
            <a:r>
              <a:rPr lang="en-US" sz="1400" dirty="0" err="1" smtClean="0"/>
              <a:t>Agrawal</a:t>
            </a:r>
            <a:r>
              <a:rPr lang="en-US" sz="1400" dirty="0" smtClean="0"/>
              <a:t>, </a:t>
            </a:r>
            <a:r>
              <a:rPr lang="en-US" sz="1400" dirty="0" err="1" smtClean="0"/>
              <a:t>Pavan</a:t>
            </a:r>
            <a:r>
              <a:rPr lang="en-US" sz="1400" dirty="0" smtClean="0"/>
              <a:t>, and </a:t>
            </a:r>
            <a:r>
              <a:rPr lang="en-US" sz="1400" dirty="0" err="1" smtClean="0"/>
              <a:t>Pratesh</a:t>
            </a:r>
            <a:r>
              <a:rPr lang="en-US" sz="1400" dirty="0" smtClean="0"/>
              <a:t> </a:t>
            </a:r>
            <a:r>
              <a:rPr lang="en-US" sz="1400" dirty="0" err="1" smtClean="0"/>
              <a:t>Jayaswal</a:t>
            </a:r>
            <a:r>
              <a:rPr lang="en-US" sz="1400" dirty="0" smtClean="0"/>
              <a:t>. 2020. “Diagnosis and Classifications of Bearing Faults Using Artificial Neural Network and Support Vector Machine.” </a:t>
            </a:r>
            <a:r>
              <a:rPr lang="en-US" sz="1400" i="1" dirty="0" smtClean="0"/>
              <a:t>Journal of The Institution of Engineers (India): Series C</a:t>
            </a:r>
            <a:r>
              <a:rPr lang="en-US" sz="1400" dirty="0" smtClean="0"/>
              <a:t> 101 (1): 61–72. </a:t>
            </a:r>
            <a:r>
              <a:rPr lang="en-US" sz="1400" dirty="0" smtClean="0">
                <a:hlinkClick r:id="rId6"/>
              </a:rPr>
              <a:t>https://doi.org/10.1007/s40032-019-00519-9</a:t>
            </a:r>
            <a:r>
              <a:rPr lang="en-US" sz="1400" dirty="0" smtClean="0"/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1400" dirty="0" smtClean="0"/>
          </a:p>
          <a:p>
            <a:pPr lvl="0">
              <a:buFont typeface="Arial" pitchFamily="34" charset="0"/>
              <a:buChar char="•"/>
            </a:pPr>
            <a:r>
              <a:rPr lang="en-US" sz="1400" dirty="0" smtClean="0"/>
              <a:t>A. </a:t>
            </a:r>
            <a:r>
              <a:rPr lang="en-US" sz="1400" dirty="0" err="1" smtClean="0"/>
              <a:t>Meserkhani</a:t>
            </a:r>
            <a:r>
              <a:rPr lang="en-US" sz="1400" dirty="0" smtClean="0"/>
              <a:t>, S.M. </a:t>
            </a:r>
            <a:r>
              <a:rPr lang="en-US" sz="1400" dirty="0" err="1" smtClean="0"/>
              <a:t>Jafari</a:t>
            </a:r>
            <a:r>
              <a:rPr lang="en-US" sz="1400" dirty="0" smtClean="0"/>
              <a:t>, A. </a:t>
            </a:r>
            <a:r>
              <a:rPr lang="en-US" sz="1400" dirty="0" err="1" smtClean="0"/>
              <a:t>Rahi</a:t>
            </a:r>
            <a:r>
              <a:rPr lang="en-US" sz="1400" dirty="0" smtClean="0"/>
              <a:t>, Experimental comparison of acoustic emission sensors in the detection of outer race defect of angular contact ball bearings by artificial neural network, </a:t>
            </a:r>
            <a:r>
              <a:rPr lang="en-US" sz="1400" dirty="0" err="1" smtClean="0"/>
              <a:t>Measurement,Volume</a:t>
            </a:r>
            <a:r>
              <a:rPr lang="en-US" sz="1400" dirty="0" smtClean="0"/>
              <a:t> 168,2021, 108198, ISSN </a:t>
            </a:r>
            <a:r>
              <a:rPr lang="en-US" sz="1400" dirty="0" smtClean="0"/>
              <a:t>0263-2241, </a:t>
            </a:r>
            <a:r>
              <a:rPr lang="en-US" sz="1400" dirty="0" smtClean="0">
                <a:ea typeface="Calibri" pitchFamily="34" charset="0"/>
                <a:cs typeface="Calibri" pitchFamily="34" charset="0"/>
                <a:hlinkClick r:id="rId7"/>
              </a:rPr>
              <a:t>https://doi.org/10.1016/j.measurement.2020.108198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lvl="0"/>
            <a:endParaRPr lang="en-IN" sz="1400" dirty="0" smtClean="0"/>
          </a:p>
          <a:p>
            <a:pPr lvl="0">
              <a:buFont typeface="Arial" pitchFamily="34" charset="0"/>
              <a:buChar char="•"/>
            </a:pPr>
            <a:r>
              <a:rPr lang="en-US" sz="1400" dirty="0" err="1" smtClean="0"/>
              <a:t>Udmale</a:t>
            </a:r>
            <a:r>
              <a:rPr lang="en-US" sz="1400" dirty="0" smtClean="0"/>
              <a:t>, </a:t>
            </a:r>
            <a:r>
              <a:rPr lang="en-US" sz="1400" dirty="0" err="1" smtClean="0"/>
              <a:t>Sandeep</a:t>
            </a:r>
            <a:r>
              <a:rPr lang="en-US" sz="1400" dirty="0" smtClean="0"/>
              <a:t> S., Sanjay Kumar Singh, and Sunil G. </a:t>
            </a:r>
            <a:r>
              <a:rPr lang="en-US" sz="1400" dirty="0" err="1" smtClean="0"/>
              <a:t>Bhirud</a:t>
            </a:r>
            <a:r>
              <a:rPr lang="en-US" sz="1400" dirty="0" smtClean="0"/>
              <a:t>. 2019. “A Bearing Data Analysis Based on </a:t>
            </a:r>
            <a:r>
              <a:rPr lang="en-US" sz="1400" dirty="0" err="1" smtClean="0"/>
              <a:t>Kurtogram</a:t>
            </a:r>
            <a:r>
              <a:rPr lang="en-US" sz="1400" dirty="0" smtClean="0"/>
              <a:t> and Deep Learning Sequence Models.” </a:t>
            </a:r>
            <a:r>
              <a:rPr lang="en-US" sz="1400" i="1" dirty="0" smtClean="0"/>
              <a:t>Measurement: Journal of the International Measurement Confederation</a:t>
            </a:r>
            <a:r>
              <a:rPr lang="en-US" sz="1400" dirty="0" smtClean="0"/>
              <a:t> 145 (October):665–77. </a:t>
            </a:r>
            <a:r>
              <a:rPr lang="en-US" sz="1400" u="sng" dirty="0" smtClean="0">
                <a:hlinkClick r:id="rId8"/>
              </a:rPr>
              <a:t>https://doi.org/10.1016/j.measurement.2019.05.039</a:t>
            </a:r>
            <a:r>
              <a:rPr lang="en-US" sz="1400" dirty="0" smtClean="0"/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1400" dirty="0" smtClean="0"/>
          </a:p>
          <a:p>
            <a:pPr lvl="0">
              <a:buFont typeface="Arial" pitchFamily="34" charset="0"/>
              <a:buChar char="•"/>
            </a:pPr>
            <a:r>
              <a:rPr lang="en-US" sz="1400" dirty="0" smtClean="0"/>
              <a:t>Han, </a:t>
            </a:r>
            <a:r>
              <a:rPr lang="en-US" sz="1400" dirty="0" err="1" smtClean="0"/>
              <a:t>Tian</a:t>
            </a:r>
            <a:r>
              <a:rPr lang="en-US" sz="1400" dirty="0" smtClean="0"/>
              <a:t>, </a:t>
            </a:r>
            <a:r>
              <a:rPr lang="en-US" sz="1400" dirty="0" err="1" smtClean="0"/>
              <a:t>Zhi</a:t>
            </a:r>
            <a:r>
              <a:rPr lang="en-US" sz="1400" dirty="0" smtClean="0"/>
              <a:t> </a:t>
            </a:r>
            <a:r>
              <a:rPr lang="en-US" sz="1400" dirty="0" err="1" smtClean="0"/>
              <a:t>Xin</a:t>
            </a:r>
            <a:r>
              <a:rPr lang="en-US" sz="1400" dirty="0" smtClean="0"/>
              <a:t> </a:t>
            </a:r>
            <a:r>
              <a:rPr lang="en-US" sz="1400" dirty="0" err="1" smtClean="0"/>
              <a:t>Tian</a:t>
            </a:r>
            <a:r>
              <a:rPr lang="en-US" sz="1400" dirty="0" smtClean="0"/>
              <a:t>, </a:t>
            </a:r>
            <a:r>
              <a:rPr lang="en-US" sz="1400" dirty="0" err="1" smtClean="0"/>
              <a:t>Zhongjun</a:t>
            </a:r>
            <a:r>
              <a:rPr lang="en-US" sz="1400" dirty="0" smtClean="0"/>
              <a:t> Yin, and Andy C.C. Tan. 2020. “Bearing Fault Identification Based on </a:t>
            </a:r>
            <a:r>
              <a:rPr lang="en-US" sz="1400" dirty="0" err="1" smtClean="0"/>
              <a:t>Convolutional</a:t>
            </a:r>
            <a:r>
              <a:rPr lang="en-US" sz="1400" dirty="0" smtClean="0"/>
              <a:t> Neural Network by Different Input Modes.” </a:t>
            </a:r>
            <a:r>
              <a:rPr lang="en-US" sz="1400" i="1" dirty="0" smtClean="0"/>
              <a:t>Journal of the Brazilian Society of Mechanical Sciences and Engineering</a:t>
            </a:r>
            <a:r>
              <a:rPr lang="en-US" sz="1400" dirty="0" smtClean="0"/>
              <a:t> 42 (9). </a:t>
            </a:r>
            <a:r>
              <a:rPr lang="en-US" sz="1400" u="sng" dirty="0" smtClean="0">
                <a:hlinkClick r:id="rId9"/>
              </a:rPr>
              <a:t>https://doi.org/10.1007/s40430-020-02561-6</a:t>
            </a:r>
            <a:r>
              <a:rPr lang="en-US" sz="1400" dirty="0" smtClean="0"/>
              <a:t>.</a:t>
            </a:r>
          </a:p>
          <a:p>
            <a:pPr lvl="0">
              <a:buFont typeface="Arial" pitchFamily="34" charset="0"/>
              <a:buChar char="•"/>
            </a:pPr>
            <a:endParaRPr lang="en-US" sz="1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F7396BA-C310-F4B9-49CE-2A0D57C4019C}"/>
              </a:ext>
            </a:extLst>
          </p:cNvPr>
          <p:cNvCxnSpPr/>
          <p:nvPr/>
        </p:nvCxnSpPr>
        <p:spPr>
          <a:xfrm>
            <a:off x="307428" y="6356351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2648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xmlns="" id="{8D222D62-3B2B-9EE6-1EE2-FCDED3E0E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51DD8DC0-EF9C-EFE1-334F-188758A65C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E2A4B0B5-0E12-C2B4-3228-25A6D38E7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8248FFCB-AD2A-509C-DE85-7F17C8D893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EB16D40-C0C8-F3C8-6274-84F93DF6E20A}"/>
              </a:ext>
            </a:extLst>
          </p:cNvPr>
          <p:cNvCxnSpPr/>
          <p:nvPr/>
        </p:nvCxnSpPr>
        <p:spPr>
          <a:xfrm>
            <a:off x="307429" y="1074058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780EC8D-CF6D-FA68-54AB-6A32B42D88F6}"/>
              </a:ext>
            </a:extLst>
          </p:cNvPr>
          <p:cNvSpPr txBox="1"/>
          <p:nvPr/>
        </p:nvSpPr>
        <p:spPr>
          <a:xfrm>
            <a:off x="-1200853" y="6417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NSRD 2024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CD5B3BF-6A2B-ADAD-6121-8BEA9A70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D7CD4A-34DE-3E27-D8F2-68724E0ED5A5}"/>
              </a:ext>
            </a:extLst>
          </p:cNvPr>
          <p:cNvSpPr txBox="1"/>
          <p:nvPr/>
        </p:nvSpPr>
        <p:spPr>
          <a:xfrm>
            <a:off x="2699938" y="2773719"/>
            <a:ext cx="353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ECEB068-47A9-D2F9-435C-A2E8A61C0F8B}"/>
              </a:ext>
            </a:extLst>
          </p:cNvPr>
          <p:cNvSpPr txBox="1"/>
          <p:nvPr/>
        </p:nvSpPr>
        <p:spPr>
          <a:xfrm>
            <a:off x="2789884" y="4314310"/>
            <a:ext cx="353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 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A4736B18-94A0-2145-84C3-20C0ACF23521}"/>
              </a:ext>
            </a:extLst>
          </p:cNvPr>
          <p:cNvCxnSpPr/>
          <p:nvPr/>
        </p:nvCxnSpPr>
        <p:spPr>
          <a:xfrm>
            <a:off x="307428" y="6356351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53819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A69F459-EC67-2FB8-9664-A3764D1F1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8ACE5921-0443-2D91-A297-283F28125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042F2153-AD52-7962-8514-54464E0EE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3468EA4E-79E0-05E1-45C7-EC27B21E0C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514E4F52-680B-330C-830F-0F1784EF965C}"/>
              </a:ext>
            </a:extLst>
          </p:cNvPr>
          <p:cNvCxnSpPr/>
          <p:nvPr/>
        </p:nvCxnSpPr>
        <p:spPr>
          <a:xfrm>
            <a:off x="307429" y="1074058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E804DA8-3495-DAC2-34C5-C445590619BD}"/>
              </a:ext>
            </a:extLst>
          </p:cNvPr>
          <p:cNvSpPr txBox="1"/>
          <p:nvPr/>
        </p:nvSpPr>
        <p:spPr>
          <a:xfrm>
            <a:off x="-1200853" y="6417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NSRD 2024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3299902-55FA-8C78-B3DC-825641F15149}"/>
              </a:ext>
            </a:extLst>
          </p:cNvPr>
          <p:cNvSpPr txBox="1"/>
          <p:nvPr/>
        </p:nvSpPr>
        <p:spPr>
          <a:xfrm>
            <a:off x="0" y="1187274"/>
            <a:ext cx="9144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28A9F66-8E2C-F599-2F4C-D8C0DD8BB861}"/>
              </a:ext>
            </a:extLst>
          </p:cNvPr>
          <p:cNvSpPr txBox="1"/>
          <p:nvPr/>
        </p:nvSpPr>
        <p:spPr>
          <a:xfrm>
            <a:off x="307429" y="1816980"/>
            <a:ext cx="8323686" cy="426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Description of the work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Result and discussion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D683F75-52E8-9AD7-79C9-ADD6CD19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2</a:t>
            </a:fld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75D85BB6-9794-EA2C-4FA0-587A47EB5329}"/>
              </a:ext>
            </a:extLst>
          </p:cNvPr>
          <p:cNvCxnSpPr/>
          <p:nvPr/>
        </p:nvCxnSpPr>
        <p:spPr>
          <a:xfrm>
            <a:off x="307428" y="6356351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346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D151B11-9C25-0FCE-071C-042E5B186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0C6257DA-7EAB-008E-CEB4-A6EC3F60A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9B412BFA-BD10-68DA-037A-28FBCAA6C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D24278E9-964D-5F59-FC9A-BD351A25C6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FED716C-D0DF-C4B7-4118-373317D5CF32}"/>
              </a:ext>
            </a:extLst>
          </p:cNvPr>
          <p:cNvCxnSpPr/>
          <p:nvPr/>
        </p:nvCxnSpPr>
        <p:spPr>
          <a:xfrm>
            <a:off x="307429" y="1074058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3ECE5E9-9700-CC8E-A71A-7FA21B703794}"/>
              </a:ext>
            </a:extLst>
          </p:cNvPr>
          <p:cNvSpPr txBox="1"/>
          <p:nvPr/>
        </p:nvSpPr>
        <p:spPr>
          <a:xfrm>
            <a:off x="-1200853" y="6417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NSRD 2024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E8FF75-902C-806A-044C-6E89BA70E8B2}"/>
              </a:ext>
            </a:extLst>
          </p:cNvPr>
          <p:cNvSpPr txBox="1"/>
          <p:nvPr/>
        </p:nvSpPr>
        <p:spPr>
          <a:xfrm>
            <a:off x="0" y="1146199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4E1539-3B8B-D227-2086-65C27A3A43CD}"/>
              </a:ext>
            </a:extLst>
          </p:cNvPr>
          <p:cNvSpPr txBox="1"/>
          <p:nvPr/>
        </p:nvSpPr>
        <p:spPr>
          <a:xfrm>
            <a:off x="307429" y="1716889"/>
            <a:ext cx="84489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125000"/>
              <a:buFont typeface="Arial" pitchFamily="34" charset="0"/>
              <a:buChar char="•"/>
            </a:pPr>
            <a:r>
              <a:rPr lang="en-US" sz="1400" b="1" dirty="0" smtClean="0"/>
              <a:t>Problem Statement:</a:t>
            </a:r>
          </a:p>
          <a:p>
            <a:pPr marL="180000" algn="just"/>
            <a:r>
              <a:rPr lang="en-US" sz="1400" dirty="0" smtClean="0"/>
              <a:t>The reliability of rolling element bearings in machinery is critical for reducing downtime and maintenance costs. Fault detection in bearings is a challenge due to the complex behavior of vibrations over time.</a:t>
            </a:r>
          </a:p>
          <a:p>
            <a:pPr algn="just"/>
            <a:endParaRPr lang="en-US" sz="1400" dirty="0" smtClean="0"/>
          </a:p>
          <a:p>
            <a:pPr algn="just">
              <a:buSzPct val="125000"/>
              <a:buFont typeface="Arial" pitchFamily="34" charset="0"/>
              <a:buChar char="•"/>
            </a:pPr>
            <a:r>
              <a:rPr lang="en-US" sz="1400" b="1" dirty="0" smtClean="0"/>
              <a:t>Significance of the Problem:</a:t>
            </a:r>
            <a:endParaRPr lang="en-US" sz="1400" dirty="0" smtClean="0"/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Bearings are essential components in rotating machinery, and faults can lead to costly breakdowns.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Early detection of bearing faults ensures better predictive maintenance, minimizes unplanned downtimes, and prolongs equipment lifespan.</a:t>
            </a:r>
          </a:p>
          <a:p>
            <a:pPr algn="just"/>
            <a:endParaRPr lang="en-US" sz="1400" dirty="0" smtClean="0"/>
          </a:p>
          <a:p>
            <a:pPr algn="just">
              <a:buSzPct val="125000"/>
              <a:buFont typeface="Arial" pitchFamily="34" charset="0"/>
              <a:buChar char="•"/>
            </a:pPr>
            <a:r>
              <a:rPr lang="en-US" sz="1400" b="1" dirty="0" smtClean="0"/>
              <a:t>Applications:</a:t>
            </a:r>
            <a:endParaRPr lang="en-US" sz="1400" dirty="0" smtClean="0"/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Manufacturing and industrial automation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Aerospace and automotive industries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Energy and heavy machinery sectors</a:t>
            </a:r>
          </a:p>
          <a:p>
            <a:pPr algn="just"/>
            <a:endParaRPr lang="en-US" sz="1400" dirty="0" smtClean="0"/>
          </a:p>
          <a:p>
            <a:pPr algn="just">
              <a:buSzPct val="125000"/>
              <a:buFont typeface="Arial" pitchFamily="34" charset="0"/>
              <a:buChar char="•"/>
            </a:pPr>
            <a:r>
              <a:rPr lang="en-US" sz="1400" b="1" dirty="0" smtClean="0"/>
              <a:t>Objectives of the Work:</a:t>
            </a:r>
            <a:endParaRPr lang="en-US" sz="1400" dirty="0" smtClean="0"/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Apply machine learning techniques to classify fault types in rolling element bearings.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Extract and analyze time-domain and frequency-domain features from vibration signals.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Investigate different machine learning models for fault diagnosis and predictive maintenance strategies.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0E3C5E-43CE-F15D-0ED6-825D72DA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3</a:t>
            </a:fld>
            <a:endParaRPr lang="en-IN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7D17484-7174-EF16-3F3A-F7A11ADDC7CA}"/>
              </a:ext>
            </a:extLst>
          </p:cNvPr>
          <p:cNvCxnSpPr/>
          <p:nvPr/>
        </p:nvCxnSpPr>
        <p:spPr>
          <a:xfrm>
            <a:off x="307428" y="6356351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roller bearing ima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1328" y="3518747"/>
            <a:ext cx="2363346" cy="160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64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D151B11-9C25-0FCE-071C-042E5B186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0C6257DA-7EAB-008E-CEB4-A6EC3F60A0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9B412BFA-BD10-68DA-037A-28FBCAA6C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D24278E9-964D-5F59-FC9A-BD351A25C6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FED716C-D0DF-C4B7-4118-373317D5CF32}"/>
              </a:ext>
            </a:extLst>
          </p:cNvPr>
          <p:cNvCxnSpPr/>
          <p:nvPr/>
        </p:nvCxnSpPr>
        <p:spPr>
          <a:xfrm>
            <a:off x="307429" y="1074058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3ECE5E9-9700-CC8E-A71A-7FA21B703794}"/>
              </a:ext>
            </a:extLst>
          </p:cNvPr>
          <p:cNvSpPr txBox="1"/>
          <p:nvPr/>
        </p:nvSpPr>
        <p:spPr>
          <a:xfrm>
            <a:off x="-1200853" y="6417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NSRD 2024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FE8FF75-902C-806A-044C-6E89BA70E8B2}"/>
              </a:ext>
            </a:extLst>
          </p:cNvPr>
          <p:cNvSpPr txBox="1"/>
          <p:nvPr/>
        </p:nvSpPr>
        <p:spPr>
          <a:xfrm>
            <a:off x="0" y="1140737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60E3C5E-43CE-F15D-0ED6-825D72DA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4</a:t>
            </a:fld>
            <a:endParaRPr lang="en-IN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7D17484-7174-EF16-3F3A-F7A11ADDC7CA}"/>
              </a:ext>
            </a:extLst>
          </p:cNvPr>
          <p:cNvCxnSpPr/>
          <p:nvPr/>
        </p:nvCxnSpPr>
        <p:spPr>
          <a:xfrm>
            <a:off x="307428" y="6356351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8229" y="1720159"/>
          <a:ext cx="8745647" cy="4394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25"/>
                <a:gridCol w="1883121"/>
                <a:gridCol w="2688879"/>
                <a:gridCol w="1747319"/>
                <a:gridCol w="1186003"/>
              </a:tblGrid>
              <a:tr h="4993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Fault Type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Frequency 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Formula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Calculated 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9839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Inner Race Fault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Damage or defect on the inner race of the bearing, where the rolling elements interact with the inner surface.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BPFI (Ball Pass Frequency Inner):</a:t>
                      </a:r>
                    </a:p>
                    <a:p>
                      <a:r>
                        <a:rPr lang="en-US" sz="1200" dirty="0" smtClean="0"/>
                        <a:t>Represents the frequency at which rolling elements pass a specific point on the inner race. This frequency increases with defects on the inner race.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BPFI = </a:t>
                      </a:r>
                    </a:p>
                    <a:p>
                      <a:endParaRPr lang="en-IN" sz="1200" dirty="0" smtClean="0"/>
                    </a:p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296.90 Hz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839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Outer Race Fault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Damage or defect on the outer race, the outer surface of the bearing that supports the rolling elements.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BPFO (Ball Pass Frequency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Outer):</a:t>
                      </a:r>
                    </a:p>
                    <a:p>
                      <a:r>
                        <a:rPr lang="en-US" sz="1200" dirty="0" smtClean="0"/>
                        <a:t>Indicates the frequency at which rolling elements pass a specific point on the outer race. A defect in the outer race produces vibrations at this frequency.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BPFO =</a:t>
                      </a:r>
                    </a:p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236.43 Hz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839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Roller Element Fault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Defects such as spalls or cracks on the rolling elements (balls), which roll between the inner and outer races.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BSF (Ball Spin Frequency):</a:t>
                      </a:r>
                    </a:p>
                    <a:p>
                      <a:r>
                        <a:rPr lang="en-US" sz="1200" dirty="0" smtClean="0"/>
                        <a:t>Refers to the spin frequency of the rolling elements (balls) themselves. Faults in the balls (e.g., cracks or spalls) cause vibrations at this frequency.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BSF = </a:t>
                      </a:r>
                    </a:p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140.04 Hz</a:t>
                      </a: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6219660" y="2507811"/>
          <a:ext cx="1296666" cy="484297"/>
        </p:xfrm>
        <a:graphic>
          <a:graphicData uri="http://schemas.openxmlformats.org/presentationml/2006/ole">
            <p:oleObj spid="_x0000_s1026" name="Equation" r:id="rId6" imgW="1054080" imgH="39348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217562" y="3818393"/>
          <a:ext cx="1296988" cy="485775"/>
        </p:xfrm>
        <a:graphic>
          <a:graphicData uri="http://schemas.openxmlformats.org/presentationml/2006/ole">
            <p:oleObj spid="_x0000_s1027" name="Equation" r:id="rId7" imgW="1054080" imgH="39348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049082" y="5106674"/>
          <a:ext cx="1687512" cy="517525"/>
        </p:xfrm>
        <a:graphic>
          <a:graphicData uri="http://schemas.openxmlformats.org/presentationml/2006/ole">
            <p:oleObj spid="_x0000_s1028" name="Equation" r:id="rId8" imgW="1371600" imgH="41904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1096" y="5993395"/>
            <a:ext cx="8906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n:</a:t>
            </a:r>
            <a:r>
              <a:rPr lang="en-US" sz="1200" dirty="0" smtClean="0"/>
              <a:t> Number of rolling elements, </a:t>
            </a:r>
            <a:r>
              <a:rPr lang="en-US" sz="1200" b="1" dirty="0" smtClean="0"/>
              <a:t>d:</a:t>
            </a:r>
            <a:r>
              <a:rPr lang="en-US" sz="1200" dirty="0" smtClean="0"/>
              <a:t> Diameter of rolling elements, </a:t>
            </a:r>
            <a:r>
              <a:rPr lang="en-US" sz="1200" b="1" dirty="0" smtClean="0"/>
              <a:t>D:</a:t>
            </a:r>
            <a:r>
              <a:rPr lang="en-US" sz="1200" dirty="0" smtClean="0"/>
              <a:t> Pitch diameter, </a:t>
            </a:r>
            <a:r>
              <a:rPr lang="el-GR" sz="1200" b="1" dirty="0" smtClean="0"/>
              <a:t>θ:</a:t>
            </a:r>
            <a:r>
              <a:rPr lang="el-GR" sz="1200" dirty="0" smtClean="0"/>
              <a:t> </a:t>
            </a:r>
            <a:r>
              <a:rPr lang="en-US" sz="1200" dirty="0" smtClean="0"/>
              <a:t>Contact angle, </a:t>
            </a:r>
            <a:r>
              <a:rPr lang="en-US" sz="1200" b="1" dirty="0" err="1" smtClean="0"/>
              <a:t>fr</a:t>
            </a:r>
            <a:r>
              <a:rPr lang="en-US" sz="1200" b="1" dirty="0" smtClean="0"/>
              <a:t>​:</a:t>
            </a:r>
            <a:r>
              <a:rPr lang="en-US" sz="1200" dirty="0" smtClean="0"/>
              <a:t> Shaft rotational frequency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8964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1803EDE-E321-0180-C41D-73C8F5B67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3AC766B0-4AAC-2752-15D9-1F8798D83A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79E27EB7-3D0F-EAAE-3D0E-935311612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DDAEFC5A-2F5E-F6E9-EB1A-BA13D2E035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DD7E137-3D8D-6BB7-684D-E03DBF53C7C2}"/>
              </a:ext>
            </a:extLst>
          </p:cNvPr>
          <p:cNvCxnSpPr/>
          <p:nvPr/>
        </p:nvCxnSpPr>
        <p:spPr>
          <a:xfrm>
            <a:off x="307429" y="1074058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3569400-4EE7-39DD-71A1-8809B92CE273}"/>
              </a:ext>
            </a:extLst>
          </p:cNvPr>
          <p:cNvSpPr txBox="1"/>
          <p:nvPr/>
        </p:nvSpPr>
        <p:spPr>
          <a:xfrm>
            <a:off x="-1200853" y="6417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NSRD 2024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06A90DD-23E1-E71A-E4FE-7D38CC46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57A6882-3560-626C-7B70-FFCD3F2BB5AF}"/>
              </a:ext>
            </a:extLst>
          </p:cNvPr>
          <p:cNvSpPr txBox="1"/>
          <p:nvPr/>
        </p:nvSpPr>
        <p:spPr>
          <a:xfrm>
            <a:off x="0" y="1162544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CF2FB86-919A-EE51-54D9-8B698A07FA7A}"/>
              </a:ext>
            </a:extLst>
          </p:cNvPr>
          <p:cNvSpPr txBox="1"/>
          <p:nvPr/>
        </p:nvSpPr>
        <p:spPr>
          <a:xfrm>
            <a:off x="324363" y="1574800"/>
            <a:ext cx="8323686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Schematic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representation of the work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61C20C7-9F33-D8C8-E362-193F8CA36BDF}"/>
              </a:ext>
            </a:extLst>
          </p:cNvPr>
          <p:cNvCxnSpPr/>
          <p:nvPr/>
        </p:nvCxnSpPr>
        <p:spPr>
          <a:xfrm>
            <a:off x="307428" y="6356351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4867" y="2407724"/>
            <a:ext cx="2912533" cy="1413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Collection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IMS Bearing Dataset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Vibration signals at 20 kHz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01633" y="2335790"/>
            <a:ext cx="4558168" cy="154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Feature Extraction </a:t>
            </a:r>
          </a:p>
          <a:p>
            <a:pPr algn="ctr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Time-Domain Features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Mean, RMS, Kurtosis,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Skewness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Crest Factor, etc.</a:t>
            </a:r>
          </a:p>
          <a:p>
            <a:pPr algn="ctr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Frequency-Domain Features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Peak frequency, amplitude via FFT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604000" y="4174067"/>
            <a:ext cx="2396068" cy="193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Preprocessing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Normalization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Splitting into training and testing sets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954867" y="4182533"/>
            <a:ext cx="3395132" cy="19219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6"/>
          </a:lnRef>
          <a:fillRef idx="1001">
            <a:schemeClr val="lt2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Model Selection and Training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Random Forest, Decision Tree,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XGBoost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SVM, ANN, Logistic Regression, KNN</a:t>
            </a:r>
          </a:p>
          <a:p>
            <a:pPr algn="ctr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Hyperparameter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tuning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0867" y="4199466"/>
            <a:ext cx="2548468" cy="1888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Performance Evaluation</a:t>
            </a:r>
          </a:p>
          <a:p>
            <a:pPr algn="ctr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Metrics: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Accuracy, Precision, Recall, F1 Score, Confusion Matrix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27400" y="3047992"/>
            <a:ext cx="668867" cy="1270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730067" y="3877733"/>
            <a:ext cx="102869" cy="2878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 flipV="1">
            <a:off x="6341533" y="5056717"/>
            <a:ext cx="254000" cy="1028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 flipV="1">
            <a:off x="2692399" y="5065184"/>
            <a:ext cx="254000" cy="1028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10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A10A96A-6312-82F1-0417-E23C0359F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F6EE5E83-E419-86D2-4DB5-654DA86DB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F34C7966-8A21-A268-6E34-F8E84FC1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F785C448-7D84-B744-70D1-D799135A24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2A88E40-32AB-8982-5BA0-0DD2412379D7}"/>
              </a:ext>
            </a:extLst>
          </p:cNvPr>
          <p:cNvCxnSpPr/>
          <p:nvPr/>
        </p:nvCxnSpPr>
        <p:spPr>
          <a:xfrm>
            <a:off x="307429" y="1074058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EF92DB4-E188-AD6B-35F6-6A9C1027DBCA}"/>
              </a:ext>
            </a:extLst>
          </p:cNvPr>
          <p:cNvSpPr txBox="1"/>
          <p:nvPr/>
        </p:nvSpPr>
        <p:spPr>
          <a:xfrm>
            <a:off x="-1200853" y="6417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NSRD 2024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B6C75C5-C057-282B-C49F-475C8B94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BD28FD0-7401-F726-E14F-D6B458D63161}"/>
              </a:ext>
            </a:extLst>
          </p:cNvPr>
          <p:cNvSpPr txBox="1"/>
          <p:nvPr/>
        </p:nvSpPr>
        <p:spPr>
          <a:xfrm>
            <a:off x="0" y="1137776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Description of the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91A8E6-AC12-7D09-1788-ED8AE277BB8B}"/>
              </a:ext>
            </a:extLst>
          </p:cNvPr>
          <p:cNvSpPr txBox="1"/>
          <p:nvPr/>
        </p:nvSpPr>
        <p:spPr>
          <a:xfrm>
            <a:off x="289321" y="1763741"/>
            <a:ext cx="83992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Experimental Setup:</a:t>
            </a:r>
          </a:p>
          <a:p>
            <a:pPr algn="just">
              <a:buFont typeface="Arial" pitchFamily="34" charset="0"/>
              <a:buChar char="•"/>
            </a:pPr>
            <a:r>
              <a:rPr lang="en-US" sz="1400" b="1" dirty="0" smtClean="0"/>
              <a:t>Test Rig Setup:</a:t>
            </a:r>
            <a:endParaRPr lang="en-US" sz="1400" dirty="0" smtClean="0"/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Four </a:t>
            </a:r>
            <a:r>
              <a:rPr lang="en-US" sz="1400" b="1" dirty="0" err="1" smtClean="0"/>
              <a:t>Rexnord</a:t>
            </a:r>
            <a:r>
              <a:rPr lang="en-US" sz="1400" b="1" dirty="0" smtClean="0"/>
              <a:t> ZA-2115 double-row bearings</a:t>
            </a:r>
            <a:r>
              <a:rPr lang="en-US" sz="1400" dirty="0" smtClean="0"/>
              <a:t> mounted on a shaft.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Shaft driven by an </a:t>
            </a:r>
            <a:r>
              <a:rPr lang="en-US" sz="1400" b="1" dirty="0" smtClean="0"/>
              <a:t>AC motor</a:t>
            </a:r>
            <a:r>
              <a:rPr lang="en-US" sz="1400" dirty="0" smtClean="0"/>
              <a:t> at a constant speed of </a:t>
            </a:r>
            <a:r>
              <a:rPr lang="en-US" sz="1400" b="1" dirty="0" smtClean="0"/>
              <a:t>2000 RPM</a:t>
            </a:r>
            <a:r>
              <a:rPr lang="en-US" sz="1400" dirty="0" smtClean="0"/>
              <a:t>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Radial load of </a:t>
            </a:r>
            <a:r>
              <a:rPr lang="en-US" sz="1400" b="1" dirty="0" smtClean="0"/>
              <a:t>6000 lbs</a:t>
            </a:r>
            <a:r>
              <a:rPr lang="en-US" sz="1400" dirty="0" smtClean="0"/>
              <a:t> applied via a spring mechanism.</a:t>
            </a:r>
          </a:p>
          <a:p>
            <a:pPr algn="just"/>
            <a:endParaRPr lang="en-US" sz="1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1400" b="1" dirty="0" smtClean="0"/>
              <a:t>Instrumentation:</a:t>
            </a:r>
            <a:endParaRPr lang="en-US" sz="1400" dirty="0" smtClean="0"/>
          </a:p>
          <a:p>
            <a:pPr algn="just"/>
            <a:r>
              <a:rPr lang="en-US" sz="1400" b="1" dirty="0" smtClean="0"/>
              <a:t>PCB 353B33 High Sensitivity Quartz ICP Accelerometers</a:t>
            </a:r>
            <a:r>
              <a:rPr lang="en-US" sz="1400" dirty="0" smtClean="0"/>
              <a:t> mounted on the bearing housing.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Sensor arrangement: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400" dirty="0" smtClean="0"/>
              <a:t>Dataset 1: Two accelerometers (x- and y-axes) per bearing.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400" dirty="0" smtClean="0"/>
              <a:t>Datasets 2 &amp; 3: One accelerometer per bearing.</a:t>
            </a:r>
          </a:p>
          <a:p>
            <a:pPr lvl="1" algn="just"/>
            <a:endParaRPr lang="en-US" sz="1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1400" b="1" dirty="0" smtClean="0"/>
              <a:t>Data Collection Details:</a:t>
            </a:r>
            <a:endParaRPr lang="en-US" sz="1400" dirty="0" smtClean="0"/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Three datasets describing </a:t>
            </a:r>
            <a:r>
              <a:rPr lang="en-US" sz="1400" b="1" dirty="0" smtClean="0"/>
              <a:t>test-to-failure experiments</a:t>
            </a:r>
            <a:r>
              <a:rPr lang="en-US" sz="1400" dirty="0" smtClean="0"/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400" b="1" dirty="0" smtClean="0"/>
              <a:t>Dataset 1:</a:t>
            </a:r>
            <a:r>
              <a:rPr lang="en-US" sz="1400" dirty="0" smtClean="0"/>
              <a:t> Inner race and roller element defects.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400" b="1" dirty="0" smtClean="0"/>
              <a:t>Dataset 2:</a:t>
            </a:r>
            <a:r>
              <a:rPr lang="en-US" sz="1400" dirty="0" smtClean="0"/>
              <a:t> Outer race defect (Bearing 1).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1400" b="1" dirty="0" smtClean="0"/>
              <a:t>Dataset 3:</a:t>
            </a:r>
            <a:r>
              <a:rPr lang="en-US" sz="1400" dirty="0" smtClean="0"/>
              <a:t> Outer race defect (Bearing 3).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Recording intervals: 10 minutes (5 minutes for initial 43 files in Dataset 1).</a:t>
            </a:r>
          </a:p>
          <a:p>
            <a:pPr algn="just"/>
            <a:endParaRPr lang="en-US" sz="1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1400" b="1" dirty="0" smtClean="0"/>
              <a:t>Failure Progression:</a:t>
            </a:r>
            <a:endParaRPr lang="en-US" sz="1400" dirty="0" smtClean="0"/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Faults occurred after bearings exceeded their design life of </a:t>
            </a:r>
            <a:r>
              <a:rPr lang="en-US" sz="1400" b="1" dirty="0" smtClean="0"/>
              <a:t>100 million revolutions</a:t>
            </a:r>
            <a:r>
              <a:rPr lang="en-US" sz="1400" dirty="0" smtClean="0"/>
              <a:t>.</a:t>
            </a:r>
          </a:p>
          <a:p>
            <a:pPr algn="just"/>
            <a:endParaRPr lang="en-US" sz="1400" dirty="0" smtClean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A9D61D4-3FF8-436D-C7A0-E7DCB6B35952}"/>
              </a:ext>
            </a:extLst>
          </p:cNvPr>
          <p:cNvCxnSpPr/>
          <p:nvPr/>
        </p:nvCxnSpPr>
        <p:spPr>
          <a:xfrm>
            <a:off x="307428" y="6356351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est rig setu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1642" y="3606014"/>
            <a:ext cx="3044825" cy="1906905"/>
          </a:xfrm>
          <a:prstGeom prst="rect">
            <a:avLst/>
          </a:prstGeom>
        </p:spPr>
      </p:pic>
      <p:pic>
        <p:nvPicPr>
          <p:cNvPr id="15" name="Picture 14" descr="test ri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85955" y="1665664"/>
            <a:ext cx="2168574" cy="16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45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A10A96A-6312-82F1-0417-E23C0359F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F6EE5E83-E419-86D2-4DB5-654DA86DB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F34C7966-8A21-A268-6E34-F8E84FC1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F785C448-7D84-B744-70D1-D799135A24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2A88E40-32AB-8982-5BA0-0DD2412379D7}"/>
              </a:ext>
            </a:extLst>
          </p:cNvPr>
          <p:cNvCxnSpPr/>
          <p:nvPr/>
        </p:nvCxnSpPr>
        <p:spPr>
          <a:xfrm>
            <a:off x="307429" y="1074058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EF92DB4-E188-AD6B-35F6-6A9C1027DBCA}"/>
              </a:ext>
            </a:extLst>
          </p:cNvPr>
          <p:cNvSpPr txBox="1"/>
          <p:nvPr/>
        </p:nvSpPr>
        <p:spPr>
          <a:xfrm>
            <a:off x="-1200853" y="6417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NSRD 2024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B6C75C5-C057-282B-C49F-475C8B94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BD28FD0-7401-F726-E14F-D6B458D63161}"/>
              </a:ext>
            </a:extLst>
          </p:cNvPr>
          <p:cNvSpPr txBox="1"/>
          <p:nvPr/>
        </p:nvSpPr>
        <p:spPr>
          <a:xfrm>
            <a:off x="0" y="1137775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of the work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91A8E6-AC12-7D09-1788-ED8AE277BB8B}"/>
              </a:ext>
            </a:extLst>
          </p:cNvPr>
          <p:cNvSpPr txBox="1"/>
          <p:nvPr/>
        </p:nvSpPr>
        <p:spPr>
          <a:xfrm>
            <a:off x="271214" y="1727527"/>
            <a:ext cx="83992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b="1" dirty="0" smtClean="0"/>
              <a:t>Dataset Overview: IMS Bearing Dataset</a:t>
            </a:r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en-US" sz="1400" b="1" dirty="0" smtClean="0"/>
              <a:t>Source:</a:t>
            </a:r>
            <a:endParaRPr lang="en-US" sz="1400" dirty="0" smtClean="0"/>
          </a:p>
          <a:p>
            <a:pPr marL="180000">
              <a:lnSpc>
                <a:spcPts val="2000"/>
              </a:lnSpc>
              <a:buFont typeface="Arial" pitchFamily="34" charset="0"/>
              <a:buChar char="•"/>
            </a:pPr>
            <a:r>
              <a:rPr lang="en-US" sz="1400" dirty="0" smtClean="0"/>
              <a:t>The dataset is provided by the NSF I/UCR Center for Intelligent Maintenance Systems (IMS).</a:t>
            </a:r>
          </a:p>
          <a:p>
            <a:pPr marL="180000">
              <a:lnSpc>
                <a:spcPts val="2000"/>
              </a:lnSpc>
              <a:buFont typeface="Arial" pitchFamily="34" charset="0"/>
              <a:buChar char="•"/>
            </a:pPr>
            <a:r>
              <a:rPr lang="en-US" sz="1400" dirty="0" smtClean="0"/>
              <a:t>It contains vibration data collected from bearings under varying operating conditions.</a:t>
            </a:r>
          </a:p>
          <a:p>
            <a:pPr>
              <a:lnSpc>
                <a:spcPts val="2000"/>
              </a:lnSpc>
            </a:pPr>
            <a:endParaRPr lang="en-US" sz="1400" dirty="0" smtClean="0"/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en-US" sz="1400" b="1" dirty="0" smtClean="0"/>
              <a:t>Dataset Details:</a:t>
            </a:r>
            <a:endParaRPr lang="en-US" sz="1400" dirty="0" smtClean="0"/>
          </a:p>
          <a:p>
            <a:pPr marL="180000">
              <a:lnSpc>
                <a:spcPts val="2000"/>
              </a:lnSpc>
              <a:buFont typeface="Arial" pitchFamily="34" charset="0"/>
              <a:buChar char="•"/>
            </a:pPr>
            <a:r>
              <a:rPr lang="en-US" sz="1400" dirty="0" smtClean="0"/>
              <a:t>Vibration signals collected using accelerometers placed on the bearings.</a:t>
            </a:r>
          </a:p>
          <a:p>
            <a:pPr marL="180000">
              <a:lnSpc>
                <a:spcPts val="2000"/>
              </a:lnSpc>
              <a:buFont typeface="Arial" pitchFamily="34" charset="0"/>
              <a:buChar char="•"/>
            </a:pPr>
            <a:r>
              <a:rPr lang="en-US" sz="1400" dirty="0" smtClean="0"/>
              <a:t>Sampling frequency: </a:t>
            </a:r>
            <a:r>
              <a:rPr lang="en-US" sz="1400" b="1" dirty="0" smtClean="0"/>
              <a:t>20 kHz</a:t>
            </a:r>
            <a:r>
              <a:rPr lang="en-US" sz="1400" dirty="0" smtClean="0"/>
              <a:t>.</a:t>
            </a:r>
          </a:p>
          <a:p>
            <a:pPr marL="180000">
              <a:lnSpc>
                <a:spcPts val="2000"/>
              </a:lnSpc>
              <a:buFont typeface="Arial" pitchFamily="34" charset="0"/>
              <a:buChar char="•"/>
            </a:pPr>
            <a:r>
              <a:rPr lang="en-US" sz="1400" dirty="0" smtClean="0"/>
              <a:t>Total data points per file: </a:t>
            </a:r>
            <a:r>
              <a:rPr lang="en-US" sz="1400" b="1" dirty="0" smtClean="0"/>
              <a:t>20,480 points</a:t>
            </a:r>
            <a:r>
              <a:rPr lang="en-US" sz="1400" dirty="0" smtClean="0"/>
              <a:t>.</a:t>
            </a:r>
          </a:p>
          <a:p>
            <a:pPr>
              <a:lnSpc>
                <a:spcPts val="2000"/>
              </a:lnSpc>
            </a:pPr>
            <a:endParaRPr lang="en-US" sz="1400" dirty="0" smtClean="0"/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en-US" sz="1400" b="1" dirty="0" smtClean="0"/>
              <a:t>Key Features:</a:t>
            </a:r>
            <a:endParaRPr lang="en-US" sz="1400" dirty="0" smtClean="0"/>
          </a:p>
          <a:p>
            <a:pPr marL="180000">
              <a:lnSpc>
                <a:spcPts val="2000"/>
              </a:lnSpc>
              <a:buFont typeface="Arial" pitchFamily="34" charset="0"/>
              <a:buChar char="•"/>
            </a:pPr>
            <a:r>
              <a:rPr lang="en-US" sz="1400" dirty="0" smtClean="0"/>
              <a:t>Covers three primary types of faults: </a:t>
            </a:r>
            <a:r>
              <a:rPr lang="en-US" sz="1400" b="1" dirty="0" smtClean="0"/>
              <a:t>Inner race defects, outer race defects, and roller element defects</a:t>
            </a:r>
            <a:r>
              <a:rPr lang="en-US" sz="1400" dirty="0" smtClean="0"/>
              <a:t>.</a:t>
            </a:r>
          </a:p>
          <a:p>
            <a:pPr marL="180000">
              <a:lnSpc>
                <a:spcPts val="2000"/>
              </a:lnSpc>
              <a:buFont typeface="Arial" pitchFamily="34" charset="0"/>
              <a:buChar char="•"/>
            </a:pPr>
            <a:r>
              <a:rPr lang="en-US" sz="1400" dirty="0" smtClean="0"/>
              <a:t>Includes healthy bearing data for baseline comparison.</a:t>
            </a:r>
          </a:p>
          <a:p>
            <a:pPr marL="180000">
              <a:lnSpc>
                <a:spcPts val="2000"/>
              </a:lnSpc>
            </a:pPr>
            <a:endParaRPr lang="en-US" sz="1400" b="1" dirty="0" smtClean="0"/>
          </a:p>
          <a:p>
            <a:pPr>
              <a:lnSpc>
                <a:spcPts val="2000"/>
              </a:lnSpc>
              <a:buFont typeface="Arial" pitchFamily="34" charset="0"/>
              <a:buChar char="•"/>
            </a:pPr>
            <a:r>
              <a:rPr lang="en-US" sz="1400" b="1" dirty="0" smtClean="0"/>
              <a:t>Objective:</a:t>
            </a:r>
            <a:endParaRPr lang="en-US" sz="1400" dirty="0" smtClean="0"/>
          </a:p>
          <a:p>
            <a:pPr marL="180000">
              <a:lnSpc>
                <a:spcPts val="2000"/>
              </a:lnSpc>
              <a:buFont typeface="Arial" pitchFamily="34" charset="0"/>
              <a:buChar char="•"/>
            </a:pPr>
            <a:r>
              <a:rPr lang="en-US" sz="1400" dirty="0" smtClean="0"/>
              <a:t>Analyze vibration signals to detect and classify bearing faults.</a:t>
            </a:r>
          </a:p>
          <a:p>
            <a:pPr>
              <a:lnSpc>
                <a:spcPts val="2000"/>
              </a:lnSpc>
            </a:pP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A9D61D4-3FF8-436D-C7A0-E7DCB6B35952}"/>
              </a:ext>
            </a:extLst>
          </p:cNvPr>
          <p:cNvCxnSpPr/>
          <p:nvPr/>
        </p:nvCxnSpPr>
        <p:spPr>
          <a:xfrm>
            <a:off x="307428" y="6356351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145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A10A96A-6312-82F1-0417-E23C0359F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F6EE5E83-E419-86D2-4DB5-654DA86DB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F34C7966-8A21-A268-6E34-F8E84FC1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F785C448-7D84-B744-70D1-D799135A24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2A88E40-32AB-8982-5BA0-0DD2412379D7}"/>
              </a:ext>
            </a:extLst>
          </p:cNvPr>
          <p:cNvCxnSpPr/>
          <p:nvPr/>
        </p:nvCxnSpPr>
        <p:spPr>
          <a:xfrm>
            <a:off x="307429" y="1074058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EF92DB4-E188-AD6B-35F6-6A9C1027DBCA}"/>
              </a:ext>
            </a:extLst>
          </p:cNvPr>
          <p:cNvSpPr txBox="1"/>
          <p:nvPr/>
        </p:nvSpPr>
        <p:spPr>
          <a:xfrm>
            <a:off x="-1200853" y="6417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NSRD 2024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B6C75C5-C057-282B-C49F-475C8B94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BD28FD0-7401-F726-E14F-D6B458D63161}"/>
              </a:ext>
            </a:extLst>
          </p:cNvPr>
          <p:cNvSpPr txBox="1"/>
          <p:nvPr/>
        </p:nvSpPr>
        <p:spPr>
          <a:xfrm>
            <a:off x="0" y="1137774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of the work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91A8E6-AC12-7D09-1788-ED8AE277BB8B}"/>
              </a:ext>
            </a:extLst>
          </p:cNvPr>
          <p:cNvSpPr txBox="1"/>
          <p:nvPr/>
        </p:nvSpPr>
        <p:spPr>
          <a:xfrm>
            <a:off x="280268" y="1754688"/>
            <a:ext cx="83992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Feature Engineering for Fault Diagnosis:</a:t>
            </a:r>
          </a:p>
          <a:p>
            <a:pPr algn="just">
              <a:buFont typeface="Arial" pitchFamily="34" charset="0"/>
              <a:buChar char="•"/>
            </a:pPr>
            <a:r>
              <a:rPr lang="en-US" sz="1400" b="1" dirty="0" smtClean="0"/>
              <a:t>Objective of Feature Extraction:</a:t>
            </a:r>
            <a:endParaRPr lang="en-US" sz="1400" dirty="0" smtClean="0"/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Transform raw vibration signals into meaningful metrics for machine learning models.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dirty="0" smtClean="0"/>
              <a:t>Capture both </a:t>
            </a:r>
            <a:r>
              <a:rPr lang="en-US" sz="1400" b="1" dirty="0" smtClean="0"/>
              <a:t>time-domain</a:t>
            </a:r>
            <a:r>
              <a:rPr lang="en-US" sz="1400" dirty="0" smtClean="0"/>
              <a:t> and </a:t>
            </a:r>
            <a:r>
              <a:rPr lang="en-US" sz="1400" b="1" dirty="0" smtClean="0"/>
              <a:t>frequency-domain</a:t>
            </a:r>
            <a:r>
              <a:rPr lang="en-US" sz="1400" dirty="0" smtClean="0"/>
              <a:t> characteristics.</a:t>
            </a:r>
          </a:p>
          <a:p>
            <a:pPr algn="just"/>
            <a:endParaRPr lang="en-US" sz="1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1400" b="1" dirty="0" smtClean="0"/>
              <a:t>Time-Domain Features:</a:t>
            </a:r>
            <a:endParaRPr lang="en-US" sz="1400" dirty="0" smtClean="0"/>
          </a:p>
          <a:p>
            <a:pPr marL="180000" algn="just">
              <a:buFont typeface="Arial" pitchFamily="34" charset="0"/>
              <a:buChar char="•"/>
            </a:pPr>
            <a:r>
              <a:rPr lang="en-US" sz="1400" b="1" dirty="0" smtClean="0"/>
              <a:t>Maximum, Minimum, Mean, Standard Deviation (Std):</a:t>
            </a:r>
            <a:r>
              <a:rPr lang="en-US" sz="1400" dirty="0" smtClean="0"/>
              <a:t> Basic statistical metrics.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b="1" dirty="0" smtClean="0"/>
              <a:t>RMS (Root Mean Square):</a:t>
            </a:r>
            <a:r>
              <a:rPr lang="en-US" sz="1400" dirty="0" smtClean="0"/>
              <a:t> Signal power indicator.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b="1" dirty="0" err="1" smtClean="0"/>
              <a:t>Skewness</a:t>
            </a:r>
            <a:r>
              <a:rPr lang="en-US" sz="1400" b="1" dirty="0" smtClean="0"/>
              <a:t>:</a:t>
            </a:r>
            <a:r>
              <a:rPr lang="en-US" sz="1400" dirty="0" smtClean="0"/>
              <a:t> Asymmetry of the signal distribution.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b="1" dirty="0" smtClean="0"/>
              <a:t>Kurtosis:</a:t>
            </a:r>
            <a:r>
              <a:rPr lang="en-US" sz="1400" dirty="0" smtClean="0"/>
              <a:t> Sharpness or flatness of the signal peak.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b="1" dirty="0" smtClean="0"/>
              <a:t>Crest Factor:</a:t>
            </a:r>
            <a:r>
              <a:rPr lang="en-US" sz="1400" dirty="0" smtClean="0"/>
              <a:t> Ratio of signal peak to RMS.</a:t>
            </a:r>
          </a:p>
          <a:p>
            <a:pPr marL="180000" algn="just">
              <a:buFont typeface="Arial" pitchFamily="34" charset="0"/>
              <a:buChar char="•"/>
            </a:pPr>
            <a:r>
              <a:rPr lang="en-US" sz="1400" b="1" dirty="0" smtClean="0"/>
              <a:t>Form Factor:</a:t>
            </a:r>
            <a:r>
              <a:rPr lang="en-US" sz="1400" dirty="0" smtClean="0"/>
              <a:t> Ratio of RMS to mean value.</a:t>
            </a:r>
          </a:p>
          <a:p>
            <a:pPr algn="just"/>
            <a:endParaRPr lang="en-US" sz="1400" dirty="0" smtClean="0"/>
          </a:p>
          <a:p>
            <a:pPr algn="just"/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A9D61D4-3FF8-436D-C7A0-E7DCB6B35952}"/>
              </a:ext>
            </a:extLst>
          </p:cNvPr>
          <p:cNvCxnSpPr/>
          <p:nvPr/>
        </p:nvCxnSpPr>
        <p:spPr>
          <a:xfrm>
            <a:off x="307428" y="6356351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2000" y="4528888"/>
            <a:ext cx="5040000" cy="179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145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A10A96A-6312-82F1-0417-E23C0359F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xmlns="" id="{F6EE5E83-E419-86D2-4DB5-654DA86DBD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429" y="166166"/>
            <a:ext cx="1954032" cy="659744"/>
          </a:xfrm>
          <a:prstGeom prst="rect">
            <a:avLst/>
          </a:prstGeom>
        </p:spPr>
      </p:pic>
      <p:pic>
        <p:nvPicPr>
          <p:cNvPr id="5" name="Picture 4" descr="A logo with blue letters&#10;&#10;Description automatically generated">
            <a:extLst>
              <a:ext uri="{FF2B5EF4-FFF2-40B4-BE49-F238E27FC236}">
                <a16:creationId xmlns:a16="http://schemas.microsoft.com/office/drawing/2014/main" xmlns="" id="{F34C7966-8A21-A268-6E34-F8E84FC1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0532" y="1"/>
            <a:ext cx="1477373" cy="917402"/>
          </a:xfrm>
          <a:prstGeom prst="rect">
            <a:avLst/>
          </a:prstGeom>
        </p:spPr>
      </p:pic>
      <p:pic>
        <p:nvPicPr>
          <p:cNvPr id="6" name="Picture 5" descr="A colorful logo with black text&#10;&#10;Description automatically generated">
            <a:extLst>
              <a:ext uri="{FF2B5EF4-FFF2-40B4-BE49-F238E27FC236}">
                <a16:creationId xmlns:a16="http://schemas.microsoft.com/office/drawing/2014/main" xmlns="" id="{F785C448-7D84-B744-70D1-D799135A24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0709" y="49349"/>
            <a:ext cx="890406" cy="89337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2A88E40-32AB-8982-5BA0-0DD2412379D7}"/>
              </a:ext>
            </a:extLst>
          </p:cNvPr>
          <p:cNvCxnSpPr/>
          <p:nvPr/>
        </p:nvCxnSpPr>
        <p:spPr>
          <a:xfrm>
            <a:off x="307429" y="1074058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EF92DB4-E188-AD6B-35F6-6A9C1027DBCA}"/>
              </a:ext>
            </a:extLst>
          </p:cNvPr>
          <p:cNvSpPr txBox="1"/>
          <p:nvPr/>
        </p:nvSpPr>
        <p:spPr>
          <a:xfrm>
            <a:off x="-1200853" y="64174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7</a:t>
            </a:r>
            <a:r>
              <a:rPr lang="en-US" sz="1800" b="1" baseline="30000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th</a:t>
            </a:r>
            <a:r>
              <a:rPr lang="en-US" sz="1800" b="1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 NSRD 2024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B6C75C5-C057-282B-C49F-475C8B94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E1DAF-F789-4ABF-9483-6DE6E44E63AA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BD28FD0-7401-F726-E14F-D6B458D63161}"/>
              </a:ext>
            </a:extLst>
          </p:cNvPr>
          <p:cNvSpPr txBox="1"/>
          <p:nvPr/>
        </p:nvSpPr>
        <p:spPr>
          <a:xfrm>
            <a:off x="0" y="1137774"/>
            <a:ext cx="9144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 of the work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491A8E6-AC12-7D09-1788-ED8AE277BB8B}"/>
              </a:ext>
            </a:extLst>
          </p:cNvPr>
          <p:cNvSpPr txBox="1"/>
          <p:nvPr/>
        </p:nvSpPr>
        <p:spPr>
          <a:xfrm>
            <a:off x="280268" y="1754688"/>
            <a:ext cx="83992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Frequency-Domain Features:</a:t>
            </a:r>
            <a:endParaRPr lang="en-US" sz="1400" dirty="0" smtClean="0"/>
          </a:p>
          <a:p>
            <a:pPr marL="180000">
              <a:buFont typeface="Arial" pitchFamily="34" charset="0"/>
              <a:buChar char="•"/>
            </a:pPr>
            <a:r>
              <a:rPr lang="en-US" sz="1400" b="1" dirty="0" smtClean="0"/>
              <a:t>FFT (Fast Fourier Transform):</a:t>
            </a:r>
            <a:r>
              <a:rPr lang="en-US" sz="1400" dirty="0" smtClean="0"/>
              <a:t> Frequency analysis of the vibration signal.</a:t>
            </a:r>
          </a:p>
          <a:p>
            <a:pPr marL="180000">
              <a:buFont typeface="Arial" pitchFamily="34" charset="0"/>
              <a:buChar char="•"/>
            </a:pPr>
            <a:r>
              <a:rPr lang="en-US" sz="1400" b="1" dirty="0" smtClean="0"/>
              <a:t>Envelope Detection:</a:t>
            </a:r>
            <a:r>
              <a:rPr lang="en-US" sz="1400" dirty="0" smtClean="0"/>
              <a:t> Highlight modulated frequencies indicating defects.</a:t>
            </a:r>
          </a:p>
          <a:p>
            <a:pPr marL="180000">
              <a:buFont typeface="Arial" pitchFamily="34" charset="0"/>
              <a:buChar char="•"/>
            </a:pPr>
            <a:r>
              <a:rPr lang="en-US" sz="1400" b="1" dirty="0" smtClean="0"/>
              <a:t>Top 5 Peak Frequencies and Amplitudes:</a:t>
            </a:r>
            <a:r>
              <a:rPr lang="en-US" sz="1400" dirty="0" smtClean="0"/>
              <a:t> Key indicators of fault type and severity.</a:t>
            </a:r>
          </a:p>
          <a:p>
            <a:pPr marL="180000">
              <a:buFont typeface="Arial" pitchFamily="34" charset="0"/>
              <a:buChar char="•"/>
            </a:pPr>
            <a:endParaRPr lang="en-IN" sz="1400" dirty="0" smtClean="0"/>
          </a:p>
          <a:p>
            <a:pPr marL="180000"/>
            <a:endParaRPr lang="en-IN" sz="1400" dirty="0" smtClean="0"/>
          </a:p>
          <a:p>
            <a:pPr marL="180000"/>
            <a:endParaRPr lang="en-IN" sz="1400" dirty="0" smtClean="0"/>
          </a:p>
          <a:p>
            <a:pPr marL="180000"/>
            <a:endParaRPr lang="en-IN" sz="1400" dirty="0" smtClean="0"/>
          </a:p>
          <a:p>
            <a:pPr marL="180000"/>
            <a:endParaRPr lang="en-IN" sz="1400" dirty="0" smtClean="0"/>
          </a:p>
          <a:p>
            <a:pPr marL="180000"/>
            <a:endParaRPr lang="en-IN" sz="1400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pPr>
              <a:buFont typeface="Arial" pitchFamily="34" charset="0"/>
              <a:buChar char="•"/>
            </a:pPr>
            <a:r>
              <a:rPr lang="en-US" sz="1400" b="1" dirty="0" smtClean="0"/>
              <a:t>Additional Feature</a:t>
            </a:r>
          </a:p>
          <a:p>
            <a:pPr marL="180000"/>
            <a:r>
              <a:rPr lang="en-US" sz="1400" b="1" dirty="0" smtClean="0"/>
              <a:t>Revolutions:</a:t>
            </a:r>
            <a:endParaRPr lang="en-US" sz="1400" dirty="0" smtClean="0"/>
          </a:p>
          <a:p>
            <a:pPr marL="180000" lvl="1">
              <a:buFont typeface="Arial" pitchFamily="34" charset="0"/>
              <a:buChar char="•"/>
            </a:pPr>
            <a:r>
              <a:rPr lang="en-US" sz="1400" dirty="0" smtClean="0"/>
              <a:t>Added the number of shaft revolutions since the start of the experiment as a feature.</a:t>
            </a:r>
          </a:p>
          <a:p>
            <a:pPr marL="180000" lvl="1">
              <a:buFont typeface="Arial" pitchFamily="34" charset="0"/>
              <a:buChar char="•"/>
            </a:pPr>
            <a:r>
              <a:rPr lang="en-US" sz="1400" dirty="0" smtClean="0"/>
              <a:t>Calculated using the time index of each vibration snapshot:</a:t>
            </a:r>
          </a:p>
          <a:p>
            <a:pPr marL="180000" lvl="1" algn="ctr"/>
            <a:r>
              <a:rPr lang="en-US" sz="1400" dirty="0" smtClean="0"/>
              <a:t>Revolutions = Elapsed Time (s)×Rotational Speed (RPS)</a:t>
            </a:r>
          </a:p>
          <a:p>
            <a:pPr marL="180000" lvl="1">
              <a:buFont typeface="Arial" pitchFamily="34" charset="0"/>
              <a:buChar char="•"/>
            </a:pPr>
            <a:endParaRPr lang="en-US" sz="1400" dirty="0" smtClean="0"/>
          </a:p>
          <a:p>
            <a:pPr algn="just"/>
            <a:endParaRPr lang="en-US" sz="1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A9D61D4-3FF8-436D-C7A0-E7DCB6B35952}"/>
              </a:ext>
            </a:extLst>
          </p:cNvPr>
          <p:cNvCxnSpPr/>
          <p:nvPr/>
        </p:nvCxnSpPr>
        <p:spPr>
          <a:xfrm>
            <a:off x="307428" y="6356351"/>
            <a:ext cx="832368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92000" y="2740637"/>
            <a:ext cx="576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145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2214</Words>
  <Application>Microsoft Office PowerPoint</Application>
  <PresentationFormat>On-screen Show (4:3)</PresentationFormat>
  <Paragraphs>577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Pravesh Ravi</dc:creator>
  <cp:lastModifiedBy>Swift3 DDU</cp:lastModifiedBy>
  <cp:revision>163</cp:revision>
  <dcterms:created xsi:type="dcterms:W3CDTF">2024-12-16T04:47:53Z</dcterms:created>
  <dcterms:modified xsi:type="dcterms:W3CDTF">2025-03-13T17:03:06Z</dcterms:modified>
</cp:coreProperties>
</file>