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 id="2147484059" r:id="rId2"/>
  </p:sldMasterIdLst>
  <p:notesMasterIdLst>
    <p:notesMasterId r:id="rId38"/>
  </p:notesMasterIdLst>
  <p:sldIdLst>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ptarko Das Sarma" initials="DD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5827"/>
  </p:normalViewPr>
  <p:slideViewPr>
    <p:cSldViewPr snapToGrid="0">
      <p:cViewPr varScale="1">
        <p:scale>
          <a:sx n="73" d="100"/>
          <a:sy n="73" d="100"/>
        </p:scale>
        <p:origin x="45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5-04T21:23:34.007" idx="2">
    <p:pos x="3946" y="3494"/>
    <p:text>Remember that escape characters in Python use the backslash (\). The string value '\n' represents a single newline character, not a backslash followed by a lowercase n. You need to enter the escape character \\ to print a single backslash. So '\\n' is the string that represents a backslash followed by a lowercase n. However, by putting an r before the first quote of the string value, you can mark the string as a raw string, which does not escape characters.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3CB04-DEB3-41A8-9B58-9518E3F8E855}" type="datetimeFigureOut">
              <a:rPr lang="en-US" smtClean="0"/>
              <a:pPr/>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139F7-8FE2-4DB9-A44B-D4C2F92B5EB9}" type="slidenum">
              <a:rPr lang="en-US" smtClean="0"/>
              <a:pPr/>
              <a:t>‹#›</a:t>
            </a:fld>
            <a:endParaRPr lang="en-US"/>
          </a:p>
        </p:txBody>
      </p:sp>
    </p:spTree>
    <p:extLst>
      <p:ext uri="{BB962C8B-B14F-4D97-AF65-F5344CB8AC3E}">
        <p14:creationId xmlns:p14="http://schemas.microsoft.com/office/powerpoint/2010/main" val="257405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Explain about Miles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0F9F66-AE46-42FE-8B5E-90217BDC1C6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593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A9E92F7-9573-4322-A7C6-F3C505295EB1}" type="slidenum">
              <a:rPr lang="en-IN" smtClean="0"/>
              <a:pPr/>
              <a:t>3</a:t>
            </a:fld>
            <a:endParaRPr lang="en-IN"/>
          </a:p>
        </p:txBody>
      </p:sp>
    </p:spTree>
    <p:extLst>
      <p:ext uri="{BB962C8B-B14F-4D97-AF65-F5344CB8AC3E}">
        <p14:creationId xmlns:p14="http://schemas.microsoft.com/office/powerpoint/2010/main" val="1982737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9E92F7-9573-4322-A7C6-F3C505295EB1}" type="slidenum">
              <a:rPr lang="en-IN" smtClean="0"/>
              <a:pPr/>
              <a:t>6</a:t>
            </a:fld>
            <a:endParaRPr lang="en-IN"/>
          </a:p>
        </p:txBody>
      </p:sp>
    </p:spTree>
    <p:extLst>
      <p:ext uri="{BB962C8B-B14F-4D97-AF65-F5344CB8AC3E}">
        <p14:creationId xmlns:p14="http://schemas.microsoft.com/office/powerpoint/2010/main" val="3460830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9E92F7-9573-4322-A7C6-F3C505295EB1}" type="slidenum">
              <a:rPr lang="en-IN" smtClean="0"/>
              <a:pPr/>
              <a:t>22</a:t>
            </a:fld>
            <a:endParaRPr lang="en-IN"/>
          </a:p>
        </p:txBody>
      </p:sp>
    </p:spTree>
    <p:extLst>
      <p:ext uri="{BB962C8B-B14F-4D97-AF65-F5344CB8AC3E}">
        <p14:creationId xmlns:p14="http://schemas.microsoft.com/office/powerpoint/2010/main" val="83078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4EC626-53BD-4975-A938-1409C578A876}"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57607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EC626-53BD-4975-A938-1409C578A876}"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95173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EC626-53BD-4975-A938-1409C578A876}"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58771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lang="en-US"/>
              <a:t>Click to edit Master title style</a:t>
            </a:r>
            <a:endParaRPr lang="en-US" dirty="0"/>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lt"/>
                <a:cs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 name="Date Placeholder 1"/>
          <p:cNvSpPr>
            <a:spLocks noGrp="1"/>
          </p:cNvSpPr>
          <p:nvPr>
            <p:ph type="dt" sz="half" idx="10"/>
          </p:nvPr>
        </p:nvSpPr>
        <p:spPr/>
        <p:txBody>
          <a:bodyPr/>
          <a:lstStyle/>
          <a:p>
            <a:fld id="{C6E1477E-316E-4C91-803A-E2CE31DD2B84}" type="datetime1">
              <a:rPr lang="en-US" smtClean="0"/>
              <a:pPr/>
              <a:t>11/17/2021</a:t>
            </a:fld>
            <a:endParaRPr lang="en-US" dirty="0"/>
          </a:p>
        </p:txBody>
      </p:sp>
      <p:sp>
        <p:nvSpPr>
          <p:cNvPr id="3" name="Footer Placeholder 2"/>
          <p:cNvSpPr>
            <a:spLocks noGrp="1"/>
          </p:cNvSpPr>
          <p:nvPr>
            <p:ph type="ftr" sz="quarter" idx="11"/>
          </p:nvPr>
        </p:nvSpPr>
        <p:spPr/>
        <p:txBody>
          <a:bodyPr/>
          <a:lstStyle/>
          <a:p>
            <a:r>
              <a:rPr lang="en-US"/>
              <a:t>ptrainingbyam@gmail.com</a:t>
            </a:r>
            <a:endParaRPr lang="en-US" dirty="0"/>
          </a:p>
        </p:txBody>
      </p:sp>
      <p:sp>
        <p:nvSpPr>
          <p:cNvPr id="4" name="Slide Number Placeholder 3"/>
          <p:cNvSpPr>
            <a:spLocks noGrp="1"/>
          </p:cNvSpPr>
          <p:nvPr>
            <p:ph type="sldNum" sz="quarter" idx="12"/>
          </p:nvPr>
        </p:nvSpPr>
        <p:spPr/>
        <p:txBody>
          <a:bodyPr/>
          <a:lstStyle/>
          <a:p>
            <a:fld id="{D4B5ADC2-7248-4799-8E52-477E151C3EE9}" type="slidenum">
              <a:rPr lang="en-US" smtClean="0"/>
              <a:pPr/>
              <a:t>‹#›</a:t>
            </a:fld>
            <a:endParaRPr lang="en-US" sz="1600" dirty="0"/>
          </a:p>
        </p:txBody>
      </p:sp>
    </p:spTree>
    <p:extLst>
      <p:ext uri="{BB962C8B-B14F-4D97-AF65-F5344CB8AC3E}">
        <p14:creationId xmlns:p14="http://schemas.microsoft.com/office/powerpoint/2010/main" val="11012226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lgn="r">
              <a:defRPr sz="1600">
                <a:latin typeface="+mj-lt"/>
              </a:defRPr>
            </a:lvl1pPr>
          </a:lstStyle>
          <a:p>
            <a:fld id="{DB17AFF6-BB38-48A1-A87F-DD9CBBD7CCBC}" type="datetime1">
              <a:rPr lang="en-US" smtClean="0"/>
              <a:pPr/>
              <a:t>11/17/2021</a:t>
            </a:fld>
            <a:endParaRPr lang="en-US" dirty="0"/>
          </a:p>
        </p:txBody>
      </p:sp>
      <p:sp>
        <p:nvSpPr>
          <p:cNvPr id="5" name="Footer Placeholder 4"/>
          <p:cNvSpPr>
            <a:spLocks noGrp="1"/>
          </p:cNvSpPr>
          <p:nvPr>
            <p:ph type="ftr" sz="quarter" idx="11"/>
          </p:nvPr>
        </p:nvSpPr>
        <p:spPr/>
        <p:txBody>
          <a:bodyPr/>
          <a:lstStyle>
            <a:lvl1pPr algn="ctr">
              <a:defRPr sz="1600">
                <a:latin typeface="+mj-lt"/>
              </a:defRPr>
            </a:lvl1pPr>
          </a:lstStyle>
          <a:p>
            <a:r>
              <a:rPr lang="en-US"/>
              <a:t>ptrainingbyam@gmail.com</a:t>
            </a:r>
            <a:endParaRPr lang="en-US" dirty="0"/>
          </a:p>
        </p:txBody>
      </p:sp>
      <p:sp>
        <p:nvSpPr>
          <p:cNvPr id="6" name="Slide Number Placeholder 5"/>
          <p:cNvSpPr>
            <a:spLocks noGrp="1"/>
          </p:cNvSpPr>
          <p:nvPr>
            <p:ph type="sldNum" sz="quarter" idx="12"/>
          </p:nvPr>
        </p:nvSpPr>
        <p:spPr/>
        <p:txBody>
          <a:bodyPr/>
          <a:lstStyle>
            <a:lvl1pPr>
              <a:defRPr sz="1600">
                <a:latin typeface="+mj-lt"/>
              </a:defRPr>
            </a:lvl1pPr>
          </a:lstStyle>
          <a:p>
            <a:fld id="{78702994-462F-458E-AEB7-B7926639A7F4}" type="slidenum">
              <a:rPr lang="en-US" smtClean="0"/>
              <a:pPr/>
              <a:t>‹#›</a:t>
            </a:fld>
            <a:endParaRPr lang="en-US" dirty="0"/>
          </a:p>
        </p:txBody>
      </p:sp>
      <p:sp>
        <p:nvSpPr>
          <p:cNvPr id="8" name="Content Placeholder 7"/>
          <p:cNvSpPr>
            <a:spLocks noGrp="1"/>
          </p:cNvSpPr>
          <p:nvPr>
            <p:ph sz="quarter" idx="1"/>
          </p:nvPr>
        </p:nvSpPr>
        <p:spPr>
          <a:xfrm>
            <a:off x="609600" y="121920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7407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727200" y="4267200"/>
            <a:ext cx="9042400" cy="1143000"/>
          </a:xfrm>
        </p:spPr>
        <p:txBody>
          <a:bodyPr anchor="t" anchorCtr="0"/>
          <a:lstStyle>
            <a:lvl1pPr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Date Placeholder 8"/>
          <p:cNvSpPr>
            <a:spLocks noGrp="1"/>
          </p:cNvSpPr>
          <p:nvPr>
            <p:ph type="dt" sz="half" idx="10"/>
          </p:nvPr>
        </p:nvSpPr>
        <p:spPr/>
        <p:txBody>
          <a:bodyPr/>
          <a:lstStyle>
            <a:lvl1pPr algn="r">
              <a:defRPr/>
            </a:lvl1pPr>
          </a:lstStyle>
          <a:p>
            <a:fld id="{11A9BA3B-1516-42C4-9A90-85D7F3A87ACE}" type="datetime1">
              <a:rPr lang="en-US" sz="1600" smtClean="0">
                <a:solidFill>
                  <a:srgbClr val="002060"/>
                </a:solidFill>
                <a:latin typeface="+mj-lt"/>
              </a:rPr>
              <a:pPr/>
              <a:t>11/17/2021</a:t>
            </a:fld>
            <a:endParaRPr lang="en-US" sz="1600" dirty="0">
              <a:solidFill>
                <a:srgbClr val="002060"/>
              </a:solidFill>
              <a:latin typeface="+mj-lt"/>
            </a:endParaRPr>
          </a:p>
        </p:txBody>
      </p:sp>
      <p:sp>
        <p:nvSpPr>
          <p:cNvPr id="10" name="Footer Placeholder 9"/>
          <p:cNvSpPr>
            <a:spLocks noGrp="1"/>
          </p:cNvSpPr>
          <p:nvPr>
            <p:ph type="ftr" sz="quarter" idx="11"/>
          </p:nvPr>
        </p:nvSpPr>
        <p:spPr/>
        <p:txBody>
          <a:bodyPr/>
          <a:lstStyle>
            <a:lvl1pPr algn="ctr">
              <a:defRPr b="0"/>
            </a:lvl1pPr>
          </a:lstStyle>
          <a:p>
            <a:r>
              <a:rPr lang="en-US" sz="1600">
                <a:solidFill>
                  <a:srgbClr val="002060"/>
                </a:solidFill>
                <a:latin typeface="+mj-lt"/>
              </a:rPr>
              <a:t>ptrainingbyam@gmail.com</a:t>
            </a:r>
            <a:endParaRPr lang="en-US" sz="1600" dirty="0">
              <a:solidFill>
                <a:srgbClr val="002060"/>
              </a:solidFill>
              <a:latin typeface="+mj-lt"/>
            </a:endParaRPr>
          </a:p>
        </p:txBody>
      </p:sp>
      <p:sp>
        <p:nvSpPr>
          <p:cNvPr id="11" name="Slide Number Placeholder 10"/>
          <p:cNvSpPr>
            <a:spLocks noGrp="1"/>
          </p:cNvSpPr>
          <p:nvPr>
            <p:ph type="sldNum" sz="quarter" idx="12"/>
          </p:nvPr>
        </p:nvSpPr>
        <p:spPr/>
        <p:txBody>
          <a:bodyPr/>
          <a:lstStyle>
            <a:lvl1pPr>
              <a:defRPr sz="1600" b="0">
                <a:latin typeface="+mj-lt"/>
              </a:defRPr>
            </a:lvl1pPr>
          </a:lstStyle>
          <a:p>
            <a:fld id="{BD722385-1E23-42BC-AEFA-2E3D0953FA47}" type="slidenum">
              <a:rPr lang="en-US" smtClean="0"/>
              <a:pPr/>
              <a:t>‹#›</a:t>
            </a:fld>
            <a:endParaRPr lang="en-US" dirty="0"/>
          </a:p>
        </p:txBody>
      </p:sp>
    </p:spTree>
    <p:extLst>
      <p:ext uri="{BB962C8B-B14F-4D97-AF65-F5344CB8AC3E}">
        <p14:creationId xmlns:p14="http://schemas.microsoft.com/office/powerpoint/2010/main" val="403097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BAC2F1E4-9D35-479A-A2D5-5705D8725389}" type="datetime1">
              <a:rPr lang="en-US" smtClean="0"/>
              <a:pPr/>
              <a:t>11/17/2021</a:t>
            </a:fld>
            <a:endParaRPr lang="en-US"/>
          </a:p>
        </p:txBody>
      </p:sp>
      <p:sp>
        <p:nvSpPr>
          <p:cNvPr id="6" name="Footer Placeholder 5"/>
          <p:cNvSpPr>
            <a:spLocks noGrp="1"/>
          </p:cNvSpPr>
          <p:nvPr>
            <p:ph type="ftr" sz="quarter" idx="11"/>
          </p:nvPr>
        </p:nvSpPr>
        <p:spPr/>
        <p:txBody>
          <a:bodyPr/>
          <a:lstStyle/>
          <a:p>
            <a:r>
              <a:rPr lang="en-US"/>
              <a:t>ptrainingbyam@gmail.com</a:t>
            </a:r>
          </a:p>
        </p:txBody>
      </p:sp>
      <p:sp>
        <p:nvSpPr>
          <p:cNvPr id="7" name="Slide Number Placeholder 6"/>
          <p:cNvSpPr>
            <a:spLocks noGrp="1"/>
          </p:cNvSpPr>
          <p:nvPr>
            <p:ph type="sldNum" sz="quarter" idx="12"/>
          </p:nvPr>
        </p:nvSpPr>
        <p:spPr/>
        <p:txBody>
          <a:bodyPr/>
          <a:lstStyle/>
          <a:p>
            <a:fld id="{147C1B20-DEF4-46E3-B77F-0FB6B8193D90}" type="slidenum">
              <a:rPr lang="en-US" smtClean="0"/>
              <a:pPr/>
              <a:t>‹#›</a:t>
            </a:fld>
            <a:endParaRPr lang="en-US"/>
          </a:p>
        </p:txBody>
      </p:sp>
      <p:sp>
        <p:nvSpPr>
          <p:cNvPr id="9" name="Content Placeholder 8"/>
          <p:cNvSpPr>
            <a:spLocks noGrp="1"/>
          </p:cNvSpPr>
          <p:nvPr>
            <p:ph sz="quarter" idx="1"/>
          </p:nvPr>
        </p:nvSpPr>
        <p:spPr>
          <a:xfrm>
            <a:off x="609600" y="1219200"/>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6176264" y="1216152"/>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8079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7" name="Date Placeholder 6"/>
          <p:cNvSpPr>
            <a:spLocks noGrp="1"/>
          </p:cNvSpPr>
          <p:nvPr>
            <p:ph type="dt" sz="half" idx="10"/>
          </p:nvPr>
        </p:nvSpPr>
        <p:spPr/>
        <p:txBody>
          <a:bodyPr/>
          <a:lstStyle/>
          <a:p>
            <a:fld id="{64D6BDFB-FFEA-404D-9855-A259A38CE263}" type="datetime1">
              <a:rPr lang="en-US" smtClean="0"/>
              <a:pPr/>
              <a:t>11/17/2021</a:t>
            </a:fld>
            <a:endParaRPr lang="en-US"/>
          </a:p>
        </p:txBody>
      </p:sp>
      <p:sp>
        <p:nvSpPr>
          <p:cNvPr id="8" name="Footer Placeholder 7"/>
          <p:cNvSpPr>
            <a:spLocks noGrp="1"/>
          </p:cNvSpPr>
          <p:nvPr>
            <p:ph type="ftr" sz="quarter" idx="11"/>
          </p:nvPr>
        </p:nvSpPr>
        <p:spPr/>
        <p:txBody>
          <a:bodyPr/>
          <a:lstStyle/>
          <a:p>
            <a:r>
              <a:rPr lang="en-US"/>
              <a:t>ptrainingbyam@gmail.com</a:t>
            </a:r>
          </a:p>
        </p:txBody>
      </p:sp>
      <p:sp>
        <p:nvSpPr>
          <p:cNvPr id="9" name="Slide Number Placeholder 8"/>
          <p:cNvSpPr>
            <a:spLocks noGrp="1"/>
          </p:cNvSpPr>
          <p:nvPr>
            <p:ph type="sldNum" sz="quarter" idx="12"/>
          </p:nvPr>
        </p:nvSpPr>
        <p:spPr/>
        <p:txBody>
          <a:bodyPr/>
          <a:lstStyle/>
          <a:p>
            <a:fld id="{147C1B20-DEF4-46E3-B77F-0FB6B8193D90}" type="slidenum">
              <a:rPr lang="en-US" smtClean="0"/>
              <a:pPr/>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197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6128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F5D91D26-9774-4885-923E-CB002865B0EF}" type="datetime1">
              <a:rPr lang="en-US" smtClean="0"/>
              <a:pPr/>
              <a:t>11/17/2021</a:t>
            </a:fld>
            <a:endParaRPr lang="en-US"/>
          </a:p>
        </p:txBody>
      </p:sp>
      <p:sp>
        <p:nvSpPr>
          <p:cNvPr id="4" name="Footer Placeholder 3"/>
          <p:cNvSpPr>
            <a:spLocks noGrp="1"/>
          </p:cNvSpPr>
          <p:nvPr>
            <p:ph type="ftr" sz="quarter" idx="11"/>
          </p:nvPr>
        </p:nvSpPr>
        <p:spPr/>
        <p:txBody>
          <a:bodyPr/>
          <a:lstStyle/>
          <a:p>
            <a:r>
              <a:rPr lang="en-US"/>
              <a:t>ptrainingbyam@gmail.com</a:t>
            </a:r>
          </a:p>
        </p:txBody>
      </p:sp>
      <p:sp>
        <p:nvSpPr>
          <p:cNvPr id="5" name="Slide Number Placeholder 4"/>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6" name="Shap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2962381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97BF2-4F34-40B2-BAD0-040CA40BA308}" type="datetime1">
              <a:rPr lang="en-US" smtClean="0"/>
              <a:pPr/>
              <a:t>11/17/2021</a:t>
            </a:fld>
            <a:endParaRPr lang="en-US"/>
          </a:p>
        </p:txBody>
      </p:sp>
      <p:sp>
        <p:nvSpPr>
          <p:cNvPr id="3" name="Footer Placeholder 2"/>
          <p:cNvSpPr>
            <a:spLocks noGrp="1"/>
          </p:cNvSpPr>
          <p:nvPr>
            <p:ph type="ftr" sz="quarter" idx="11"/>
          </p:nvPr>
        </p:nvSpPr>
        <p:spPr/>
        <p:txBody>
          <a:bodyPr/>
          <a:lstStyle/>
          <a:p>
            <a:r>
              <a:rPr lang="en-US"/>
              <a:t>ptrainingbyam@gmail.com</a:t>
            </a:r>
          </a:p>
        </p:txBody>
      </p:sp>
      <p:sp>
        <p:nvSpPr>
          <p:cNvPr id="4" name="Slide Number Placeholder 3"/>
          <p:cNvSpPr>
            <a:spLocks noGrp="1"/>
          </p:cNvSpPr>
          <p:nvPr>
            <p:ph type="sldNum" sz="quarter" idx="12"/>
          </p:nvPr>
        </p:nvSpPr>
        <p:spPr/>
        <p:txBody>
          <a:bodyPr/>
          <a:lstStyle/>
          <a:p>
            <a:fld id="{147C1B20-DEF4-46E3-B77F-0FB6B8193D90}" type="slidenum">
              <a:rPr lang="en-US" smtClean="0"/>
              <a:pPr/>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6" name="Shap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567877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lt"/>
                <a:cs typeface="+mn-lt"/>
              </a:defRPr>
            </a:lvl1pPr>
          </a:lstStyle>
          <a:p>
            <a:r>
              <a:rPr lang="en-US"/>
              <a:t>Click to edit Master title style</a:t>
            </a:r>
            <a:endParaRPr lang="en-US" dirty="0"/>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p>
            <a:fld id="{2C3DBDAF-E94E-48F3-BAA4-B06555BE734B}" type="datetime1">
              <a:rPr lang="en-US" smtClean="0"/>
              <a:pPr/>
              <a:t>11/17/2021</a:t>
            </a:fld>
            <a:endParaRPr lang="en-US"/>
          </a:p>
        </p:txBody>
      </p:sp>
      <p:sp>
        <p:nvSpPr>
          <p:cNvPr id="6" name="Footer Placeholder 5"/>
          <p:cNvSpPr>
            <a:spLocks noGrp="1"/>
          </p:cNvSpPr>
          <p:nvPr>
            <p:ph type="ftr" sz="quarter" idx="11"/>
          </p:nvPr>
        </p:nvSpPr>
        <p:spPr/>
        <p:txBody>
          <a:bodyPr/>
          <a:lstStyle/>
          <a:p>
            <a:r>
              <a:rPr lang="en-US"/>
              <a:t>ptrainingbyam@gmail.com</a:t>
            </a:r>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dirty="0"/>
          </a:p>
        </p:txBody>
      </p:sp>
      <p:sp>
        <p:nvSpPr>
          <p:cNvPr id="9" name="Shap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2" name="Content Placeholder 11"/>
          <p:cNvSpPr>
            <a:spLocks noGrp="1"/>
          </p:cNvSpPr>
          <p:nvPr>
            <p:ph sz="quarter" idx="1"/>
          </p:nvPr>
        </p:nvSpPr>
        <p:spPr>
          <a:xfrm>
            <a:off x="406400" y="304800"/>
            <a:ext cx="7620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987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EC626-53BD-4975-A938-1409C578A876}"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4155203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lang="en-US"/>
              <a:t>Click icon to add picture</a:t>
            </a:r>
            <a:endParaRPr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5" name="Date Placeholder 4"/>
          <p:cNvSpPr>
            <a:spLocks noGrp="1"/>
          </p:cNvSpPr>
          <p:nvPr>
            <p:ph type="dt" sz="half" idx="10"/>
          </p:nvPr>
        </p:nvSpPr>
        <p:spPr/>
        <p:txBody>
          <a:bodyPr/>
          <a:lstStyle/>
          <a:p>
            <a:fld id="{209673E3-EBEA-4929-BECB-BE045CA59484}" type="datetime1">
              <a:rPr lang="en-US" smtClean="0"/>
              <a:pPr/>
              <a:t>11/17/2021</a:t>
            </a:fld>
            <a:endParaRPr lang="en-US"/>
          </a:p>
        </p:txBody>
      </p:sp>
      <p:sp>
        <p:nvSpPr>
          <p:cNvPr id="6" name="Footer Placeholder 5"/>
          <p:cNvSpPr>
            <a:spLocks noGrp="1"/>
          </p:cNvSpPr>
          <p:nvPr>
            <p:ph type="ftr" sz="quarter" idx="11"/>
          </p:nvPr>
        </p:nvSpPr>
        <p:spPr/>
        <p:txBody>
          <a:bodyPr/>
          <a:lstStyle/>
          <a:p>
            <a:r>
              <a:rPr lang="en-US"/>
              <a:t>ptrainingbyam@gmail.com</a:t>
            </a:r>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9" name="Shap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559280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138F6-F6CA-4E19-96C9-B549141DBB25}" type="datetime1">
              <a:rPr lang="en-US" smtClean="0"/>
              <a:pPr/>
              <a:t>11/17/2021</a:t>
            </a:fld>
            <a:endParaRPr lang="en-US"/>
          </a:p>
        </p:txBody>
      </p:sp>
      <p:sp>
        <p:nvSpPr>
          <p:cNvPr id="5" name="Footer Placeholder 4"/>
          <p:cNvSpPr>
            <a:spLocks noGrp="1"/>
          </p:cNvSpPr>
          <p:nvPr>
            <p:ph type="ftr" sz="quarter" idx="11"/>
          </p:nvPr>
        </p:nvSpPr>
        <p:spPr/>
        <p:txBody>
          <a:bodyPr/>
          <a:lstStyle/>
          <a:p>
            <a:r>
              <a:rPr lang="en-US"/>
              <a:t>ptrainingbyam@gmail.com</a:t>
            </a:r>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Tree>
    <p:extLst>
      <p:ext uri="{BB962C8B-B14F-4D97-AF65-F5344CB8AC3E}">
        <p14:creationId xmlns:p14="http://schemas.microsoft.com/office/powerpoint/2010/main" val="1060883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8BCD9-72A5-4164-838D-9BB528B0AAFB}" type="datetime1">
              <a:rPr lang="en-US" smtClean="0"/>
              <a:pPr/>
              <a:t>11/17/2021</a:t>
            </a:fld>
            <a:endParaRPr lang="en-US"/>
          </a:p>
        </p:txBody>
      </p:sp>
      <p:sp>
        <p:nvSpPr>
          <p:cNvPr id="5" name="Footer Placeholder 4"/>
          <p:cNvSpPr>
            <a:spLocks noGrp="1"/>
          </p:cNvSpPr>
          <p:nvPr>
            <p:ph type="ftr" sz="quarter" idx="11"/>
          </p:nvPr>
        </p:nvSpPr>
        <p:spPr/>
        <p:txBody>
          <a:bodyPr/>
          <a:lstStyle/>
          <a:p>
            <a:r>
              <a:rPr lang="en-US"/>
              <a:t>ptrainingbyam@gmail.com</a:t>
            </a:r>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8" name="Shap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Tree>
    <p:extLst>
      <p:ext uri="{BB962C8B-B14F-4D97-AF65-F5344CB8AC3E}">
        <p14:creationId xmlns:p14="http://schemas.microsoft.com/office/powerpoint/2010/main" val="266075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4EC626-53BD-4975-A938-1409C578A876}"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53161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EC626-53BD-4975-A938-1409C578A876}"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155239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EC626-53BD-4975-A938-1409C578A876}" type="datetimeFigureOut">
              <a:rPr lang="en-US" smtClean="0"/>
              <a:pPr/>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467197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EC626-53BD-4975-A938-1409C578A876}" type="datetimeFigureOut">
              <a:rPr lang="en-US" smtClean="0"/>
              <a:pPr/>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44685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EC626-53BD-4975-A938-1409C578A876}" type="datetimeFigureOut">
              <a:rPr lang="en-US" smtClean="0"/>
              <a:pPr/>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6805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4EC626-53BD-4975-A938-1409C578A876}"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051161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4EC626-53BD-4975-A938-1409C578A876}"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2408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EC626-53BD-4975-A938-1409C578A876}" type="datetimeFigureOut">
              <a:rPr lang="en-US" smtClean="0"/>
              <a:pPr/>
              <a:t>11/17/2021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3B257-13DD-4767-B2DD-AFBABB1CFC21}" type="slidenum">
              <a:rPr lang="en-US" smtClean="0"/>
              <a:pPr/>
              <a:t>‹#›</a:t>
            </a:fld>
            <a:endParaRPr lang="en-US"/>
          </a:p>
        </p:txBody>
      </p:sp>
      <p:pic>
        <p:nvPicPr>
          <p:cNvPr id="7" name="Picture 6" descr="A close up of a sign&#10;&#10;Description generated with very high confidence">
            <a:extLst>
              <a:ext uri="{FF2B5EF4-FFF2-40B4-BE49-F238E27FC236}">
                <a16:creationId xmlns:a16="http://schemas.microsoft.com/office/drawing/2014/main" id="{6E9EF99A-0D5C-5C49-8FDD-E259A493869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013413" y="-43271"/>
            <a:ext cx="1178587" cy="486615"/>
          </a:xfrm>
          <a:prstGeom prst="rect">
            <a:avLst/>
          </a:prstGeom>
        </p:spPr>
      </p:pic>
    </p:spTree>
    <p:extLst>
      <p:ext uri="{BB962C8B-B14F-4D97-AF65-F5344CB8AC3E}">
        <p14:creationId xmlns:p14="http://schemas.microsoft.com/office/powerpoint/2010/main" val="2069560336"/>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lang="en-US"/>
              <a:t>Click to edit Master title style</a:t>
            </a:r>
            <a:endParaRPr lang="en-US" dirty="0"/>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r">
              <a:defRPr sz="1400">
                <a:solidFill>
                  <a:schemeClr val="tx2"/>
                </a:solidFill>
              </a:defRPr>
            </a:lvl1pPr>
          </a:lstStyle>
          <a:p>
            <a:fld id="{19760C7E-BAE1-451A-9521-C5C8362485D3}" type="datetime1">
              <a:rPr lang="en-US" smtClean="0"/>
              <a:pPr/>
              <a:t>11/17/2021</a:t>
            </a:fld>
            <a:endParaRPr lang="en-US" dirty="0"/>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ctr">
              <a:defRPr sz="1400">
                <a:solidFill>
                  <a:schemeClr val="tx2"/>
                </a:solidFill>
              </a:defRPr>
            </a:lvl1pPr>
          </a:lstStyle>
          <a:p>
            <a:r>
              <a:rPr lang="en-US"/>
              <a:t>ptrainingbyam@gmail.com</a:t>
            </a:r>
            <a:endParaRPr lang="en-US" dirty="0"/>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a:defRPr sz="1400" b="0">
                <a:solidFill>
                  <a:srgbClr val="002060"/>
                </a:solidFill>
              </a:defRPr>
            </a:lvl1pPr>
          </a:lstStyle>
          <a:p>
            <a:fld id="{D4B5ADC2-7248-4799-8E52-477E151C3EE9}" type="slidenum">
              <a:rPr lang="en-US" smtClean="0"/>
              <a:pPr/>
              <a:t>‹#›</a:t>
            </a:fld>
            <a:endParaRPr lang="en-US" sz="1600"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10" name="Shap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1245585651"/>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hf hdr="0"/>
  <p:txStyles>
    <p:titleStyle>
      <a:lvl1pPr algn="l" rtl="0" eaLnBrk="1" latinLnBrk="0" hangingPunct="1">
        <a:spcBef>
          <a:spcPct val="0"/>
        </a:spcBef>
        <a:buNone/>
        <a:defRPr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6"/>
          <p:cNvSpPr txBox="1"/>
          <p:nvPr/>
        </p:nvSpPr>
        <p:spPr>
          <a:xfrm>
            <a:off x="4762179" y="973997"/>
            <a:ext cx="3740554" cy="2215991"/>
          </a:xfrm>
          <a:prstGeom prst="rect">
            <a:avLst/>
          </a:prstGeom>
        </p:spPr>
        <p:txBody>
          <a:bodyPr vert="horz" wrap="square" lIns="0" tIns="0" rIns="0" bIns="0" rtlCol="0">
            <a:spAutoFit/>
          </a:bodyPr>
          <a:lstStyle/>
          <a:p>
            <a:pPr marL="2976718" marR="6096" lvl="0" indent="-2962241" algn="l" defTabSz="4572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24" normalizeH="0" baseline="0" noProof="0" dirty="0">
                <a:ln>
                  <a:noFill/>
                </a:ln>
                <a:solidFill>
                  <a:srgbClr val="808080"/>
                </a:solidFill>
                <a:effectLst/>
                <a:uLnTx/>
                <a:uFillTx/>
                <a:latin typeface="Times New Roman"/>
                <a:ea typeface="+mn-ea"/>
                <a:cs typeface="Times New Roman"/>
              </a:rPr>
              <a:t>Python </a:t>
            </a:r>
          </a:p>
          <a:p>
            <a:pPr marL="2976718" marR="6096" lvl="0" indent="-2962241" algn="l" defTabSz="457200" rtl="0" eaLnBrk="1" fontAlgn="auto" latinLnBrk="0" hangingPunct="1">
              <a:lnSpc>
                <a:spcPct val="100000"/>
              </a:lnSpc>
              <a:spcBef>
                <a:spcPts val="0"/>
              </a:spcBef>
              <a:spcAft>
                <a:spcPts val="0"/>
              </a:spcAft>
              <a:buClrTx/>
              <a:buSzTx/>
              <a:buFontTx/>
              <a:buNone/>
              <a:tabLst/>
              <a:defRPr/>
            </a:pPr>
            <a:endParaRPr kumimoji="0" lang="en-US" sz="7200" b="1" i="0" u="none" strike="noStrike" kern="1200" cap="none" spc="-24" normalizeH="0" baseline="0" noProof="0" dirty="0">
              <a:ln>
                <a:noFill/>
              </a:ln>
              <a:solidFill>
                <a:srgbClr val="808080"/>
              </a:solidFill>
              <a:effectLst/>
              <a:uLnTx/>
              <a:uFillTx/>
              <a:latin typeface="Times New Roman"/>
              <a:ea typeface="+mn-ea"/>
              <a:cs typeface="Times New Roman"/>
            </a:endParaRPr>
          </a:p>
        </p:txBody>
      </p:sp>
      <p:pic>
        <p:nvPicPr>
          <p:cNvPr id="5" name="Picture 4" descr="A close up of a sign&#10;&#10;Description generated with very high confidence">
            <a:extLst>
              <a:ext uri="{FF2B5EF4-FFF2-40B4-BE49-F238E27FC236}">
                <a16:creationId xmlns:a16="http://schemas.microsoft.com/office/drawing/2014/main" id="{AB69C725-CF0E-46F3-9107-0141EB2B9B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4842" y="2612571"/>
            <a:ext cx="6380703" cy="2634466"/>
          </a:xfrm>
          <a:prstGeom prst="rect">
            <a:avLst/>
          </a:prstGeom>
        </p:spPr>
      </p:pic>
    </p:spTree>
    <p:extLst>
      <p:ext uri="{BB962C8B-B14F-4D97-AF65-F5344CB8AC3E}">
        <p14:creationId xmlns:p14="http://schemas.microsoft.com/office/powerpoint/2010/main" val="4025390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fontScale="85000" lnSpcReduction="20000"/>
          </a:bodyPr>
          <a:lstStyle/>
          <a:p>
            <a:pPr>
              <a:buFont typeface="Wingdings" panose="05000000000000000000" pitchFamily="2" charset="2"/>
              <a:buChar char="§"/>
            </a:pPr>
            <a:r>
              <a:rPr lang="en-US" dirty="0"/>
              <a:t>The | character is called a pipe. You can use it anywhere you want to match one of many </a:t>
            </a:r>
            <a:r>
              <a:rPr lang="en-US" dirty="0" smtClean="0"/>
              <a:t>expressions.</a:t>
            </a:r>
          </a:p>
          <a:p>
            <a:pPr marL="0" indent="0">
              <a:buNone/>
            </a:pPr>
            <a:r>
              <a:rPr lang="en-US" i="1" dirty="0" smtClean="0"/>
              <a:t>   For </a:t>
            </a:r>
            <a:r>
              <a:rPr lang="en-US" i="1" dirty="0"/>
              <a:t>example, the regular expression </a:t>
            </a:r>
            <a:r>
              <a:rPr lang="en-US" b="1" i="1" dirty="0" err="1"/>
              <a:t>r'Batman|Tina</a:t>
            </a:r>
            <a:r>
              <a:rPr lang="en-US" b="1" i="1" dirty="0"/>
              <a:t> Fey' </a:t>
            </a:r>
            <a:r>
              <a:rPr lang="en-US" i="1" dirty="0"/>
              <a:t>will match either </a:t>
            </a:r>
            <a:r>
              <a:rPr lang="en-US" b="1" i="1" dirty="0"/>
              <a:t>'Batman'</a:t>
            </a:r>
            <a:r>
              <a:rPr lang="en-US" i="1" dirty="0"/>
              <a:t> or </a:t>
            </a:r>
            <a:r>
              <a:rPr lang="en-US" b="1" i="1" dirty="0"/>
              <a:t>'Tina Fey</a:t>
            </a:r>
            <a:r>
              <a:rPr lang="en-US" b="1" i="1" dirty="0" smtClean="0"/>
              <a:t>'</a:t>
            </a:r>
            <a:r>
              <a:rPr lang="en-US" i="1" dirty="0" smtClean="0"/>
              <a:t>.</a:t>
            </a:r>
          </a:p>
          <a:p>
            <a:pPr marL="0" indent="0">
              <a:buNone/>
            </a:pPr>
            <a:r>
              <a:rPr lang="en-US" dirty="0"/>
              <a:t>When both Batman and Tina Fey occur in the searched string, the first occurrence of matching text will be returned as the Match object. </a:t>
            </a:r>
            <a:r>
              <a:rPr lang="en-US" dirty="0" smtClean="0"/>
              <a:t>Enter </a:t>
            </a:r>
            <a:r>
              <a:rPr lang="en-US" dirty="0"/>
              <a:t>the following into the interactive shell</a:t>
            </a:r>
            <a:r>
              <a:rPr lang="en-US" dirty="0" smtClean="0"/>
              <a:t>:</a:t>
            </a:r>
          </a:p>
          <a:p>
            <a:pPr marL="0" indent="0">
              <a:buNone/>
            </a:pPr>
            <a:r>
              <a:rPr lang="en-US" dirty="0" smtClean="0"/>
              <a:t>&gt;&gt;&gt; </a:t>
            </a:r>
            <a:r>
              <a:rPr lang="en-US" dirty="0" err="1"/>
              <a:t>heroRegex</a:t>
            </a:r>
            <a:r>
              <a:rPr lang="en-US" dirty="0"/>
              <a:t> = re.compile (</a:t>
            </a:r>
            <a:r>
              <a:rPr lang="en-US" dirty="0" err="1"/>
              <a:t>r'Batman|Tina</a:t>
            </a:r>
            <a:r>
              <a:rPr lang="en-US" dirty="0"/>
              <a:t> Fey')</a:t>
            </a:r>
          </a:p>
          <a:p>
            <a:pPr marL="0" indent="0">
              <a:buNone/>
            </a:pPr>
            <a:r>
              <a:rPr lang="en-US" dirty="0"/>
              <a:t>&gt;&gt;&gt; mo1 = </a:t>
            </a:r>
            <a:r>
              <a:rPr lang="en-US" dirty="0" err="1"/>
              <a:t>heroRegex.search</a:t>
            </a:r>
            <a:r>
              <a:rPr lang="en-US" dirty="0"/>
              <a:t>('Batman and Tina Fey.')</a:t>
            </a:r>
          </a:p>
          <a:p>
            <a:pPr marL="0" indent="0">
              <a:buNone/>
            </a:pPr>
            <a:r>
              <a:rPr lang="en-US" dirty="0"/>
              <a:t>&gt;&gt;&gt; mo1.group()</a:t>
            </a:r>
          </a:p>
          <a:p>
            <a:pPr marL="0" indent="0">
              <a:buNone/>
            </a:pPr>
            <a:r>
              <a:rPr lang="en-US" dirty="0" smtClean="0"/>
              <a:t>'Batman‘</a:t>
            </a:r>
          </a:p>
          <a:p>
            <a:pPr marL="0" indent="0">
              <a:buNone/>
            </a:pPr>
            <a:r>
              <a:rPr lang="en-US" dirty="0" smtClean="0"/>
              <a:t>&gt;&gt;&gt; </a:t>
            </a:r>
            <a:r>
              <a:rPr lang="en-US" dirty="0"/>
              <a:t>mo2 = </a:t>
            </a:r>
            <a:r>
              <a:rPr lang="en-US" dirty="0" err="1"/>
              <a:t>heroRegex.search</a:t>
            </a:r>
            <a:r>
              <a:rPr lang="en-US" dirty="0"/>
              <a:t>('Tina Fey and Batman.')</a:t>
            </a:r>
          </a:p>
          <a:p>
            <a:pPr marL="0" indent="0">
              <a:buNone/>
            </a:pPr>
            <a:r>
              <a:rPr lang="en-US" dirty="0"/>
              <a:t>&gt;&gt;&gt; mo2.group()</a:t>
            </a:r>
          </a:p>
          <a:p>
            <a:pPr marL="0" indent="0">
              <a:buNone/>
            </a:pPr>
            <a:r>
              <a:rPr lang="en-US" dirty="0"/>
              <a:t>'Tina Fey'</a:t>
            </a:r>
          </a:p>
          <a:p>
            <a:pPr marL="0" indent="0">
              <a:buNone/>
            </a:pPr>
            <a:r>
              <a:rPr lang="en-US" dirty="0"/>
              <a:t>Note</a:t>
            </a:r>
          </a:p>
          <a:p>
            <a:pPr marL="0" indent="0">
              <a:buNone/>
            </a:pPr>
            <a:r>
              <a:rPr lang="en-US" dirty="0"/>
              <a:t>You can find all matching occurrences with the </a:t>
            </a:r>
            <a:r>
              <a:rPr lang="en-US" dirty="0" err="1"/>
              <a:t>findall</a:t>
            </a:r>
            <a:r>
              <a:rPr lang="en-US" dirty="0"/>
              <a:t>() method that’s discussed in The </a:t>
            </a:r>
            <a:r>
              <a:rPr lang="en-US" dirty="0" err="1"/>
              <a:t>findall</a:t>
            </a:r>
            <a:r>
              <a:rPr lang="en-US" dirty="0"/>
              <a:t>() Method.</a:t>
            </a:r>
          </a:p>
        </p:txBody>
      </p:sp>
      <p:sp>
        <p:nvSpPr>
          <p:cNvPr id="9" name="Title 1"/>
          <p:cNvSpPr>
            <a:spLocks noGrp="1"/>
          </p:cNvSpPr>
          <p:nvPr>
            <p:ph type="title"/>
          </p:nvPr>
        </p:nvSpPr>
        <p:spPr>
          <a:xfrm>
            <a:off x="0" y="0"/>
            <a:ext cx="10907486" cy="620265"/>
          </a:xfrm>
        </p:spPr>
        <p:txBody>
          <a:bodyPr>
            <a:normAutofit/>
          </a:bodyPr>
          <a:lstStyle/>
          <a:p>
            <a:r>
              <a:rPr lang="en-US" sz="3600" b="1" dirty="0" smtClean="0">
                <a:solidFill>
                  <a:srgbClr val="C00000"/>
                </a:solidFill>
              </a:rPr>
              <a:t>Matching multiple groups with the pipe</a:t>
            </a:r>
            <a:endParaRPr lang="en-US" sz="3600" b="1" dirty="0">
              <a:solidFill>
                <a:srgbClr val="C00000"/>
              </a:solidFill>
            </a:endParaRPr>
          </a:p>
        </p:txBody>
      </p:sp>
    </p:spTree>
    <p:extLst>
      <p:ext uri="{BB962C8B-B14F-4D97-AF65-F5344CB8AC3E}">
        <p14:creationId xmlns:p14="http://schemas.microsoft.com/office/powerpoint/2010/main" val="1796094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lnSpcReduction="10000"/>
          </a:bodyPr>
          <a:lstStyle/>
          <a:p>
            <a:pPr>
              <a:buFont typeface="Wingdings" panose="05000000000000000000" pitchFamily="2" charset="2"/>
              <a:buChar char="§"/>
            </a:pPr>
            <a:r>
              <a:rPr lang="en-US" dirty="0"/>
              <a:t>Sometimes there is a pattern that you want to match only optionally. That is, the regex should find a match whether or not that bit of text is there. </a:t>
            </a:r>
          </a:p>
          <a:p>
            <a:pPr>
              <a:buFont typeface="Wingdings" panose="05000000000000000000" pitchFamily="2" charset="2"/>
              <a:buChar char="§"/>
            </a:pPr>
            <a:r>
              <a:rPr lang="en-US" dirty="0"/>
              <a:t>The </a:t>
            </a:r>
            <a:r>
              <a:rPr lang="en-US" b="1" dirty="0"/>
              <a:t>?</a:t>
            </a:r>
            <a:r>
              <a:rPr lang="en-US" dirty="0"/>
              <a:t> character flags the group that precedes it as an optional part of the pattern. </a:t>
            </a:r>
          </a:p>
          <a:p>
            <a:pPr>
              <a:buFont typeface="Wingdings" panose="05000000000000000000" pitchFamily="2" charset="2"/>
              <a:buChar char="§"/>
            </a:pPr>
            <a:r>
              <a:rPr lang="en-US" dirty="0"/>
              <a:t>For example, enter the following into the interactive shell</a:t>
            </a:r>
            <a:r>
              <a:rPr lang="en-US" dirty="0" smtClean="0"/>
              <a:t>:</a:t>
            </a:r>
          </a:p>
          <a:p>
            <a:pPr marL="0" indent="0">
              <a:buNone/>
            </a:pPr>
            <a:r>
              <a:rPr lang="en-US" dirty="0"/>
              <a:t>  &gt;&gt;&gt; </a:t>
            </a:r>
            <a:r>
              <a:rPr lang="en-US" dirty="0" err="1"/>
              <a:t>batRegex</a:t>
            </a:r>
            <a:r>
              <a:rPr lang="en-US" dirty="0"/>
              <a:t> = </a:t>
            </a:r>
            <a:r>
              <a:rPr lang="en-US" dirty="0" err="1"/>
              <a:t>re.compile</a:t>
            </a:r>
            <a:r>
              <a:rPr lang="en-US" dirty="0"/>
              <a:t>(</a:t>
            </a:r>
            <a:r>
              <a:rPr lang="en-US" dirty="0" err="1"/>
              <a:t>r'Bat</a:t>
            </a:r>
            <a:r>
              <a:rPr lang="en-US" dirty="0"/>
              <a:t>(wo)?man')</a:t>
            </a:r>
          </a:p>
          <a:p>
            <a:pPr marL="0" indent="0">
              <a:buNone/>
            </a:pPr>
            <a:r>
              <a:rPr lang="en-US" dirty="0"/>
              <a:t>&gt;&gt;&gt; mo1 = </a:t>
            </a:r>
            <a:r>
              <a:rPr lang="en-US" dirty="0" err="1"/>
              <a:t>batRegex.search</a:t>
            </a:r>
            <a:r>
              <a:rPr lang="en-US" dirty="0"/>
              <a:t>('The Adventures of Batman')</a:t>
            </a:r>
          </a:p>
          <a:p>
            <a:pPr marL="0" indent="0">
              <a:buNone/>
            </a:pPr>
            <a:r>
              <a:rPr lang="en-US" dirty="0"/>
              <a:t>&gt;&gt;&gt; mo1.group()</a:t>
            </a:r>
          </a:p>
          <a:p>
            <a:pPr marL="0" indent="0">
              <a:buNone/>
            </a:pPr>
            <a:r>
              <a:rPr lang="en-US" dirty="0"/>
              <a:t>'Batman'</a:t>
            </a:r>
          </a:p>
          <a:p>
            <a:pPr marL="0" indent="0">
              <a:buNone/>
            </a:pPr>
            <a:r>
              <a:rPr lang="en-US" dirty="0" smtClean="0"/>
              <a:t>&gt;&gt;&gt; </a:t>
            </a:r>
            <a:r>
              <a:rPr lang="en-US" dirty="0"/>
              <a:t>mo2 = </a:t>
            </a:r>
            <a:r>
              <a:rPr lang="en-US" dirty="0" err="1"/>
              <a:t>batRegex.search</a:t>
            </a:r>
            <a:r>
              <a:rPr lang="en-US" dirty="0"/>
              <a:t>('The Adventures of </a:t>
            </a:r>
            <a:r>
              <a:rPr lang="en-US" dirty="0" err="1"/>
              <a:t>Batwoman</a:t>
            </a:r>
            <a:r>
              <a:rPr lang="en-US" dirty="0"/>
              <a:t>')</a:t>
            </a:r>
          </a:p>
          <a:p>
            <a:pPr marL="0" indent="0">
              <a:buNone/>
            </a:pPr>
            <a:r>
              <a:rPr lang="en-US" dirty="0"/>
              <a:t>&gt;&gt;&gt; mo2.group()</a:t>
            </a:r>
          </a:p>
          <a:p>
            <a:pPr marL="0" indent="0">
              <a:buNone/>
            </a:pPr>
            <a:r>
              <a:rPr lang="en-US" dirty="0"/>
              <a:t>'</a:t>
            </a:r>
            <a:r>
              <a:rPr lang="en-US" dirty="0" err="1"/>
              <a:t>Batwoman</a:t>
            </a:r>
            <a:r>
              <a:rPr lang="en-US" dirty="0"/>
              <a:t>'</a:t>
            </a:r>
          </a:p>
        </p:txBody>
      </p:sp>
      <p:sp>
        <p:nvSpPr>
          <p:cNvPr id="9" name="Title 1"/>
          <p:cNvSpPr>
            <a:spLocks noGrp="1"/>
          </p:cNvSpPr>
          <p:nvPr>
            <p:ph type="title"/>
          </p:nvPr>
        </p:nvSpPr>
        <p:spPr>
          <a:xfrm>
            <a:off x="0" y="0"/>
            <a:ext cx="10691948" cy="463522"/>
          </a:xfrm>
        </p:spPr>
        <p:txBody>
          <a:bodyPr>
            <a:noAutofit/>
          </a:bodyPr>
          <a:lstStyle/>
          <a:p>
            <a:r>
              <a:rPr lang="en-US" sz="2800" b="1" dirty="0" smtClean="0">
                <a:solidFill>
                  <a:srgbClr val="C00000"/>
                </a:solidFill>
              </a:rPr>
              <a:t>Optional </a:t>
            </a:r>
            <a:r>
              <a:rPr lang="en-US" sz="2800" b="1" dirty="0">
                <a:solidFill>
                  <a:srgbClr val="C00000"/>
                </a:solidFill>
              </a:rPr>
              <a:t>Matching with the Question Mark</a:t>
            </a:r>
          </a:p>
        </p:txBody>
      </p:sp>
    </p:spTree>
    <p:extLst>
      <p:ext uri="{BB962C8B-B14F-4D97-AF65-F5344CB8AC3E}">
        <p14:creationId xmlns:p14="http://schemas.microsoft.com/office/powerpoint/2010/main" val="3734550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a:bodyPr>
          <a:lstStyle/>
          <a:p>
            <a:pPr>
              <a:buFont typeface="Wingdings" panose="05000000000000000000" pitchFamily="2" charset="2"/>
              <a:buChar char="§"/>
            </a:pPr>
            <a:r>
              <a:rPr lang="en-US" dirty="0" smtClean="0"/>
              <a:t>Using </a:t>
            </a:r>
            <a:r>
              <a:rPr lang="en-US" dirty="0"/>
              <a:t>the earlier phone number example, you can make the regex look for phone numbers that do or do not have an area code. Enter the following into the interactive </a:t>
            </a:r>
            <a:r>
              <a:rPr lang="en-US" dirty="0" smtClean="0"/>
              <a:t>shell :</a:t>
            </a:r>
          </a:p>
          <a:p>
            <a:pPr marL="0" indent="0">
              <a:buNone/>
            </a:pPr>
            <a:r>
              <a:rPr lang="en-US" sz="2000" dirty="0"/>
              <a:t>	</a:t>
            </a:r>
            <a:r>
              <a:rPr lang="en-US" sz="2000" b="1" dirty="0" smtClean="0"/>
              <a:t>&gt;&gt;&gt; </a:t>
            </a:r>
            <a:r>
              <a:rPr lang="en-US" sz="2000" b="1" dirty="0" err="1" smtClean="0"/>
              <a:t>phoneRegex</a:t>
            </a:r>
            <a:r>
              <a:rPr lang="en-US" sz="2000" b="1" dirty="0" smtClean="0"/>
              <a:t> = </a:t>
            </a:r>
            <a:r>
              <a:rPr lang="en-US" sz="2000" b="1" dirty="0" err="1" smtClean="0"/>
              <a:t>re.compile</a:t>
            </a:r>
            <a:r>
              <a:rPr lang="en-US" sz="2000" b="1" dirty="0" smtClean="0"/>
              <a:t>(r'(\d\d\d-)?\d\d\d-\d\d\d\d')</a:t>
            </a:r>
          </a:p>
          <a:p>
            <a:pPr marL="0" indent="0">
              <a:buNone/>
            </a:pPr>
            <a:r>
              <a:rPr lang="en-US" sz="2000" b="1" dirty="0" smtClean="0"/>
              <a:t>	&gt;&gt;&gt; mo1 = </a:t>
            </a:r>
            <a:r>
              <a:rPr lang="en-US" sz="2000" b="1" dirty="0" err="1" smtClean="0"/>
              <a:t>phoneRegex.search</a:t>
            </a:r>
            <a:r>
              <a:rPr lang="en-US" sz="2000" b="1" dirty="0" smtClean="0"/>
              <a:t>('My number is 415-555-4242')</a:t>
            </a:r>
          </a:p>
          <a:p>
            <a:pPr marL="0" indent="0">
              <a:buNone/>
            </a:pPr>
            <a:r>
              <a:rPr lang="en-US" sz="2000" b="1" dirty="0" smtClean="0"/>
              <a:t>	&gt;&gt;&gt; mo1.group()</a:t>
            </a:r>
          </a:p>
          <a:p>
            <a:pPr marL="0" indent="0">
              <a:buNone/>
            </a:pPr>
            <a:r>
              <a:rPr lang="en-US" sz="2000" b="1" dirty="0" smtClean="0"/>
              <a:t>		'415-555-4242‘</a:t>
            </a:r>
          </a:p>
          <a:p>
            <a:pPr marL="0" indent="0">
              <a:buNone/>
            </a:pPr>
            <a:r>
              <a:rPr lang="en-US" sz="2000" b="1" dirty="0" smtClean="0"/>
              <a:t>&gt;&gt;&gt; mo2 = </a:t>
            </a:r>
            <a:r>
              <a:rPr lang="en-US" sz="2000" b="1" dirty="0" err="1" smtClean="0"/>
              <a:t>phoneRegex.search</a:t>
            </a:r>
            <a:r>
              <a:rPr lang="en-US" sz="2000" b="1" dirty="0" smtClean="0"/>
              <a:t>('My number is 555-4242')</a:t>
            </a:r>
          </a:p>
          <a:p>
            <a:pPr marL="0" indent="0">
              <a:buNone/>
            </a:pPr>
            <a:r>
              <a:rPr lang="en-US" sz="2000" b="1" dirty="0" smtClean="0"/>
              <a:t>&gt;&gt;&gt; </a:t>
            </a:r>
            <a:r>
              <a:rPr lang="en-US" sz="2000" b="1" dirty="0"/>
              <a:t>mo2.group()</a:t>
            </a:r>
          </a:p>
          <a:p>
            <a:pPr marL="0" indent="0">
              <a:buNone/>
            </a:pPr>
            <a:r>
              <a:rPr lang="en-US" sz="2000" b="1" dirty="0" smtClean="0"/>
              <a:t>'555-4242‘</a:t>
            </a:r>
          </a:p>
          <a:p>
            <a:pPr marL="0" indent="0">
              <a:buNone/>
            </a:pPr>
            <a:r>
              <a:rPr lang="en-US" sz="2000" b="1" i="1" dirty="0" smtClean="0"/>
              <a:t>You </a:t>
            </a:r>
            <a:r>
              <a:rPr lang="en-US" sz="2000" b="1" i="1" dirty="0"/>
              <a:t>can think of the ? as saying, “Match zero or one of the group preceding this question mark</a:t>
            </a:r>
            <a:r>
              <a:rPr lang="en-US" sz="2000" b="1" i="1" dirty="0" smtClean="0"/>
              <a:t>.”</a:t>
            </a:r>
          </a:p>
          <a:p>
            <a:pPr marL="0" indent="0">
              <a:buNone/>
            </a:pPr>
            <a:r>
              <a:rPr lang="en-US" sz="2000" b="1" i="1" dirty="0"/>
              <a:t>If you need to match an actual question mark character, escape it with \?.</a:t>
            </a:r>
          </a:p>
          <a:p>
            <a:pPr marL="0" indent="0">
              <a:buNone/>
            </a:pPr>
            <a:endParaRPr lang="en-US" sz="2000" b="1" dirty="0"/>
          </a:p>
        </p:txBody>
      </p:sp>
      <p:sp>
        <p:nvSpPr>
          <p:cNvPr id="11" name="Title 1"/>
          <p:cNvSpPr>
            <a:spLocks noGrp="1"/>
          </p:cNvSpPr>
          <p:nvPr>
            <p:ph type="title"/>
          </p:nvPr>
        </p:nvSpPr>
        <p:spPr>
          <a:xfrm>
            <a:off x="0" y="0"/>
            <a:ext cx="12024360" cy="522503"/>
          </a:xfrm>
        </p:spPr>
        <p:txBody>
          <a:bodyPr>
            <a:noAutofit/>
          </a:bodyPr>
          <a:lstStyle/>
          <a:p>
            <a:r>
              <a:rPr lang="en-US" sz="2800" b="1" dirty="0" smtClean="0">
                <a:solidFill>
                  <a:srgbClr val="C00000"/>
                </a:solidFill>
              </a:rPr>
              <a:t>Optional </a:t>
            </a:r>
            <a:r>
              <a:rPr lang="en-US" sz="2800" b="1" dirty="0">
                <a:solidFill>
                  <a:srgbClr val="C00000"/>
                </a:solidFill>
              </a:rPr>
              <a:t>Matching with the Question Mark</a:t>
            </a:r>
          </a:p>
        </p:txBody>
      </p:sp>
    </p:spTree>
    <p:extLst>
      <p:ext uri="{BB962C8B-B14F-4D97-AF65-F5344CB8AC3E}">
        <p14:creationId xmlns:p14="http://schemas.microsoft.com/office/powerpoint/2010/main" val="3336766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a:bodyPr>
          <a:lstStyle/>
          <a:p>
            <a:pPr>
              <a:buFont typeface="Wingdings" panose="05000000000000000000" pitchFamily="2" charset="2"/>
              <a:buChar char="§"/>
            </a:pPr>
            <a:r>
              <a:rPr lang="en-US" sz="2000" dirty="0"/>
              <a:t>The * (called the star or asterisk) means “match zero or more”—the group that precedes the star can occur any number of times in the text. It can be completely absent or repeated over and over again. </a:t>
            </a:r>
          </a:p>
          <a:p>
            <a:pPr>
              <a:buFont typeface="Wingdings" panose="05000000000000000000" pitchFamily="2" charset="2"/>
              <a:buChar char="§"/>
            </a:pPr>
            <a:r>
              <a:rPr lang="en-US" sz="2000" dirty="0"/>
              <a:t>Let’s look at the Batman example </a:t>
            </a:r>
            <a:r>
              <a:rPr lang="en-US" sz="2000" dirty="0" smtClean="0"/>
              <a:t>again :-</a:t>
            </a:r>
          </a:p>
          <a:p>
            <a:pPr marL="0" indent="0">
              <a:buNone/>
            </a:pPr>
            <a:r>
              <a:rPr lang="en-US" sz="2000" dirty="0"/>
              <a:t>&gt;&gt;&gt; </a:t>
            </a:r>
            <a:r>
              <a:rPr lang="en-US" sz="2000" dirty="0" err="1"/>
              <a:t>batRegex</a:t>
            </a:r>
            <a:r>
              <a:rPr lang="en-US" sz="2000" dirty="0"/>
              <a:t> = </a:t>
            </a:r>
            <a:r>
              <a:rPr lang="en-US" sz="2000" dirty="0" err="1"/>
              <a:t>re.compile</a:t>
            </a:r>
            <a:r>
              <a:rPr lang="en-US" sz="2000" dirty="0"/>
              <a:t>(</a:t>
            </a:r>
            <a:r>
              <a:rPr lang="en-US" sz="2000" dirty="0" err="1"/>
              <a:t>r'Bat</a:t>
            </a:r>
            <a:r>
              <a:rPr lang="en-US" sz="2000" dirty="0"/>
              <a:t>(wo)*man')</a:t>
            </a:r>
          </a:p>
          <a:p>
            <a:pPr marL="0" indent="0">
              <a:buNone/>
            </a:pPr>
            <a:r>
              <a:rPr lang="en-US" sz="2000" dirty="0"/>
              <a:t>&gt;&gt;&gt; mo1 = </a:t>
            </a:r>
            <a:r>
              <a:rPr lang="en-US" sz="2000" dirty="0" err="1"/>
              <a:t>batRegex.search</a:t>
            </a:r>
            <a:r>
              <a:rPr lang="en-US" sz="2000" dirty="0"/>
              <a:t>('The Adventures of Batman')</a:t>
            </a:r>
          </a:p>
          <a:p>
            <a:pPr marL="0" indent="0">
              <a:buNone/>
            </a:pPr>
            <a:r>
              <a:rPr lang="en-US" sz="2000" dirty="0"/>
              <a:t>&gt;&gt;&gt; mo1.group()</a:t>
            </a:r>
          </a:p>
          <a:p>
            <a:pPr marL="0" indent="0">
              <a:buNone/>
            </a:pPr>
            <a:r>
              <a:rPr lang="en-US" sz="2000" b="1" dirty="0"/>
              <a:t>'Batman</a:t>
            </a:r>
            <a:r>
              <a:rPr lang="en-US" sz="2000" dirty="0"/>
              <a:t>'</a:t>
            </a:r>
          </a:p>
          <a:p>
            <a:pPr marL="0" indent="0">
              <a:buNone/>
            </a:pPr>
            <a:r>
              <a:rPr lang="en-US" sz="2000" dirty="0"/>
              <a:t>&gt;&gt;&gt; mo2 = </a:t>
            </a:r>
            <a:r>
              <a:rPr lang="en-US" sz="2000" dirty="0" err="1"/>
              <a:t>batRegex.search</a:t>
            </a:r>
            <a:r>
              <a:rPr lang="en-US" sz="2000" dirty="0"/>
              <a:t>('The Adventures of </a:t>
            </a:r>
            <a:r>
              <a:rPr lang="en-US" sz="2000" dirty="0" err="1"/>
              <a:t>Batwoman</a:t>
            </a:r>
            <a:r>
              <a:rPr lang="en-US" sz="2000" dirty="0"/>
              <a:t>')</a:t>
            </a:r>
          </a:p>
          <a:p>
            <a:pPr marL="0" indent="0">
              <a:buNone/>
            </a:pPr>
            <a:r>
              <a:rPr lang="en-US" sz="2000" dirty="0"/>
              <a:t>&gt;&gt;&gt; mo2.group()</a:t>
            </a:r>
          </a:p>
          <a:p>
            <a:pPr marL="0" indent="0">
              <a:buNone/>
            </a:pPr>
            <a:r>
              <a:rPr lang="en-US" sz="2000" b="1" dirty="0"/>
              <a:t>'</a:t>
            </a:r>
            <a:r>
              <a:rPr lang="en-US" sz="2000" b="1" dirty="0" err="1"/>
              <a:t>Batwoman</a:t>
            </a:r>
            <a:r>
              <a:rPr lang="en-US" sz="2000" dirty="0"/>
              <a:t>'</a:t>
            </a:r>
          </a:p>
          <a:p>
            <a:pPr marL="0" indent="0">
              <a:buNone/>
            </a:pPr>
            <a:r>
              <a:rPr lang="en-US" sz="2000" dirty="0" smtClean="0"/>
              <a:t>&gt;&gt;&gt; </a:t>
            </a:r>
            <a:r>
              <a:rPr lang="en-US" sz="2000" dirty="0"/>
              <a:t>mo3 = </a:t>
            </a:r>
            <a:r>
              <a:rPr lang="en-US" sz="2000" dirty="0" err="1"/>
              <a:t>batRegex.search</a:t>
            </a:r>
            <a:r>
              <a:rPr lang="en-US" sz="2000" dirty="0"/>
              <a:t>('The Adventures of </a:t>
            </a:r>
            <a:r>
              <a:rPr lang="en-US" sz="2000" dirty="0" err="1"/>
              <a:t>Batwowowowoman</a:t>
            </a:r>
            <a:r>
              <a:rPr lang="en-US" sz="2000" dirty="0"/>
              <a:t>')</a:t>
            </a:r>
          </a:p>
          <a:p>
            <a:pPr marL="0" indent="0">
              <a:buNone/>
            </a:pPr>
            <a:r>
              <a:rPr lang="en-US" sz="2000" dirty="0"/>
              <a:t>&gt;&gt;&gt; mo3.group()</a:t>
            </a:r>
          </a:p>
          <a:p>
            <a:pPr marL="0" indent="0">
              <a:buNone/>
            </a:pPr>
            <a:r>
              <a:rPr lang="en-US" sz="2000" b="1" dirty="0"/>
              <a:t>'</a:t>
            </a:r>
            <a:r>
              <a:rPr lang="en-US" sz="2000" b="1" dirty="0" err="1"/>
              <a:t>Batwowowowoman</a:t>
            </a:r>
            <a:r>
              <a:rPr lang="en-US" sz="2000" dirty="0"/>
              <a:t>'</a:t>
            </a:r>
          </a:p>
        </p:txBody>
      </p:sp>
      <p:sp>
        <p:nvSpPr>
          <p:cNvPr id="11" name="Title 1"/>
          <p:cNvSpPr>
            <a:spLocks noGrp="1"/>
          </p:cNvSpPr>
          <p:nvPr>
            <p:ph type="title"/>
          </p:nvPr>
        </p:nvSpPr>
        <p:spPr>
          <a:xfrm>
            <a:off x="0" y="0"/>
            <a:ext cx="7537269" cy="561703"/>
          </a:xfrm>
        </p:spPr>
        <p:txBody>
          <a:bodyPr>
            <a:noAutofit/>
          </a:bodyPr>
          <a:lstStyle/>
          <a:p>
            <a:r>
              <a:rPr lang="en-US" sz="2800" b="1" dirty="0" smtClean="0">
                <a:solidFill>
                  <a:srgbClr val="C00000"/>
                </a:solidFill>
              </a:rPr>
              <a:t>Matching zero or more with *</a:t>
            </a:r>
            <a:endParaRPr lang="en-US" sz="2800" b="1" dirty="0">
              <a:solidFill>
                <a:srgbClr val="C00000"/>
              </a:solidFill>
            </a:endParaRPr>
          </a:p>
        </p:txBody>
      </p:sp>
    </p:spTree>
    <p:extLst>
      <p:ext uri="{BB962C8B-B14F-4D97-AF65-F5344CB8AC3E}">
        <p14:creationId xmlns:p14="http://schemas.microsoft.com/office/powerpoint/2010/main" val="2408151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Autofit/>
          </a:bodyPr>
          <a:lstStyle/>
          <a:p>
            <a:pPr>
              <a:buFont typeface="Wingdings" panose="05000000000000000000" pitchFamily="2" charset="2"/>
              <a:buChar char="§"/>
            </a:pPr>
            <a:r>
              <a:rPr lang="en-US" sz="2000" dirty="0"/>
              <a:t>For 'Batman', the (wo)* part of the regex matches zero instances of wo in the string; for '</a:t>
            </a:r>
            <a:r>
              <a:rPr lang="en-US" sz="2000" dirty="0" err="1"/>
              <a:t>Batwoman</a:t>
            </a:r>
            <a:r>
              <a:rPr lang="en-US" sz="2000" dirty="0"/>
              <a:t>', the (wo)* matches one instance of wo; and for </a:t>
            </a:r>
            <a:r>
              <a:rPr lang="en-US" sz="2000" b="1" dirty="0"/>
              <a:t>'</a:t>
            </a:r>
            <a:r>
              <a:rPr lang="en-US" sz="2000" b="1" dirty="0" err="1"/>
              <a:t>Batwowowowoman</a:t>
            </a:r>
            <a:r>
              <a:rPr lang="en-US" sz="2000" dirty="0"/>
              <a:t>', </a:t>
            </a:r>
            <a:r>
              <a:rPr lang="en-US" sz="2000" dirty="0" smtClean="0"/>
              <a:t>(</a:t>
            </a:r>
            <a:r>
              <a:rPr lang="en-US" sz="2000" dirty="0"/>
              <a:t>wo)* matches four instances of wo</a:t>
            </a:r>
            <a:r>
              <a:rPr lang="en-US" sz="2000" dirty="0" smtClean="0"/>
              <a:t>.</a:t>
            </a:r>
          </a:p>
          <a:p>
            <a:pPr>
              <a:buFont typeface="Wingdings" panose="05000000000000000000" pitchFamily="2" charset="2"/>
              <a:buChar char="§"/>
            </a:pPr>
            <a:r>
              <a:rPr lang="en-US" sz="2000" dirty="0"/>
              <a:t>If you need to match an actual star character, prefix the star in the regular expression with a backslash, </a:t>
            </a:r>
            <a:r>
              <a:rPr lang="en-US" sz="2000" dirty="0" smtClean="0"/>
              <a:t>\*.</a:t>
            </a:r>
          </a:p>
          <a:p>
            <a:pPr>
              <a:buFont typeface="Wingdings" panose="05000000000000000000" pitchFamily="2" charset="2"/>
              <a:buChar char="§"/>
            </a:pPr>
            <a:endParaRPr lang="en-US" sz="2000" dirty="0" smtClean="0"/>
          </a:p>
          <a:p>
            <a:pPr>
              <a:buFont typeface="Wingdings" panose="05000000000000000000" pitchFamily="2" charset="2"/>
              <a:buChar char="§"/>
            </a:pPr>
            <a:endParaRPr lang="en-US" sz="2000" dirty="0" smtClean="0"/>
          </a:p>
          <a:p>
            <a:pPr>
              <a:buFont typeface="Wingdings" panose="05000000000000000000" pitchFamily="2" charset="2"/>
              <a:buChar char="§"/>
            </a:pPr>
            <a:r>
              <a:rPr lang="en-US" sz="2000" dirty="0" smtClean="0"/>
              <a:t>While </a:t>
            </a:r>
            <a:r>
              <a:rPr lang="en-US" sz="2000" dirty="0"/>
              <a:t>* means “match zero or more,” the + (or plus) means “match one or more.” Unlike the star, which does not require its group to appear in the matched string, </a:t>
            </a:r>
            <a:r>
              <a:rPr lang="en-US" sz="2000" dirty="0" smtClean="0"/>
              <a:t>the </a:t>
            </a:r>
            <a:r>
              <a:rPr lang="en-US" sz="2000" dirty="0"/>
              <a:t>group preceding a plus must appear at least once. It is not optional. Enter the following into the interactive shell, </a:t>
            </a:r>
            <a:r>
              <a:rPr lang="en-US" sz="2000" dirty="0" smtClean="0"/>
              <a:t>and </a:t>
            </a:r>
            <a:r>
              <a:rPr lang="en-US" sz="2000" dirty="0"/>
              <a:t>compare it with the star regexes in the previous section</a:t>
            </a:r>
            <a:r>
              <a:rPr lang="en-US" sz="2000" dirty="0" smtClean="0"/>
              <a:t>:</a:t>
            </a:r>
          </a:p>
          <a:p>
            <a:pPr marL="0" indent="0">
              <a:buNone/>
            </a:pPr>
            <a:r>
              <a:rPr lang="en-US" sz="2000" dirty="0"/>
              <a:t>&gt;&gt;&gt; </a:t>
            </a:r>
            <a:r>
              <a:rPr lang="en-US" sz="2000" dirty="0" err="1"/>
              <a:t>batRegex</a:t>
            </a:r>
            <a:r>
              <a:rPr lang="en-US" sz="2000" dirty="0"/>
              <a:t> = </a:t>
            </a:r>
            <a:r>
              <a:rPr lang="en-US" sz="2000" dirty="0" err="1"/>
              <a:t>re.compile</a:t>
            </a:r>
            <a:r>
              <a:rPr lang="en-US" sz="2000" dirty="0"/>
              <a:t>(</a:t>
            </a:r>
            <a:r>
              <a:rPr lang="en-US" sz="2000" dirty="0" err="1"/>
              <a:t>r'Bat</a:t>
            </a:r>
            <a:r>
              <a:rPr lang="en-US" sz="2000" dirty="0"/>
              <a:t>(wo)+man')</a:t>
            </a:r>
          </a:p>
          <a:p>
            <a:pPr marL="0" indent="0">
              <a:buNone/>
            </a:pPr>
            <a:r>
              <a:rPr lang="en-US" sz="2000" dirty="0"/>
              <a:t>&gt;&gt;&gt; mo1 = </a:t>
            </a:r>
            <a:r>
              <a:rPr lang="en-US" sz="2000" dirty="0" err="1"/>
              <a:t>batRegex.search</a:t>
            </a:r>
            <a:r>
              <a:rPr lang="en-US" sz="2000" dirty="0"/>
              <a:t>('The Adventures of </a:t>
            </a:r>
            <a:r>
              <a:rPr lang="en-US" sz="2000" dirty="0" err="1"/>
              <a:t>Batwoman</a:t>
            </a:r>
            <a:r>
              <a:rPr lang="en-US" sz="2000" dirty="0"/>
              <a:t>')</a:t>
            </a:r>
          </a:p>
          <a:p>
            <a:pPr marL="0" indent="0">
              <a:buNone/>
            </a:pPr>
            <a:r>
              <a:rPr lang="en-US" sz="2000" dirty="0"/>
              <a:t>&gt;&gt;&gt; mo1.group()</a:t>
            </a:r>
          </a:p>
          <a:p>
            <a:pPr marL="0" indent="0">
              <a:buNone/>
            </a:pPr>
            <a:r>
              <a:rPr lang="en-US" sz="2000" dirty="0" smtClean="0"/>
              <a:t>  </a:t>
            </a:r>
            <a:r>
              <a:rPr lang="en-US" sz="2000" b="1" dirty="0" smtClean="0"/>
              <a:t>'</a:t>
            </a:r>
            <a:r>
              <a:rPr lang="en-US" sz="2000" b="1" dirty="0" err="1" smtClean="0"/>
              <a:t>Batwoman</a:t>
            </a:r>
            <a:r>
              <a:rPr lang="en-US" sz="2000" dirty="0"/>
              <a:t>'</a:t>
            </a:r>
            <a:endParaRPr lang="en-US" sz="2000" dirty="0" smtClean="0"/>
          </a:p>
          <a:p>
            <a:pPr marL="0" indent="0">
              <a:buNone/>
            </a:pPr>
            <a:endParaRPr lang="en-US" sz="2000" dirty="0"/>
          </a:p>
          <a:p>
            <a:pPr marL="0" indent="0">
              <a:buNone/>
            </a:pPr>
            <a:endParaRPr lang="en-US" sz="2000" dirty="0" smtClean="0"/>
          </a:p>
        </p:txBody>
      </p:sp>
      <p:sp>
        <p:nvSpPr>
          <p:cNvPr id="8" name="Title 1"/>
          <p:cNvSpPr txBox="1">
            <a:spLocks/>
          </p:cNvSpPr>
          <p:nvPr/>
        </p:nvSpPr>
        <p:spPr>
          <a:xfrm>
            <a:off x="0" y="0"/>
            <a:ext cx="9464040" cy="6202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2800" b="1" dirty="0" smtClean="0">
                <a:solidFill>
                  <a:srgbClr val="C00000"/>
                </a:solidFill>
              </a:rPr>
              <a:t>Matching zero or more with *</a:t>
            </a:r>
            <a:endParaRPr lang="en-US" sz="2800" b="1" dirty="0">
              <a:solidFill>
                <a:srgbClr val="C00000"/>
              </a:solidFill>
            </a:endParaRPr>
          </a:p>
        </p:txBody>
      </p:sp>
      <p:sp>
        <p:nvSpPr>
          <p:cNvPr id="10" name="Title 1"/>
          <p:cNvSpPr txBox="1">
            <a:spLocks/>
          </p:cNvSpPr>
          <p:nvPr/>
        </p:nvSpPr>
        <p:spPr>
          <a:xfrm>
            <a:off x="0" y="2005149"/>
            <a:ext cx="9464040" cy="6202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2800" b="1" dirty="0" smtClean="0">
                <a:solidFill>
                  <a:srgbClr val="C00000"/>
                </a:solidFill>
              </a:rPr>
              <a:t> MATCHING ONE OR MORE WITH +</a:t>
            </a:r>
            <a:endParaRPr lang="en-US" sz="2800" b="1" dirty="0">
              <a:solidFill>
                <a:srgbClr val="C00000"/>
              </a:solidFill>
            </a:endParaRPr>
          </a:p>
        </p:txBody>
      </p:sp>
    </p:spTree>
    <p:extLst>
      <p:ext uri="{BB962C8B-B14F-4D97-AF65-F5344CB8AC3E}">
        <p14:creationId xmlns:p14="http://schemas.microsoft.com/office/powerpoint/2010/main" val="4291788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a:bodyPr>
          <a:lstStyle/>
          <a:p>
            <a:pPr marL="0" indent="0">
              <a:buNone/>
            </a:pPr>
            <a:r>
              <a:rPr lang="en-US" sz="2000" dirty="0"/>
              <a:t>&gt;&gt;&gt; mo2 = </a:t>
            </a:r>
            <a:r>
              <a:rPr lang="en-US" sz="2000" dirty="0" err="1"/>
              <a:t>batRegex.search</a:t>
            </a:r>
            <a:r>
              <a:rPr lang="en-US" sz="2000" dirty="0"/>
              <a:t>('The Adventures of </a:t>
            </a:r>
            <a:r>
              <a:rPr lang="en-US" sz="2000" dirty="0" err="1"/>
              <a:t>Batwowowowoman</a:t>
            </a:r>
            <a:r>
              <a:rPr lang="en-US" sz="2000" dirty="0"/>
              <a:t>')</a:t>
            </a:r>
          </a:p>
          <a:p>
            <a:pPr marL="0" indent="0">
              <a:buNone/>
            </a:pPr>
            <a:r>
              <a:rPr lang="en-US" sz="2000" dirty="0"/>
              <a:t>&gt;&gt;&gt; mo2.group()</a:t>
            </a:r>
          </a:p>
          <a:p>
            <a:pPr marL="0" indent="0">
              <a:buNone/>
            </a:pPr>
            <a:r>
              <a:rPr lang="en-US" sz="2000" b="1" dirty="0"/>
              <a:t>'</a:t>
            </a:r>
            <a:r>
              <a:rPr lang="en-US" sz="2000" b="1" dirty="0" err="1"/>
              <a:t>Batwowowowoman</a:t>
            </a:r>
            <a:r>
              <a:rPr lang="en-US" sz="2000" dirty="0"/>
              <a:t>'</a:t>
            </a:r>
          </a:p>
          <a:p>
            <a:pPr marL="0" indent="0">
              <a:buNone/>
            </a:pPr>
            <a:r>
              <a:rPr lang="en-US" sz="2000" dirty="0" smtClean="0"/>
              <a:t>&gt;&gt;&gt; </a:t>
            </a:r>
            <a:r>
              <a:rPr lang="en-US" sz="2000" dirty="0"/>
              <a:t>mo3 = </a:t>
            </a:r>
            <a:r>
              <a:rPr lang="en-US" sz="2000" dirty="0" err="1"/>
              <a:t>batRegex.search</a:t>
            </a:r>
            <a:r>
              <a:rPr lang="en-US" sz="2000" dirty="0"/>
              <a:t>('The Adventures of Batman')</a:t>
            </a:r>
          </a:p>
          <a:p>
            <a:pPr marL="0" indent="0">
              <a:buNone/>
            </a:pPr>
            <a:r>
              <a:rPr lang="en-US" sz="2000" dirty="0"/>
              <a:t>&gt;&gt;&gt; mo3 == None</a:t>
            </a:r>
          </a:p>
          <a:p>
            <a:pPr marL="0" indent="0">
              <a:buNone/>
            </a:pPr>
            <a:r>
              <a:rPr lang="en-US" sz="2000" b="1" dirty="0"/>
              <a:t>True</a:t>
            </a:r>
          </a:p>
          <a:p>
            <a:pPr marL="0" indent="0">
              <a:buNone/>
            </a:pPr>
            <a:r>
              <a:rPr lang="en-US" sz="2000" dirty="0"/>
              <a:t>The regex Bat(wo)+man will not match the string 'The Adventures of Batman' because at least one wo is required by the plus sign.</a:t>
            </a:r>
          </a:p>
          <a:p>
            <a:pPr marL="0" indent="0">
              <a:buNone/>
            </a:pPr>
            <a:r>
              <a:rPr lang="en-US" sz="2000" dirty="0" smtClean="0"/>
              <a:t>If </a:t>
            </a:r>
            <a:r>
              <a:rPr lang="en-US" sz="2000" dirty="0"/>
              <a:t>you need to match an actual plus sign character, prefix the plus sign with a backslash to escape it: \+.</a:t>
            </a:r>
          </a:p>
        </p:txBody>
      </p:sp>
      <p:sp>
        <p:nvSpPr>
          <p:cNvPr id="6" name="Title 1"/>
          <p:cNvSpPr txBox="1">
            <a:spLocks/>
          </p:cNvSpPr>
          <p:nvPr/>
        </p:nvSpPr>
        <p:spPr>
          <a:xfrm>
            <a:off x="0" y="0"/>
            <a:ext cx="9464040" cy="6202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2800" b="1" dirty="0" smtClean="0">
                <a:solidFill>
                  <a:srgbClr val="C00000"/>
                </a:solidFill>
              </a:rPr>
              <a:t>Matching ONE  or more with +</a:t>
            </a:r>
            <a:endParaRPr lang="en-US" sz="2800" b="1" dirty="0">
              <a:solidFill>
                <a:srgbClr val="C00000"/>
              </a:solidFill>
            </a:endParaRPr>
          </a:p>
        </p:txBody>
      </p:sp>
    </p:spTree>
    <p:extLst>
      <p:ext uri="{BB962C8B-B14F-4D97-AF65-F5344CB8AC3E}">
        <p14:creationId xmlns:p14="http://schemas.microsoft.com/office/powerpoint/2010/main" val="3171669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746760"/>
            <a:ext cx="11582400" cy="5710906"/>
          </a:xfrm>
        </p:spPr>
        <p:txBody>
          <a:bodyPr>
            <a:normAutofit fontScale="92500" lnSpcReduction="20000"/>
          </a:bodyPr>
          <a:lstStyle/>
          <a:p>
            <a:pPr>
              <a:buFont typeface="Wingdings" panose="05000000000000000000" pitchFamily="2" charset="2"/>
              <a:buChar char="§"/>
            </a:pPr>
            <a:r>
              <a:rPr lang="en-US" sz="1800" dirty="0"/>
              <a:t>If you have a group that you want to repeat a specific number of times, follow the group in your regex with a number in curly brackets. </a:t>
            </a:r>
            <a:r>
              <a:rPr lang="en-US" sz="1800" dirty="0" smtClean="0"/>
              <a:t>For </a:t>
            </a:r>
            <a:r>
              <a:rPr lang="en-US" sz="1800" dirty="0"/>
              <a:t>example, the regex (Ha){3} will match the string </a:t>
            </a:r>
            <a:r>
              <a:rPr lang="en-US" sz="1800" b="1" dirty="0"/>
              <a:t>'</a:t>
            </a:r>
            <a:r>
              <a:rPr lang="en-US" sz="1800" b="1" dirty="0" err="1"/>
              <a:t>HaHaHa</a:t>
            </a:r>
            <a:r>
              <a:rPr lang="en-US" sz="1800" dirty="0"/>
              <a:t>', but it will not match '</a:t>
            </a:r>
            <a:r>
              <a:rPr lang="en-US" sz="1800" dirty="0" err="1"/>
              <a:t>HaHa</a:t>
            </a:r>
            <a:r>
              <a:rPr lang="en-US" sz="1800" dirty="0"/>
              <a:t>', </a:t>
            </a:r>
            <a:r>
              <a:rPr lang="en-US" sz="1800" dirty="0" smtClean="0"/>
              <a:t>since </a:t>
            </a:r>
            <a:r>
              <a:rPr lang="en-US" sz="1800" dirty="0"/>
              <a:t>the latter has only two repeats of the (Ha) group.</a:t>
            </a:r>
          </a:p>
          <a:p>
            <a:pPr>
              <a:buFont typeface="Wingdings" panose="05000000000000000000" pitchFamily="2" charset="2"/>
              <a:buChar char="§"/>
            </a:pPr>
            <a:r>
              <a:rPr lang="en-US" sz="1800" dirty="0" smtClean="0"/>
              <a:t>Instead </a:t>
            </a:r>
            <a:r>
              <a:rPr lang="en-US" sz="1800" dirty="0"/>
              <a:t>of one number, you can specify a range by writing a minimum, a comma, and a maximum in between the curly brackets. For example, the regex (Ha){3,5} will match '</a:t>
            </a:r>
            <a:r>
              <a:rPr lang="en-US" sz="1800" dirty="0" err="1"/>
              <a:t>HaHaHa</a:t>
            </a:r>
            <a:r>
              <a:rPr lang="en-US" sz="1800" dirty="0"/>
              <a:t>', '</a:t>
            </a:r>
            <a:r>
              <a:rPr lang="en-US" sz="1800" dirty="0" err="1"/>
              <a:t>HaHaHaHa</a:t>
            </a:r>
            <a:r>
              <a:rPr lang="en-US" sz="1800" dirty="0"/>
              <a:t>', and </a:t>
            </a:r>
            <a:r>
              <a:rPr lang="en-US" sz="1800" b="1" dirty="0"/>
              <a:t>'</a:t>
            </a:r>
            <a:r>
              <a:rPr lang="en-US" sz="1800" b="1" dirty="0" err="1"/>
              <a:t>HaHaHaHaHa</a:t>
            </a:r>
            <a:r>
              <a:rPr lang="en-US" sz="1800" dirty="0"/>
              <a:t>'.  You can also leave out the first or second number in the curly brackets to leave the minimum or maximum unbounded. </a:t>
            </a:r>
            <a:endParaRPr lang="en-US" sz="1800" dirty="0" smtClean="0"/>
          </a:p>
          <a:p>
            <a:pPr>
              <a:buFont typeface="Wingdings" panose="05000000000000000000" pitchFamily="2" charset="2"/>
              <a:buChar char="§"/>
            </a:pPr>
            <a:r>
              <a:rPr lang="en-US" sz="1800" dirty="0" smtClean="0"/>
              <a:t>For </a:t>
            </a:r>
            <a:r>
              <a:rPr lang="en-US" sz="1800" dirty="0"/>
              <a:t>example, (Ha){3,} will match three or more instances of the (Ha) group, while (Ha){,5} will match zero to five instances. Curly brackets can help make your regular expressions shorter. These two regular expressions match identical patterns</a:t>
            </a:r>
            <a:r>
              <a:rPr lang="en-US" sz="1800" dirty="0" smtClean="0"/>
              <a:t>:</a:t>
            </a:r>
          </a:p>
          <a:p>
            <a:pPr marL="0" indent="0">
              <a:buNone/>
            </a:pPr>
            <a:r>
              <a:rPr lang="en-US" sz="1800" dirty="0" smtClean="0"/>
              <a:t>	(</a:t>
            </a:r>
            <a:r>
              <a:rPr lang="en-US" sz="1800" dirty="0"/>
              <a:t>Ha){3}</a:t>
            </a:r>
          </a:p>
          <a:p>
            <a:pPr marL="0" indent="0">
              <a:buNone/>
            </a:pPr>
            <a:r>
              <a:rPr lang="en-US" sz="1800" dirty="0" smtClean="0"/>
              <a:t>	(</a:t>
            </a:r>
            <a:r>
              <a:rPr lang="en-US" sz="1800" dirty="0"/>
              <a:t>Ha)(Ha)(Ha)</a:t>
            </a:r>
          </a:p>
          <a:p>
            <a:pPr marL="0" indent="0">
              <a:buNone/>
            </a:pPr>
            <a:r>
              <a:rPr lang="en-US" sz="1800" dirty="0"/>
              <a:t>And these two regular expressions also match identical patterns:</a:t>
            </a:r>
          </a:p>
          <a:p>
            <a:pPr marL="0" indent="0">
              <a:buNone/>
            </a:pPr>
            <a:r>
              <a:rPr lang="en-US" sz="1800" dirty="0" smtClean="0"/>
              <a:t>(</a:t>
            </a:r>
            <a:r>
              <a:rPr lang="en-US" sz="1800" dirty="0"/>
              <a:t>Ha){3,5}</a:t>
            </a:r>
          </a:p>
          <a:p>
            <a:pPr marL="0" indent="0">
              <a:buNone/>
            </a:pPr>
            <a:r>
              <a:rPr lang="en-US" sz="1800" dirty="0"/>
              <a:t>((Ha)(Ha)(Ha))|((Ha)(Ha)(Ha)(Ha))|((Ha)(Ha)(Ha)(Ha)(Ha))</a:t>
            </a:r>
          </a:p>
          <a:p>
            <a:pPr marL="0" indent="0">
              <a:buNone/>
            </a:pPr>
            <a:r>
              <a:rPr lang="en-US" sz="1800" dirty="0"/>
              <a:t>Enter the following into the interactive shell:</a:t>
            </a:r>
          </a:p>
          <a:p>
            <a:pPr marL="457200" lvl="1" indent="0">
              <a:buNone/>
            </a:pPr>
            <a:r>
              <a:rPr lang="en-US" sz="1600" dirty="0" smtClean="0"/>
              <a:t>&gt;&gt;&gt; </a:t>
            </a:r>
            <a:r>
              <a:rPr lang="en-US" sz="1600" dirty="0" err="1"/>
              <a:t>haRegex</a:t>
            </a:r>
            <a:r>
              <a:rPr lang="en-US" sz="1600" dirty="0"/>
              <a:t> = </a:t>
            </a:r>
            <a:r>
              <a:rPr lang="en-US" sz="1600" dirty="0" err="1"/>
              <a:t>re.compile</a:t>
            </a:r>
            <a:r>
              <a:rPr lang="en-US" sz="1600" dirty="0"/>
              <a:t>(r'(Ha){3}')</a:t>
            </a:r>
          </a:p>
          <a:p>
            <a:pPr marL="457200" lvl="1" indent="0">
              <a:buNone/>
            </a:pPr>
            <a:r>
              <a:rPr lang="en-US" sz="1600" dirty="0"/>
              <a:t>&gt;&gt;&gt; mo1 = </a:t>
            </a:r>
            <a:r>
              <a:rPr lang="en-US" sz="1600" dirty="0" err="1"/>
              <a:t>haRegex.search</a:t>
            </a:r>
            <a:r>
              <a:rPr lang="en-US" sz="1600" dirty="0"/>
              <a:t>('</a:t>
            </a:r>
            <a:r>
              <a:rPr lang="en-US" sz="1600" dirty="0" err="1"/>
              <a:t>HaHaHa</a:t>
            </a:r>
            <a:r>
              <a:rPr lang="en-US" sz="1600" dirty="0"/>
              <a:t>')</a:t>
            </a:r>
          </a:p>
          <a:p>
            <a:pPr marL="457200" lvl="1" indent="0">
              <a:buNone/>
            </a:pPr>
            <a:r>
              <a:rPr lang="en-US" sz="1600" dirty="0"/>
              <a:t>&gt;&gt;&gt; mo1.group()</a:t>
            </a:r>
          </a:p>
          <a:p>
            <a:pPr marL="457200" lvl="1" indent="0">
              <a:buNone/>
            </a:pPr>
            <a:r>
              <a:rPr lang="en-US" sz="1600" dirty="0"/>
              <a:t>'</a:t>
            </a:r>
            <a:r>
              <a:rPr lang="en-US" sz="1600" dirty="0" err="1"/>
              <a:t>HaHaHa</a:t>
            </a:r>
            <a:r>
              <a:rPr lang="en-US" sz="1600" dirty="0"/>
              <a:t>'</a:t>
            </a:r>
          </a:p>
          <a:p>
            <a:pPr marL="457200" lvl="1" indent="0">
              <a:buNone/>
            </a:pPr>
            <a:r>
              <a:rPr lang="en-US" sz="1600" dirty="0" smtClean="0"/>
              <a:t>&gt;&gt;&gt; </a:t>
            </a:r>
            <a:r>
              <a:rPr lang="en-US" sz="1600" dirty="0"/>
              <a:t>mo2 = </a:t>
            </a:r>
            <a:r>
              <a:rPr lang="en-US" sz="1600" dirty="0" err="1"/>
              <a:t>haRegex.search</a:t>
            </a:r>
            <a:r>
              <a:rPr lang="en-US" sz="1600" dirty="0"/>
              <a:t>('Ha')</a:t>
            </a:r>
          </a:p>
          <a:p>
            <a:pPr marL="457200" lvl="1" indent="0">
              <a:buNone/>
            </a:pPr>
            <a:r>
              <a:rPr lang="en-US" sz="1600" dirty="0"/>
              <a:t>&gt;&gt;&gt; mo2 == None</a:t>
            </a:r>
          </a:p>
          <a:p>
            <a:pPr marL="457200" lvl="1" indent="0">
              <a:buNone/>
            </a:pPr>
            <a:r>
              <a:rPr lang="en-US" sz="1600" dirty="0"/>
              <a:t>True</a:t>
            </a:r>
          </a:p>
          <a:p>
            <a:pPr marL="0" indent="0">
              <a:buNone/>
            </a:pPr>
            <a:r>
              <a:rPr lang="en-US" sz="1800" dirty="0"/>
              <a:t>Here, (Ha){3} matches '</a:t>
            </a:r>
            <a:r>
              <a:rPr lang="en-US" sz="1800" dirty="0" err="1"/>
              <a:t>HaHaHa</a:t>
            </a:r>
            <a:r>
              <a:rPr lang="en-US" sz="1800" dirty="0"/>
              <a:t>' but not 'Ha'. Since it doesn’t match 'Ha', search() returns None.</a:t>
            </a:r>
          </a:p>
        </p:txBody>
      </p:sp>
      <p:sp>
        <p:nvSpPr>
          <p:cNvPr id="11" name="Title 1"/>
          <p:cNvSpPr txBox="1">
            <a:spLocks/>
          </p:cNvSpPr>
          <p:nvPr/>
        </p:nvSpPr>
        <p:spPr>
          <a:xfrm>
            <a:off x="274320" y="198121"/>
            <a:ext cx="11628120" cy="533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2000" b="1" dirty="0" smtClean="0">
                <a:solidFill>
                  <a:srgbClr val="C00000"/>
                </a:solidFill>
              </a:rPr>
              <a:t>Matching SPECIFIC REPITITIONS WITH CURLY BRACKETS</a:t>
            </a:r>
            <a:endParaRPr lang="en-US" sz="2800" b="1" dirty="0">
              <a:solidFill>
                <a:srgbClr val="C00000"/>
              </a:solidFill>
            </a:endParaRPr>
          </a:p>
        </p:txBody>
      </p:sp>
    </p:spTree>
    <p:extLst>
      <p:ext uri="{BB962C8B-B14F-4D97-AF65-F5344CB8AC3E}">
        <p14:creationId xmlns:p14="http://schemas.microsoft.com/office/powerpoint/2010/main" val="3464759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 y="563880"/>
            <a:ext cx="11689080" cy="6000466"/>
          </a:xfrm>
        </p:spPr>
        <p:txBody>
          <a:bodyPr>
            <a:normAutofit fontScale="85000" lnSpcReduction="20000"/>
          </a:bodyPr>
          <a:lstStyle/>
          <a:p>
            <a:pPr>
              <a:buFont typeface="Wingdings" panose="05000000000000000000" pitchFamily="2" charset="2"/>
              <a:buChar char="§"/>
            </a:pPr>
            <a:r>
              <a:rPr lang="en-US" sz="2100" dirty="0"/>
              <a:t>Since </a:t>
            </a:r>
            <a:r>
              <a:rPr lang="en-US" sz="2100" b="1" dirty="0"/>
              <a:t>(Ha){3,5} </a:t>
            </a:r>
            <a:r>
              <a:rPr lang="en-US" sz="2100" dirty="0"/>
              <a:t>can match three, four, or five instances of Ha in the string </a:t>
            </a:r>
            <a:r>
              <a:rPr lang="en-US" sz="2100" b="1" dirty="0"/>
              <a:t>'</a:t>
            </a:r>
            <a:r>
              <a:rPr lang="en-US" sz="2100" b="1" dirty="0" err="1"/>
              <a:t>HaHaHaHaHa</a:t>
            </a:r>
            <a:r>
              <a:rPr lang="en-US" sz="2100" dirty="0"/>
              <a:t>', you may wonder why the Match object’s call to group() in the previous curly bracket example returns </a:t>
            </a:r>
            <a:r>
              <a:rPr lang="en-US" sz="2100" b="1" dirty="0"/>
              <a:t>'</a:t>
            </a:r>
            <a:r>
              <a:rPr lang="en-US" sz="2100" b="1" dirty="0" err="1"/>
              <a:t>HaHaHaHaHa</a:t>
            </a:r>
            <a:r>
              <a:rPr lang="en-US" sz="2100" dirty="0"/>
              <a:t>' instead of the shorter possibilities. After all, </a:t>
            </a:r>
            <a:r>
              <a:rPr lang="en-US" sz="2100" b="1" dirty="0"/>
              <a:t>'</a:t>
            </a:r>
            <a:r>
              <a:rPr lang="en-US" sz="2100" b="1" dirty="0" err="1"/>
              <a:t>HaHaHa</a:t>
            </a:r>
            <a:r>
              <a:rPr lang="en-US" sz="2100" dirty="0"/>
              <a:t>' and </a:t>
            </a:r>
            <a:r>
              <a:rPr lang="en-US" sz="2100" b="1" dirty="0"/>
              <a:t>'</a:t>
            </a:r>
            <a:r>
              <a:rPr lang="en-US" sz="2100" b="1" dirty="0" err="1"/>
              <a:t>HaHaHaHa</a:t>
            </a:r>
            <a:r>
              <a:rPr lang="en-US" sz="2100" dirty="0"/>
              <a:t>' are also valid matches of the regular expression (Ha){3,5}.</a:t>
            </a:r>
          </a:p>
          <a:p>
            <a:pPr>
              <a:buFont typeface="Wingdings" panose="05000000000000000000" pitchFamily="2" charset="2"/>
              <a:buChar char="§"/>
            </a:pPr>
            <a:r>
              <a:rPr lang="en-US" sz="2100" dirty="0"/>
              <a:t>Python’s regular expressions are greedy by default, which means that in ambiguous situations they will match the longest string possible. The non-greedy version of the curly brackets, which matches the shortest string possible, has the closing curly bracket followed by a question mark</a:t>
            </a:r>
          </a:p>
          <a:p>
            <a:pPr>
              <a:buFont typeface="Wingdings" panose="05000000000000000000" pitchFamily="2" charset="2"/>
              <a:buChar char="§"/>
            </a:pPr>
            <a:r>
              <a:rPr lang="en-US" sz="2100" dirty="0"/>
              <a:t>Python’s regular expressions are greedy by default, which means that in ambiguous situations they will match the longest string possible. The non-greedy version of the curly brackets, which matches the shortest string possible, has the closing curly bracket followed by a question mark</a:t>
            </a:r>
            <a:r>
              <a:rPr lang="en-US" sz="2100" dirty="0" smtClean="0"/>
              <a:t>.</a:t>
            </a:r>
          </a:p>
          <a:p>
            <a:pPr>
              <a:buFont typeface="Wingdings" panose="05000000000000000000" pitchFamily="2" charset="2"/>
              <a:buChar char="§"/>
            </a:pPr>
            <a:r>
              <a:rPr lang="en-US" sz="2100" dirty="0"/>
              <a:t>Enter the following into the interactive shell, and notice the difference between the greedy and nongreedy forms of the curly brackets searching the same string:</a:t>
            </a:r>
          </a:p>
          <a:p>
            <a:pPr marL="0" indent="0">
              <a:buNone/>
            </a:pPr>
            <a:r>
              <a:rPr lang="en-US" sz="2100" dirty="0" smtClean="0"/>
              <a:t>	&gt;&gt;&gt; </a:t>
            </a:r>
            <a:r>
              <a:rPr lang="en-US" sz="2100" dirty="0" err="1"/>
              <a:t>greedyHaRegex</a:t>
            </a:r>
            <a:r>
              <a:rPr lang="en-US" sz="2100" dirty="0"/>
              <a:t> = </a:t>
            </a:r>
            <a:r>
              <a:rPr lang="en-US" sz="2100" dirty="0" err="1"/>
              <a:t>re.compile</a:t>
            </a:r>
            <a:r>
              <a:rPr lang="en-US" sz="2100" dirty="0"/>
              <a:t>(r'(Ha){3,5}')</a:t>
            </a:r>
          </a:p>
          <a:p>
            <a:pPr marL="0" indent="0">
              <a:buNone/>
            </a:pPr>
            <a:r>
              <a:rPr lang="en-US" sz="2100" dirty="0" smtClean="0"/>
              <a:t>	&gt;&gt;&gt; </a:t>
            </a:r>
            <a:r>
              <a:rPr lang="en-US" sz="2100" dirty="0"/>
              <a:t>mo1 = </a:t>
            </a:r>
            <a:r>
              <a:rPr lang="en-US" sz="2100" dirty="0" err="1"/>
              <a:t>greedyHaRegex.search</a:t>
            </a:r>
            <a:r>
              <a:rPr lang="en-US" sz="2100" dirty="0"/>
              <a:t>('</a:t>
            </a:r>
            <a:r>
              <a:rPr lang="en-US" sz="2100" dirty="0" err="1"/>
              <a:t>HaHaHaHaHa</a:t>
            </a:r>
            <a:r>
              <a:rPr lang="en-US" sz="2100" dirty="0"/>
              <a:t>')</a:t>
            </a:r>
          </a:p>
          <a:p>
            <a:pPr marL="0" indent="0">
              <a:buNone/>
            </a:pPr>
            <a:r>
              <a:rPr lang="en-US" sz="2100" dirty="0" smtClean="0"/>
              <a:t>	&gt;&gt;&gt; </a:t>
            </a:r>
            <a:r>
              <a:rPr lang="en-US" sz="2100" dirty="0"/>
              <a:t>mo1.group()</a:t>
            </a:r>
          </a:p>
          <a:p>
            <a:pPr marL="0" indent="0">
              <a:buNone/>
            </a:pPr>
            <a:r>
              <a:rPr lang="en-US" sz="2100" dirty="0" smtClean="0"/>
              <a:t>	</a:t>
            </a:r>
            <a:r>
              <a:rPr lang="en-US" sz="2100" b="1" dirty="0" smtClean="0"/>
              <a:t>'</a:t>
            </a:r>
            <a:r>
              <a:rPr lang="en-US" sz="2100" b="1" dirty="0" err="1" smtClean="0"/>
              <a:t>HaHaHaHaHa</a:t>
            </a:r>
            <a:r>
              <a:rPr lang="en-US" sz="2100" b="1" dirty="0"/>
              <a:t>'</a:t>
            </a:r>
          </a:p>
          <a:p>
            <a:pPr marL="0" indent="0">
              <a:buNone/>
            </a:pPr>
            <a:r>
              <a:rPr lang="en-US" sz="2100" dirty="0" smtClean="0"/>
              <a:t>	&gt;&gt;&gt; </a:t>
            </a:r>
            <a:r>
              <a:rPr lang="en-US" sz="2100" dirty="0" err="1"/>
              <a:t>nongreedyHaRegex</a:t>
            </a:r>
            <a:r>
              <a:rPr lang="en-US" sz="2100" dirty="0"/>
              <a:t> = </a:t>
            </a:r>
            <a:r>
              <a:rPr lang="en-US" sz="2100" dirty="0" err="1"/>
              <a:t>re.compile</a:t>
            </a:r>
            <a:r>
              <a:rPr lang="en-US" sz="2100" dirty="0"/>
              <a:t>(r'(Ha){3,5}?')</a:t>
            </a:r>
          </a:p>
          <a:p>
            <a:pPr marL="0" indent="0">
              <a:buNone/>
            </a:pPr>
            <a:r>
              <a:rPr lang="en-US" sz="2100" dirty="0" smtClean="0"/>
              <a:t>	&gt;&gt;&gt; </a:t>
            </a:r>
            <a:r>
              <a:rPr lang="en-US" sz="2100" dirty="0"/>
              <a:t>mo2 = </a:t>
            </a:r>
            <a:r>
              <a:rPr lang="en-US" sz="2100" dirty="0" err="1"/>
              <a:t>nongreedyHaRegex.search</a:t>
            </a:r>
            <a:r>
              <a:rPr lang="en-US" sz="2100" dirty="0"/>
              <a:t>('</a:t>
            </a:r>
            <a:r>
              <a:rPr lang="en-US" sz="2100" dirty="0" err="1"/>
              <a:t>HaHaHaHaHa</a:t>
            </a:r>
            <a:r>
              <a:rPr lang="en-US" sz="2100" dirty="0"/>
              <a:t>')</a:t>
            </a:r>
          </a:p>
          <a:p>
            <a:pPr marL="0" indent="0">
              <a:buNone/>
            </a:pPr>
            <a:r>
              <a:rPr lang="en-US" sz="2100" dirty="0" smtClean="0"/>
              <a:t>	&gt;&gt;&gt; </a:t>
            </a:r>
            <a:r>
              <a:rPr lang="en-US" sz="2100" dirty="0"/>
              <a:t>mo2.group()</a:t>
            </a:r>
          </a:p>
          <a:p>
            <a:pPr marL="0" indent="0">
              <a:buNone/>
            </a:pPr>
            <a:r>
              <a:rPr lang="en-US" sz="2100" dirty="0" smtClean="0"/>
              <a:t>	</a:t>
            </a:r>
            <a:r>
              <a:rPr lang="en-US" sz="2100" b="1" dirty="0" smtClean="0"/>
              <a:t>'</a:t>
            </a:r>
            <a:r>
              <a:rPr lang="en-US" sz="2100" b="1" dirty="0" err="1" smtClean="0"/>
              <a:t>HaHaHa</a:t>
            </a:r>
            <a:r>
              <a:rPr lang="en-US" sz="2100" b="1" dirty="0"/>
              <a:t>'</a:t>
            </a:r>
          </a:p>
          <a:p>
            <a:pPr marL="0" indent="0">
              <a:buNone/>
            </a:pPr>
            <a:r>
              <a:rPr lang="en-US" sz="2100" dirty="0"/>
              <a:t>Note that the question mark can have two meanings in regular expressions: declaring a nongreedy match or flagging an optional group. </a:t>
            </a:r>
            <a:r>
              <a:rPr lang="en-US" sz="2100" dirty="0" smtClean="0"/>
              <a:t>These </a:t>
            </a:r>
            <a:r>
              <a:rPr lang="en-US" sz="2100" dirty="0"/>
              <a:t>meanings are entirely unrelated.</a:t>
            </a:r>
          </a:p>
          <a:p>
            <a:pPr marL="0" indent="0">
              <a:buNone/>
            </a:pPr>
            <a:endParaRPr lang="en-US" sz="4000" dirty="0" smtClean="0"/>
          </a:p>
          <a:p>
            <a:pPr marL="0" indent="0">
              <a:buNone/>
            </a:pPr>
            <a:endParaRPr lang="en-US" sz="4000" dirty="0"/>
          </a:p>
          <a:p>
            <a:pPr marL="0" indent="0">
              <a:buNone/>
            </a:pPr>
            <a:endParaRPr lang="en-US" sz="2600" dirty="0"/>
          </a:p>
        </p:txBody>
      </p:sp>
      <p:sp>
        <p:nvSpPr>
          <p:cNvPr id="9" name="Title 1"/>
          <p:cNvSpPr>
            <a:spLocks noGrp="1"/>
          </p:cNvSpPr>
          <p:nvPr>
            <p:ph type="title"/>
          </p:nvPr>
        </p:nvSpPr>
        <p:spPr>
          <a:xfrm>
            <a:off x="0" y="-13063"/>
            <a:ext cx="10907486" cy="511617"/>
          </a:xfrm>
        </p:spPr>
        <p:txBody>
          <a:bodyPr>
            <a:normAutofit fontScale="90000"/>
          </a:bodyPr>
          <a:lstStyle/>
          <a:p>
            <a:r>
              <a:rPr lang="en-US" sz="3600" b="1" dirty="0" smtClean="0">
                <a:solidFill>
                  <a:srgbClr val="C00000"/>
                </a:solidFill>
              </a:rPr>
              <a:t>Greedy and non-greedy matches</a:t>
            </a:r>
            <a:endParaRPr lang="en-US" sz="3600" b="1" dirty="0">
              <a:solidFill>
                <a:srgbClr val="C00000"/>
              </a:solidFill>
            </a:endParaRPr>
          </a:p>
        </p:txBody>
      </p:sp>
    </p:spTree>
    <p:extLst>
      <p:ext uri="{BB962C8B-B14F-4D97-AF65-F5344CB8AC3E}">
        <p14:creationId xmlns:p14="http://schemas.microsoft.com/office/powerpoint/2010/main" val="4209413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 y="624840"/>
            <a:ext cx="11689080" cy="5939506"/>
          </a:xfrm>
        </p:spPr>
        <p:txBody>
          <a:bodyPr>
            <a:normAutofit/>
          </a:bodyPr>
          <a:lstStyle/>
          <a:p>
            <a:pPr>
              <a:buFont typeface="Wingdings" panose="05000000000000000000" pitchFamily="2" charset="2"/>
              <a:buChar char="§"/>
            </a:pPr>
            <a:r>
              <a:rPr lang="en-US" sz="2000" dirty="0"/>
              <a:t>In addition to the search() method, Regex objects also have a </a:t>
            </a:r>
            <a:r>
              <a:rPr lang="en-US" sz="2000" dirty="0" err="1"/>
              <a:t>findall</a:t>
            </a:r>
            <a:r>
              <a:rPr lang="en-US" sz="2000" dirty="0"/>
              <a:t>() method. While search() will return a Match object of the first matched text in the searched string, the </a:t>
            </a:r>
            <a:r>
              <a:rPr lang="en-US" sz="2000" dirty="0" err="1"/>
              <a:t>findall</a:t>
            </a:r>
            <a:r>
              <a:rPr lang="en-US" sz="2000" dirty="0"/>
              <a:t>() method will return the strings of every match in the searched string. To see how search() returns a Match object only on the first instance of matching text, </a:t>
            </a:r>
            <a:r>
              <a:rPr lang="en-US" sz="2000" dirty="0" smtClean="0"/>
              <a:t>enter </a:t>
            </a:r>
            <a:r>
              <a:rPr lang="en-US" sz="2000" dirty="0"/>
              <a:t>the following into the interactive shell</a:t>
            </a:r>
            <a:r>
              <a:rPr lang="en-US" sz="2000" dirty="0" smtClean="0"/>
              <a:t>:</a:t>
            </a:r>
          </a:p>
          <a:p>
            <a:pPr marL="0" indent="0">
              <a:buNone/>
            </a:pPr>
            <a:r>
              <a:rPr lang="en-US" sz="2000" dirty="0" smtClean="0"/>
              <a:t>	&gt;&gt;&gt; </a:t>
            </a:r>
            <a:r>
              <a:rPr lang="en-US" sz="2000" b="1" dirty="0" err="1"/>
              <a:t>phoneNumRegex</a:t>
            </a:r>
            <a:r>
              <a:rPr lang="en-US" sz="2000" b="1" dirty="0"/>
              <a:t> = </a:t>
            </a:r>
            <a:r>
              <a:rPr lang="en-US" sz="2000" b="1" dirty="0" err="1"/>
              <a:t>re.compile</a:t>
            </a:r>
            <a:r>
              <a:rPr lang="en-US" sz="2000" b="1" dirty="0"/>
              <a:t>(r'\</a:t>
            </a:r>
            <a:r>
              <a:rPr lang="en-US" sz="2000" b="1" dirty="0" smtClean="0"/>
              <a:t>d{3}-\d{3}-\d{4}')</a:t>
            </a:r>
            <a:endParaRPr lang="en-US" sz="2000" b="1" dirty="0"/>
          </a:p>
          <a:p>
            <a:pPr marL="0" indent="0">
              <a:buNone/>
            </a:pPr>
            <a:r>
              <a:rPr lang="en-US" sz="2000" dirty="0" smtClean="0"/>
              <a:t>	&gt;&gt;&gt; </a:t>
            </a:r>
            <a:r>
              <a:rPr lang="en-US" sz="2000" dirty="0" err="1"/>
              <a:t>mo</a:t>
            </a:r>
            <a:r>
              <a:rPr lang="en-US" sz="2000" dirty="0"/>
              <a:t> = </a:t>
            </a:r>
            <a:r>
              <a:rPr lang="en-US" sz="2000" dirty="0" err="1"/>
              <a:t>phoneNumRegex.search</a:t>
            </a:r>
            <a:r>
              <a:rPr lang="en-US" sz="2000" dirty="0"/>
              <a:t>('Cell: 415-555-9999 Work: 212-555-0000')</a:t>
            </a:r>
          </a:p>
          <a:p>
            <a:pPr marL="0" indent="0">
              <a:buNone/>
            </a:pPr>
            <a:r>
              <a:rPr lang="en-US" sz="2000" dirty="0" smtClean="0"/>
              <a:t>	&gt;&gt;&gt; </a:t>
            </a:r>
            <a:r>
              <a:rPr lang="en-US" sz="2000" dirty="0" err="1"/>
              <a:t>mo.group</a:t>
            </a:r>
            <a:r>
              <a:rPr lang="en-US" sz="2000" dirty="0"/>
              <a:t>()</a:t>
            </a:r>
          </a:p>
          <a:p>
            <a:pPr marL="0" indent="0">
              <a:buNone/>
            </a:pPr>
            <a:r>
              <a:rPr lang="en-US" sz="2000" b="1" dirty="0" smtClean="0"/>
              <a:t>	'415-555-9999</a:t>
            </a:r>
            <a:r>
              <a:rPr lang="en-US" sz="2000" b="1" dirty="0"/>
              <a:t>'</a:t>
            </a:r>
            <a:endParaRPr lang="en-US" sz="2000" b="1" dirty="0" smtClean="0"/>
          </a:p>
          <a:p>
            <a:pPr>
              <a:buFont typeface="Wingdings" panose="05000000000000000000" pitchFamily="2" charset="2"/>
              <a:buChar char="§"/>
            </a:pPr>
            <a:r>
              <a:rPr lang="en-US" sz="2000" dirty="0"/>
              <a:t>On the other hand, </a:t>
            </a:r>
            <a:r>
              <a:rPr lang="en-US" sz="2000" dirty="0" err="1"/>
              <a:t>findall</a:t>
            </a:r>
            <a:r>
              <a:rPr lang="en-US" sz="2000" dirty="0"/>
              <a:t>() will not return a Match object but a list of strings—as long as there are no groups in the regular expression. Each string in the list is a piece of the searched text that matched the regular expression. </a:t>
            </a:r>
          </a:p>
          <a:p>
            <a:pPr>
              <a:buFont typeface="Wingdings" panose="05000000000000000000" pitchFamily="2" charset="2"/>
              <a:buChar char="§"/>
            </a:pPr>
            <a:r>
              <a:rPr lang="en-US" sz="2000" dirty="0"/>
              <a:t>Enter the following into the interactive shell:</a:t>
            </a:r>
          </a:p>
          <a:p>
            <a:pPr marL="0" indent="0">
              <a:buNone/>
            </a:pPr>
            <a:r>
              <a:rPr lang="en-US" sz="2400" dirty="0"/>
              <a:t> 	&gt;&gt;&gt; </a:t>
            </a:r>
            <a:r>
              <a:rPr lang="en-US" sz="2400" dirty="0" err="1"/>
              <a:t>phoneNumRegex</a:t>
            </a:r>
            <a:r>
              <a:rPr lang="en-US" sz="2400" dirty="0"/>
              <a:t> = </a:t>
            </a:r>
            <a:r>
              <a:rPr lang="en-US" sz="2400" dirty="0" err="1" smtClean="0"/>
              <a:t>re.compile</a:t>
            </a:r>
            <a:r>
              <a:rPr lang="en-US" sz="2400" dirty="0" smtClean="0"/>
              <a:t>(r</a:t>
            </a:r>
            <a:r>
              <a:rPr lang="en-US" sz="2400" b="1" dirty="0" smtClean="0"/>
              <a:t>‘\d{3</a:t>
            </a:r>
            <a:r>
              <a:rPr lang="en-US" sz="2400" b="1" dirty="0"/>
              <a:t>}-\d{3}-\d{4</a:t>
            </a:r>
            <a:r>
              <a:rPr lang="en-US" sz="2400" b="1" dirty="0" smtClean="0"/>
              <a:t>}</a:t>
            </a:r>
            <a:r>
              <a:rPr lang="en-US" sz="2400" dirty="0" smtClean="0"/>
              <a:t>')#Has no groups</a:t>
            </a:r>
            <a:endParaRPr lang="en-US" sz="2400" dirty="0"/>
          </a:p>
          <a:p>
            <a:pPr marL="0" indent="0">
              <a:buNone/>
            </a:pPr>
            <a:r>
              <a:rPr lang="en-US" sz="2400" dirty="0" smtClean="0"/>
              <a:t>	&gt;&gt;&gt; </a:t>
            </a:r>
            <a:r>
              <a:rPr lang="en-US" sz="2400" dirty="0" err="1"/>
              <a:t>phoneNumRegex.findall</a:t>
            </a:r>
            <a:r>
              <a:rPr lang="en-US" sz="2400" dirty="0"/>
              <a:t>('Cell: 415-555-9999 Work: 212-555-0000')</a:t>
            </a:r>
          </a:p>
          <a:p>
            <a:pPr marL="0" indent="0">
              <a:buNone/>
            </a:pPr>
            <a:r>
              <a:rPr lang="en-US" sz="2400" dirty="0" smtClean="0"/>
              <a:t>	</a:t>
            </a:r>
            <a:r>
              <a:rPr lang="en-US" sz="2400" b="1" dirty="0" smtClean="0"/>
              <a:t>[</a:t>
            </a:r>
            <a:r>
              <a:rPr lang="en-US" sz="2400" b="1" dirty="0"/>
              <a:t>'415-555-9999', '212-555-0000']</a:t>
            </a:r>
          </a:p>
          <a:p>
            <a:pPr marL="0" indent="0">
              <a:buNone/>
            </a:pPr>
            <a:endParaRPr lang="en-US" sz="2600" dirty="0"/>
          </a:p>
        </p:txBody>
      </p:sp>
      <p:sp>
        <p:nvSpPr>
          <p:cNvPr id="9" name="Title 1"/>
          <p:cNvSpPr>
            <a:spLocks noGrp="1"/>
          </p:cNvSpPr>
          <p:nvPr>
            <p:ph type="title"/>
          </p:nvPr>
        </p:nvSpPr>
        <p:spPr>
          <a:xfrm>
            <a:off x="0" y="115399"/>
            <a:ext cx="10907486" cy="511617"/>
          </a:xfrm>
        </p:spPr>
        <p:txBody>
          <a:bodyPr>
            <a:normAutofit fontScale="90000"/>
          </a:bodyPr>
          <a:lstStyle/>
          <a:p>
            <a:r>
              <a:rPr lang="en-US" sz="3600" b="1" dirty="0" err="1" smtClean="0">
                <a:solidFill>
                  <a:srgbClr val="C00000"/>
                </a:solidFill>
              </a:rPr>
              <a:t>Findall</a:t>
            </a:r>
            <a:r>
              <a:rPr lang="en-US" sz="3600" b="1" dirty="0" smtClean="0">
                <a:solidFill>
                  <a:srgbClr val="C00000"/>
                </a:solidFill>
              </a:rPr>
              <a:t>() method</a:t>
            </a:r>
            <a:endParaRPr lang="en-US" sz="3600" b="1" dirty="0">
              <a:solidFill>
                <a:srgbClr val="C00000"/>
              </a:solidFill>
            </a:endParaRPr>
          </a:p>
        </p:txBody>
      </p:sp>
    </p:spTree>
    <p:extLst>
      <p:ext uri="{BB962C8B-B14F-4D97-AF65-F5344CB8AC3E}">
        <p14:creationId xmlns:p14="http://schemas.microsoft.com/office/powerpoint/2010/main" val="2535968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 y="624840"/>
            <a:ext cx="11689080" cy="5939506"/>
          </a:xfrm>
        </p:spPr>
        <p:txBody>
          <a:bodyPr>
            <a:normAutofit/>
          </a:bodyPr>
          <a:lstStyle/>
          <a:p>
            <a:pPr>
              <a:buFont typeface="Wingdings" panose="05000000000000000000" pitchFamily="2" charset="2"/>
              <a:buChar char="§"/>
            </a:pPr>
            <a:r>
              <a:rPr lang="en-US" sz="2000" dirty="0"/>
              <a:t>In addition to the search() method, Regex objects also have a </a:t>
            </a:r>
            <a:r>
              <a:rPr lang="en-US" sz="2000" dirty="0" err="1"/>
              <a:t>findall</a:t>
            </a:r>
            <a:r>
              <a:rPr lang="en-US" sz="2000" dirty="0"/>
              <a:t>() method. While search() will return a Match object of the first matched text in the searched string, the </a:t>
            </a:r>
            <a:r>
              <a:rPr lang="en-US" sz="2000" dirty="0" err="1"/>
              <a:t>findall</a:t>
            </a:r>
            <a:r>
              <a:rPr lang="en-US" sz="2000" dirty="0"/>
              <a:t>() method will return the strings of every match in the searched string. To see how search() returns a Match object only on the first instance of matching text, </a:t>
            </a:r>
            <a:r>
              <a:rPr lang="en-US" sz="2000" dirty="0" smtClean="0"/>
              <a:t>enter </a:t>
            </a:r>
            <a:r>
              <a:rPr lang="en-US" sz="2000" dirty="0"/>
              <a:t>the following into the interactive shell</a:t>
            </a:r>
            <a:r>
              <a:rPr lang="en-US" sz="2000" dirty="0" smtClean="0"/>
              <a:t>:</a:t>
            </a:r>
          </a:p>
          <a:p>
            <a:pPr marL="0" indent="0">
              <a:buNone/>
            </a:pPr>
            <a:r>
              <a:rPr lang="en-US" sz="2000" dirty="0" smtClean="0"/>
              <a:t>	&gt;&gt;&gt; </a:t>
            </a:r>
            <a:r>
              <a:rPr lang="en-US" sz="2000" b="1" dirty="0" err="1"/>
              <a:t>phoneNumRegex</a:t>
            </a:r>
            <a:r>
              <a:rPr lang="en-US" sz="2000" b="1" dirty="0"/>
              <a:t> = </a:t>
            </a:r>
            <a:r>
              <a:rPr lang="en-US" sz="2000" b="1" dirty="0" err="1"/>
              <a:t>re.compile</a:t>
            </a:r>
            <a:r>
              <a:rPr lang="en-US" sz="2000" b="1" dirty="0"/>
              <a:t>(r'\</a:t>
            </a:r>
            <a:r>
              <a:rPr lang="en-US" sz="2000" b="1" dirty="0" smtClean="0"/>
              <a:t>d{3}-\d{3}-\d{4}')</a:t>
            </a:r>
            <a:endParaRPr lang="en-US" sz="2000" b="1" dirty="0"/>
          </a:p>
          <a:p>
            <a:pPr marL="0" indent="0">
              <a:buNone/>
            </a:pPr>
            <a:r>
              <a:rPr lang="en-US" sz="2000" dirty="0" smtClean="0"/>
              <a:t>	&gt;&gt;&gt; </a:t>
            </a:r>
            <a:r>
              <a:rPr lang="en-US" sz="2000" dirty="0" err="1"/>
              <a:t>mo</a:t>
            </a:r>
            <a:r>
              <a:rPr lang="en-US" sz="2000" dirty="0"/>
              <a:t> = </a:t>
            </a:r>
            <a:r>
              <a:rPr lang="en-US" sz="2000" dirty="0" err="1"/>
              <a:t>phoneNumRegex.search</a:t>
            </a:r>
            <a:r>
              <a:rPr lang="en-US" sz="2000" dirty="0"/>
              <a:t>('Cell: 415-555-9999 Work: 212-555-0000')</a:t>
            </a:r>
          </a:p>
          <a:p>
            <a:pPr marL="0" indent="0">
              <a:buNone/>
            </a:pPr>
            <a:r>
              <a:rPr lang="en-US" sz="2000" dirty="0" smtClean="0"/>
              <a:t>	&gt;&gt;&gt; </a:t>
            </a:r>
            <a:r>
              <a:rPr lang="en-US" sz="2000" dirty="0" err="1"/>
              <a:t>mo.group</a:t>
            </a:r>
            <a:r>
              <a:rPr lang="en-US" sz="2000" dirty="0"/>
              <a:t>()</a:t>
            </a:r>
          </a:p>
          <a:p>
            <a:pPr marL="0" indent="0">
              <a:buNone/>
            </a:pPr>
            <a:r>
              <a:rPr lang="en-US" sz="2000" b="1" dirty="0" smtClean="0"/>
              <a:t>	'415-555-9999</a:t>
            </a:r>
            <a:r>
              <a:rPr lang="en-US" sz="2000" b="1" dirty="0"/>
              <a:t>'</a:t>
            </a:r>
            <a:endParaRPr lang="en-US" sz="2000" b="1" dirty="0" smtClean="0"/>
          </a:p>
          <a:p>
            <a:pPr>
              <a:buFont typeface="Wingdings" panose="05000000000000000000" pitchFamily="2" charset="2"/>
              <a:buChar char="§"/>
            </a:pPr>
            <a:r>
              <a:rPr lang="en-US" sz="2000" dirty="0"/>
              <a:t>On the other hand, </a:t>
            </a:r>
            <a:r>
              <a:rPr lang="en-US" sz="2000" dirty="0" err="1"/>
              <a:t>findall</a:t>
            </a:r>
            <a:r>
              <a:rPr lang="en-US" sz="2000" dirty="0"/>
              <a:t>() will not return a Match object but a list of strings—as long as there are no groups in the regular expression. Each string in the list is a piece of the searched text that matched the regular expression. </a:t>
            </a:r>
          </a:p>
          <a:p>
            <a:pPr>
              <a:buFont typeface="Wingdings" panose="05000000000000000000" pitchFamily="2" charset="2"/>
              <a:buChar char="§"/>
            </a:pPr>
            <a:r>
              <a:rPr lang="en-US" sz="2000" dirty="0"/>
              <a:t>Enter the following into the interactive shell:</a:t>
            </a:r>
          </a:p>
          <a:p>
            <a:pPr marL="0" indent="0">
              <a:buNone/>
            </a:pPr>
            <a:r>
              <a:rPr lang="en-US" sz="2400" dirty="0"/>
              <a:t> 	&gt;&gt;&gt; </a:t>
            </a:r>
            <a:r>
              <a:rPr lang="en-US" sz="2400" dirty="0" err="1"/>
              <a:t>phoneNumRegex</a:t>
            </a:r>
            <a:r>
              <a:rPr lang="en-US" sz="2400" dirty="0"/>
              <a:t> = </a:t>
            </a:r>
            <a:r>
              <a:rPr lang="en-US" sz="2400" dirty="0" err="1" smtClean="0"/>
              <a:t>re.compile</a:t>
            </a:r>
            <a:r>
              <a:rPr lang="en-US" sz="2400" dirty="0" smtClean="0"/>
              <a:t>(</a:t>
            </a:r>
            <a:r>
              <a:rPr lang="en-US" sz="2400" dirty="0" err="1" smtClean="0"/>
              <a:t>r</a:t>
            </a:r>
            <a:r>
              <a:rPr lang="en-US" sz="2400" b="1" dirty="0" err="1" smtClean="0"/>
              <a:t>‘d</a:t>
            </a:r>
            <a:r>
              <a:rPr lang="en-US" sz="2400" b="1" dirty="0" smtClean="0"/>
              <a:t>{3</a:t>
            </a:r>
            <a:r>
              <a:rPr lang="en-US" sz="2400" b="1" dirty="0"/>
              <a:t>}-\d{3}-\d{4</a:t>
            </a:r>
            <a:r>
              <a:rPr lang="en-US" sz="2400" b="1" dirty="0" smtClean="0"/>
              <a:t>}</a:t>
            </a:r>
            <a:r>
              <a:rPr lang="en-US" sz="2400" dirty="0" smtClean="0"/>
              <a:t>')#Has no groups</a:t>
            </a:r>
            <a:endParaRPr lang="en-US" sz="2400" dirty="0"/>
          </a:p>
          <a:p>
            <a:pPr marL="0" indent="0">
              <a:buNone/>
            </a:pPr>
            <a:r>
              <a:rPr lang="en-US" sz="2400" dirty="0" smtClean="0"/>
              <a:t>	&gt;&gt;&gt; </a:t>
            </a:r>
            <a:r>
              <a:rPr lang="en-US" sz="2400" dirty="0" err="1"/>
              <a:t>phoneNumRegex.findall</a:t>
            </a:r>
            <a:r>
              <a:rPr lang="en-US" sz="2400" dirty="0"/>
              <a:t>('Cell: 415-555-9999 Work: 212-555-0000')</a:t>
            </a:r>
          </a:p>
          <a:p>
            <a:pPr marL="0" indent="0">
              <a:buNone/>
            </a:pPr>
            <a:r>
              <a:rPr lang="en-US" sz="2400" dirty="0" smtClean="0"/>
              <a:t>	</a:t>
            </a:r>
            <a:r>
              <a:rPr lang="en-US" sz="2400" b="1" dirty="0" smtClean="0"/>
              <a:t>[</a:t>
            </a:r>
            <a:r>
              <a:rPr lang="en-US" sz="2400" b="1" dirty="0"/>
              <a:t>'415-555-9999', '212-555-0000']</a:t>
            </a:r>
          </a:p>
          <a:p>
            <a:pPr marL="0" indent="0">
              <a:buNone/>
            </a:pPr>
            <a:endParaRPr lang="en-US" sz="2600" dirty="0"/>
          </a:p>
        </p:txBody>
      </p:sp>
      <p:sp>
        <p:nvSpPr>
          <p:cNvPr id="9" name="Title 1"/>
          <p:cNvSpPr>
            <a:spLocks noGrp="1"/>
          </p:cNvSpPr>
          <p:nvPr>
            <p:ph type="title"/>
          </p:nvPr>
        </p:nvSpPr>
        <p:spPr>
          <a:xfrm>
            <a:off x="0" y="0"/>
            <a:ext cx="10907486" cy="511617"/>
          </a:xfrm>
        </p:spPr>
        <p:txBody>
          <a:bodyPr>
            <a:normAutofit fontScale="90000"/>
          </a:bodyPr>
          <a:lstStyle/>
          <a:p>
            <a:r>
              <a:rPr lang="en-US" sz="3600" b="1" dirty="0" err="1" smtClean="0">
                <a:solidFill>
                  <a:srgbClr val="C00000"/>
                </a:solidFill>
              </a:rPr>
              <a:t>Findall</a:t>
            </a:r>
            <a:r>
              <a:rPr lang="en-US" sz="3600" b="1" dirty="0" smtClean="0">
                <a:solidFill>
                  <a:srgbClr val="C00000"/>
                </a:solidFill>
              </a:rPr>
              <a:t>() method</a:t>
            </a:r>
            <a:endParaRPr lang="en-US" sz="3600" b="1" dirty="0">
              <a:solidFill>
                <a:srgbClr val="C00000"/>
              </a:solidFill>
            </a:endParaRPr>
          </a:p>
        </p:txBody>
      </p:sp>
    </p:spTree>
    <p:extLst>
      <p:ext uri="{BB962C8B-B14F-4D97-AF65-F5344CB8AC3E}">
        <p14:creationId xmlns:p14="http://schemas.microsoft.com/office/powerpoint/2010/main" val="3143066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smtClean="0">
                <a:solidFill>
                  <a:srgbClr val="C00000"/>
                </a:solidFill>
              </a:rPr>
              <a:t>Python </a:t>
            </a:r>
            <a:r>
              <a:rPr lang="en-US" sz="6600" b="1" dirty="0" err="1" smtClean="0">
                <a:solidFill>
                  <a:srgbClr val="C00000"/>
                </a:solidFill>
              </a:rPr>
              <a:t>Regex</a:t>
            </a:r>
            <a:r>
              <a:rPr lang="en-US" sz="6600" dirty="0" smtClean="0">
                <a:solidFill>
                  <a:srgbClr val="C00000"/>
                </a:solidFill>
              </a:rPr>
              <a:t>	</a:t>
            </a:r>
            <a:endParaRPr lang="en-US" sz="6600" dirty="0">
              <a:solidFill>
                <a:srgbClr val="C00000"/>
              </a:solidFill>
            </a:endParaRPr>
          </a:p>
        </p:txBody>
      </p:sp>
    </p:spTree>
    <p:extLst>
      <p:ext uri="{BB962C8B-B14F-4D97-AF65-F5344CB8AC3E}">
        <p14:creationId xmlns:p14="http://schemas.microsoft.com/office/powerpoint/2010/main" val="1938127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 y="624840"/>
            <a:ext cx="11689080" cy="5939506"/>
          </a:xfrm>
        </p:spPr>
        <p:txBody>
          <a:bodyPr>
            <a:normAutofit/>
          </a:bodyPr>
          <a:lstStyle/>
          <a:p>
            <a:pPr>
              <a:buFont typeface="Wingdings" panose="05000000000000000000" pitchFamily="2" charset="2"/>
              <a:buChar char="§"/>
            </a:pPr>
            <a:r>
              <a:rPr lang="en-US" sz="2400" dirty="0"/>
              <a:t>If there are groups in the regular expression, then </a:t>
            </a:r>
            <a:r>
              <a:rPr lang="en-US" sz="2400" dirty="0" err="1"/>
              <a:t>findall</a:t>
            </a:r>
            <a:r>
              <a:rPr lang="en-US" sz="2400" dirty="0"/>
              <a:t>() will return a list of tuples. Each tuple represents a found </a:t>
            </a:r>
            <a:r>
              <a:rPr lang="en-US" sz="2400" dirty="0" err="1" smtClean="0"/>
              <a:t>match,and</a:t>
            </a:r>
            <a:r>
              <a:rPr lang="en-US" sz="2400" dirty="0" smtClean="0"/>
              <a:t> </a:t>
            </a:r>
            <a:r>
              <a:rPr lang="en-US" sz="2400" dirty="0"/>
              <a:t>its items are the matched strings for each group in the regex. To see </a:t>
            </a:r>
            <a:r>
              <a:rPr lang="en-US" sz="2400" dirty="0" err="1"/>
              <a:t>findall</a:t>
            </a:r>
            <a:r>
              <a:rPr lang="en-US" sz="2400" dirty="0"/>
              <a:t>() in action, enter the following into the interactive shell (notice that the regular expression being </a:t>
            </a:r>
            <a:r>
              <a:rPr lang="en-US" sz="2400" dirty="0" smtClean="0"/>
              <a:t>compiled </a:t>
            </a:r>
            <a:r>
              <a:rPr lang="en-US" sz="2400" dirty="0"/>
              <a:t>now has groups in parentheses</a:t>
            </a:r>
            <a:r>
              <a:rPr lang="en-US" sz="2400" dirty="0" smtClean="0"/>
              <a:t>):</a:t>
            </a:r>
          </a:p>
          <a:p>
            <a:pPr marL="0" indent="0">
              <a:buNone/>
            </a:pPr>
            <a:r>
              <a:rPr lang="en-US" sz="2600" dirty="0" smtClean="0"/>
              <a:t>	</a:t>
            </a:r>
            <a:r>
              <a:rPr lang="en-US" sz="2400" dirty="0" smtClean="0"/>
              <a:t>&gt;&gt;&gt; </a:t>
            </a:r>
            <a:r>
              <a:rPr lang="en-US" sz="2400" dirty="0" err="1"/>
              <a:t>phoneNumRegex</a:t>
            </a:r>
            <a:r>
              <a:rPr lang="en-US" sz="2400" dirty="0"/>
              <a:t> = </a:t>
            </a:r>
            <a:r>
              <a:rPr lang="en-US" sz="2400" dirty="0" err="1"/>
              <a:t>re.compile</a:t>
            </a:r>
            <a:r>
              <a:rPr lang="en-US" sz="2400" dirty="0"/>
              <a:t>(r'(\</a:t>
            </a:r>
            <a:r>
              <a:rPr lang="en-US" sz="2400" dirty="0" smtClean="0"/>
              <a:t>d{3})-(\d{3})-(\d{4})') </a:t>
            </a:r>
            <a:r>
              <a:rPr lang="en-US" sz="2400" dirty="0"/>
              <a:t># has groups</a:t>
            </a:r>
          </a:p>
          <a:p>
            <a:pPr marL="0" indent="0">
              <a:buNone/>
            </a:pPr>
            <a:r>
              <a:rPr lang="en-US" sz="2400" dirty="0" smtClean="0"/>
              <a:t>	&gt;&gt;&gt; </a:t>
            </a:r>
            <a:r>
              <a:rPr lang="en-US" sz="2400" dirty="0" err="1"/>
              <a:t>phoneNumRegex.findall</a:t>
            </a:r>
            <a:r>
              <a:rPr lang="en-US" sz="2400" dirty="0"/>
              <a:t>('Cell: 415-555-9999 Work: 212-555-0000')</a:t>
            </a:r>
          </a:p>
          <a:p>
            <a:pPr marL="0" indent="0">
              <a:buNone/>
            </a:pPr>
            <a:r>
              <a:rPr lang="en-US" sz="2400" dirty="0" smtClean="0"/>
              <a:t>	[(</a:t>
            </a:r>
            <a:r>
              <a:rPr lang="en-US" sz="2400" dirty="0"/>
              <a:t>'415', '555', '9999'), ('212', '555', </a:t>
            </a:r>
            <a:r>
              <a:rPr lang="en-US" sz="2400" dirty="0" smtClean="0"/>
              <a:t>'0000')]</a:t>
            </a:r>
          </a:p>
          <a:p>
            <a:pPr>
              <a:buFont typeface="Wingdings" panose="05000000000000000000" pitchFamily="2" charset="2"/>
              <a:buChar char="§"/>
            </a:pPr>
            <a:r>
              <a:rPr lang="en-US" sz="2600" dirty="0"/>
              <a:t>To summarize what the </a:t>
            </a:r>
            <a:r>
              <a:rPr lang="en-US" sz="2600" dirty="0" err="1"/>
              <a:t>findall</a:t>
            </a:r>
            <a:r>
              <a:rPr lang="en-US" sz="2600" dirty="0"/>
              <a:t>() method returns, remember the following:</a:t>
            </a:r>
          </a:p>
          <a:p>
            <a:pPr>
              <a:buFont typeface="Wingdings" panose="05000000000000000000" pitchFamily="2" charset="2"/>
              <a:buChar char="ü"/>
            </a:pPr>
            <a:r>
              <a:rPr lang="en-US" sz="2400" dirty="0"/>
              <a:t>When called on a regex with no groups, such as \</a:t>
            </a:r>
            <a:r>
              <a:rPr lang="en-US" sz="2400" dirty="0" smtClean="0"/>
              <a:t>d{3}-\</a:t>
            </a:r>
            <a:r>
              <a:rPr lang="en-US" sz="2400" dirty="0"/>
              <a:t>d</a:t>
            </a:r>
            <a:r>
              <a:rPr lang="en-US" sz="2400" dirty="0" smtClean="0"/>
              <a:t>\{3}-\d{4}, </a:t>
            </a:r>
            <a:r>
              <a:rPr lang="en-US" sz="2400" dirty="0"/>
              <a:t>the method </a:t>
            </a:r>
            <a:r>
              <a:rPr lang="en-US" sz="2400" dirty="0" err="1"/>
              <a:t>findall</a:t>
            </a:r>
            <a:r>
              <a:rPr lang="en-US" sz="2400" dirty="0"/>
              <a:t>() returns a list of string matches, such as ['415-555-9999', '212-555-0000'].</a:t>
            </a:r>
          </a:p>
          <a:p>
            <a:pPr>
              <a:buFont typeface="Wingdings" panose="05000000000000000000" pitchFamily="2" charset="2"/>
              <a:buChar char="ü"/>
            </a:pPr>
            <a:r>
              <a:rPr lang="en-US" sz="2400" dirty="0"/>
              <a:t>When called on a regex that has groups, such as (\</a:t>
            </a:r>
            <a:r>
              <a:rPr lang="en-US" sz="2400" dirty="0" smtClean="0"/>
              <a:t>d{3})-(\d{3})-(\d{4}), </a:t>
            </a:r>
            <a:r>
              <a:rPr lang="en-US" sz="2400" dirty="0"/>
              <a:t>the method </a:t>
            </a:r>
            <a:r>
              <a:rPr lang="en-US" sz="2400" b="1" dirty="0" err="1"/>
              <a:t>findall</a:t>
            </a:r>
            <a:r>
              <a:rPr lang="en-US" sz="2400" b="1" dirty="0"/>
              <a:t>() </a:t>
            </a:r>
            <a:r>
              <a:rPr lang="en-US" sz="2400" dirty="0"/>
              <a:t>returns a list of tuples of strings (one string for each group), such as [('415', '555', '9999'), ('212', '555', '0000')].</a:t>
            </a:r>
          </a:p>
        </p:txBody>
      </p:sp>
      <p:sp>
        <p:nvSpPr>
          <p:cNvPr id="9" name="Title 1"/>
          <p:cNvSpPr>
            <a:spLocks noGrp="1"/>
          </p:cNvSpPr>
          <p:nvPr>
            <p:ph type="title"/>
          </p:nvPr>
        </p:nvSpPr>
        <p:spPr>
          <a:xfrm>
            <a:off x="0" y="0"/>
            <a:ext cx="10907486" cy="511617"/>
          </a:xfrm>
        </p:spPr>
        <p:txBody>
          <a:bodyPr>
            <a:normAutofit fontScale="90000"/>
          </a:bodyPr>
          <a:lstStyle/>
          <a:p>
            <a:r>
              <a:rPr lang="en-US" sz="3600" b="1" dirty="0" err="1" smtClean="0">
                <a:solidFill>
                  <a:srgbClr val="C00000"/>
                </a:solidFill>
              </a:rPr>
              <a:t>Findall</a:t>
            </a:r>
            <a:r>
              <a:rPr lang="en-US" sz="3600" b="1" dirty="0" smtClean="0">
                <a:solidFill>
                  <a:srgbClr val="C00000"/>
                </a:solidFill>
              </a:rPr>
              <a:t>() method</a:t>
            </a:r>
            <a:endParaRPr lang="en-US" sz="3600" b="1" dirty="0">
              <a:solidFill>
                <a:srgbClr val="C00000"/>
              </a:solidFill>
            </a:endParaRPr>
          </a:p>
        </p:txBody>
      </p:sp>
    </p:spTree>
    <p:extLst>
      <p:ext uri="{BB962C8B-B14F-4D97-AF65-F5344CB8AC3E}">
        <p14:creationId xmlns:p14="http://schemas.microsoft.com/office/powerpoint/2010/main" val="261119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 y="624840"/>
            <a:ext cx="11689080" cy="5939506"/>
          </a:xfrm>
        </p:spPr>
        <p:txBody>
          <a:bodyPr>
            <a:normAutofit/>
          </a:bodyPr>
          <a:lstStyle/>
          <a:p>
            <a:pPr>
              <a:buFont typeface="Wingdings" panose="05000000000000000000" pitchFamily="2" charset="2"/>
              <a:buChar char="§"/>
            </a:pPr>
            <a:r>
              <a:rPr lang="en-US" sz="1800" dirty="0"/>
              <a:t>In the earlier phone number regex example, we learned that \d could stand for any </a:t>
            </a:r>
            <a:r>
              <a:rPr lang="en-US" sz="1800" dirty="0" smtClean="0"/>
              <a:t>numeric </a:t>
            </a:r>
            <a:r>
              <a:rPr lang="en-US" sz="1800" dirty="0"/>
              <a:t>digit. That is, \d is shorthand for the regular expression (0|1|2|3|4|5|6|7|8|9). </a:t>
            </a:r>
            <a:r>
              <a:rPr lang="en-US" sz="1800" dirty="0" smtClean="0"/>
              <a:t>There </a:t>
            </a:r>
            <a:r>
              <a:rPr lang="en-US" sz="1800" dirty="0"/>
              <a:t>are many such shorthand character classes, as shown </a:t>
            </a:r>
            <a:r>
              <a:rPr lang="en-US" sz="1800" dirty="0" smtClean="0"/>
              <a:t>below :-</a:t>
            </a:r>
          </a:p>
          <a:p>
            <a:pPr>
              <a:buFont typeface="Wingdings" panose="05000000000000000000" pitchFamily="2" charset="2"/>
              <a:buChar char="§"/>
            </a:pPr>
            <a:endParaRPr lang="en-US" sz="2000" dirty="0"/>
          </a:p>
          <a:p>
            <a:pPr marL="0" indent="0">
              <a:buNone/>
            </a:pPr>
            <a:endParaRPr lang="en-US" sz="2400" dirty="0"/>
          </a:p>
        </p:txBody>
      </p:sp>
      <p:sp>
        <p:nvSpPr>
          <p:cNvPr id="9" name="Title 1"/>
          <p:cNvSpPr>
            <a:spLocks noGrp="1"/>
          </p:cNvSpPr>
          <p:nvPr>
            <p:ph type="title"/>
          </p:nvPr>
        </p:nvSpPr>
        <p:spPr>
          <a:xfrm>
            <a:off x="0" y="0"/>
            <a:ext cx="10907486" cy="511617"/>
          </a:xfrm>
        </p:spPr>
        <p:txBody>
          <a:bodyPr>
            <a:normAutofit fontScale="90000"/>
          </a:bodyPr>
          <a:lstStyle/>
          <a:p>
            <a:r>
              <a:rPr lang="en-US" sz="3600" b="1" dirty="0" smtClean="0">
                <a:solidFill>
                  <a:srgbClr val="C00000"/>
                </a:solidFill>
              </a:rPr>
              <a:t>CHARACTER CLASSES</a:t>
            </a:r>
            <a:endParaRPr lang="en-US" sz="3600" b="1" dirty="0">
              <a:solidFill>
                <a:srgbClr val="C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842910899"/>
              </p:ext>
            </p:extLst>
          </p:nvPr>
        </p:nvGraphicFramePr>
        <p:xfrm>
          <a:off x="813099" y="1504278"/>
          <a:ext cx="10607040" cy="4876800"/>
        </p:xfrm>
        <a:graphic>
          <a:graphicData uri="http://schemas.openxmlformats.org/drawingml/2006/table">
            <a:tbl>
              <a:tblPr firstRow="1" bandRow="1">
                <a:tableStyleId>{5C22544A-7EE6-4342-B048-85BDC9FD1C3A}</a:tableStyleId>
              </a:tblPr>
              <a:tblGrid>
                <a:gridCol w="917774">
                  <a:extLst>
                    <a:ext uri="{9D8B030D-6E8A-4147-A177-3AD203B41FA5}">
                      <a16:colId xmlns:a16="http://schemas.microsoft.com/office/drawing/2014/main" val="140085398"/>
                    </a:ext>
                  </a:extLst>
                </a:gridCol>
                <a:gridCol w="9689266">
                  <a:extLst>
                    <a:ext uri="{9D8B030D-6E8A-4147-A177-3AD203B41FA5}">
                      <a16:colId xmlns:a16="http://schemas.microsoft.com/office/drawing/2014/main" val="3472175569"/>
                    </a:ext>
                  </a:extLst>
                </a:gridCol>
              </a:tblGrid>
              <a:tr h="385267">
                <a:tc>
                  <a:txBody>
                    <a:bodyPr/>
                    <a:lstStyle/>
                    <a:p>
                      <a:pPr algn="l" fontAlgn="t"/>
                      <a:r>
                        <a:rPr lang="en-US" sz="1600" dirty="0" err="1">
                          <a:effectLst/>
                        </a:rPr>
                        <a:t>S.No</a:t>
                      </a:r>
                      <a:r>
                        <a:rPr lang="en-US" sz="1600" dirty="0">
                          <a:effectLst/>
                        </a:rPr>
                        <a:t>.</a:t>
                      </a:r>
                    </a:p>
                  </a:txBody>
                  <a:tcPr marL="76200" marR="76200" marT="76200" marB="76200"/>
                </a:tc>
                <a:tc>
                  <a:txBody>
                    <a:bodyPr/>
                    <a:lstStyle/>
                    <a:p>
                      <a:pPr algn="ctr" fontAlgn="t"/>
                      <a:r>
                        <a:rPr lang="en-US" sz="1600">
                          <a:effectLst/>
                        </a:rPr>
                        <a:t>Expression &amp; Matches</a:t>
                      </a:r>
                    </a:p>
                  </a:txBody>
                  <a:tcPr marL="76200" marR="76200" marT="76200" marB="76200"/>
                </a:tc>
                <a:extLst>
                  <a:ext uri="{0D108BD9-81ED-4DB2-BD59-A6C34878D82A}">
                    <a16:rowId xmlns:a16="http://schemas.microsoft.com/office/drawing/2014/main" val="3368419057"/>
                  </a:ext>
                </a:extLst>
              </a:tr>
              <a:tr h="632939">
                <a:tc>
                  <a:txBody>
                    <a:bodyPr/>
                    <a:lstStyle/>
                    <a:p>
                      <a:pPr algn="ctr" fontAlgn="ctr"/>
                      <a:r>
                        <a:rPr lang="en-US" sz="1600">
                          <a:effectLst/>
                        </a:rPr>
                        <a:t>1</a:t>
                      </a:r>
                    </a:p>
                  </a:txBody>
                  <a:tcPr marL="76200" marR="76200" marT="76200" marB="76200" anchor="ctr"/>
                </a:tc>
                <a:tc>
                  <a:txBody>
                    <a:bodyPr/>
                    <a:lstStyle/>
                    <a:p>
                      <a:pPr algn="just" fontAlgn="t"/>
                      <a:r>
                        <a:rPr lang="en-US" sz="1600" b="1" dirty="0" smtClean="0">
                          <a:solidFill>
                            <a:srgbClr val="000000"/>
                          </a:solidFill>
                          <a:effectLst/>
                        </a:rPr>
                        <a:t>a, X, 9, &lt;</a:t>
                      </a:r>
                      <a:endParaRPr lang="en-US" sz="1600" dirty="0" smtClean="0">
                        <a:solidFill>
                          <a:srgbClr val="000000"/>
                        </a:solidFill>
                        <a:effectLst/>
                      </a:endParaRPr>
                    </a:p>
                    <a:p>
                      <a:pPr algn="just" fontAlgn="t"/>
                      <a:r>
                        <a:rPr lang="en-US" sz="1600" dirty="0" smtClean="0">
                          <a:solidFill>
                            <a:srgbClr val="000000"/>
                          </a:solidFill>
                          <a:effectLst/>
                        </a:rPr>
                        <a:t>ordinary characters just match themselves exactly.</a:t>
                      </a:r>
                      <a:endParaRPr lang="en-US" sz="1600" dirty="0">
                        <a:solidFill>
                          <a:srgbClr val="000000"/>
                        </a:solidFill>
                        <a:effectLst/>
                      </a:endParaRPr>
                    </a:p>
                  </a:txBody>
                  <a:tcPr marL="76200" marR="76200" marT="76200" marB="76200"/>
                </a:tc>
                <a:extLst>
                  <a:ext uri="{0D108BD9-81ED-4DB2-BD59-A6C34878D82A}">
                    <a16:rowId xmlns:a16="http://schemas.microsoft.com/office/drawing/2014/main" val="3996323477"/>
                  </a:ext>
                </a:extLst>
              </a:tr>
              <a:tr h="632939">
                <a:tc>
                  <a:txBody>
                    <a:bodyPr/>
                    <a:lstStyle/>
                    <a:p>
                      <a:pPr algn="ctr" fontAlgn="ctr"/>
                      <a:r>
                        <a:rPr lang="en-US" sz="1600">
                          <a:effectLst/>
                        </a:rPr>
                        <a:t>2</a:t>
                      </a:r>
                    </a:p>
                  </a:txBody>
                  <a:tcPr marL="76200" marR="76200" marT="76200" marB="76200" anchor="ctr"/>
                </a:tc>
                <a:tc>
                  <a:txBody>
                    <a:bodyPr/>
                    <a:lstStyle/>
                    <a:p>
                      <a:pPr algn="just" fontAlgn="t"/>
                      <a:r>
                        <a:rPr lang="en-US" sz="1600" b="1">
                          <a:solidFill>
                            <a:srgbClr val="000000"/>
                          </a:solidFill>
                          <a:effectLst/>
                        </a:rPr>
                        <a:t>. (a period)</a:t>
                      </a:r>
                      <a:endParaRPr lang="en-US" sz="1600">
                        <a:solidFill>
                          <a:srgbClr val="000000"/>
                        </a:solidFill>
                        <a:effectLst/>
                      </a:endParaRPr>
                    </a:p>
                    <a:p>
                      <a:pPr algn="just" fontAlgn="t"/>
                      <a:r>
                        <a:rPr lang="en-US" sz="1600">
                          <a:solidFill>
                            <a:srgbClr val="000000"/>
                          </a:solidFill>
                          <a:effectLst/>
                        </a:rPr>
                        <a:t>matches any single character except newline '\n'</a:t>
                      </a:r>
                    </a:p>
                  </a:txBody>
                  <a:tcPr marL="76200" marR="76200" marT="76200" marB="76200"/>
                </a:tc>
                <a:extLst>
                  <a:ext uri="{0D108BD9-81ED-4DB2-BD59-A6C34878D82A}">
                    <a16:rowId xmlns:a16="http://schemas.microsoft.com/office/drawing/2014/main" val="2748660082"/>
                  </a:ext>
                </a:extLst>
              </a:tr>
              <a:tr h="632939">
                <a:tc>
                  <a:txBody>
                    <a:bodyPr/>
                    <a:lstStyle/>
                    <a:p>
                      <a:pPr algn="ctr" fontAlgn="ctr"/>
                      <a:r>
                        <a:rPr lang="en-US" sz="1600">
                          <a:effectLst/>
                        </a:rPr>
                        <a:t>3</a:t>
                      </a:r>
                    </a:p>
                  </a:txBody>
                  <a:tcPr marL="76200" marR="76200" marT="76200" marB="76200" anchor="ctr"/>
                </a:tc>
                <a:tc>
                  <a:txBody>
                    <a:bodyPr/>
                    <a:lstStyle/>
                    <a:p>
                      <a:pPr algn="just" fontAlgn="t"/>
                      <a:r>
                        <a:rPr lang="en-US" sz="1600" b="1" dirty="0">
                          <a:solidFill>
                            <a:srgbClr val="000000"/>
                          </a:solidFill>
                          <a:effectLst/>
                        </a:rPr>
                        <a:t>\w</a:t>
                      </a:r>
                      <a:endParaRPr lang="en-US" sz="1600" dirty="0">
                        <a:solidFill>
                          <a:srgbClr val="000000"/>
                        </a:solidFill>
                        <a:effectLst/>
                      </a:endParaRPr>
                    </a:p>
                    <a:p>
                      <a:pPr algn="just" fontAlgn="t"/>
                      <a:r>
                        <a:rPr lang="en-US" sz="1600" dirty="0">
                          <a:solidFill>
                            <a:srgbClr val="000000"/>
                          </a:solidFill>
                          <a:effectLst/>
                        </a:rPr>
                        <a:t>matches a "word" character: a letter or digit or </a:t>
                      </a:r>
                      <a:r>
                        <a:rPr lang="en-US" sz="1600" dirty="0" err="1">
                          <a:solidFill>
                            <a:srgbClr val="000000"/>
                          </a:solidFill>
                          <a:effectLst/>
                        </a:rPr>
                        <a:t>underbar</a:t>
                      </a:r>
                      <a:r>
                        <a:rPr lang="en-US" sz="1600" dirty="0">
                          <a:solidFill>
                            <a:srgbClr val="000000"/>
                          </a:solidFill>
                          <a:effectLst/>
                        </a:rPr>
                        <a:t> [a-zA-Z0-9_].</a:t>
                      </a:r>
                    </a:p>
                  </a:txBody>
                  <a:tcPr marL="76200" marR="76200" marT="76200" marB="76200"/>
                </a:tc>
                <a:extLst>
                  <a:ext uri="{0D108BD9-81ED-4DB2-BD59-A6C34878D82A}">
                    <a16:rowId xmlns:a16="http://schemas.microsoft.com/office/drawing/2014/main" val="1938227737"/>
                  </a:ext>
                </a:extLst>
              </a:tr>
              <a:tr h="632939">
                <a:tc>
                  <a:txBody>
                    <a:bodyPr/>
                    <a:lstStyle/>
                    <a:p>
                      <a:pPr algn="ctr" fontAlgn="ctr"/>
                      <a:r>
                        <a:rPr lang="en-US" sz="1600">
                          <a:effectLst/>
                        </a:rPr>
                        <a:t>4</a:t>
                      </a:r>
                    </a:p>
                  </a:txBody>
                  <a:tcPr marL="76200" marR="76200" marT="76200" marB="76200" anchor="ctr"/>
                </a:tc>
                <a:tc>
                  <a:txBody>
                    <a:bodyPr/>
                    <a:lstStyle/>
                    <a:p>
                      <a:pPr algn="just" fontAlgn="t"/>
                      <a:r>
                        <a:rPr lang="en-US" sz="1600" b="1" dirty="0">
                          <a:solidFill>
                            <a:srgbClr val="000000"/>
                          </a:solidFill>
                          <a:effectLst/>
                        </a:rPr>
                        <a:t>\W</a:t>
                      </a:r>
                      <a:endParaRPr lang="en-US" sz="1600" dirty="0">
                        <a:solidFill>
                          <a:srgbClr val="000000"/>
                        </a:solidFill>
                        <a:effectLst/>
                      </a:endParaRPr>
                    </a:p>
                    <a:p>
                      <a:pPr algn="just" fontAlgn="t"/>
                      <a:r>
                        <a:rPr lang="en-US" sz="1600" dirty="0">
                          <a:solidFill>
                            <a:srgbClr val="000000"/>
                          </a:solidFill>
                          <a:effectLst/>
                        </a:rPr>
                        <a:t>matches any non-word character.</a:t>
                      </a:r>
                    </a:p>
                  </a:txBody>
                  <a:tcPr marL="76200" marR="76200" marT="76200" marB="76200"/>
                </a:tc>
                <a:extLst>
                  <a:ext uri="{0D108BD9-81ED-4DB2-BD59-A6C34878D82A}">
                    <a16:rowId xmlns:a16="http://schemas.microsoft.com/office/drawing/2014/main" val="1515139211"/>
                  </a:ext>
                </a:extLst>
              </a:tr>
              <a:tr h="632939">
                <a:tc>
                  <a:txBody>
                    <a:bodyPr/>
                    <a:lstStyle/>
                    <a:p>
                      <a:pPr algn="ctr" fontAlgn="ctr"/>
                      <a:r>
                        <a:rPr lang="en-US" sz="1600">
                          <a:effectLst/>
                        </a:rPr>
                        <a:t>5</a:t>
                      </a:r>
                    </a:p>
                  </a:txBody>
                  <a:tcPr marL="76200" marR="76200" marT="76200" marB="76200" anchor="ctr"/>
                </a:tc>
                <a:tc>
                  <a:txBody>
                    <a:bodyPr/>
                    <a:lstStyle/>
                    <a:p>
                      <a:pPr algn="just" fontAlgn="t"/>
                      <a:r>
                        <a:rPr lang="en-US" sz="1600" b="1" dirty="0">
                          <a:solidFill>
                            <a:srgbClr val="000000"/>
                          </a:solidFill>
                          <a:effectLst/>
                        </a:rPr>
                        <a:t>\b</a:t>
                      </a:r>
                      <a:endParaRPr lang="en-US" sz="1600" dirty="0">
                        <a:solidFill>
                          <a:srgbClr val="000000"/>
                        </a:solidFill>
                        <a:effectLst/>
                      </a:endParaRPr>
                    </a:p>
                    <a:p>
                      <a:pPr algn="just" fontAlgn="t"/>
                      <a:r>
                        <a:rPr lang="en-US" sz="1600" dirty="0">
                          <a:solidFill>
                            <a:srgbClr val="000000"/>
                          </a:solidFill>
                          <a:effectLst/>
                        </a:rPr>
                        <a:t>boundary between word and non-word</a:t>
                      </a:r>
                    </a:p>
                  </a:txBody>
                  <a:tcPr marL="76200" marR="76200" marT="76200" marB="76200"/>
                </a:tc>
                <a:extLst>
                  <a:ext uri="{0D108BD9-81ED-4DB2-BD59-A6C34878D82A}">
                    <a16:rowId xmlns:a16="http://schemas.microsoft.com/office/drawing/2014/main" val="3262686988"/>
                  </a:ext>
                </a:extLst>
              </a:tr>
              <a:tr h="632939">
                <a:tc>
                  <a:txBody>
                    <a:bodyPr/>
                    <a:lstStyle/>
                    <a:p>
                      <a:pPr algn="ctr" fontAlgn="ctr"/>
                      <a:r>
                        <a:rPr lang="en-US" sz="1600">
                          <a:effectLst/>
                        </a:rPr>
                        <a:t>6</a:t>
                      </a:r>
                    </a:p>
                  </a:txBody>
                  <a:tcPr marL="76200" marR="76200" marT="76200" marB="76200" anchor="ctr"/>
                </a:tc>
                <a:tc>
                  <a:txBody>
                    <a:bodyPr/>
                    <a:lstStyle/>
                    <a:p>
                      <a:pPr algn="just" fontAlgn="t"/>
                      <a:r>
                        <a:rPr lang="en-US" sz="1600" b="1" dirty="0">
                          <a:solidFill>
                            <a:srgbClr val="000000"/>
                          </a:solidFill>
                          <a:effectLst/>
                        </a:rPr>
                        <a:t>\s</a:t>
                      </a:r>
                      <a:endParaRPr lang="en-US" sz="1600" dirty="0">
                        <a:solidFill>
                          <a:srgbClr val="000000"/>
                        </a:solidFill>
                        <a:effectLst/>
                      </a:endParaRPr>
                    </a:p>
                    <a:p>
                      <a:pPr algn="just" fontAlgn="t"/>
                      <a:r>
                        <a:rPr lang="en-US" sz="1600" dirty="0">
                          <a:solidFill>
                            <a:srgbClr val="000000"/>
                          </a:solidFill>
                          <a:effectLst/>
                        </a:rPr>
                        <a:t>matches a single whitespace character -- space, newline, return, tab</a:t>
                      </a:r>
                    </a:p>
                  </a:txBody>
                  <a:tcPr marL="76200" marR="76200" marT="76200" marB="76200"/>
                </a:tc>
                <a:extLst>
                  <a:ext uri="{0D108BD9-81ED-4DB2-BD59-A6C34878D82A}">
                    <a16:rowId xmlns:a16="http://schemas.microsoft.com/office/drawing/2014/main" val="1438523553"/>
                  </a:ext>
                </a:extLst>
              </a:tr>
              <a:tr h="632939">
                <a:tc>
                  <a:txBody>
                    <a:bodyPr/>
                    <a:lstStyle/>
                    <a:p>
                      <a:pPr algn="ctr" fontAlgn="ctr"/>
                      <a:r>
                        <a:rPr lang="en-US" sz="1600">
                          <a:effectLst/>
                        </a:rPr>
                        <a:t>7</a:t>
                      </a:r>
                    </a:p>
                  </a:txBody>
                  <a:tcPr marL="76200" marR="76200" marT="76200" marB="76200" anchor="ctr"/>
                </a:tc>
                <a:tc>
                  <a:txBody>
                    <a:bodyPr/>
                    <a:lstStyle/>
                    <a:p>
                      <a:pPr algn="just" fontAlgn="t"/>
                      <a:r>
                        <a:rPr lang="en-US" sz="1600" b="1" dirty="0">
                          <a:solidFill>
                            <a:srgbClr val="000000"/>
                          </a:solidFill>
                          <a:effectLst/>
                        </a:rPr>
                        <a:t>\S</a:t>
                      </a:r>
                      <a:endParaRPr lang="en-US" sz="1600" dirty="0">
                        <a:solidFill>
                          <a:srgbClr val="000000"/>
                        </a:solidFill>
                        <a:effectLst/>
                      </a:endParaRPr>
                    </a:p>
                    <a:p>
                      <a:pPr algn="just" fontAlgn="t"/>
                      <a:r>
                        <a:rPr lang="en-US" sz="1600" dirty="0">
                          <a:solidFill>
                            <a:srgbClr val="000000"/>
                          </a:solidFill>
                          <a:effectLst/>
                        </a:rPr>
                        <a:t>matches any non-whitespace character.</a:t>
                      </a:r>
                    </a:p>
                  </a:txBody>
                  <a:tcPr marL="76200" marR="76200" marT="76200" marB="76200"/>
                </a:tc>
                <a:extLst>
                  <a:ext uri="{0D108BD9-81ED-4DB2-BD59-A6C34878D82A}">
                    <a16:rowId xmlns:a16="http://schemas.microsoft.com/office/drawing/2014/main" val="432652462"/>
                  </a:ext>
                </a:extLst>
              </a:tr>
            </a:tbl>
          </a:graphicData>
        </a:graphic>
      </p:graphicFrame>
    </p:spTree>
    <p:extLst>
      <p:ext uri="{BB962C8B-B14F-4D97-AF65-F5344CB8AC3E}">
        <p14:creationId xmlns:p14="http://schemas.microsoft.com/office/powerpoint/2010/main" val="4222301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10907486" cy="511617"/>
          </a:xfrm>
        </p:spPr>
        <p:txBody>
          <a:bodyPr>
            <a:normAutofit fontScale="90000"/>
          </a:bodyPr>
          <a:lstStyle/>
          <a:p>
            <a:r>
              <a:rPr lang="en-US" sz="3600" b="1" dirty="0" smtClean="0">
                <a:solidFill>
                  <a:srgbClr val="C00000"/>
                </a:solidFill>
              </a:rPr>
              <a:t>CHARACTER CLASSES</a:t>
            </a:r>
            <a:endParaRPr lang="en-US" sz="3600" b="1" dirty="0">
              <a:solidFill>
                <a:srgbClr val="C00000"/>
              </a:solidFill>
            </a:endParaRPr>
          </a:p>
        </p:txBody>
      </p:sp>
      <p:graphicFrame>
        <p:nvGraphicFramePr>
          <p:cNvPr id="2" name="Table 1"/>
          <p:cNvGraphicFramePr>
            <a:graphicFrameLocks noGrp="1"/>
          </p:cNvGraphicFramePr>
          <p:nvPr>
            <p:extLst/>
          </p:nvPr>
        </p:nvGraphicFramePr>
        <p:xfrm>
          <a:off x="716280" y="582507"/>
          <a:ext cx="11033760" cy="3657600"/>
        </p:xfrm>
        <a:graphic>
          <a:graphicData uri="http://schemas.openxmlformats.org/drawingml/2006/table">
            <a:tbl>
              <a:tblPr firstRow="1" bandRow="1">
                <a:tableStyleId>{5C22544A-7EE6-4342-B048-85BDC9FD1C3A}</a:tableStyleId>
              </a:tblPr>
              <a:tblGrid>
                <a:gridCol w="905998">
                  <a:extLst>
                    <a:ext uri="{9D8B030D-6E8A-4147-A177-3AD203B41FA5}">
                      <a16:colId xmlns:a16="http://schemas.microsoft.com/office/drawing/2014/main" val="140085398"/>
                    </a:ext>
                  </a:extLst>
                </a:gridCol>
                <a:gridCol w="10127762">
                  <a:extLst>
                    <a:ext uri="{9D8B030D-6E8A-4147-A177-3AD203B41FA5}">
                      <a16:colId xmlns:a16="http://schemas.microsoft.com/office/drawing/2014/main" val="3472175569"/>
                    </a:ext>
                  </a:extLst>
                </a:gridCol>
              </a:tblGrid>
              <a:tr h="295689">
                <a:tc>
                  <a:txBody>
                    <a:bodyPr/>
                    <a:lstStyle/>
                    <a:p>
                      <a:pPr algn="l" fontAlgn="t"/>
                      <a:r>
                        <a:rPr lang="en-US" dirty="0" err="1">
                          <a:effectLst/>
                        </a:rPr>
                        <a:t>S.No</a:t>
                      </a:r>
                      <a:r>
                        <a:rPr lang="en-US" dirty="0">
                          <a:effectLst/>
                        </a:rPr>
                        <a:t>.</a:t>
                      </a:r>
                    </a:p>
                  </a:txBody>
                  <a:tcPr marL="76200" marR="76200" marT="76200" marB="76200"/>
                </a:tc>
                <a:tc>
                  <a:txBody>
                    <a:bodyPr/>
                    <a:lstStyle/>
                    <a:p>
                      <a:pPr algn="ctr" fontAlgn="t"/>
                      <a:r>
                        <a:rPr lang="en-US" dirty="0">
                          <a:effectLst/>
                        </a:rPr>
                        <a:t>Expression &amp; Matches</a:t>
                      </a:r>
                    </a:p>
                  </a:txBody>
                  <a:tcPr marL="76200" marR="76200" marT="76200" marB="76200"/>
                </a:tc>
                <a:extLst>
                  <a:ext uri="{0D108BD9-81ED-4DB2-BD59-A6C34878D82A}">
                    <a16:rowId xmlns:a16="http://schemas.microsoft.com/office/drawing/2014/main" val="3368419057"/>
                  </a:ext>
                </a:extLst>
              </a:tr>
              <a:tr h="485775">
                <a:tc>
                  <a:txBody>
                    <a:bodyPr/>
                    <a:lstStyle/>
                    <a:p>
                      <a:pPr algn="ctr" fontAlgn="ctr"/>
                      <a:r>
                        <a:rPr lang="en-US" dirty="0">
                          <a:effectLst/>
                        </a:rPr>
                        <a:t>8</a:t>
                      </a:r>
                    </a:p>
                  </a:txBody>
                  <a:tcPr marL="76200" marR="76200" marT="76200" marB="76200" anchor="ctr"/>
                </a:tc>
                <a:tc>
                  <a:txBody>
                    <a:bodyPr/>
                    <a:lstStyle/>
                    <a:p>
                      <a:pPr algn="just" fontAlgn="t"/>
                      <a:r>
                        <a:rPr lang="pt-BR" b="1" dirty="0">
                          <a:solidFill>
                            <a:srgbClr val="000000"/>
                          </a:solidFill>
                          <a:effectLst/>
                        </a:rPr>
                        <a:t>\t, \n, \r</a:t>
                      </a:r>
                      <a:endParaRPr lang="pt-BR" dirty="0">
                        <a:solidFill>
                          <a:srgbClr val="000000"/>
                        </a:solidFill>
                        <a:effectLst/>
                      </a:endParaRPr>
                    </a:p>
                    <a:p>
                      <a:pPr algn="just" fontAlgn="t"/>
                      <a:r>
                        <a:rPr lang="pt-BR" dirty="0">
                          <a:solidFill>
                            <a:srgbClr val="000000"/>
                          </a:solidFill>
                          <a:effectLst/>
                        </a:rPr>
                        <a:t>tab, newline, return</a:t>
                      </a:r>
                    </a:p>
                  </a:txBody>
                  <a:tcPr marL="76200" marR="76200" marT="76200" marB="76200"/>
                </a:tc>
                <a:extLst>
                  <a:ext uri="{0D108BD9-81ED-4DB2-BD59-A6C34878D82A}">
                    <a16:rowId xmlns:a16="http://schemas.microsoft.com/office/drawing/2014/main" val="717625721"/>
                  </a:ext>
                </a:extLst>
              </a:tr>
              <a:tr h="333386">
                <a:tc>
                  <a:txBody>
                    <a:bodyPr/>
                    <a:lstStyle/>
                    <a:p>
                      <a:pPr algn="ctr" fontAlgn="ctr"/>
                      <a:r>
                        <a:rPr lang="en-US">
                          <a:effectLst/>
                        </a:rPr>
                        <a:t>9</a:t>
                      </a:r>
                    </a:p>
                  </a:txBody>
                  <a:tcPr marL="76200" marR="76200" marT="76200" marB="76200" anchor="ctr"/>
                </a:tc>
                <a:tc>
                  <a:txBody>
                    <a:bodyPr/>
                    <a:lstStyle/>
                    <a:p>
                      <a:pPr algn="just" fontAlgn="t"/>
                      <a:r>
                        <a:rPr lang="en-US" b="1" dirty="0">
                          <a:solidFill>
                            <a:srgbClr val="000000"/>
                          </a:solidFill>
                          <a:effectLst/>
                        </a:rPr>
                        <a:t>\</a:t>
                      </a:r>
                      <a:r>
                        <a:rPr lang="en-US" b="1" dirty="0" smtClean="0">
                          <a:solidFill>
                            <a:srgbClr val="000000"/>
                          </a:solidFill>
                          <a:effectLst/>
                        </a:rPr>
                        <a:t>d </a:t>
                      </a:r>
                      <a:r>
                        <a:rPr lang="en-US" dirty="0" smtClean="0">
                          <a:solidFill>
                            <a:srgbClr val="000000"/>
                          </a:solidFill>
                          <a:effectLst/>
                        </a:rPr>
                        <a:t>decimal </a:t>
                      </a:r>
                      <a:r>
                        <a:rPr lang="en-US" dirty="0">
                          <a:solidFill>
                            <a:srgbClr val="000000"/>
                          </a:solidFill>
                          <a:effectLst/>
                        </a:rPr>
                        <a:t>digit [0-9]</a:t>
                      </a:r>
                    </a:p>
                  </a:txBody>
                  <a:tcPr marL="76200" marR="76200" marT="76200" marB="76200"/>
                </a:tc>
                <a:extLst>
                  <a:ext uri="{0D108BD9-81ED-4DB2-BD59-A6C34878D82A}">
                    <a16:rowId xmlns:a16="http://schemas.microsoft.com/office/drawing/2014/main" val="4251375416"/>
                  </a:ext>
                </a:extLst>
              </a:tr>
              <a:tr h="485775">
                <a:tc>
                  <a:txBody>
                    <a:bodyPr/>
                    <a:lstStyle/>
                    <a:p>
                      <a:pPr algn="ctr" fontAlgn="ctr"/>
                      <a:r>
                        <a:rPr lang="en-US">
                          <a:effectLst/>
                        </a:rPr>
                        <a:t>10</a:t>
                      </a:r>
                    </a:p>
                  </a:txBody>
                  <a:tcPr marL="76200" marR="76200" marT="76200" marB="76200" anchor="ctr"/>
                </a:tc>
                <a:tc>
                  <a:txBody>
                    <a:bodyPr/>
                    <a:lstStyle/>
                    <a:p>
                      <a:pPr algn="just" fontAlgn="t"/>
                      <a:r>
                        <a:rPr lang="en-US" b="1" dirty="0">
                          <a:solidFill>
                            <a:srgbClr val="000000"/>
                          </a:solidFill>
                          <a:effectLst/>
                        </a:rPr>
                        <a:t>^</a:t>
                      </a:r>
                      <a:endParaRPr lang="en-US" dirty="0">
                        <a:solidFill>
                          <a:srgbClr val="000000"/>
                        </a:solidFill>
                        <a:effectLst/>
                      </a:endParaRPr>
                    </a:p>
                    <a:p>
                      <a:pPr algn="just" fontAlgn="t"/>
                      <a:r>
                        <a:rPr lang="en-US" dirty="0">
                          <a:solidFill>
                            <a:srgbClr val="000000"/>
                          </a:solidFill>
                          <a:effectLst/>
                        </a:rPr>
                        <a:t>matches start of the string</a:t>
                      </a:r>
                    </a:p>
                  </a:txBody>
                  <a:tcPr marL="76200" marR="76200" marT="76200" marB="76200"/>
                </a:tc>
                <a:extLst>
                  <a:ext uri="{0D108BD9-81ED-4DB2-BD59-A6C34878D82A}">
                    <a16:rowId xmlns:a16="http://schemas.microsoft.com/office/drawing/2014/main" val="36424963"/>
                  </a:ext>
                </a:extLst>
              </a:tr>
              <a:tr h="485775">
                <a:tc>
                  <a:txBody>
                    <a:bodyPr/>
                    <a:lstStyle/>
                    <a:p>
                      <a:pPr algn="ctr" fontAlgn="ctr"/>
                      <a:r>
                        <a:rPr lang="en-US">
                          <a:effectLst/>
                        </a:rPr>
                        <a:t>11</a:t>
                      </a:r>
                    </a:p>
                  </a:txBody>
                  <a:tcPr marL="76200" marR="76200" marT="76200" marB="76200" anchor="ctr"/>
                </a:tc>
                <a:tc>
                  <a:txBody>
                    <a:bodyPr/>
                    <a:lstStyle/>
                    <a:p>
                      <a:pPr algn="just" fontAlgn="t"/>
                      <a:r>
                        <a:rPr lang="en-US" b="1" dirty="0">
                          <a:solidFill>
                            <a:srgbClr val="000000"/>
                          </a:solidFill>
                          <a:effectLst/>
                        </a:rPr>
                        <a:t>$</a:t>
                      </a:r>
                      <a:endParaRPr lang="en-US" dirty="0">
                        <a:solidFill>
                          <a:srgbClr val="000000"/>
                        </a:solidFill>
                        <a:effectLst/>
                      </a:endParaRPr>
                    </a:p>
                    <a:p>
                      <a:pPr algn="just" fontAlgn="t"/>
                      <a:r>
                        <a:rPr lang="en-US" dirty="0">
                          <a:solidFill>
                            <a:srgbClr val="000000"/>
                          </a:solidFill>
                          <a:effectLst/>
                        </a:rPr>
                        <a:t>match the end of the string</a:t>
                      </a:r>
                    </a:p>
                  </a:txBody>
                  <a:tcPr marL="76200" marR="76200" marT="76200" marB="76200"/>
                </a:tc>
                <a:extLst>
                  <a:ext uri="{0D108BD9-81ED-4DB2-BD59-A6C34878D82A}">
                    <a16:rowId xmlns:a16="http://schemas.microsoft.com/office/drawing/2014/main" val="3548335800"/>
                  </a:ext>
                </a:extLst>
              </a:tr>
              <a:tr h="485775">
                <a:tc>
                  <a:txBody>
                    <a:bodyPr/>
                    <a:lstStyle/>
                    <a:p>
                      <a:pPr algn="ctr" fontAlgn="ctr"/>
                      <a:r>
                        <a:rPr lang="en-US">
                          <a:effectLst/>
                        </a:rPr>
                        <a:t>12</a:t>
                      </a:r>
                    </a:p>
                  </a:txBody>
                  <a:tcPr marL="76200" marR="76200" marT="76200" marB="76200" anchor="ctr"/>
                </a:tc>
                <a:tc>
                  <a:txBody>
                    <a:bodyPr/>
                    <a:lstStyle/>
                    <a:p>
                      <a:pPr algn="just" fontAlgn="t"/>
                      <a:r>
                        <a:rPr lang="en-US" b="1" dirty="0">
                          <a:solidFill>
                            <a:srgbClr val="000000"/>
                          </a:solidFill>
                          <a:effectLst/>
                        </a:rPr>
                        <a:t>\</a:t>
                      </a:r>
                      <a:endParaRPr lang="en-US" dirty="0">
                        <a:solidFill>
                          <a:srgbClr val="000000"/>
                        </a:solidFill>
                        <a:effectLst/>
                      </a:endParaRPr>
                    </a:p>
                    <a:p>
                      <a:pPr algn="just" fontAlgn="t"/>
                      <a:r>
                        <a:rPr lang="en-US" dirty="0">
                          <a:solidFill>
                            <a:srgbClr val="000000"/>
                          </a:solidFill>
                          <a:effectLst/>
                        </a:rPr>
                        <a:t>inhibit the "specialness" of a character.</a:t>
                      </a:r>
                    </a:p>
                  </a:txBody>
                  <a:tcPr marL="76200" marR="76200" marT="76200" marB="76200"/>
                </a:tc>
                <a:extLst>
                  <a:ext uri="{0D108BD9-81ED-4DB2-BD59-A6C34878D82A}">
                    <a16:rowId xmlns:a16="http://schemas.microsoft.com/office/drawing/2014/main" val="1259720768"/>
                  </a:ext>
                </a:extLst>
              </a:tr>
            </a:tbl>
          </a:graphicData>
        </a:graphic>
      </p:graphicFrame>
      <p:sp>
        <p:nvSpPr>
          <p:cNvPr id="4" name="Rectangle 3"/>
          <p:cNvSpPr/>
          <p:nvPr/>
        </p:nvSpPr>
        <p:spPr>
          <a:xfrm>
            <a:off x="685800" y="4259223"/>
            <a:ext cx="11064240" cy="2246769"/>
          </a:xfrm>
          <a:prstGeom prst="rect">
            <a:avLst/>
          </a:prstGeom>
        </p:spPr>
        <p:txBody>
          <a:bodyPr wrap="square">
            <a:spAutoFit/>
          </a:bodyPr>
          <a:lstStyle/>
          <a:p>
            <a:r>
              <a:rPr lang="en-US" sz="1400" dirty="0"/>
              <a:t>Character classes are nice for shortening regular expressions. The character class [0-5] will match only the numbers 0 to 5; this is much shorter than typing (0|1|2|3|4|5</a:t>
            </a:r>
            <a:r>
              <a:rPr lang="en-US" sz="1400" dirty="0" smtClean="0"/>
              <a:t>).</a:t>
            </a:r>
            <a:endParaRPr lang="en-US" sz="1400" dirty="0"/>
          </a:p>
          <a:p>
            <a:r>
              <a:rPr lang="en-US" sz="1400" dirty="0"/>
              <a:t>For example, enter the following into the interactive shell:</a:t>
            </a:r>
          </a:p>
          <a:p>
            <a:r>
              <a:rPr lang="en-US" sz="1400" dirty="0"/>
              <a:t>&gt;&gt;&gt; </a:t>
            </a:r>
            <a:r>
              <a:rPr lang="en-US" sz="1400" dirty="0" err="1"/>
              <a:t>xmasRegex</a:t>
            </a:r>
            <a:r>
              <a:rPr lang="en-US" sz="1400" dirty="0"/>
              <a:t> = </a:t>
            </a:r>
            <a:r>
              <a:rPr lang="en-US" sz="1400" dirty="0" err="1"/>
              <a:t>re.compile</a:t>
            </a:r>
            <a:r>
              <a:rPr lang="en-US" sz="1400" dirty="0"/>
              <a:t>(r'\d+\s\w+')</a:t>
            </a:r>
          </a:p>
          <a:p>
            <a:r>
              <a:rPr lang="en-US" sz="1400" dirty="0"/>
              <a:t>&gt;&gt;&gt; </a:t>
            </a:r>
            <a:r>
              <a:rPr lang="en-US" sz="1400" dirty="0" err="1"/>
              <a:t>xmasRegex.findall</a:t>
            </a:r>
            <a:r>
              <a:rPr lang="en-US" sz="1400" dirty="0"/>
              <a:t>('12 drummers, 11 pipers, 10 lords, 9 ladies, 8 maids, 7</a:t>
            </a:r>
          </a:p>
          <a:p>
            <a:r>
              <a:rPr lang="en-US" sz="1400" dirty="0"/>
              <a:t>swans, 6 geese, 5 rings, 4 birds, 3 hens, 2 doves, 1 partridge')</a:t>
            </a:r>
          </a:p>
          <a:p>
            <a:r>
              <a:rPr lang="en-US" sz="1400" dirty="0"/>
              <a:t>['12 drummers', '11 pipers', '10 lords', '9 ladies', '8 maids', '7 swans', '6</a:t>
            </a:r>
          </a:p>
          <a:p>
            <a:r>
              <a:rPr lang="en-US" sz="1400" dirty="0"/>
              <a:t>geese', '5 rings', '4 birds', '3 hens', '2 doves', '1 partridge']</a:t>
            </a:r>
          </a:p>
          <a:p>
            <a:r>
              <a:rPr lang="en-US" sz="1400" dirty="0"/>
              <a:t>The regular expression \d+\s\w+ will match text that has one or more numeric digits (\d+), followed by a whitespace character (\s), followed by one or more letter/digit/underscore characters (\w+). The </a:t>
            </a:r>
            <a:r>
              <a:rPr lang="en-US" sz="1400" b="1" dirty="0" err="1"/>
              <a:t>findall</a:t>
            </a:r>
            <a:r>
              <a:rPr lang="en-US" sz="1400" b="1" dirty="0"/>
              <a:t>()</a:t>
            </a:r>
            <a:r>
              <a:rPr lang="en-US" sz="1400" dirty="0"/>
              <a:t> method returns all matching strings of the regex pattern in a list.</a:t>
            </a:r>
          </a:p>
        </p:txBody>
      </p:sp>
    </p:spTree>
    <p:extLst>
      <p:ext uri="{BB962C8B-B14F-4D97-AF65-F5344CB8AC3E}">
        <p14:creationId xmlns:p14="http://schemas.microsoft.com/office/powerpoint/2010/main" val="8732164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 y="624840"/>
            <a:ext cx="11689080" cy="5939506"/>
          </a:xfrm>
        </p:spPr>
        <p:txBody>
          <a:bodyPr>
            <a:normAutofit fontScale="92500" lnSpcReduction="20000"/>
          </a:bodyPr>
          <a:lstStyle/>
          <a:p>
            <a:pPr>
              <a:buFont typeface="Wingdings" panose="05000000000000000000" pitchFamily="2" charset="2"/>
              <a:buChar char="§"/>
            </a:pPr>
            <a:r>
              <a:rPr lang="en-US" sz="2000" dirty="0"/>
              <a:t>There are times when </a:t>
            </a:r>
            <a:r>
              <a:rPr lang="en-US" sz="2000" dirty="0" smtClean="0"/>
              <a:t>we  </a:t>
            </a:r>
            <a:r>
              <a:rPr lang="en-US" sz="2000" dirty="0"/>
              <a:t>want to match a set of characters but the shorthand character classes (\d, \w, \s, and so on) are too broad. </a:t>
            </a:r>
            <a:r>
              <a:rPr lang="en-US" sz="2000" dirty="0" smtClean="0"/>
              <a:t>We </a:t>
            </a:r>
            <a:r>
              <a:rPr lang="en-US" sz="2000" dirty="0"/>
              <a:t>can </a:t>
            </a:r>
            <a:r>
              <a:rPr lang="en-US" sz="2000" dirty="0" smtClean="0"/>
              <a:t>then define </a:t>
            </a:r>
            <a:r>
              <a:rPr lang="en-US" sz="2000" dirty="0"/>
              <a:t>our own character class using square brackets. For example, the character class [</a:t>
            </a:r>
            <a:r>
              <a:rPr lang="en-US" sz="2000" dirty="0" err="1"/>
              <a:t>aeiouAEIOU</a:t>
            </a:r>
            <a:r>
              <a:rPr lang="en-US" sz="2000" dirty="0"/>
              <a:t>] will match any vowel, both lowercase and uppercase. </a:t>
            </a:r>
            <a:endParaRPr lang="en-US" sz="2000" dirty="0" smtClean="0"/>
          </a:p>
          <a:p>
            <a:pPr>
              <a:buFont typeface="Wingdings" panose="05000000000000000000" pitchFamily="2" charset="2"/>
              <a:buChar char="§"/>
            </a:pPr>
            <a:r>
              <a:rPr lang="en-US" sz="2000" dirty="0" smtClean="0"/>
              <a:t>Enter </a:t>
            </a:r>
            <a:r>
              <a:rPr lang="en-US" sz="2000" dirty="0"/>
              <a:t>the following into the interactive shell</a:t>
            </a:r>
            <a:r>
              <a:rPr lang="en-US" sz="2000" dirty="0" smtClean="0"/>
              <a:t>:</a:t>
            </a:r>
          </a:p>
          <a:p>
            <a:pPr marL="457200" lvl="1" indent="0">
              <a:buNone/>
            </a:pPr>
            <a:r>
              <a:rPr lang="en-US" b="1" dirty="0"/>
              <a:t>&gt;&gt;&gt; </a:t>
            </a:r>
            <a:r>
              <a:rPr lang="en-US" b="1" dirty="0" err="1"/>
              <a:t>vowelRegex</a:t>
            </a:r>
            <a:r>
              <a:rPr lang="en-US" b="1" dirty="0"/>
              <a:t> = </a:t>
            </a:r>
            <a:r>
              <a:rPr lang="en-US" b="1" dirty="0" err="1"/>
              <a:t>re.compile</a:t>
            </a:r>
            <a:r>
              <a:rPr lang="en-US" b="1" dirty="0"/>
              <a:t>(r'[</a:t>
            </a:r>
            <a:r>
              <a:rPr lang="en-US" b="1" dirty="0" err="1"/>
              <a:t>aeiouAEIOU</a:t>
            </a:r>
            <a:r>
              <a:rPr lang="en-US" b="1" dirty="0"/>
              <a:t>]')</a:t>
            </a:r>
          </a:p>
          <a:p>
            <a:pPr marL="457200" lvl="1" indent="0">
              <a:buNone/>
            </a:pPr>
            <a:r>
              <a:rPr lang="en-US" b="1" dirty="0"/>
              <a:t>&gt;&gt;&gt; </a:t>
            </a:r>
            <a:r>
              <a:rPr lang="en-US" b="1" dirty="0" err="1"/>
              <a:t>vowelRegex.findall</a:t>
            </a:r>
            <a:r>
              <a:rPr lang="en-US" b="1" dirty="0"/>
              <a:t>('Robocop eats baby food. BABY FOOD.')</a:t>
            </a:r>
          </a:p>
          <a:p>
            <a:pPr marL="457200" lvl="1" indent="0">
              <a:buNone/>
            </a:pPr>
            <a:r>
              <a:rPr lang="en-US" b="1" dirty="0"/>
              <a:t>['o', 'o', 'o', 'e', 'a', 'a', 'o', 'o', 'A', 'O', 'O</a:t>
            </a:r>
            <a:r>
              <a:rPr lang="en-US" b="1" dirty="0" smtClean="0"/>
              <a:t>']</a:t>
            </a:r>
          </a:p>
          <a:p>
            <a:pPr>
              <a:buFont typeface="Wingdings" panose="05000000000000000000" pitchFamily="2" charset="2"/>
              <a:buChar char="§"/>
            </a:pPr>
            <a:r>
              <a:rPr lang="en-US" sz="2000" dirty="0"/>
              <a:t>You can also include ranges of letters or numbers by using a hyphen. For example, the character class [a-zA-Z0-9] will match all lowercase letters, uppercase letters, and numbers</a:t>
            </a:r>
            <a:r>
              <a:rPr lang="en-US" sz="2000" dirty="0" smtClean="0"/>
              <a:t>.</a:t>
            </a:r>
          </a:p>
          <a:p>
            <a:pPr>
              <a:buFont typeface="Wingdings" panose="05000000000000000000" pitchFamily="2" charset="2"/>
              <a:buChar char="§"/>
            </a:pPr>
            <a:r>
              <a:rPr lang="en-US" sz="2000" dirty="0"/>
              <a:t>Note that inside the square brackets, the normal regular expression symbols are not interpreted as such. This means you do not need to escape the ., *, ?, or () characters with a preceding backslash. For example, the character class [0-5.] will match digits 0 to 5 and a period. You do not need to write it as [0-5</a:t>
            </a:r>
            <a:r>
              <a:rPr lang="en-US" sz="2000" dirty="0" smtClean="0"/>
              <a:t>\.].</a:t>
            </a:r>
          </a:p>
          <a:p>
            <a:pPr>
              <a:buFont typeface="Wingdings" panose="05000000000000000000" pitchFamily="2" charset="2"/>
              <a:buChar char="§"/>
            </a:pPr>
            <a:r>
              <a:rPr lang="en-US" sz="2000" dirty="0"/>
              <a:t>By placing a caret character (^) just after the character class’s opening bracket, you can make a negative character class. A negative character class will match all the characters that are not in the character class. For example, enter the following into the interactive shell</a:t>
            </a:r>
            <a:r>
              <a:rPr lang="en-US" sz="2000" dirty="0" smtClean="0"/>
              <a:t>:</a:t>
            </a:r>
          </a:p>
          <a:p>
            <a:pPr marL="0" indent="0">
              <a:buNone/>
            </a:pPr>
            <a:r>
              <a:rPr lang="en-US" sz="2000" dirty="0" smtClean="0"/>
              <a:t>	&gt;&gt;&gt; </a:t>
            </a:r>
            <a:r>
              <a:rPr lang="en-US" sz="2000" dirty="0" err="1"/>
              <a:t>consonantRegex</a:t>
            </a:r>
            <a:r>
              <a:rPr lang="en-US" sz="2000" dirty="0"/>
              <a:t> = </a:t>
            </a:r>
            <a:r>
              <a:rPr lang="en-US" sz="2000" dirty="0" err="1"/>
              <a:t>re.compile</a:t>
            </a:r>
            <a:r>
              <a:rPr lang="en-US" sz="2000" dirty="0"/>
              <a:t>(r'[^</a:t>
            </a:r>
            <a:r>
              <a:rPr lang="en-US" sz="2000" dirty="0" err="1"/>
              <a:t>aeiouAEIOU</a:t>
            </a:r>
            <a:r>
              <a:rPr lang="en-US" sz="2000" dirty="0"/>
              <a:t>]')</a:t>
            </a:r>
          </a:p>
          <a:p>
            <a:pPr marL="0" indent="0">
              <a:buNone/>
            </a:pPr>
            <a:r>
              <a:rPr lang="en-US" sz="2000" dirty="0" smtClean="0"/>
              <a:t>	&gt;&gt;&gt; </a:t>
            </a:r>
            <a:r>
              <a:rPr lang="en-US" sz="2000" dirty="0" err="1"/>
              <a:t>consonantRegex.findall</a:t>
            </a:r>
            <a:r>
              <a:rPr lang="en-US" sz="2000" dirty="0"/>
              <a:t>('Robocop eats baby food. BABY FOOD.')</a:t>
            </a:r>
          </a:p>
          <a:p>
            <a:pPr marL="0" indent="0">
              <a:buNone/>
            </a:pPr>
            <a:r>
              <a:rPr lang="en-US" sz="2000" dirty="0"/>
              <a:t>['R', 'b', 'c', 'p', ' ', 't', 's', ' ', 'b', 'b', 'y', ' ', 'f', 'd', '.', '</a:t>
            </a:r>
          </a:p>
          <a:p>
            <a:pPr marL="0" indent="0">
              <a:buNone/>
            </a:pPr>
            <a:r>
              <a:rPr lang="en-US" sz="2000" dirty="0"/>
              <a:t>', 'B', 'B', 'Y', ' ', 'F', 'D', '.']</a:t>
            </a:r>
          </a:p>
          <a:p>
            <a:pPr marL="0" indent="0">
              <a:buNone/>
            </a:pPr>
            <a:r>
              <a:rPr lang="en-US" sz="2000" dirty="0"/>
              <a:t>Now, instead of matching every vowel, we’re matching every character that isn’t a vowel.</a:t>
            </a:r>
          </a:p>
          <a:p>
            <a:pPr marL="457200" lvl="1" indent="0">
              <a:buNone/>
            </a:pPr>
            <a:endParaRPr lang="en-US" sz="2200" dirty="0" smtClean="0"/>
          </a:p>
        </p:txBody>
      </p:sp>
      <p:sp>
        <p:nvSpPr>
          <p:cNvPr id="9" name="Title 1"/>
          <p:cNvSpPr>
            <a:spLocks noGrp="1"/>
          </p:cNvSpPr>
          <p:nvPr>
            <p:ph type="title"/>
          </p:nvPr>
        </p:nvSpPr>
        <p:spPr>
          <a:xfrm>
            <a:off x="1147354" y="128463"/>
            <a:ext cx="10907486" cy="511617"/>
          </a:xfrm>
        </p:spPr>
        <p:txBody>
          <a:bodyPr>
            <a:normAutofit fontScale="90000"/>
          </a:bodyPr>
          <a:lstStyle/>
          <a:p>
            <a:pPr algn="r"/>
            <a:r>
              <a:rPr lang="en-US" sz="3600" b="1" dirty="0" smtClean="0">
                <a:solidFill>
                  <a:srgbClr val="C00000"/>
                </a:solidFill>
              </a:rPr>
              <a:t>YOUR VERY OWN CHARACTER CLASSES</a:t>
            </a:r>
            <a:endParaRPr lang="en-US" sz="3600" b="1" dirty="0">
              <a:solidFill>
                <a:srgbClr val="C00000"/>
              </a:solidFill>
            </a:endParaRPr>
          </a:p>
        </p:txBody>
      </p:sp>
    </p:spTree>
    <p:extLst>
      <p:ext uri="{BB962C8B-B14F-4D97-AF65-F5344CB8AC3E}">
        <p14:creationId xmlns:p14="http://schemas.microsoft.com/office/powerpoint/2010/main" val="34439951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920" y="762000"/>
            <a:ext cx="11765280" cy="5802346"/>
          </a:xfrm>
        </p:spPr>
        <p:txBody>
          <a:bodyPr>
            <a:normAutofit/>
          </a:bodyPr>
          <a:lstStyle/>
          <a:p>
            <a:pPr>
              <a:buFont typeface="Wingdings" panose="05000000000000000000" pitchFamily="2" charset="2"/>
              <a:buChar char="§"/>
            </a:pPr>
            <a:r>
              <a:rPr lang="en-US" sz="2000" dirty="0"/>
              <a:t>You can also use the caret symbol (^) at the start of a regex to indicate that a match must occur at the beginning of the searched text. </a:t>
            </a:r>
            <a:endParaRPr lang="en-US" sz="2000" dirty="0" smtClean="0"/>
          </a:p>
          <a:p>
            <a:pPr>
              <a:buFont typeface="Wingdings" panose="05000000000000000000" pitchFamily="2" charset="2"/>
              <a:buChar char="§"/>
            </a:pPr>
            <a:r>
              <a:rPr lang="en-US" sz="2000" dirty="0" smtClean="0"/>
              <a:t>Likewise</a:t>
            </a:r>
            <a:r>
              <a:rPr lang="en-US" sz="2000" dirty="0"/>
              <a:t>, you can put a dollar sign ($) at the end of the regex to indicate the string must end with this regex pattern. </a:t>
            </a:r>
          </a:p>
          <a:p>
            <a:pPr>
              <a:buFont typeface="Wingdings" panose="05000000000000000000" pitchFamily="2" charset="2"/>
              <a:buChar char="§"/>
            </a:pPr>
            <a:r>
              <a:rPr lang="en-US" sz="2000" dirty="0"/>
              <a:t>And you can use the ^ and $ together to indicate that the entire string must match the regex—that is, it’s not enough for a match to be made on some subset of the string</a:t>
            </a:r>
            <a:r>
              <a:rPr lang="en-US" sz="2000" dirty="0" smtClean="0"/>
              <a:t>.</a:t>
            </a:r>
          </a:p>
          <a:p>
            <a:pPr>
              <a:buFont typeface="Wingdings" panose="05000000000000000000" pitchFamily="2" charset="2"/>
              <a:buChar char="§"/>
            </a:pPr>
            <a:r>
              <a:rPr lang="en-US" sz="2000" dirty="0"/>
              <a:t>For example, the </a:t>
            </a:r>
            <a:r>
              <a:rPr lang="en-US" sz="2000" dirty="0" err="1"/>
              <a:t>r'^Hello</a:t>
            </a:r>
            <a:r>
              <a:rPr lang="en-US" sz="2000" dirty="0"/>
              <a:t>' regular expression string matches strings that begin with 'Hello'. Enter the following into the interactive shell</a:t>
            </a:r>
            <a:r>
              <a:rPr lang="en-US" sz="2000" dirty="0" smtClean="0"/>
              <a:t>:</a:t>
            </a:r>
          </a:p>
          <a:p>
            <a:pPr marL="0" indent="0">
              <a:buNone/>
            </a:pPr>
            <a:r>
              <a:rPr lang="en-US" sz="1800" dirty="0"/>
              <a:t>  </a:t>
            </a:r>
            <a:r>
              <a:rPr lang="en-US" sz="1800" dirty="0" smtClean="0"/>
              <a:t>          </a:t>
            </a:r>
            <a:r>
              <a:rPr lang="en-US" sz="2000" b="1" dirty="0" smtClean="0"/>
              <a:t>&gt;&gt;&gt; </a:t>
            </a:r>
            <a:r>
              <a:rPr lang="en-US" sz="2000" b="1" dirty="0" err="1"/>
              <a:t>beginsWithHello</a:t>
            </a:r>
            <a:r>
              <a:rPr lang="en-US" sz="2000" b="1" dirty="0"/>
              <a:t> = </a:t>
            </a:r>
            <a:r>
              <a:rPr lang="en-US" sz="2000" b="1" dirty="0" err="1"/>
              <a:t>re.compile</a:t>
            </a:r>
            <a:r>
              <a:rPr lang="en-US" sz="2000" b="1" dirty="0"/>
              <a:t>(</a:t>
            </a:r>
            <a:r>
              <a:rPr lang="en-US" sz="2000" b="1" dirty="0" err="1"/>
              <a:t>r'^Hello</a:t>
            </a:r>
            <a:r>
              <a:rPr lang="en-US" sz="2000" b="1" dirty="0"/>
              <a:t>')</a:t>
            </a:r>
          </a:p>
          <a:p>
            <a:pPr marL="0" indent="0">
              <a:buNone/>
            </a:pPr>
            <a:r>
              <a:rPr lang="en-US" sz="1800" b="1" dirty="0" smtClean="0"/>
              <a:t>            </a:t>
            </a:r>
            <a:r>
              <a:rPr lang="en-US" sz="2000" b="1" dirty="0" smtClean="0"/>
              <a:t>&gt;&gt;&gt; </a:t>
            </a:r>
            <a:r>
              <a:rPr lang="en-US" sz="2000" b="1" dirty="0" err="1"/>
              <a:t>beginsWithHello.search</a:t>
            </a:r>
            <a:r>
              <a:rPr lang="en-US" sz="2000" b="1" dirty="0"/>
              <a:t>('Hello world!')</a:t>
            </a:r>
          </a:p>
          <a:p>
            <a:pPr marL="0" indent="0">
              <a:buNone/>
            </a:pPr>
            <a:r>
              <a:rPr lang="en-US" sz="1800" b="1" dirty="0" smtClean="0"/>
              <a:t>           </a:t>
            </a:r>
            <a:r>
              <a:rPr lang="en-US" sz="2000" b="1" dirty="0" smtClean="0"/>
              <a:t>&lt;_</a:t>
            </a:r>
            <a:r>
              <a:rPr lang="en-US" sz="2000" b="1" dirty="0" err="1"/>
              <a:t>sre.SRE_Match</a:t>
            </a:r>
            <a:r>
              <a:rPr lang="en-US" sz="2000" b="1" dirty="0"/>
              <a:t> object; span=(0, 5), match='Hello'&gt;</a:t>
            </a:r>
          </a:p>
          <a:p>
            <a:pPr marL="0" indent="0">
              <a:buNone/>
            </a:pPr>
            <a:r>
              <a:rPr lang="en-US" sz="1800" dirty="0" smtClean="0"/>
              <a:t>           </a:t>
            </a:r>
            <a:r>
              <a:rPr lang="en-US" sz="2000" b="1" dirty="0" smtClean="0"/>
              <a:t>&gt;&gt;&gt; </a:t>
            </a:r>
            <a:r>
              <a:rPr lang="en-US" sz="2000" b="1" dirty="0" err="1"/>
              <a:t>beginsWithHello.search</a:t>
            </a:r>
            <a:r>
              <a:rPr lang="en-US" sz="2000" b="1" dirty="0"/>
              <a:t>('He said hello.') == None</a:t>
            </a:r>
          </a:p>
          <a:p>
            <a:pPr marL="0" indent="0">
              <a:buNone/>
            </a:pPr>
            <a:r>
              <a:rPr lang="en-US" sz="1800" b="1" dirty="0" smtClean="0"/>
              <a:t>                </a:t>
            </a:r>
            <a:r>
              <a:rPr lang="en-US" sz="2000" b="1" dirty="0" smtClean="0"/>
              <a:t>True</a:t>
            </a:r>
            <a:endParaRPr lang="en-US" sz="1800" b="1" dirty="0"/>
          </a:p>
          <a:p>
            <a:pPr marL="0" indent="0">
              <a:buNone/>
            </a:pPr>
            <a:r>
              <a:rPr lang="en-US" sz="2000" dirty="0"/>
              <a:t>The r'\d$' regular expression string matches strings that end with a numeric character from 0 to 9. Enter the following into the interactive shell:</a:t>
            </a:r>
          </a:p>
          <a:p>
            <a:pPr marL="0" indent="0">
              <a:buNone/>
            </a:pPr>
            <a:endParaRPr lang="en-US" sz="2400" dirty="0"/>
          </a:p>
          <a:p>
            <a:pPr marL="0" indent="0">
              <a:buNone/>
            </a:pPr>
            <a:endParaRPr lang="en-US" sz="2400" dirty="0"/>
          </a:p>
          <a:p>
            <a:pPr>
              <a:buFont typeface="Wingdings" panose="05000000000000000000" pitchFamily="2" charset="2"/>
              <a:buChar char="§"/>
            </a:pPr>
            <a:endParaRPr lang="en-US" sz="2400" dirty="0" smtClean="0"/>
          </a:p>
        </p:txBody>
      </p:sp>
      <p:sp>
        <p:nvSpPr>
          <p:cNvPr id="9" name="Title 1"/>
          <p:cNvSpPr>
            <a:spLocks noGrp="1"/>
          </p:cNvSpPr>
          <p:nvPr>
            <p:ph type="title"/>
          </p:nvPr>
        </p:nvSpPr>
        <p:spPr>
          <a:xfrm>
            <a:off x="0" y="0"/>
            <a:ext cx="10907486" cy="511617"/>
          </a:xfrm>
        </p:spPr>
        <p:txBody>
          <a:bodyPr>
            <a:noAutofit/>
          </a:bodyPr>
          <a:lstStyle/>
          <a:p>
            <a:r>
              <a:rPr lang="en-US" sz="3200" b="1" dirty="0">
                <a:solidFill>
                  <a:srgbClr val="C00000"/>
                </a:solidFill>
              </a:rPr>
              <a:t>The Caret and Dollar Sign Characters</a:t>
            </a:r>
          </a:p>
        </p:txBody>
      </p:sp>
    </p:spTree>
    <p:extLst>
      <p:ext uri="{BB962C8B-B14F-4D97-AF65-F5344CB8AC3E}">
        <p14:creationId xmlns:p14="http://schemas.microsoft.com/office/powerpoint/2010/main" val="38537931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920" y="563880"/>
            <a:ext cx="11948160" cy="6000466"/>
          </a:xfrm>
        </p:spPr>
        <p:txBody>
          <a:bodyPr>
            <a:normAutofit/>
          </a:bodyPr>
          <a:lstStyle/>
          <a:p>
            <a:pPr marL="457200" lvl="1" indent="0">
              <a:buNone/>
            </a:pPr>
            <a:r>
              <a:rPr lang="en-US" sz="2400" b="1" dirty="0"/>
              <a:t>&gt;&gt;&gt; </a:t>
            </a:r>
            <a:r>
              <a:rPr lang="en-US" sz="2400" b="1" dirty="0" err="1"/>
              <a:t>endsWithNumber</a:t>
            </a:r>
            <a:r>
              <a:rPr lang="en-US" sz="2400" b="1" dirty="0"/>
              <a:t> = </a:t>
            </a:r>
            <a:r>
              <a:rPr lang="en-US" sz="2400" b="1" dirty="0" err="1"/>
              <a:t>re.compile</a:t>
            </a:r>
            <a:r>
              <a:rPr lang="en-US" sz="2400" b="1" dirty="0"/>
              <a:t>(r'\d$')</a:t>
            </a:r>
          </a:p>
          <a:p>
            <a:pPr marL="457200" lvl="1" indent="0">
              <a:buNone/>
            </a:pPr>
            <a:r>
              <a:rPr lang="en-US" sz="2400" b="1" dirty="0"/>
              <a:t>&gt;&gt;&gt; </a:t>
            </a:r>
            <a:r>
              <a:rPr lang="en-US" sz="2400" b="1" dirty="0" err="1"/>
              <a:t>endsWithNumber.search</a:t>
            </a:r>
            <a:r>
              <a:rPr lang="en-US" sz="2400" b="1" dirty="0"/>
              <a:t>('Your number is 42')</a:t>
            </a:r>
          </a:p>
          <a:p>
            <a:pPr marL="457200" lvl="1" indent="0">
              <a:buNone/>
            </a:pPr>
            <a:r>
              <a:rPr lang="en-US" sz="2400" b="1" dirty="0"/>
              <a:t>&lt;_</a:t>
            </a:r>
            <a:r>
              <a:rPr lang="en-US" sz="2400" b="1" dirty="0" err="1"/>
              <a:t>sre.SRE_Match</a:t>
            </a:r>
            <a:r>
              <a:rPr lang="en-US" sz="2400" b="1" dirty="0"/>
              <a:t> object; span=(16, 17), match='2'&gt;</a:t>
            </a:r>
          </a:p>
          <a:p>
            <a:pPr marL="457200" lvl="1" indent="0">
              <a:buNone/>
            </a:pPr>
            <a:r>
              <a:rPr lang="en-US" sz="2400" b="1" dirty="0"/>
              <a:t>&gt;&gt;&gt; </a:t>
            </a:r>
            <a:r>
              <a:rPr lang="en-US" sz="2400" b="1" dirty="0" err="1"/>
              <a:t>endsWithNumber.search</a:t>
            </a:r>
            <a:r>
              <a:rPr lang="en-US" sz="2400" b="1" dirty="0"/>
              <a:t>('Your number is forty two.') == None</a:t>
            </a:r>
          </a:p>
          <a:p>
            <a:pPr marL="457200" lvl="1" indent="0">
              <a:buNone/>
            </a:pPr>
            <a:r>
              <a:rPr lang="en-US" sz="2400" b="1" dirty="0" smtClean="0"/>
              <a:t>   True</a:t>
            </a:r>
            <a:endParaRPr lang="en-US" sz="2400" b="1" dirty="0"/>
          </a:p>
          <a:p>
            <a:pPr>
              <a:buFont typeface="Wingdings" panose="05000000000000000000" pitchFamily="2" charset="2"/>
              <a:buChar char="§"/>
            </a:pPr>
            <a:r>
              <a:rPr lang="en-US" sz="2000" dirty="0"/>
              <a:t>The r'^\d+$' regular expression string matches strings that both begin and end with one or more numeric characters. Enter the following into the interactive shell</a:t>
            </a:r>
            <a:r>
              <a:rPr lang="en-US" sz="2000" dirty="0" smtClean="0"/>
              <a:t>:</a:t>
            </a:r>
          </a:p>
          <a:p>
            <a:pPr marL="0" indent="0">
              <a:buNone/>
            </a:pPr>
            <a:r>
              <a:rPr lang="en-US" sz="2000" dirty="0"/>
              <a:t>	</a:t>
            </a:r>
            <a:r>
              <a:rPr lang="en-US" sz="2000" b="1" dirty="0"/>
              <a:t>&gt;&gt;&gt; </a:t>
            </a:r>
            <a:r>
              <a:rPr lang="en-US" sz="2000" b="1" dirty="0" err="1"/>
              <a:t>wholeStringIsNum</a:t>
            </a:r>
            <a:r>
              <a:rPr lang="en-US" sz="2000" b="1" dirty="0"/>
              <a:t> = </a:t>
            </a:r>
            <a:r>
              <a:rPr lang="en-US" sz="2000" b="1" dirty="0" err="1"/>
              <a:t>re.compile</a:t>
            </a:r>
            <a:r>
              <a:rPr lang="en-US" sz="2000" b="1" dirty="0"/>
              <a:t>(r'^\d+$')</a:t>
            </a:r>
          </a:p>
          <a:p>
            <a:pPr marL="0" indent="0">
              <a:buNone/>
            </a:pPr>
            <a:r>
              <a:rPr lang="en-US" sz="2000" b="1" dirty="0" smtClean="0"/>
              <a:t>	&gt;&gt;&gt; </a:t>
            </a:r>
            <a:r>
              <a:rPr lang="en-US" sz="2000" b="1" dirty="0" err="1"/>
              <a:t>wholeStringIsNum.search</a:t>
            </a:r>
            <a:r>
              <a:rPr lang="en-US" sz="2000" b="1" dirty="0"/>
              <a:t>('1234567890')</a:t>
            </a:r>
          </a:p>
          <a:p>
            <a:pPr marL="0" indent="0">
              <a:buNone/>
            </a:pPr>
            <a:r>
              <a:rPr lang="en-US" sz="2000" b="1" dirty="0" smtClean="0"/>
              <a:t>	&lt;_</a:t>
            </a:r>
            <a:r>
              <a:rPr lang="en-US" sz="2000" b="1" dirty="0" err="1"/>
              <a:t>sre.SRE_Match</a:t>
            </a:r>
            <a:r>
              <a:rPr lang="en-US" sz="2000" b="1" dirty="0"/>
              <a:t> object; span=(0, 10), match='1234567890'&gt;</a:t>
            </a:r>
          </a:p>
          <a:p>
            <a:pPr marL="0" indent="0">
              <a:buNone/>
            </a:pPr>
            <a:r>
              <a:rPr lang="en-US" sz="2000" b="1" dirty="0" smtClean="0"/>
              <a:t>	&gt;&gt;&gt; </a:t>
            </a:r>
            <a:r>
              <a:rPr lang="en-US" sz="2000" b="1" dirty="0" err="1"/>
              <a:t>wholeStringIsNum.search</a:t>
            </a:r>
            <a:r>
              <a:rPr lang="en-US" sz="2000" b="1" dirty="0"/>
              <a:t>('12345xyz67890') == None</a:t>
            </a:r>
          </a:p>
          <a:p>
            <a:pPr marL="0" indent="0">
              <a:buNone/>
            </a:pPr>
            <a:r>
              <a:rPr lang="en-US" sz="2000" b="1" dirty="0" smtClean="0"/>
              <a:t>	True</a:t>
            </a:r>
            <a:endParaRPr lang="en-US" sz="2000" b="1" dirty="0"/>
          </a:p>
          <a:p>
            <a:pPr marL="0" indent="0">
              <a:buNone/>
            </a:pPr>
            <a:r>
              <a:rPr lang="en-US" sz="2000" b="1" dirty="0" smtClean="0"/>
              <a:t>	&gt;&gt;&gt; </a:t>
            </a:r>
            <a:r>
              <a:rPr lang="en-US" sz="2000" b="1" dirty="0" err="1"/>
              <a:t>wholeStringIsNum.search</a:t>
            </a:r>
            <a:r>
              <a:rPr lang="en-US" sz="2000" b="1" dirty="0"/>
              <a:t>('12 34567890') == </a:t>
            </a:r>
            <a:r>
              <a:rPr lang="en-US" sz="2000" b="1" dirty="0" smtClean="0"/>
              <a:t>None</a:t>
            </a:r>
          </a:p>
          <a:p>
            <a:pPr marL="0" indent="0">
              <a:buNone/>
            </a:pPr>
            <a:r>
              <a:rPr lang="en-US" sz="2000" b="1" dirty="0"/>
              <a:t>	</a:t>
            </a:r>
            <a:r>
              <a:rPr lang="en-US" sz="2000" b="1" dirty="0" smtClean="0"/>
              <a:t>True</a:t>
            </a:r>
            <a:endParaRPr lang="en-US" sz="2000" b="1" dirty="0"/>
          </a:p>
          <a:p>
            <a:pPr>
              <a:buFont typeface="Wingdings" panose="05000000000000000000" pitchFamily="2" charset="2"/>
              <a:buChar char="§"/>
            </a:pPr>
            <a:endParaRPr lang="en-US" sz="2400" dirty="0" smtClean="0"/>
          </a:p>
        </p:txBody>
      </p:sp>
      <p:sp>
        <p:nvSpPr>
          <p:cNvPr id="9" name="Title 1"/>
          <p:cNvSpPr>
            <a:spLocks noGrp="1"/>
          </p:cNvSpPr>
          <p:nvPr>
            <p:ph type="title"/>
          </p:nvPr>
        </p:nvSpPr>
        <p:spPr>
          <a:xfrm>
            <a:off x="0" y="0"/>
            <a:ext cx="7628709" cy="509451"/>
          </a:xfrm>
        </p:spPr>
        <p:txBody>
          <a:bodyPr>
            <a:noAutofit/>
          </a:bodyPr>
          <a:lstStyle/>
          <a:p>
            <a:r>
              <a:rPr lang="en-US" sz="3200" b="1" dirty="0">
                <a:solidFill>
                  <a:srgbClr val="C00000"/>
                </a:solidFill>
              </a:rPr>
              <a:t>The Caret and Dollar Sign Characters</a:t>
            </a:r>
          </a:p>
        </p:txBody>
      </p:sp>
    </p:spTree>
    <p:extLst>
      <p:ext uri="{BB962C8B-B14F-4D97-AF65-F5344CB8AC3E}">
        <p14:creationId xmlns:p14="http://schemas.microsoft.com/office/powerpoint/2010/main" val="3931531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920" y="563880"/>
            <a:ext cx="11948160" cy="6000466"/>
          </a:xfrm>
        </p:spPr>
        <p:txBody>
          <a:bodyPr>
            <a:normAutofit/>
          </a:bodyPr>
          <a:lstStyle/>
          <a:p>
            <a:pPr>
              <a:buFont typeface="Wingdings" panose="05000000000000000000" pitchFamily="2" charset="2"/>
              <a:buChar char="§"/>
            </a:pPr>
            <a:r>
              <a:rPr lang="en-US" sz="2000" dirty="0"/>
              <a:t>Sometimes you will want to match everything and anything. For example, say you want to match the string 'First Name:', followed by any and all text, followed by 'Last Name:', and then followed by anything again. You can use the dot-star (.*) to stand in for that “anything.” Remember that the dot character means “any single character except the newline,” and the star character means “zero or more of the preceding character.”</a:t>
            </a:r>
          </a:p>
          <a:p>
            <a:pPr>
              <a:buFont typeface="Wingdings" panose="05000000000000000000" pitchFamily="2" charset="2"/>
              <a:buChar char="§"/>
            </a:pPr>
            <a:r>
              <a:rPr lang="en-US" sz="2000" dirty="0"/>
              <a:t>Enter the following into the </a:t>
            </a:r>
            <a:r>
              <a:rPr lang="en-US" sz="2000" dirty="0" smtClean="0"/>
              <a:t>interactive </a:t>
            </a:r>
            <a:r>
              <a:rPr lang="en-US" sz="2000" dirty="0"/>
              <a:t>shell</a:t>
            </a:r>
            <a:r>
              <a:rPr lang="en-US" sz="2000" dirty="0" smtClean="0"/>
              <a:t>:</a:t>
            </a:r>
          </a:p>
          <a:p>
            <a:pPr marL="0" indent="0">
              <a:buNone/>
            </a:pPr>
            <a:r>
              <a:rPr lang="en-US" sz="2000" dirty="0" smtClean="0"/>
              <a:t>	</a:t>
            </a:r>
            <a:r>
              <a:rPr lang="en-US" sz="2000" b="1" dirty="0" smtClean="0"/>
              <a:t>&gt;&gt;&gt; </a:t>
            </a:r>
            <a:r>
              <a:rPr lang="en-US" sz="2000" b="1" dirty="0" err="1"/>
              <a:t>nameRegex</a:t>
            </a:r>
            <a:r>
              <a:rPr lang="en-US" sz="2000" b="1" dirty="0"/>
              <a:t> = </a:t>
            </a:r>
            <a:r>
              <a:rPr lang="en-US" sz="2000" b="1" dirty="0" err="1"/>
              <a:t>re.compile</a:t>
            </a:r>
            <a:r>
              <a:rPr lang="en-US" sz="2000" b="1" dirty="0"/>
              <a:t>(</a:t>
            </a:r>
            <a:r>
              <a:rPr lang="en-US" sz="2000" b="1" dirty="0" err="1"/>
              <a:t>r'First</a:t>
            </a:r>
            <a:r>
              <a:rPr lang="en-US" sz="2000" b="1" dirty="0"/>
              <a:t> Name: (.*) Last Name: (.*)')</a:t>
            </a:r>
          </a:p>
          <a:p>
            <a:pPr marL="0" indent="0">
              <a:buNone/>
            </a:pPr>
            <a:r>
              <a:rPr lang="en-US" sz="2000" dirty="0" smtClean="0"/>
              <a:t>	</a:t>
            </a:r>
            <a:r>
              <a:rPr lang="en-US" sz="2000" b="1" dirty="0" smtClean="0"/>
              <a:t>&gt;&gt;&gt; </a:t>
            </a:r>
            <a:r>
              <a:rPr lang="en-US" sz="2000" b="1" dirty="0" err="1"/>
              <a:t>mo</a:t>
            </a:r>
            <a:r>
              <a:rPr lang="en-US" sz="2000" b="1" dirty="0"/>
              <a:t> = </a:t>
            </a:r>
            <a:r>
              <a:rPr lang="en-US" sz="2000" b="1" dirty="0" err="1"/>
              <a:t>nameRegex.search</a:t>
            </a:r>
            <a:r>
              <a:rPr lang="en-US" sz="2000" b="1" dirty="0"/>
              <a:t>('First Name: Al Last Name: </a:t>
            </a:r>
            <a:r>
              <a:rPr lang="en-US" sz="2000" b="1" dirty="0" err="1"/>
              <a:t>Sweigart</a:t>
            </a:r>
            <a:r>
              <a:rPr lang="en-US" sz="2000" b="1" dirty="0"/>
              <a:t>')</a:t>
            </a:r>
          </a:p>
          <a:p>
            <a:pPr marL="0" indent="0">
              <a:buNone/>
            </a:pPr>
            <a:r>
              <a:rPr lang="en-US" sz="2000" dirty="0" smtClean="0"/>
              <a:t>	</a:t>
            </a:r>
            <a:r>
              <a:rPr lang="en-US" sz="2000" b="1" dirty="0" smtClean="0"/>
              <a:t>&gt;&gt;&gt; </a:t>
            </a:r>
            <a:r>
              <a:rPr lang="en-US" sz="2000" b="1" dirty="0" err="1"/>
              <a:t>mo.group</a:t>
            </a:r>
            <a:r>
              <a:rPr lang="en-US" sz="2000" b="1" dirty="0"/>
              <a:t>(1)</a:t>
            </a:r>
          </a:p>
          <a:p>
            <a:pPr marL="0" indent="0">
              <a:buNone/>
            </a:pPr>
            <a:r>
              <a:rPr lang="en-US" sz="2000" dirty="0" smtClean="0"/>
              <a:t>	</a:t>
            </a:r>
            <a:r>
              <a:rPr lang="en-US" sz="2000" b="1" dirty="0" smtClean="0"/>
              <a:t>'Al</a:t>
            </a:r>
            <a:r>
              <a:rPr lang="en-US" sz="2000" b="1" dirty="0"/>
              <a:t>'</a:t>
            </a:r>
          </a:p>
          <a:p>
            <a:pPr marL="0" indent="0">
              <a:buNone/>
            </a:pPr>
            <a:r>
              <a:rPr lang="en-US" sz="2000" dirty="0" smtClean="0"/>
              <a:t>	</a:t>
            </a:r>
            <a:r>
              <a:rPr lang="en-US" sz="2000" b="1" dirty="0" smtClean="0"/>
              <a:t>&gt;&gt;&gt; </a:t>
            </a:r>
            <a:r>
              <a:rPr lang="en-US" sz="2000" b="1" dirty="0" err="1"/>
              <a:t>mo.group</a:t>
            </a:r>
            <a:r>
              <a:rPr lang="en-US" sz="2000" b="1" dirty="0"/>
              <a:t>(2)</a:t>
            </a:r>
          </a:p>
          <a:p>
            <a:pPr marL="0" indent="0">
              <a:buNone/>
            </a:pPr>
            <a:r>
              <a:rPr lang="en-US" sz="2000" dirty="0" smtClean="0"/>
              <a:t>	</a:t>
            </a:r>
            <a:r>
              <a:rPr lang="en-US" sz="2000" b="1" dirty="0" smtClean="0"/>
              <a:t>'</a:t>
            </a:r>
            <a:r>
              <a:rPr lang="en-US" sz="2000" b="1" dirty="0" err="1" smtClean="0"/>
              <a:t>Sweigart</a:t>
            </a:r>
            <a:r>
              <a:rPr lang="en-US" sz="2000" b="1" dirty="0" smtClean="0"/>
              <a:t>‘</a:t>
            </a:r>
          </a:p>
          <a:p>
            <a:pPr>
              <a:buFont typeface="Wingdings" panose="05000000000000000000" pitchFamily="2" charset="2"/>
              <a:buChar char="§"/>
            </a:pPr>
            <a:r>
              <a:rPr lang="en-US" sz="2000" dirty="0"/>
              <a:t>The dot-star uses greedy mode: It will always try to match as much text as possible. To match any and all text in a nongreedy fashion, use the dot, star, and question mark (.*?). </a:t>
            </a:r>
            <a:endParaRPr lang="en-US" sz="2000" dirty="0" smtClean="0"/>
          </a:p>
          <a:p>
            <a:pPr>
              <a:buFont typeface="Wingdings" panose="05000000000000000000" pitchFamily="2" charset="2"/>
              <a:buChar char="§"/>
            </a:pPr>
            <a:r>
              <a:rPr lang="en-US" sz="2000" dirty="0" smtClean="0"/>
              <a:t>Like </a:t>
            </a:r>
            <a:r>
              <a:rPr lang="en-US" sz="2000" dirty="0"/>
              <a:t>with curly brackets, the question mark tells Python to match in a nongreedy way</a:t>
            </a:r>
            <a:r>
              <a:rPr lang="en-US" sz="2000" dirty="0" smtClean="0"/>
              <a:t>.</a:t>
            </a:r>
          </a:p>
          <a:p>
            <a:pPr>
              <a:buFont typeface="Wingdings" panose="05000000000000000000" pitchFamily="2" charset="2"/>
              <a:buChar char="§"/>
            </a:pPr>
            <a:endParaRPr lang="en-US" sz="2000" dirty="0" smtClean="0"/>
          </a:p>
        </p:txBody>
      </p:sp>
      <p:sp>
        <p:nvSpPr>
          <p:cNvPr id="9" name="Title 1"/>
          <p:cNvSpPr>
            <a:spLocks noGrp="1"/>
          </p:cNvSpPr>
          <p:nvPr>
            <p:ph type="title"/>
          </p:nvPr>
        </p:nvSpPr>
        <p:spPr>
          <a:xfrm>
            <a:off x="0" y="0"/>
            <a:ext cx="10907486" cy="511617"/>
          </a:xfrm>
        </p:spPr>
        <p:txBody>
          <a:bodyPr>
            <a:noAutofit/>
          </a:bodyPr>
          <a:lstStyle/>
          <a:p>
            <a:r>
              <a:rPr lang="en-US" sz="3200" b="1" dirty="0" smtClean="0">
                <a:solidFill>
                  <a:srgbClr val="C00000"/>
                </a:solidFill>
              </a:rPr>
              <a:t>MATCHING WITH A  .*</a:t>
            </a:r>
            <a:endParaRPr lang="en-US" sz="3200" b="1" dirty="0">
              <a:solidFill>
                <a:srgbClr val="C00000"/>
              </a:solidFill>
            </a:endParaRPr>
          </a:p>
        </p:txBody>
      </p:sp>
    </p:spTree>
    <p:extLst>
      <p:ext uri="{BB962C8B-B14F-4D97-AF65-F5344CB8AC3E}">
        <p14:creationId xmlns:p14="http://schemas.microsoft.com/office/powerpoint/2010/main" val="3137804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7160" y="849086"/>
            <a:ext cx="11948160" cy="6248660"/>
          </a:xfrm>
        </p:spPr>
        <p:txBody>
          <a:bodyPr>
            <a:normAutofit/>
          </a:bodyPr>
          <a:lstStyle/>
          <a:p>
            <a:pPr>
              <a:buFont typeface="Wingdings" panose="05000000000000000000" pitchFamily="2" charset="2"/>
              <a:buChar char="§"/>
            </a:pPr>
            <a:r>
              <a:rPr lang="en-US" sz="2000" dirty="0"/>
              <a:t>The dot-star will match everything except a newline. By passing re.DOTALL as the second argument to re.compile(), you can make the dot character match all characters, including the newline character.</a:t>
            </a:r>
          </a:p>
          <a:p>
            <a:pPr>
              <a:buFont typeface="Wingdings" panose="05000000000000000000" pitchFamily="2" charset="2"/>
              <a:buChar char="§"/>
            </a:pPr>
            <a:r>
              <a:rPr lang="en-US" sz="2000" dirty="0"/>
              <a:t>Enter the following into the interactive shell</a:t>
            </a:r>
            <a:r>
              <a:rPr lang="en-US" sz="2000" dirty="0" smtClean="0"/>
              <a:t>:</a:t>
            </a:r>
          </a:p>
          <a:p>
            <a:pPr marL="0" indent="0">
              <a:buNone/>
            </a:pPr>
            <a:r>
              <a:rPr lang="en-US" sz="2000" dirty="0"/>
              <a:t>	&gt;&gt;&gt; noNewlineRegex = re.compile('.*')</a:t>
            </a:r>
          </a:p>
          <a:p>
            <a:pPr marL="0" indent="0">
              <a:buNone/>
            </a:pPr>
            <a:r>
              <a:rPr lang="en-US" sz="2000" dirty="0" smtClean="0"/>
              <a:t>	&gt;&gt;&gt; </a:t>
            </a:r>
            <a:r>
              <a:rPr lang="en-US" sz="2000" dirty="0"/>
              <a:t>noNewlineRegex.search('Serve the public trust.\nProtect the innocent.</a:t>
            </a:r>
          </a:p>
          <a:p>
            <a:pPr marL="0" indent="0">
              <a:buNone/>
            </a:pPr>
            <a:r>
              <a:rPr lang="en-US" sz="2000" dirty="0" smtClean="0"/>
              <a:t>	\</a:t>
            </a:r>
            <a:r>
              <a:rPr lang="en-US" sz="2000" dirty="0"/>
              <a:t>nUphold the law.').group()</a:t>
            </a:r>
          </a:p>
          <a:p>
            <a:pPr marL="0" indent="0">
              <a:buNone/>
            </a:pPr>
            <a:r>
              <a:rPr lang="en-US" sz="2000" dirty="0" smtClean="0"/>
              <a:t>	'Serve </a:t>
            </a:r>
            <a:r>
              <a:rPr lang="en-US" sz="2000" dirty="0"/>
              <a:t>the public </a:t>
            </a:r>
            <a:r>
              <a:rPr lang="en-US" sz="2000" dirty="0" smtClean="0"/>
              <a:t>trust.‘</a:t>
            </a:r>
          </a:p>
          <a:p>
            <a:pPr marL="0" indent="0">
              <a:buNone/>
            </a:pPr>
            <a:r>
              <a:rPr lang="en-US" sz="2000" dirty="0" smtClean="0"/>
              <a:t>	&gt;&gt;&gt; </a:t>
            </a:r>
            <a:r>
              <a:rPr lang="en-US" sz="2000" dirty="0"/>
              <a:t>newlineRegex = </a:t>
            </a:r>
            <a:r>
              <a:rPr lang="en-US" sz="2000" dirty="0" err="1"/>
              <a:t>re.compile</a:t>
            </a:r>
            <a:r>
              <a:rPr lang="en-US" sz="2000" dirty="0" smtClean="0"/>
              <a:t>('.*', </a:t>
            </a:r>
            <a:r>
              <a:rPr lang="en-US" sz="2000" dirty="0" err="1" smtClean="0"/>
              <a:t>re.DOTALL</a:t>
            </a:r>
            <a:r>
              <a:rPr lang="en-US" sz="2000" dirty="0" smtClean="0"/>
              <a:t>)</a:t>
            </a:r>
            <a:endParaRPr lang="en-US" sz="2000" dirty="0"/>
          </a:p>
          <a:p>
            <a:pPr marL="0" indent="0">
              <a:buNone/>
            </a:pPr>
            <a:r>
              <a:rPr lang="en-US" sz="2000" dirty="0" smtClean="0"/>
              <a:t>	&gt;&gt;&gt; </a:t>
            </a:r>
            <a:r>
              <a:rPr lang="en-US" sz="2000" dirty="0"/>
              <a:t>newlineRegex.search('Serve the public trust.\nProtect the innocent.</a:t>
            </a:r>
          </a:p>
          <a:p>
            <a:pPr marL="0" indent="0">
              <a:buNone/>
            </a:pPr>
            <a:r>
              <a:rPr lang="en-US" sz="2000" dirty="0" smtClean="0"/>
              <a:t>	\</a:t>
            </a:r>
            <a:r>
              <a:rPr lang="en-US" sz="2000" dirty="0"/>
              <a:t>nUphold the law.').group()</a:t>
            </a:r>
          </a:p>
          <a:p>
            <a:pPr marL="0" indent="0">
              <a:buNone/>
            </a:pPr>
            <a:r>
              <a:rPr lang="en-US" sz="2000" dirty="0" smtClean="0"/>
              <a:t>        </a:t>
            </a:r>
            <a:r>
              <a:rPr lang="en-US" sz="2000" b="1" dirty="0" smtClean="0"/>
              <a:t>'Serve </a:t>
            </a:r>
            <a:r>
              <a:rPr lang="en-US" sz="2000" b="1" dirty="0"/>
              <a:t>the public trust.\nProtect the innocent.\nUphold the law</a:t>
            </a:r>
            <a:r>
              <a:rPr lang="en-US" sz="2000" b="1" dirty="0" smtClean="0"/>
              <a:t>.‘</a:t>
            </a:r>
          </a:p>
          <a:p>
            <a:pPr>
              <a:buFont typeface="Wingdings" panose="05000000000000000000" pitchFamily="2" charset="2"/>
              <a:buChar char="§"/>
            </a:pPr>
            <a:endParaRPr lang="en-US" sz="2000" b="1" dirty="0" smtClean="0"/>
          </a:p>
        </p:txBody>
      </p:sp>
      <p:sp>
        <p:nvSpPr>
          <p:cNvPr id="9" name="Title 1"/>
          <p:cNvSpPr>
            <a:spLocks noGrp="1"/>
          </p:cNvSpPr>
          <p:nvPr>
            <p:ph type="title"/>
          </p:nvPr>
        </p:nvSpPr>
        <p:spPr>
          <a:xfrm>
            <a:off x="0" y="0"/>
            <a:ext cx="12192000" cy="653142"/>
          </a:xfrm>
        </p:spPr>
        <p:txBody>
          <a:bodyPr>
            <a:noAutofit/>
          </a:bodyPr>
          <a:lstStyle/>
          <a:p>
            <a:r>
              <a:rPr lang="en-US" sz="3600" b="1" cap="small" dirty="0" smtClean="0">
                <a:solidFill>
                  <a:srgbClr val="C00000"/>
                </a:solidFill>
              </a:rPr>
              <a:t/>
            </a:r>
            <a:br>
              <a:rPr lang="en-US" sz="3600" b="1" cap="small" dirty="0" smtClean="0">
                <a:solidFill>
                  <a:srgbClr val="C00000"/>
                </a:solidFill>
              </a:rPr>
            </a:br>
            <a:r>
              <a:rPr lang="en-US" sz="3600" b="1" cap="small" dirty="0" smtClean="0">
                <a:solidFill>
                  <a:srgbClr val="C00000"/>
                </a:solidFill>
              </a:rPr>
              <a:t>Matching </a:t>
            </a:r>
            <a:r>
              <a:rPr lang="en-US" sz="3600" b="1" cap="small" dirty="0">
                <a:solidFill>
                  <a:srgbClr val="C00000"/>
                </a:solidFill>
              </a:rPr>
              <a:t>Newlines with the Dot Character</a:t>
            </a:r>
            <a:endParaRPr lang="en-US" b="1" cap="small" dirty="0">
              <a:solidFill>
                <a:srgbClr val="C00000"/>
              </a:solidFill>
            </a:endParaRPr>
          </a:p>
        </p:txBody>
      </p:sp>
    </p:spTree>
    <p:extLst>
      <p:ext uri="{BB962C8B-B14F-4D97-AF65-F5344CB8AC3E}">
        <p14:creationId xmlns:p14="http://schemas.microsoft.com/office/powerpoint/2010/main" val="9575317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920" y="640080"/>
            <a:ext cx="11948160" cy="5924266"/>
          </a:xfrm>
        </p:spPr>
        <p:txBody>
          <a:bodyPr>
            <a:normAutofit lnSpcReduction="10000"/>
          </a:bodyPr>
          <a:lstStyle/>
          <a:p>
            <a:pPr>
              <a:buFont typeface="Wingdings" panose="05000000000000000000" pitchFamily="2" charset="2"/>
              <a:buChar char="§"/>
            </a:pPr>
            <a:r>
              <a:rPr lang="en-US" sz="2000" dirty="0"/>
              <a:t>Normally, regular expressions match text with the exact casing you specify. For example, the following regexes match completely different strings</a:t>
            </a:r>
            <a:r>
              <a:rPr lang="en-US" sz="2000" dirty="0" smtClean="0"/>
              <a:t>:</a:t>
            </a:r>
          </a:p>
          <a:p>
            <a:pPr marL="0" indent="0">
              <a:buNone/>
            </a:pPr>
            <a:r>
              <a:rPr lang="en-US" sz="2000" dirty="0" smtClean="0"/>
              <a:t>	&gt;&gt;&gt; </a:t>
            </a:r>
            <a:r>
              <a:rPr lang="en-US" sz="2000" dirty="0"/>
              <a:t>regex1 = re.compile('Robocop</a:t>
            </a:r>
            <a:r>
              <a:rPr lang="en-US" sz="2000" dirty="0" smtClean="0"/>
              <a:t>')</a:t>
            </a:r>
          </a:p>
          <a:p>
            <a:pPr marL="0" indent="0">
              <a:buNone/>
            </a:pPr>
            <a:r>
              <a:rPr lang="en-US" sz="2000" dirty="0" smtClean="0"/>
              <a:t>	&gt;&gt;&gt; </a:t>
            </a:r>
            <a:r>
              <a:rPr lang="en-US" sz="2000" dirty="0"/>
              <a:t>regex2 = re.compile('ROBOCOP')</a:t>
            </a:r>
          </a:p>
          <a:p>
            <a:pPr marL="0" indent="0">
              <a:buNone/>
            </a:pPr>
            <a:r>
              <a:rPr lang="en-US" sz="2000" dirty="0" smtClean="0"/>
              <a:t>	&gt;&gt;&gt; </a:t>
            </a:r>
            <a:r>
              <a:rPr lang="en-US" sz="2000" dirty="0"/>
              <a:t>regex3 = re.compile('</a:t>
            </a:r>
            <a:r>
              <a:rPr lang="en-US" sz="2000" dirty="0" err="1"/>
              <a:t>robOcop</a:t>
            </a:r>
            <a:r>
              <a:rPr lang="en-US" sz="2000" dirty="0"/>
              <a:t>')</a:t>
            </a:r>
          </a:p>
          <a:p>
            <a:pPr marL="0" indent="0">
              <a:buNone/>
            </a:pPr>
            <a:r>
              <a:rPr lang="en-US" sz="2000" dirty="0" smtClean="0"/>
              <a:t>	&gt;&gt;&gt; </a:t>
            </a:r>
            <a:r>
              <a:rPr lang="en-US" sz="2000" dirty="0"/>
              <a:t>regex4 = re.compile('</a:t>
            </a:r>
            <a:r>
              <a:rPr lang="en-US" sz="2000" dirty="0" err="1"/>
              <a:t>RobocOp</a:t>
            </a:r>
            <a:r>
              <a:rPr lang="en-US" sz="2000" dirty="0"/>
              <a:t>')</a:t>
            </a:r>
          </a:p>
          <a:p>
            <a:pPr>
              <a:buFont typeface="Wingdings" panose="05000000000000000000" pitchFamily="2" charset="2"/>
              <a:buChar char="§"/>
            </a:pPr>
            <a:r>
              <a:rPr lang="en-US" sz="2000" dirty="0"/>
              <a:t>But sometimes you care only about matching the letters without worrying whether they’re uppercase or lowercase. To make your regex case-insensitive, you can pass </a:t>
            </a:r>
            <a:r>
              <a:rPr lang="en-US" sz="2000" dirty="0" err="1"/>
              <a:t>re.IGNORECASE</a:t>
            </a:r>
            <a:r>
              <a:rPr lang="en-US" sz="2000" dirty="0"/>
              <a:t> or </a:t>
            </a:r>
            <a:r>
              <a:rPr lang="en-US" sz="2000" dirty="0" err="1"/>
              <a:t>re.I</a:t>
            </a:r>
            <a:r>
              <a:rPr lang="en-US" sz="2000" dirty="0"/>
              <a:t> as a second argument to re.compile(). Enter the following into the interactive shell</a:t>
            </a:r>
            <a:r>
              <a:rPr lang="en-US" sz="2000" dirty="0" smtClean="0"/>
              <a:t>:</a:t>
            </a:r>
          </a:p>
          <a:p>
            <a:pPr marL="0" indent="0">
              <a:buNone/>
            </a:pPr>
            <a:r>
              <a:rPr lang="en-US" sz="2000" dirty="0" smtClean="0"/>
              <a:t>	&gt;&gt;&gt; </a:t>
            </a:r>
            <a:r>
              <a:rPr lang="en-US" sz="2000" dirty="0" err="1"/>
              <a:t>robocop</a:t>
            </a:r>
            <a:r>
              <a:rPr lang="en-US" sz="2000" dirty="0"/>
              <a:t> = re.compile(</a:t>
            </a:r>
            <a:r>
              <a:rPr lang="en-US" sz="2000" dirty="0" err="1"/>
              <a:t>r'robocop</a:t>
            </a:r>
            <a:r>
              <a:rPr lang="en-US" sz="2000" dirty="0"/>
              <a:t>', </a:t>
            </a:r>
            <a:r>
              <a:rPr lang="en-US" sz="2000" dirty="0" err="1"/>
              <a:t>re.I</a:t>
            </a:r>
            <a:r>
              <a:rPr lang="en-US" sz="2000" dirty="0"/>
              <a:t>)</a:t>
            </a:r>
          </a:p>
          <a:p>
            <a:pPr marL="0" indent="0">
              <a:buNone/>
            </a:pPr>
            <a:r>
              <a:rPr lang="en-US" sz="2000" dirty="0" smtClean="0"/>
              <a:t>	&gt;&gt;&gt; </a:t>
            </a:r>
            <a:r>
              <a:rPr lang="en-US" sz="2000" dirty="0" err="1"/>
              <a:t>robocop.search</a:t>
            </a:r>
            <a:r>
              <a:rPr lang="en-US" sz="2000" dirty="0"/>
              <a:t>('Robocop is part man, part machine, all cop.').group()</a:t>
            </a:r>
          </a:p>
          <a:p>
            <a:pPr marL="0" indent="0">
              <a:buNone/>
            </a:pPr>
            <a:r>
              <a:rPr lang="en-US" sz="2000" dirty="0" smtClean="0"/>
              <a:t>	 'Robocop</a:t>
            </a:r>
            <a:r>
              <a:rPr lang="en-US" sz="2000" dirty="0"/>
              <a:t>'</a:t>
            </a:r>
          </a:p>
          <a:p>
            <a:pPr marL="0" indent="0">
              <a:buNone/>
            </a:pPr>
            <a:r>
              <a:rPr lang="en-US" sz="2000" dirty="0" smtClean="0"/>
              <a:t>	&gt;&gt;&gt; </a:t>
            </a:r>
            <a:r>
              <a:rPr lang="en-US" sz="2000" dirty="0" err="1"/>
              <a:t>robocop.search</a:t>
            </a:r>
            <a:r>
              <a:rPr lang="en-US" sz="2000" dirty="0"/>
              <a:t>('ROBOCOP protects the innocent.').group()</a:t>
            </a:r>
          </a:p>
          <a:p>
            <a:pPr marL="0" indent="0">
              <a:buNone/>
            </a:pPr>
            <a:r>
              <a:rPr lang="en-US" sz="2000" dirty="0" smtClean="0"/>
              <a:t> 	'ROBOCOP</a:t>
            </a:r>
            <a:r>
              <a:rPr lang="en-US" sz="2000" dirty="0"/>
              <a:t>'</a:t>
            </a:r>
          </a:p>
          <a:p>
            <a:pPr marL="0" indent="0">
              <a:buNone/>
            </a:pPr>
            <a:r>
              <a:rPr lang="en-US" sz="2000" dirty="0" smtClean="0"/>
              <a:t>	&gt;&gt;&gt; </a:t>
            </a:r>
            <a:r>
              <a:rPr lang="en-US" sz="2000" dirty="0" err="1"/>
              <a:t>robocop.search</a:t>
            </a:r>
            <a:r>
              <a:rPr lang="en-US" sz="2000" dirty="0"/>
              <a:t>('Al, why does your programming book talk about </a:t>
            </a:r>
            <a:r>
              <a:rPr lang="en-US" sz="2000" dirty="0" err="1"/>
              <a:t>robocop</a:t>
            </a:r>
            <a:r>
              <a:rPr lang="en-US" sz="2000" dirty="0"/>
              <a:t> so much?').group()</a:t>
            </a:r>
          </a:p>
          <a:p>
            <a:pPr marL="0" indent="0">
              <a:buNone/>
            </a:pPr>
            <a:r>
              <a:rPr lang="en-US" sz="2000" dirty="0" smtClean="0"/>
              <a:t>	'</a:t>
            </a:r>
            <a:r>
              <a:rPr lang="en-US" sz="2000" dirty="0" err="1" smtClean="0"/>
              <a:t>robocop</a:t>
            </a:r>
            <a:r>
              <a:rPr lang="en-US" sz="2000" dirty="0"/>
              <a:t>'</a:t>
            </a:r>
            <a:endParaRPr lang="en-US" sz="2000" dirty="0" smtClean="0"/>
          </a:p>
          <a:p>
            <a:pPr>
              <a:buFont typeface="Wingdings" panose="05000000000000000000" pitchFamily="2" charset="2"/>
              <a:buChar char="§"/>
            </a:pPr>
            <a:endParaRPr lang="en-US" sz="2000" dirty="0" smtClean="0"/>
          </a:p>
        </p:txBody>
      </p:sp>
      <p:sp>
        <p:nvSpPr>
          <p:cNvPr id="9" name="Title 1"/>
          <p:cNvSpPr>
            <a:spLocks noGrp="1"/>
          </p:cNvSpPr>
          <p:nvPr>
            <p:ph type="title"/>
          </p:nvPr>
        </p:nvSpPr>
        <p:spPr>
          <a:xfrm>
            <a:off x="0" y="0"/>
            <a:ext cx="10907486" cy="487680"/>
          </a:xfrm>
        </p:spPr>
        <p:txBody>
          <a:bodyPr>
            <a:noAutofit/>
          </a:bodyPr>
          <a:lstStyle/>
          <a:p>
            <a:r>
              <a:rPr lang="en-US" sz="4000" b="1" cap="small" dirty="0" smtClean="0">
                <a:solidFill>
                  <a:srgbClr val="C00000"/>
                </a:solidFill>
              </a:rPr>
              <a:t> CASE INSENSITIVE MATCHING</a:t>
            </a:r>
            <a:endParaRPr lang="en-US" sz="4000" b="1" cap="small" dirty="0">
              <a:solidFill>
                <a:srgbClr val="C00000"/>
              </a:solidFill>
            </a:endParaRPr>
          </a:p>
        </p:txBody>
      </p:sp>
    </p:spTree>
    <p:extLst>
      <p:ext uri="{BB962C8B-B14F-4D97-AF65-F5344CB8AC3E}">
        <p14:creationId xmlns:p14="http://schemas.microsoft.com/office/powerpoint/2010/main" val="3028074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920" y="640080"/>
            <a:ext cx="11948160" cy="5924266"/>
          </a:xfrm>
        </p:spPr>
        <p:txBody>
          <a:bodyPr>
            <a:normAutofit lnSpcReduction="10000"/>
          </a:bodyPr>
          <a:lstStyle/>
          <a:p>
            <a:pPr>
              <a:buFont typeface="Wingdings" panose="05000000000000000000" pitchFamily="2" charset="2"/>
              <a:buChar char="§"/>
            </a:pPr>
            <a:r>
              <a:rPr lang="en-US" sz="2000" dirty="0"/>
              <a:t>Normally, regular expressions match text with the exact casing you specify. For example, the following regexes match completely different strings</a:t>
            </a:r>
            <a:r>
              <a:rPr lang="en-US" sz="2000" dirty="0" smtClean="0"/>
              <a:t>:</a:t>
            </a:r>
          </a:p>
          <a:p>
            <a:pPr marL="0" indent="0">
              <a:buNone/>
            </a:pPr>
            <a:r>
              <a:rPr lang="en-US" sz="2000" dirty="0" smtClean="0"/>
              <a:t>	&gt;&gt;&gt; </a:t>
            </a:r>
            <a:r>
              <a:rPr lang="en-US" sz="2000" dirty="0"/>
              <a:t>regex1 = re.compile('Robocop</a:t>
            </a:r>
            <a:r>
              <a:rPr lang="en-US" sz="2000" dirty="0" smtClean="0"/>
              <a:t>')</a:t>
            </a:r>
          </a:p>
          <a:p>
            <a:pPr marL="0" indent="0">
              <a:buNone/>
            </a:pPr>
            <a:r>
              <a:rPr lang="en-US" sz="2000" dirty="0" smtClean="0"/>
              <a:t>	&gt;&gt;&gt; </a:t>
            </a:r>
            <a:r>
              <a:rPr lang="en-US" sz="2000" dirty="0"/>
              <a:t>regex2 = re.compile('ROBOCOP')</a:t>
            </a:r>
          </a:p>
          <a:p>
            <a:pPr marL="0" indent="0">
              <a:buNone/>
            </a:pPr>
            <a:r>
              <a:rPr lang="en-US" sz="2000" dirty="0" smtClean="0"/>
              <a:t>	&gt;&gt;&gt; </a:t>
            </a:r>
            <a:r>
              <a:rPr lang="en-US" sz="2000" dirty="0"/>
              <a:t>regex3 = re.compile('</a:t>
            </a:r>
            <a:r>
              <a:rPr lang="en-US" sz="2000" dirty="0" err="1"/>
              <a:t>robOcop</a:t>
            </a:r>
            <a:r>
              <a:rPr lang="en-US" sz="2000" dirty="0"/>
              <a:t>')</a:t>
            </a:r>
          </a:p>
          <a:p>
            <a:pPr marL="0" indent="0">
              <a:buNone/>
            </a:pPr>
            <a:r>
              <a:rPr lang="en-US" sz="2000" dirty="0" smtClean="0"/>
              <a:t>	&gt;&gt;&gt; </a:t>
            </a:r>
            <a:r>
              <a:rPr lang="en-US" sz="2000" dirty="0"/>
              <a:t>regex4 = re.compile('</a:t>
            </a:r>
            <a:r>
              <a:rPr lang="en-US" sz="2000" dirty="0" err="1"/>
              <a:t>RobocOp</a:t>
            </a:r>
            <a:r>
              <a:rPr lang="en-US" sz="2000" dirty="0"/>
              <a:t>')</a:t>
            </a:r>
          </a:p>
          <a:p>
            <a:pPr>
              <a:buFont typeface="Wingdings" panose="05000000000000000000" pitchFamily="2" charset="2"/>
              <a:buChar char="§"/>
            </a:pPr>
            <a:r>
              <a:rPr lang="en-US" sz="2000" dirty="0"/>
              <a:t>But sometimes you care only about matching the letters without worrying whether they’re uppercase or lowercase. To make your regex case-insensitive, you can pass </a:t>
            </a:r>
            <a:r>
              <a:rPr lang="en-US" sz="2000" dirty="0" err="1"/>
              <a:t>re.IGNORECASE</a:t>
            </a:r>
            <a:r>
              <a:rPr lang="en-US" sz="2000" dirty="0"/>
              <a:t> or </a:t>
            </a:r>
            <a:r>
              <a:rPr lang="en-US" sz="2000" dirty="0" err="1"/>
              <a:t>re.I</a:t>
            </a:r>
            <a:r>
              <a:rPr lang="en-US" sz="2000" dirty="0"/>
              <a:t> as a second argument to re.compile(). Enter the following into the interactive shell</a:t>
            </a:r>
            <a:r>
              <a:rPr lang="en-US" sz="2000" dirty="0" smtClean="0"/>
              <a:t>:</a:t>
            </a:r>
          </a:p>
          <a:p>
            <a:pPr marL="0" indent="0">
              <a:buNone/>
            </a:pPr>
            <a:r>
              <a:rPr lang="en-US" sz="2000" dirty="0" smtClean="0"/>
              <a:t>	&gt;&gt;&gt; </a:t>
            </a:r>
            <a:r>
              <a:rPr lang="en-US" sz="2000" dirty="0" err="1"/>
              <a:t>robocop</a:t>
            </a:r>
            <a:r>
              <a:rPr lang="en-US" sz="2000" dirty="0"/>
              <a:t> = re.compile(</a:t>
            </a:r>
            <a:r>
              <a:rPr lang="en-US" sz="2000" dirty="0" err="1"/>
              <a:t>r'robocop</a:t>
            </a:r>
            <a:r>
              <a:rPr lang="en-US" sz="2000" dirty="0"/>
              <a:t>', </a:t>
            </a:r>
            <a:r>
              <a:rPr lang="en-US" sz="2000" dirty="0" err="1"/>
              <a:t>re.I</a:t>
            </a:r>
            <a:r>
              <a:rPr lang="en-US" sz="2000" dirty="0"/>
              <a:t>)</a:t>
            </a:r>
          </a:p>
          <a:p>
            <a:pPr marL="0" indent="0">
              <a:buNone/>
            </a:pPr>
            <a:r>
              <a:rPr lang="en-US" sz="2000" dirty="0" smtClean="0"/>
              <a:t>	&gt;&gt;&gt; </a:t>
            </a:r>
            <a:r>
              <a:rPr lang="en-US" sz="2000" dirty="0" err="1"/>
              <a:t>robocop.search</a:t>
            </a:r>
            <a:r>
              <a:rPr lang="en-US" sz="2000" dirty="0"/>
              <a:t>('Robocop is part man, part machine, all cop.').group()</a:t>
            </a:r>
          </a:p>
          <a:p>
            <a:pPr marL="0" indent="0">
              <a:buNone/>
            </a:pPr>
            <a:r>
              <a:rPr lang="en-US" sz="2000" dirty="0" smtClean="0"/>
              <a:t>	 'Robocop</a:t>
            </a:r>
            <a:r>
              <a:rPr lang="en-US" sz="2000" dirty="0"/>
              <a:t>'</a:t>
            </a:r>
          </a:p>
          <a:p>
            <a:pPr marL="0" indent="0">
              <a:buNone/>
            </a:pPr>
            <a:r>
              <a:rPr lang="en-US" sz="2000" dirty="0" smtClean="0"/>
              <a:t>	&gt;&gt;&gt; </a:t>
            </a:r>
            <a:r>
              <a:rPr lang="en-US" sz="2000" dirty="0" err="1"/>
              <a:t>robocop.search</a:t>
            </a:r>
            <a:r>
              <a:rPr lang="en-US" sz="2000" dirty="0"/>
              <a:t>('ROBOCOP protects the innocent.').group()</a:t>
            </a:r>
          </a:p>
          <a:p>
            <a:pPr marL="0" indent="0">
              <a:buNone/>
            </a:pPr>
            <a:r>
              <a:rPr lang="en-US" sz="2000" dirty="0" smtClean="0"/>
              <a:t> 	'ROBOCOP</a:t>
            </a:r>
            <a:r>
              <a:rPr lang="en-US" sz="2000" dirty="0"/>
              <a:t>'</a:t>
            </a:r>
          </a:p>
          <a:p>
            <a:pPr marL="0" indent="0">
              <a:buNone/>
            </a:pPr>
            <a:r>
              <a:rPr lang="en-US" sz="2000" dirty="0" smtClean="0"/>
              <a:t>	&gt;&gt;&gt; </a:t>
            </a:r>
            <a:r>
              <a:rPr lang="en-US" sz="2000" dirty="0" err="1"/>
              <a:t>robocop.search</a:t>
            </a:r>
            <a:r>
              <a:rPr lang="en-US" sz="2000" dirty="0"/>
              <a:t>('Al, why does your programming book talk about </a:t>
            </a:r>
            <a:r>
              <a:rPr lang="en-US" sz="2000" dirty="0" err="1"/>
              <a:t>robocop</a:t>
            </a:r>
            <a:r>
              <a:rPr lang="en-US" sz="2000" dirty="0"/>
              <a:t> so much?').group()</a:t>
            </a:r>
          </a:p>
          <a:p>
            <a:pPr marL="0" indent="0">
              <a:buNone/>
            </a:pPr>
            <a:r>
              <a:rPr lang="en-US" sz="2000" dirty="0" smtClean="0"/>
              <a:t>	'</a:t>
            </a:r>
            <a:r>
              <a:rPr lang="en-US" sz="2000" dirty="0" err="1" smtClean="0"/>
              <a:t>robocop</a:t>
            </a:r>
            <a:r>
              <a:rPr lang="en-US" sz="2000" dirty="0"/>
              <a:t>'</a:t>
            </a:r>
            <a:endParaRPr lang="en-US" sz="2000" dirty="0" smtClean="0"/>
          </a:p>
          <a:p>
            <a:pPr>
              <a:buFont typeface="Wingdings" panose="05000000000000000000" pitchFamily="2" charset="2"/>
              <a:buChar char="§"/>
            </a:pPr>
            <a:endParaRPr lang="en-US" sz="2000" dirty="0" smtClean="0"/>
          </a:p>
        </p:txBody>
      </p:sp>
      <p:sp>
        <p:nvSpPr>
          <p:cNvPr id="9" name="Title 1"/>
          <p:cNvSpPr>
            <a:spLocks noGrp="1"/>
          </p:cNvSpPr>
          <p:nvPr>
            <p:ph type="title"/>
          </p:nvPr>
        </p:nvSpPr>
        <p:spPr>
          <a:xfrm>
            <a:off x="0" y="0"/>
            <a:ext cx="10907486" cy="487680"/>
          </a:xfrm>
        </p:spPr>
        <p:txBody>
          <a:bodyPr>
            <a:noAutofit/>
          </a:bodyPr>
          <a:lstStyle/>
          <a:p>
            <a:r>
              <a:rPr lang="en-US" sz="4000" b="1" cap="small" dirty="0" smtClean="0">
                <a:solidFill>
                  <a:srgbClr val="C00000"/>
                </a:solidFill>
              </a:rPr>
              <a:t> CASE INSENSITIVE MATCHING</a:t>
            </a:r>
            <a:endParaRPr lang="en-US" sz="4000" b="1" cap="small" dirty="0">
              <a:solidFill>
                <a:srgbClr val="C00000"/>
              </a:solidFill>
            </a:endParaRPr>
          </a:p>
        </p:txBody>
      </p:sp>
    </p:spTree>
    <p:extLst>
      <p:ext uri="{BB962C8B-B14F-4D97-AF65-F5344CB8AC3E}">
        <p14:creationId xmlns:p14="http://schemas.microsoft.com/office/powerpoint/2010/main" val="87762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20" y="1222881"/>
            <a:ext cx="5897880" cy="158127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720" y="762001"/>
            <a:ext cx="5943600" cy="3368040"/>
          </a:xfrm>
          <a:prstGeom prst="rect">
            <a:avLst/>
          </a:prstGeom>
        </p:spPr>
      </p:pic>
      <p:sp>
        <p:nvSpPr>
          <p:cNvPr id="13" name="Title 1"/>
          <p:cNvSpPr>
            <a:spLocks noGrp="1"/>
          </p:cNvSpPr>
          <p:nvPr>
            <p:ph type="title"/>
          </p:nvPr>
        </p:nvSpPr>
        <p:spPr>
          <a:xfrm>
            <a:off x="0" y="0"/>
            <a:ext cx="2965269" cy="620265"/>
          </a:xfrm>
        </p:spPr>
        <p:txBody>
          <a:bodyPr>
            <a:normAutofit/>
          </a:bodyPr>
          <a:lstStyle/>
          <a:p>
            <a:r>
              <a:rPr lang="en-US" sz="3600" b="1" dirty="0" smtClean="0">
                <a:solidFill>
                  <a:srgbClr val="C00000"/>
                </a:solidFill>
              </a:rPr>
              <a:t>REGEX</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880" y="3764280"/>
            <a:ext cx="8549640" cy="2742247"/>
          </a:xfrm>
          <a:prstGeom prst="rect">
            <a:avLst/>
          </a:prstGeom>
        </p:spPr>
      </p:pic>
    </p:spTree>
    <p:extLst>
      <p:ext uri="{BB962C8B-B14F-4D97-AF65-F5344CB8AC3E}">
        <p14:creationId xmlns:p14="http://schemas.microsoft.com/office/powerpoint/2010/main" val="20794767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920" y="640080"/>
            <a:ext cx="11948160" cy="5924266"/>
          </a:xfrm>
        </p:spPr>
        <p:txBody>
          <a:bodyPr>
            <a:normAutofit/>
          </a:bodyPr>
          <a:lstStyle/>
          <a:p>
            <a:pPr>
              <a:buFont typeface="Wingdings" panose="05000000000000000000" pitchFamily="2" charset="2"/>
              <a:buChar char="§"/>
            </a:pPr>
            <a:r>
              <a:rPr lang="en-US" sz="2000" dirty="0"/>
              <a:t>Regular expressions can not only find text patterns but can also substitute new text in place of those patterns. The sub() method for Regex objects is passed two arguments. The first argument is a string to replace any matches. The second is the string for the regular expression. The sub() method returns a string with the substitutions applied.</a:t>
            </a:r>
          </a:p>
          <a:p>
            <a:pPr>
              <a:buFont typeface="Wingdings" panose="05000000000000000000" pitchFamily="2" charset="2"/>
              <a:buChar char="§"/>
            </a:pPr>
            <a:r>
              <a:rPr lang="en-US" sz="2000" dirty="0"/>
              <a:t>For example, enter the following into the interactive shell</a:t>
            </a:r>
            <a:r>
              <a:rPr lang="en-US" sz="2000" dirty="0" smtClean="0"/>
              <a:t>:</a:t>
            </a:r>
          </a:p>
          <a:p>
            <a:pPr marL="0" indent="0">
              <a:buNone/>
            </a:pPr>
            <a:r>
              <a:rPr lang="en-US" sz="2000" dirty="0" smtClean="0"/>
              <a:t>	&gt;&gt;&gt; </a:t>
            </a:r>
            <a:r>
              <a:rPr lang="en-US" sz="2000" dirty="0"/>
              <a:t>namesRegex = re.compile(</a:t>
            </a:r>
            <a:r>
              <a:rPr lang="en-US" sz="2000" dirty="0" err="1"/>
              <a:t>r'Agent</a:t>
            </a:r>
            <a:r>
              <a:rPr lang="en-US" sz="2000" dirty="0"/>
              <a:t> \w+')</a:t>
            </a:r>
          </a:p>
          <a:p>
            <a:pPr marL="0" indent="0">
              <a:buNone/>
            </a:pPr>
            <a:r>
              <a:rPr lang="en-US" sz="2000" dirty="0" smtClean="0"/>
              <a:t>	&gt;&gt;&gt; </a:t>
            </a:r>
            <a:r>
              <a:rPr lang="en-US" sz="2000" dirty="0"/>
              <a:t>namesRegex.sub('CENSORED', 'Agent Alice gave the secret documents to Agent Bob.')</a:t>
            </a:r>
          </a:p>
          <a:p>
            <a:pPr marL="0" indent="0">
              <a:buNone/>
            </a:pPr>
            <a:r>
              <a:rPr lang="en-US" sz="2000" dirty="0" smtClean="0"/>
              <a:t>	'CENSORED gave </a:t>
            </a:r>
            <a:r>
              <a:rPr lang="en-US" sz="2000" dirty="0"/>
              <a:t>the secret documents to CENSORED</a:t>
            </a:r>
            <a:r>
              <a:rPr lang="en-US" sz="2000" dirty="0" smtClean="0"/>
              <a:t>.‘</a:t>
            </a:r>
          </a:p>
          <a:p>
            <a:pPr>
              <a:buFont typeface="Wingdings" panose="05000000000000000000" pitchFamily="2" charset="2"/>
              <a:buChar char="§"/>
            </a:pPr>
            <a:r>
              <a:rPr lang="en-US" sz="2000" dirty="0"/>
              <a:t>Sometimes you may need to use the matched text itself as part of the substitution. In the first argument to sub(), you can type \1, \2, \3, and so on, to mean “Enter the text of group 1, 2, 3, and so on, in the substitution."</a:t>
            </a:r>
          </a:p>
          <a:p>
            <a:pPr>
              <a:buFont typeface="Wingdings" panose="05000000000000000000" pitchFamily="2" charset="2"/>
              <a:buChar char="§"/>
            </a:pPr>
            <a:r>
              <a:rPr lang="en-US" sz="2000" dirty="0"/>
              <a:t>For example, say you want to censor the names of the secret agents by showing just the first letters of their names. To do this, you could use the regex Agent (\w)\w* and pass r'\1****' as the first argument to sub(). The \1 in that string will be replaced by whatever text was matched by group 1—that is, the (\w) group of the regular expression</a:t>
            </a:r>
            <a:r>
              <a:rPr lang="en-US" sz="2000" dirty="0" smtClean="0"/>
              <a:t>.</a:t>
            </a:r>
          </a:p>
          <a:p>
            <a:pPr marL="0" indent="0">
              <a:buNone/>
            </a:pPr>
            <a:r>
              <a:rPr lang="en-US" sz="2000" dirty="0" smtClean="0"/>
              <a:t>	&gt;&gt;&gt; </a:t>
            </a:r>
            <a:r>
              <a:rPr lang="en-US" sz="2000" dirty="0"/>
              <a:t>agentNamesRegex = re.compile(</a:t>
            </a:r>
            <a:r>
              <a:rPr lang="en-US" sz="2000" dirty="0" err="1"/>
              <a:t>r'Agent</a:t>
            </a:r>
            <a:r>
              <a:rPr lang="en-US" sz="2000" dirty="0"/>
              <a:t> (\w)\w*')</a:t>
            </a:r>
          </a:p>
          <a:p>
            <a:pPr marL="0" indent="0">
              <a:buNone/>
            </a:pPr>
            <a:r>
              <a:rPr lang="en-US" sz="2000" dirty="0" smtClean="0"/>
              <a:t>	&gt;&gt;&gt; </a:t>
            </a:r>
            <a:r>
              <a:rPr lang="en-US" sz="2000" dirty="0"/>
              <a:t>agentNamesRegex.sub(r'\1****', 'Agent Alice told Agent Carol that Agent</a:t>
            </a:r>
          </a:p>
          <a:p>
            <a:pPr marL="0" indent="0">
              <a:buNone/>
            </a:pPr>
            <a:r>
              <a:rPr lang="en-US" sz="2000" dirty="0" smtClean="0"/>
              <a:t>	Eve </a:t>
            </a:r>
            <a:r>
              <a:rPr lang="en-US" sz="2000" dirty="0"/>
              <a:t>knew Agent Bob was a double agent.')</a:t>
            </a:r>
          </a:p>
          <a:p>
            <a:pPr marL="0" indent="0">
              <a:buNone/>
            </a:pPr>
            <a:r>
              <a:rPr lang="en-US" sz="2000" dirty="0" smtClean="0"/>
              <a:t>	A</a:t>
            </a:r>
            <a:r>
              <a:rPr lang="en-US" sz="2000" dirty="0"/>
              <a:t>**** told C**** that E**** knew B**** was a double agent.'</a:t>
            </a:r>
            <a:endParaRPr lang="en-US" sz="2000" dirty="0" smtClean="0"/>
          </a:p>
        </p:txBody>
      </p:sp>
      <p:sp>
        <p:nvSpPr>
          <p:cNvPr id="9" name="Title 1"/>
          <p:cNvSpPr>
            <a:spLocks noGrp="1"/>
          </p:cNvSpPr>
          <p:nvPr>
            <p:ph type="title"/>
          </p:nvPr>
        </p:nvSpPr>
        <p:spPr>
          <a:xfrm>
            <a:off x="0" y="0"/>
            <a:ext cx="10907486" cy="487680"/>
          </a:xfrm>
        </p:spPr>
        <p:txBody>
          <a:bodyPr>
            <a:noAutofit/>
          </a:bodyPr>
          <a:lstStyle/>
          <a:p>
            <a:r>
              <a:rPr lang="en-US" sz="3600" b="1" cap="small" dirty="0" smtClean="0">
                <a:solidFill>
                  <a:srgbClr val="C00000"/>
                </a:solidFill>
              </a:rPr>
              <a:t> </a:t>
            </a:r>
            <a:r>
              <a:rPr lang="en-US" sz="2800" b="1" cap="small" dirty="0" smtClean="0">
                <a:solidFill>
                  <a:srgbClr val="C00000"/>
                </a:solidFill>
              </a:rPr>
              <a:t>Substituting </a:t>
            </a:r>
            <a:r>
              <a:rPr lang="en-US" sz="2800" b="1" cap="small" dirty="0">
                <a:solidFill>
                  <a:srgbClr val="C00000"/>
                </a:solidFill>
              </a:rPr>
              <a:t>Strings with the sub() Method</a:t>
            </a:r>
            <a:endParaRPr lang="en-US" sz="3600" b="1" cap="small" dirty="0">
              <a:solidFill>
                <a:srgbClr val="C00000"/>
              </a:solidFill>
            </a:endParaRPr>
          </a:p>
        </p:txBody>
      </p:sp>
    </p:spTree>
    <p:extLst>
      <p:ext uri="{BB962C8B-B14F-4D97-AF65-F5344CB8AC3E}">
        <p14:creationId xmlns:p14="http://schemas.microsoft.com/office/powerpoint/2010/main" val="16373414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920" y="640080"/>
            <a:ext cx="11948160" cy="5924266"/>
          </a:xfrm>
        </p:spPr>
        <p:txBody>
          <a:bodyPr>
            <a:normAutofit fontScale="85000" lnSpcReduction="20000"/>
          </a:bodyPr>
          <a:lstStyle/>
          <a:p>
            <a:pPr>
              <a:buFont typeface="Wingdings" panose="05000000000000000000" pitchFamily="2" charset="2"/>
              <a:buChar char="§"/>
            </a:pPr>
            <a:r>
              <a:rPr lang="en-US" sz="2000" dirty="0"/>
              <a:t>Regular expressions are fine if the text pattern you need to match is simple. But matching complicated text patterns might require long, convoluted regular expressions. You can mitigate this by telling the re.compile() function to ignore whitespace and comments inside the regular expression string. This “verbose mode” can be enabled by passing the variable </a:t>
            </a:r>
            <a:r>
              <a:rPr lang="en-US" sz="2000" b="1" dirty="0"/>
              <a:t>re.VERBOSE</a:t>
            </a:r>
            <a:r>
              <a:rPr lang="en-US" sz="2000" dirty="0"/>
              <a:t> as the second argument to re.compile().</a:t>
            </a:r>
          </a:p>
          <a:p>
            <a:pPr>
              <a:buFont typeface="Wingdings" panose="05000000000000000000" pitchFamily="2" charset="2"/>
              <a:buChar char="§"/>
            </a:pPr>
            <a:r>
              <a:rPr lang="en-US" sz="2000" dirty="0"/>
              <a:t>Now instead of a hard-to-read regular expression like this:</a:t>
            </a:r>
          </a:p>
          <a:p>
            <a:pPr marL="0" indent="0">
              <a:buNone/>
            </a:pPr>
            <a:r>
              <a:rPr lang="en-US" sz="2000" dirty="0" smtClean="0"/>
              <a:t>	</a:t>
            </a:r>
            <a:r>
              <a:rPr lang="en-US" sz="2000" dirty="0" err="1" smtClean="0"/>
              <a:t>phoneRegex</a:t>
            </a:r>
            <a:r>
              <a:rPr lang="en-US" sz="2000" dirty="0" smtClean="0"/>
              <a:t> </a:t>
            </a:r>
            <a:r>
              <a:rPr lang="en-US" sz="2000" dirty="0"/>
              <a:t>= re.compile(r'((\d{3}|\(\d{3}\))?(\s|-|\.)?\d{3}(\s|-|\.)\d{4}</a:t>
            </a:r>
          </a:p>
          <a:p>
            <a:pPr marL="0" indent="0">
              <a:buNone/>
            </a:pPr>
            <a:r>
              <a:rPr lang="en-US" sz="2000" dirty="0" smtClean="0"/>
              <a:t>	(\</a:t>
            </a:r>
            <a:r>
              <a:rPr lang="en-US" sz="2000" dirty="0"/>
              <a:t>s*(</a:t>
            </a:r>
            <a:r>
              <a:rPr lang="en-US" sz="2000" dirty="0" err="1"/>
              <a:t>ext|x|ext</a:t>
            </a:r>
            <a:r>
              <a:rPr lang="en-US" sz="2000" dirty="0"/>
              <a:t>.)\s*\d{2,5})?)')</a:t>
            </a:r>
          </a:p>
          <a:p>
            <a:pPr>
              <a:buFont typeface="Wingdings" panose="05000000000000000000" pitchFamily="2" charset="2"/>
              <a:buChar char="§"/>
            </a:pPr>
            <a:r>
              <a:rPr lang="en-US" sz="2000" dirty="0" smtClean="0"/>
              <a:t>You </a:t>
            </a:r>
            <a:r>
              <a:rPr lang="en-US" sz="2000" dirty="0"/>
              <a:t>can spread the regular expression over multiple lines with comments like this:</a:t>
            </a:r>
          </a:p>
          <a:p>
            <a:pPr marL="457200" lvl="1" indent="0">
              <a:buNone/>
            </a:pPr>
            <a:r>
              <a:rPr lang="en-US" sz="2600" dirty="0" err="1"/>
              <a:t>phoneRegex</a:t>
            </a:r>
            <a:r>
              <a:rPr lang="en-US" sz="2600" dirty="0"/>
              <a:t> = re.compile(r'''(</a:t>
            </a:r>
          </a:p>
          <a:p>
            <a:pPr marL="457200" lvl="1" indent="0">
              <a:buNone/>
            </a:pPr>
            <a:r>
              <a:rPr lang="en-US" sz="2600" dirty="0" smtClean="0"/>
              <a:t>(\</a:t>
            </a:r>
            <a:r>
              <a:rPr lang="en-US" sz="2600" dirty="0"/>
              <a:t>d{3}|\(\d{3}\))?     </a:t>
            </a:r>
            <a:r>
              <a:rPr lang="en-US" sz="2600" dirty="0" smtClean="0"/>
              <a:t># </a:t>
            </a:r>
            <a:r>
              <a:rPr lang="en-US" sz="2600" dirty="0"/>
              <a:t>area </a:t>
            </a:r>
            <a:r>
              <a:rPr lang="en-US" sz="2600" dirty="0" smtClean="0"/>
              <a:t>code</a:t>
            </a:r>
          </a:p>
          <a:p>
            <a:pPr marL="457200" lvl="1" indent="0">
              <a:buNone/>
            </a:pPr>
            <a:r>
              <a:rPr lang="en-US" sz="2600" dirty="0" smtClean="0"/>
              <a:t>(\s|-|\.)?                    # separator</a:t>
            </a:r>
          </a:p>
          <a:p>
            <a:pPr marL="457200" lvl="1" indent="0">
              <a:buNone/>
            </a:pPr>
            <a:r>
              <a:rPr lang="en-US" sz="2600" dirty="0" smtClean="0"/>
              <a:t>\</a:t>
            </a:r>
            <a:r>
              <a:rPr lang="en-US" sz="2600" dirty="0"/>
              <a:t>d{3}                         # first 3 digits</a:t>
            </a:r>
          </a:p>
          <a:p>
            <a:pPr marL="457200" lvl="1" indent="0">
              <a:buNone/>
            </a:pPr>
            <a:r>
              <a:rPr lang="en-US" sz="2600" dirty="0" smtClean="0"/>
              <a:t>(\</a:t>
            </a:r>
            <a:r>
              <a:rPr lang="en-US" sz="2600" dirty="0"/>
              <a:t>s|-|\.)                     # </a:t>
            </a:r>
            <a:r>
              <a:rPr lang="en-US" sz="2600" dirty="0" smtClean="0"/>
              <a:t>separator</a:t>
            </a:r>
          </a:p>
          <a:p>
            <a:pPr marL="457200" lvl="1" indent="0">
              <a:buNone/>
            </a:pPr>
            <a:r>
              <a:rPr lang="en-US" sz="2600" dirty="0" smtClean="0"/>
              <a:t>\d{4}                         # last 4 digits</a:t>
            </a:r>
          </a:p>
          <a:p>
            <a:pPr marL="457200" lvl="1" indent="0">
              <a:buNone/>
            </a:pPr>
            <a:r>
              <a:rPr lang="en-US" sz="2600" dirty="0" smtClean="0"/>
              <a:t>(\</a:t>
            </a:r>
            <a:r>
              <a:rPr lang="en-US" sz="2600" dirty="0"/>
              <a:t>s*(</a:t>
            </a:r>
            <a:r>
              <a:rPr lang="en-US" sz="2600" dirty="0" err="1"/>
              <a:t>ext|x|ext</a:t>
            </a:r>
            <a:r>
              <a:rPr lang="en-US" sz="2600" dirty="0"/>
              <a:t>.)\s*\d{2,5})?  # extension</a:t>
            </a:r>
          </a:p>
          <a:p>
            <a:pPr marL="457200" lvl="1" indent="0">
              <a:buNone/>
            </a:pPr>
            <a:r>
              <a:rPr lang="en-US" sz="2600" dirty="0" smtClean="0"/>
              <a:t>)''', </a:t>
            </a:r>
            <a:r>
              <a:rPr lang="en-US" sz="2600" dirty="0"/>
              <a:t>re.VERBOSE)</a:t>
            </a:r>
          </a:p>
          <a:p>
            <a:pPr>
              <a:buFont typeface="Wingdings" panose="05000000000000000000" pitchFamily="2" charset="2"/>
              <a:buChar char="§"/>
            </a:pPr>
            <a:r>
              <a:rPr lang="en-US" sz="2000" dirty="0"/>
              <a:t>Note how the previous example uses the triple-quote syntax (''') to create a multiline string so that you can spread the regular expression definition over many lines, making it much more legible.</a:t>
            </a:r>
          </a:p>
          <a:p>
            <a:pPr>
              <a:buFont typeface="Wingdings" panose="05000000000000000000" pitchFamily="2" charset="2"/>
              <a:buChar char="§"/>
            </a:pPr>
            <a:r>
              <a:rPr lang="en-US" sz="2000" dirty="0"/>
              <a:t>The comment rules inside the regular expression string are the same as regular Python code: The # symbol and everything after it to the end of the line are ignored. Also, the extra spaces inside the multiline string for the regular expression are not considered part of the text pattern to be matched. This lets you organize the regular expression so it’s easier to read.</a:t>
            </a:r>
            <a:endParaRPr lang="en-US" sz="2000" dirty="0" smtClean="0"/>
          </a:p>
        </p:txBody>
      </p:sp>
      <p:sp>
        <p:nvSpPr>
          <p:cNvPr id="9" name="Title 1"/>
          <p:cNvSpPr>
            <a:spLocks noGrp="1"/>
          </p:cNvSpPr>
          <p:nvPr>
            <p:ph type="title"/>
          </p:nvPr>
        </p:nvSpPr>
        <p:spPr>
          <a:xfrm>
            <a:off x="0" y="0"/>
            <a:ext cx="10907486" cy="487680"/>
          </a:xfrm>
        </p:spPr>
        <p:txBody>
          <a:bodyPr>
            <a:noAutofit/>
          </a:bodyPr>
          <a:lstStyle/>
          <a:p>
            <a:r>
              <a:rPr lang="en-US" sz="3200" b="1" cap="small" dirty="0" smtClean="0">
                <a:solidFill>
                  <a:srgbClr val="C00000"/>
                </a:solidFill>
              </a:rPr>
              <a:t>MANAGING COMPLEX REGEXES</a:t>
            </a:r>
            <a:endParaRPr lang="en-US" sz="3200" b="1" cap="small" dirty="0">
              <a:solidFill>
                <a:srgbClr val="C00000"/>
              </a:solidFill>
            </a:endParaRPr>
          </a:p>
        </p:txBody>
      </p:sp>
    </p:spTree>
    <p:extLst>
      <p:ext uri="{BB962C8B-B14F-4D97-AF65-F5344CB8AC3E}">
        <p14:creationId xmlns:p14="http://schemas.microsoft.com/office/powerpoint/2010/main" val="3258619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3840" y="705134"/>
            <a:ext cx="11948160" cy="5070826"/>
          </a:xfrm>
        </p:spPr>
        <p:txBody>
          <a:bodyPr>
            <a:normAutofit/>
          </a:bodyPr>
          <a:lstStyle/>
          <a:p>
            <a:pPr>
              <a:buFont typeface="Wingdings" panose="05000000000000000000" pitchFamily="2" charset="2"/>
              <a:buChar char="§"/>
            </a:pPr>
            <a:r>
              <a:rPr lang="en-US" sz="2000" dirty="0"/>
              <a:t>What if you want to use re.VERBOSE to write comments in your regular expression but also want to use </a:t>
            </a:r>
            <a:r>
              <a:rPr lang="en-US" sz="2000" dirty="0" err="1"/>
              <a:t>re.IGNORECASE</a:t>
            </a:r>
            <a:r>
              <a:rPr lang="en-US" sz="2000" dirty="0"/>
              <a:t> to ignore capitalization? Unfortunately, the re.compile() function takes only a single value as its second argument. You can get around this limitation by combining the </a:t>
            </a:r>
            <a:r>
              <a:rPr lang="en-US" sz="2000" dirty="0" err="1"/>
              <a:t>re.IGNORECASE</a:t>
            </a:r>
            <a:r>
              <a:rPr lang="en-US" sz="2000" dirty="0"/>
              <a:t>, re.DOTALL, and re.VERBOSE variables using the pipe character (|), which in this context is known as the bitwise or operator.</a:t>
            </a:r>
          </a:p>
          <a:p>
            <a:pPr>
              <a:buFont typeface="Wingdings" panose="05000000000000000000" pitchFamily="2" charset="2"/>
              <a:buChar char="§"/>
            </a:pPr>
            <a:r>
              <a:rPr lang="en-US" sz="2000" dirty="0"/>
              <a:t>So if you want a regular expression that’s case-insensitive and includes newlines to match the dot character, you would form your re.compile() call like this:</a:t>
            </a:r>
          </a:p>
          <a:p>
            <a:pPr marL="0" indent="0">
              <a:buNone/>
            </a:pPr>
            <a:r>
              <a:rPr lang="en-US" sz="2000" dirty="0"/>
              <a:t>&gt;&gt;&gt; </a:t>
            </a:r>
            <a:r>
              <a:rPr lang="en-US" sz="2000" dirty="0" err="1"/>
              <a:t>someRegexValue</a:t>
            </a:r>
            <a:r>
              <a:rPr lang="en-US" sz="2000" dirty="0"/>
              <a:t> = re.compile('foo', </a:t>
            </a:r>
            <a:r>
              <a:rPr lang="en-US" sz="2000" dirty="0" err="1"/>
              <a:t>re.IGNORECASE</a:t>
            </a:r>
            <a:r>
              <a:rPr lang="en-US" sz="2000" dirty="0"/>
              <a:t> | re.DOTALL)</a:t>
            </a:r>
          </a:p>
          <a:p>
            <a:pPr>
              <a:buFont typeface="Wingdings" panose="05000000000000000000" pitchFamily="2" charset="2"/>
              <a:buChar char="§"/>
            </a:pPr>
            <a:r>
              <a:rPr lang="en-US" sz="2000" dirty="0"/>
              <a:t>All three options for the second argument will look like this:</a:t>
            </a:r>
          </a:p>
          <a:p>
            <a:pPr marL="0" indent="0">
              <a:buNone/>
            </a:pPr>
            <a:r>
              <a:rPr lang="en-US" sz="2000" dirty="0"/>
              <a:t>&gt;&gt;&gt; </a:t>
            </a:r>
            <a:r>
              <a:rPr lang="en-US" sz="2000" dirty="0" err="1"/>
              <a:t>someRegexValue</a:t>
            </a:r>
            <a:r>
              <a:rPr lang="en-US" sz="2000" dirty="0"/>
              <a:t> = re.compile('foo', </a:t>
            </a:r>
            <a:r>
              <a:rPr lang="en-US" sz="2000" dirty="0" err="1"/>
              <a:t>re.IGNORECASE</a:t>
            </a:r>
            <a:r>
              <a:rPr lang="en-US" sz="2000" dirty="0"/>
              <a:t> | re.DOTALL | re.VERBOSE)</a:t>
            </a:r>
          </a:p>
          <a:p>
            <a:pPr>
              <a:buFont typeface="Wingdings" panose="05000000000000000000" pitchFamily="2" charset="2"/>
              <a:buChar char="§"/>
            </a:pPr>
            <a:r>
              <a:rPr lang="en-US" sz="2000" dirty="0"/>
              <a:t>This syntax is a little old-fashioned and originates from early versions of Python. </a:t>
            </a:r>
            <a:endParaRPr lang="en-US" sz="2000" dirty="0" smtClean="0"/>
          </a:p>
        </p:txBody>
      </p:sp>
      <p:sp>
        <p:nvSpPr>
          <p:cNvPr id="9" name="Title 1"/>
          <p:cNvSpPr>
            <a:spLocks noGrp="1"/>
          </p:cNvSpPr>
          <p:nvPr>
            <p:ph type="title"/>
          </p:nvPr>
        </p:nvSpPr>
        <p:spPr>
          <a:xfrm>
            <a:off x="-1" y="-1"/>
            <a:ext cx="8908869" cy="574767"/>
          </a:xfrm>
        </p:spPr>
        <p:txBody>
          <a:bodyPr>
            <a:noAutofit/>
          </a:bodyPr>
          <a:lstStyle/>
          <a:p>
            <a:r>
              <a:rPr lang="en-US" sz="2400" b="1" cap="small" dirty="0" smtClean="0">
                <a:solidFill>
                  <a:srgbClr val="C00000"/>
                </a:solidFill>
              </a:rPr>
              <a:t>COMBINING VERBOSE,DOTALL AND IGNORE MODES</a:t>
            </a:r>
            <a:endParaRPr lang="en-US" sz="4800" b="1" cap="small" dirty="0">
              <a:solidFill>
                <a:srgbClr val="C00000"/>
              </a:solidFill>
            </a:endParaRPr>
          </a:p>
        </p:txBody>
      </p:sp>
    </p:spTree>
    <p:extLst>
      <p:ext uri="{BB962C8B-B14F-4D97-AF65-F5344CB8AC3E}">
        <p14:creationId xmlns:p14="http://schemas.microsoft.com/office/powerpoint/2010/main" val="1631542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640079"/>
            <a:ext cx="4232366" cy="2831951"/>
          </a:xfrm>
        </p:spPr>
      </p:pic>
      <p:sp>
        <p:nvSpPr>
          <p:cNvPr id="9" name="Title 1"/>
          <p:cNvSpPr>
            <a:spLocks noGrp="1"/>
          </p:cNvSpPr>
          <p:nvPr>
            <p:ph type="title"/>
          </p:nvPr>
        </p:nvSpPr>
        <p:spPr>
          <a:xfrm>
            <a:off x="213360" y="106680"/>
            <a:ext cx="11871960" cy="457200"/>
          </a:xfrm>
        </p:spPr>
        <p:txBody>
          <a:bodyPr>
            <a:noAutofit/>
          </a:bodyPr>
          <a:lstStyle/>
          <a:p>
            <a:r>
              <a:rPr lang="en-US" sz="3600" b="1" cap="small" dirty="0" smtClean="0">
                <a:solidFill>
                  <a:srgbClr val="C00000"/>
                </a:solidFill>
              </a:rPr>
              <a:t> PYTHON</a:t>
            </a:r>
            <a:r>
              <a:rPr lang="en-US" sz="1600" b="1" cap="small" dirty="0" smtClean="0">
                <a:solidFill>
                  <a:srgbClr val="C00000"/>
                </a:solidFill>
              </a:rPr>
              <a:t> </a:t>
            </a:r>
            <a:r>
              <a:rPr lang="en-US" sz="3600" b="1" cap="small" dirty="0">
                <a:solidFill>
                  <a:srgbClr val="C00000"/>
                </a:solidFill>
              </a:rPr>
              <a:t>MULTITHREADING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3360" y="563880"/>
            <a:ext cx="4358640" cy="257556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 y="3596641"/>
            <a:ext cx="4251960" cy="2346960"/>
          </a:xfrm>
          <a:prstGeom prst="rect">
            <a:avLst/>
          </a:prstGeom>
        </p:spPr>
      </p:pic>
      <p:sp>
        <p:nvSpPr>
          <p:cNvPr id="6" name="TextBox 5"/>
          <p:cNvSpPr txBox="1"/>
          <p:nvPr/>
        </p:nvSpPr>
        <p:spPr>
          <a:xfrm>
            <a:off x="4754880" y="3246120"/>
            <a:ext cx="7223760" cy="2862322"/>
          </a:xfrm>
          <a:prstGeom prst="rect">
            <a:avLst/>
          </a:prstGeom>
          <a:noFill/>
        </p:spPr>
        <p:txBody>
          <a:bodyPr wrap="square" rtlCol="0">
            <a:spAutoFit/>
          </a:bodyPr>
          <a:lstStyle/>
          <a:p>
            <a:pPr marL="342900" indent="-342900">
              <a:buFont typeface="Wingdings" panose="05000000000000000000" pitchFamily="2" charset="2"/>
              <a:buChar char="ü"/>
            </a:pPr>
            <a:r>
              <a:rPr lang="en-US" dirty="0" smtClean="0"/>
              <a:t>One process, running Multiple instances.</a:t>
            </a:r>
          </a:p>
          <a:p>
            <a:pPr marL="342900" indent="-342900">
              <a:buFont typeface="Wingdings" panose="05000000000000000000" pitchFamily="2" charset="2"/>
              <a:buChar char="ü"/>
            </a:pPr>
            <a:r>
              <a:rPr lang="en-US" dirty="0" smtClean="0"/>
              <a:t>Helps reduce execution time.</a:t>
            </a:r>
          </a:p>
          <a:p>
            <a:pPr marL="342900" indent="-342900">
              <a:buFont typeface="Wingdings" panose="05000000000000000000" pitchFamily="2" charset="2"/>
              <a:buChar char="ü"/>
            </a:pPr>
            <a:r>
              <a:rPr lang="en-US" dirty="0" smtClean="0"/>
              <a:t>Works best with Multicore processors, makes maximum use of  multicore processors.</a:t>
            </a:r>
          </a:p>
          <a:p>
            <a:pPr marL="342900" indent="-342900">
              <a:buFont typeface="Wingdings" panose="05000000000000000000" pitchFamily="2" charset="2"/>
              <a:buChar char="ü"/>
            </a:pPr>
            <a:r>
              <a:rPr lang="en-US" dirty="0"/>
              <a:t>A thread has a starting point, an execution sequence, and a result. It has an instruction pointer that holds the current state of the thread and controls what executes next in what order</a:t>
            </a:r>
            <a:r>
              <a:rPr lang="en-US" dirty="0" smtClean="0"/>
              <a:t>.</a:t>
            </a:r>
          </a:p>
          <a:p>
            <a:pPr marL="342900" indent="-342900">
              <a:buFont typeface="Wingdings" panose="05000000000000000000" pitchFamily="2" charset="2"/>
              <a:buChar char="ü"/>
            </a:pPr>
            <a:r>
              <a:rPr lang="en-US" dirty="0"/>
              <a:t>Python multithreading mechanism is pretty user-friendly which you can learn quickly.</a:t>
            </a:r>
            <a:endParaRPr lang="en-US" dirty="0" smtClean="0"/>
          </a:p>
          <a:p>
            <a:pPr marL="342900" indent="-342900">
              <a:buAutoNum type="arabicPeriod"/>
            </a:pPr>
            <a:endParaRPr lang="en-US" dirty="0"/>
          </a:p>
        </p:txBody>
      </p:sp>
    </p:spTree>
    <p:extLst>
      <p:ext uri="{BB962C8B-B14F-4D97-AF65-F5344CB8AC3E}">
        <p14:creationId xmlns:p14="http://schemas.microsoft.com/office/powerpoint/2010/main" val="405677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76348" y="0"/>
            <a:ext cx="11323320" cy="441960"/>
          </a:xfrm>
        </p:spPr>
        <p:txBody>
          <a:bodyPr>
            <a:noAutofit/>
          </a:bodyPr>
          <a:lstStyle/>
          <a:p>
            <a:r>
              <a:rPr lang="en-US" b="1" cap="small" dirty="0" smtClean="0">
                <a:solidFill>
                  <a:srgbClr val="C00000"/>
                </a:solidFill>
              </a:rPr>
              <a:t> </a:t>
            </a:r>
            <a:r>
              <a:rPr lang="en-US" sz="3600" b="1" cap="small" dirty="0" smtClean="0">
                <a:solidFill>
                  <a:srgbClr val="C00000"/>
                </a:solidFill>
              </a:rPr>
              <a:t>PYTHON </a:t>
            </a:r>
            <a:r>
              <a:rPr lang="en-US" sz="3600" b="1" cap="small" dirty="0">
                <a:solidFill>
                  <a:srgbClr val="C00000"/>
                </a:solidFill>
              </a:rPr>
              <a:t>MULTITHREADING</a:t>
            </a:r>
            <a:endParaRPr lang="en-US" b="1" cap="small" dirty="0">
              <a:solidFill>
                <a:srgbClr val="C00000"/>
              </a:solidFill>
            </a:endParaRPr>
          </a:p>
        </p:txBody>
      </p:sp>
      <p:graphicFrame>
        <p:nvGraphicFramePr>
          <p:cNvPr id="7" name="Table 6"/>
          <p:cNvGraphicFramePr>
            <a:graphicFrameLocks noGrp="1"/>
          </p:cNvGraphicFramePr>
          <p:nvPr>
            <p:extLst/>
          </p:nvPr>
        </p:nvGraphicFramePr>
        <p:xfrm>
          <a:off x="762000" y="612986"/>
          <a:ext cx="11186160" cy="5304785"/>
        </p:xfrm>
        <a:graphic>
          <a:graphicData uri="http://schemas.openxmlformats.org/drawingml/2006/table">
            <a:tbl>
              <a:tblPr firstRow="1" bandRow="1">
                <a:tableStyleId>{5C22544A-7EE6-4342-B048-85BDC9FD1C3A}</a:tableStyleId>
              </a:tblPr>
              <a:tblGrid>
                <a:gridCol w="5593080">
                  <a:extLst>
                    <a:ext uri="{9D8B030D-6E8A-4147-A177-3AD203B41FA5}">
                      <a16:colId xmlns:a16="http://schemas.microsoft.com/office/drawing/2014/main" val="167719604"/>
                    </a:ext>
                  </a:extLst>
                </a:gridCol>
                <a:gridCol w="5593080">
                  <a:extLst>
                    <a:ext uri="{9D8B030D-6E8A-4147-A177-3AD203B41FA5}">
                      <a16:colId xmlns:a16="http://schemas.microsoft.com/office/drawing/2014/main" val="1985459121"/>
                    </a:ext>
                  </a:extLst>
                </a:gridCol>
              </a:tblGrid>
              <a:tr h="390934">
                <a:tc>
                  <a:txBody>
                    <a:bodyPr/>
                    <a:lstStyle/>
                    <a:p>
                      <a:pPr algn="ctr"/>
                      <a:r>
                        <a:rPr lang="en-US" sz="2400" dirty="0" smtClean="0"/>
                        <a:t>PROS</a:t>
                      </a:r>
                      <a:endParaRPr lang="en-US" dirty="0"/>
                    </a:p>
                  </a:txBody>
                  <a:tcPr/>
                </a:tc>
                <a:tc>
                  <a:txBody>
                    <a:bodyPr/>
                    <a:lstStyle/>
                    <a:p>
                      <a:pPr algn="ctr"/>
                      <a:r>
                        <a:rPr lang="en-US" sz="2400" dirty="0" smtClean="0"/>
                        <a:t>CONS</a:t>
                      </a:r>
                      <a:endParaRPr lang="en-US" dirty="0"/>
                    </a:p>
                  </a:txBody>
                  <a:tcPr/>
                </a:tc>
                <a:extLst>
                  <a:ext uri="{0D108BD9-81ED-4DB2-BD59-A6C34878D82A}">
                    <a16:rowId xmlns:a16="http://schemas.microsoft.com/office/drawing/2014/main" val="2768739352"/>
                  </a:ext>
                </a:extLst>
              </a:tr>
              <a:tr h="12509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mn-lt"/>
                          <a:ea typeface="+mn-ea"/>
                          <a:cs typeface="+mn-cs"/>
                        </a:rPr>
                        <a:t>Multithreading can significantly improve the speed of computation on multiprocessor or multi-core systems because each processor or core handles a separate thread concurrently.</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mn-lt"/>
                          <a:ea typeface="+mn-ea"/>
                          <a:cs typeface="+mn-cs"/>
                        </a:rPr>
                        <a:t>On a single processor system, multithreading wouldn’t impact the speed of computation. In fact, the system’s performance may downgrade due to the overhead of managing threads.</a:t>
                      </a:r>
                    </a:p>
                    <a:p>
                      <a:endParaRPr lang="en-US" sz="1400" dirty="0"/>
                    </a:p>
                  </a:txBody>
                  <a:tcPr/>
                </a:tc>
                <a:extLst>
                  <a:ext uri="{0D108BD9-81ED-4DB2-BD59-A6C34878D82A}">
                    <a16:rowId xmlns:a16="http://schemas.microsoft.com/office/drawing/2014/main" val="2186036687"/>
                  </a:ext>
                </a:extLst>
              </a:tr>
              <a:tr h="1016429">
                <a:tc>
                  <a:txBody>
                    <a:bodyPr/>
                    <a:lstStyle/>
                    <a:p>
                      <a:r>
                        <a:rPr lang="en-US" sz="1400" b="0" i="0" kern="1200" dirty="0" smtClean="0">
                          <a:solidFill>
                            <a:schemeClr val="dk1"/>
                          </a:solidFill>
                          <a:effectLst/>
                          <a:latin typeface="+mn-lt"/>
                          <a:ea typeface="+mn-ea"/>
                          <a:cs typeface="+mn-cs"/>
                        </a:rPr>
                        <a:t>Multithreading allows a program to remain responsive while one thread waits for input and another runs a GUI at the same time. This statement holds true for both multiprocessor or single processor systems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mn-lt"/>
                          <a:ea typeface="+mn-ea"/>
                          <a:cs typeface="+mn-cs"/>
                        </a:rPr>
                        <a:t>Synchronization is required to avoid mutual exclusion while accessing shared resources of the process. It directly leads to more memory and CPU utilization.</a:t>
                      </a:r>
                    </a:p>
                    <a:p>
                      <a:endParaRPr lang="en-US" sz="1400" dirty="0"/>
                    </a:p>
                  </a:txBody>
                  <a:tcPr/>
                </a:tc>
                <a:extLst>
                  <a:ext uri="{0D108BD9-81ED-4DB2-BD59-A6C34878D82A}">
                    <a16:rowId xmlns:a16="http://schemas.microsoft.com/office/drawing/2014/main" val="1224596723"/>
                  </a:ext>
                </a:extLst>
              </a:tr>
              <a:tr h="1016429">
                <a:tc>
                  <a:txBody>
                    <a:bodyPr/>
                    <a:lstStyle/>
                    <a:p>
                      <a:r>
                        <a:rPr lang="en-US" sz="1400" b="0" i="0" kern="1200" dirty="0" smtClean="0">
                          <a:solidFill>
                            <a:schemeClr val="dk1"/>
                          </a:solidFill>
                          <a:effectLst/>
                          <a:latin typeface="+mn-lt"/>
                          <a:ea typeface="+mn-ea"/>
                          <a:cs typeface="+mn-cs"/>
                        </a:rPr>
                        <a:t>All the threads of a process have access to its global variables. If a global variable changes in one thread, it is visible to other threads as well. A thread can also have its own local variables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mn-lt"/>
                          <a:ea typeface="+mn-ea"/>
                          <a:cs typeface="+mn-cs"/>
                        </a:rPr>
                        <a:t>Multithreading increases the complexity of the program thus also making it difficult to debug.</a:t>
                      </a:r>
                    </a:p>
                    <a:p>
                      <a:endParaRPr lang="en-US" sz="1400" dirty="0"/>
                    </a:p>
                  </a:txBody>
                  <a:tcPr/>
                </a:tc>
                <a:extLst>
                  <a:ext uri="{0D108BD9-81ED-4DB2-BD59-A6C34878D82A}">
                    <a16:rowId xmlns:a16="http://schemas.microsoft.com/office/drawing/2014/main" val="798469793"/>
                  </a:ext>
                </a:extLst>
              </a:tr>
              <a:tr h="547308">
                <a:tc>
                  <a:txBody>
                    <a:bodyPr/>
                    <a:lstStyle/>
                    <a:p>
                      <a:endParaRPr lang="en-US"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mn-lt"/>
                          <a:ea typeface="+mn-ea"/>
                          <a:cs typeface="+mn-cs"/>
                        </a:rPr>
                        <a:t>It raises the possibility of potential deadlocks.</a:t>
                      </a:r>
                    </a:p>
                    <a:p>
                      <a:endParaRPr lang="en-US" sz="1400" dirty="0"/>
                    </a:p>
                  </a:txBody>
                  <a:tcPr/>
                </a:tc>
                <a:extLst>
                  <a:ext uri="{0D108BD9-81ED-4DB2-BD59-A6C34878D82A}">
                    <a16:rowId xmlns:a16="http://schemas.microsoft.com/office/drawing/2014/main" val="1883520788"/>
                  </a:ext>
                </a:extLst>
              </a:tr>
              <a:tr h="1016429">
                <a:tc>
                  <a:txBody>
                    <a:bodyPr/>
                    <a:lstStyle/>
                    <a:p>
                      <a:endParaRPr lang="en-US"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mn-lt"/>
                          <a:ea typeface="+mn-ea"/>
                          <a:cs typeface="+mn-cs"/>
                        </a:rPr>
                        <a:t>It may cause starvation when a thread doesn’t get regular access to shared resources. It would then fail to resume its work.</a:t>
                      </a:r>
                    </a:p>
                    <a:p>
                      <a:endParaRPr lang="en-US" sz="1400" dirty="0"/>
                    </a:p>
                  </a:txBody>
                  <a:tcPr/>
                </a:tc>
                <a:extLst>
                  <a:ext uri="{0D108BD9-81ED-4DB2-BD59-A6C34878D82A}">
                    <a16:rowId xmlns:a16="http://schemas.microsoft.com/office/drawing/2014/main" val="3968242204"/>
                  </a:ext>
                </a:extLst>
              </a:tr>
            </a:tbl>
          </a:graphicData>
        </a:graphic>
      </p:graphicFrame>
    </p:spTree>
    <p:extLst>
      <p:ext uri="{BB962C8B-B14F-4D97-AF65-F5344CB8AC3E}">
        <p14:creationId xmlns:p14="http://schemas.microsoft.com/office/powerpoint/2010/main" val="36162859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07720" y="198120"/>
            <a:ext cx="11384280" cy="472440"/>
          </a:xfrm>
        </p:spPr>
        <p:txBody>
          <a:bodyPr>
            <a:noAutofit/>
          </a:bodyPr>
          <a:lstStyle/>
          <a:p>
            <a:r>
              <a:rPr lang="en-US" b="1" cap="small" dirty="0" smtClean="0">
                <a:solidFill>
                  <a:srgbClr val="C00000"/>
                </a:solidFill>
              </a:rPr>
              <a:t> </a:t>
            </a:r>
            <a:r>
              <a:rPr lang="en-US" sz="3200" b="1" cap="small" dirty="0" smtClean="0">
                <a:solidFill>
                  <a:srgbClr val="C00000"/>
                </a:solidFill>
              </a:rPr>
              <a:t>PYTHON </a:t>
            </a:r>
            <a:r>
              <a:rPr lang="en-US" sz="3200" b="1" cap="small" dirty="0">
                <a:solidFill>
                  <a:srgbClr val="C00000"/>
                </a:solidFill>
              </a:rPr>
              <a:t>MULTITHREADING</a:t>
            </a:r>
            <a:endParaRPr lang="en-US" b="1" cap="small" dirty="0">
              <a:solidFill>
                <a:srgbClr val="C00000"/>
              </a:solidFill>
            </a:endParaRPr>
          </a:p>
        </p:txBody>
      </p:sp>
      <p:sp>
        <p:nvSpPr>
          <p:cNvPr id="2" name="TextBox 1"/>
          <p:cNvSpPr txBox="1"/>
          <p:nvPr/>
        </p:nvSpPr>
        <p:spPr>
          <a:xfrm>
            <a:off x="472440" y="914400"/>
            <a:ext cx="11033760" cy="5909310"/>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Python implements multithreading by means of the </a:t>
            </a:r>
            <a:r>
              <a:rPr lang="en-US" b="1" dirty="0" smtClean="0"/>
              <a:t>threading</a:t>
            </a:r>
            <a:r>
              <a:rPr lang="en-US" dirty="0" smtClean="0"/>
              <a:t> module.</a:t>
            </a:r>
          </a:p>
          <a:p>
            <a:pPr marL="285750" indent="-285750">
              <a:buFont typeface="Wingdings" panose="05000000000000000000" pitchFamily="2" charset="2"/>
              <a:buChar char="§"/>
            </a:pPr>
            <a:r>
              <a:rPr lang="en-US" dirty="0" smtClean="0"/>
              <a:t>Here’s a quick look at the steps to  create threads in Python :-</a:t>
            </a:r>
          </a:p>
          <a:p>
            <a:pPr marL="742950" lvl="1" indent="-285750">
              <a:buFont typeface="Wingdings" panose="05000000000000000000" pitchFamily="2" charset="2"/>
              <a:buChar char="ü"/>
            </a:pPr>
            <a:r>
              <a:rPr lang="en-US" dirty="0" smtClean="0"/>
              <a:t>Create a thread by means of </a:t>
            </a:r>
            <a:r>
              <a:rPr lang="en-US" b="1" dirty="0" err="1" smtClean="0"/>
              <a:t>threading.Thread</a:t>
            </a:r>
            <a:r>
              <a:rPr lang="en-US" b="1" dirty="0" smtClean="0"/>
              <a:t>()</a:t>
            </a:r>
            <a:r>
              <a:rPr lang="en-US" dirty="0" smtClean="0"/>
              <a:t> method.</a:t>
            </a:r>
          </a:p>
          <a:p>
            <a:pPr marL="742950" lvl="1" indent="-285750">
              <a:buFont typeface="Wingdings" panose="05000000000000000000" pitchFamily="2" charset="2"/>
              <a:buChar char="ü"/>
            </a:pPr>
            <a:r>
              <a:rPr lang="en-US" dirty="0" smtClean="0"/>
              <a:t>Start the thread, the </a:t>
            </a:r>
            <a:r>
              <a:rPr lang="en-US" b="1" dirty="0" smtClean="0"/>
              <a:t>start()</a:t>
            </a:r>
            <a:r>
              <a:rPr lang="en-US" dirty="0" smtClean="0"/>
              <a:t> method of the thread object will help you do  it.</a:t>
            </a:r>
          </a:p>
          <a:p>
            <a:pPr marL="742950" lvl="1" indent="-285750">
              <a:buFont typeface="Wingdings" panose="05000000000000000000" pitchFamily="2" charset="2"/>
              <a:buChar char="ü"/>
            </a:pPr>
            <a:r>
              <a:rPr lang="en-US" dirty="0" smtClean="0"/>
              <a:t>Join() method to kill one string before starting  another.</a:t>
            </a:r>
          </a:p>
          <a:p>
            <a:pPr marL="742950" lvl="1" indent="-285750">
              <a:buFont typeface="Wingdings" panose="05000000000000000000" pitchFamily="2" charset="2"/>
              <a:buChar char="ü"/>
            </a:pPr>
            <a:r>
              <a:rPr lang="en-US" dirty="0" smtClean="0"/>
              <a:t>Use  Locks , wherever  necessary to ensure that two or more threads don’t slug it out for capturing a global resource. </a:t>
            </a:r>
          </a:p>
          <a:p>
            <a:pPr marL="285750" indent="-285750">
              <a:buFont typeface="Wingdings" panose="05000000000000000000" pitchFamily="2" charset="2"/>
              <a:buChar char="§"/>
            </a:pPr>
            <a:r>
              <a:rPr lang="en-US" dirty="0"/>
              <a:t>The </a:t>
            </a:r>
            <a:r>
              <a:rPr lang="en-US" i="1" dirty="0"/>
              <a:t>threading</a:t>
            </a:r>
            <a:r>
              <a:rPr lang="en-US" dirty="0"/>
              <a:t> module exposes all the methods of the </a:t>
            </a:r>
            <a:r>
              <a:rPr lang="en-US" i="1" dirty="0"/>
              <a:t>thread</a:t>
            </a:r>
            <a:r>
              <a:rPr lang="en-US" dirty="0"/>
              <a:t> module and provides some additional methods </a:t>
            </a:r>
            <a:r>
              <a:rPr lang="en-US" dirty="0" smtClean="0"/>
              <a:t>−</a:t>
            </a:r>
          </a:p>
          <a:p>
            <a:pPr marL="742950" lvl="1" indent="-285750">
              <a:buFont typeface="Wingdings" panose="05000000000000000000" pitchFamily="2" charset="2"/>
              <a:buChar char="ü"/>
            </a:pPr>
            <a:r>
              <a:rPr lang="en-US" b="1" dirty="0" err="1"/>
              <a:t>threading.activeCount</a:t>
            </a:r>
            <a:r>
              <a:rPr lang="en-US" b="1" dirty="0"/>
              <a:t>()</a:t>
            </a:r>
            <a:r>
              <a:rPr lang="en-US" dirty="0"/>
              <a:t> − Returns the number of thread objects that are active</a:t>
            </a:r>
            <a:r>
              <a:rPr lang="en-US" dirty="0" smtClean="0"/>
              <a:t>.</a:t>
            </a:r>
          </a:p>
          <a:p>
            <a:pPr marL="742950" lvl="1" indent="-285750">
              <a:buFont typeface="Wingdings" panose="05000000000000000000" pitchFamily="2" charset="2"/>
              <a:buChar char="ü"/>
            </a:pPr>
            <a:r>
              <a:rPr lang="en-US" b="1" dirty="0" err="1"/>
              <a:t>threading.currentThread</a:t>
            </a:r>
            <a:r>
              <a:rPr lang="en-US" b="1" dirty="0"/>
              <a:t>()</a:t>
            </a:r>
            <a:r>
              <a:rPr lang="en-US" dirty="0"/>
              <a:t> − Returns the number of thread objects in the caller's thread control</a:t>
            </a:r>
            <a:r>
              <a:rPr lang="en-US" dirty="0" smtClean="0"/>
              <a:t>.</a:t>
            </a:r>
          </a:p>
          <a:p>
            <a:pPr marL="742950" lvl="1" indent="-285750">
              <a:buFont typeface="Wingdings" panose="05000000000000000000" pitchFamily="2" charset="2"/>
              <a:buChar char="ü"/>
            </a:pPr>
            <a:r>
              <a:rPr lang="en-US" b="1" dirty="0" err="1"/>
              <a:t>threading.enumerate</a:t>
            </a:r>
            <a:r>
              <a:rPr lang="en-US" b="1" dirty="0"/>
              <a:t>()</a:t>
            </a:r>
            <a:r>
              <a:rPr lang="en-US" dirty="0"/>
              <a:t> − Returns a list of all thread objects that are currently active</a:t>
            </a:r>
            <a:r>
              <a:rPr lang="en-US" dirty="0" smtClean="0"/>
              <a:t>.</a:t>
            </a:r>
          </a:p>
          <a:p>
            <a:pPr marL="285750" indent="-285750">
              <a:buFont typeface="Wingdings" panose="05000000000000000000" pitchFamily="2" charset="2"/>
              <a:buChar char="§"/>
            </a:pPr>
            <a:r>
              <a:rPr lang="en-US" dirty="0" smtClean="0"/>
              <a:t>In </a:t>
            </a:r>
            <a:r>
              <a:rPr lang="en-US" dirty="0"/>
              <a:t>addition to the methods, the threading module has the </a:t>
            </a:r>
            <a:r>
              <a:rPr lang="en-US" i="1" dirty="0"/>
              <a:t>Thread</a:t>
            </a:r>
            <a:r>
              <a:rPr lang="en-US" dirty="0"/>
              <a:t> class that implements threading. The methods provided by the </a:t>
            </a:r>
            <a:r>
              <a:rPr lang="en-US" i="1" dirty="0"/>
              <a:t>Thread</a:t>
            </a:r>
            <a:r>
              <a:rPr lang="en-US" dirty="0"/>
              <a:t> class are as follows </a:t>
            </a:r>
            <a:r>
              <a:rPr lang="en-US" dirty="0" smtClean="0"/>
              <a:t>−</a:t>
            </a:r>
          </a:p>
          <a:p>
            <a:pPr marL="800100" lvl="1" indent="-342900">
              <a:buFont typeface="Wingdings" panose="05000000000000000000" pitchFamily="2" charset="2"/>
              <a:buChar char="ü"/>
            </a:pPr>
            <a:r>
              <a:rPr lang="en-US" b="1" dirty="0"/>
              <a:t>run()</a:t>
            </a:r>
            <a:r>
              <a:rPr lang="en-US" dirty="0"/>
              <a:t> − The run() method is the entry point for a thread</a:t>
            </a:r>
            <a:r>
              <a:rPr lang="en-US" dirty="0" smtClean="0"/>
              <a:t>.</a:t>
            </a:r>
          </a:p>
          <a:p>
            <a:pPr marL="800100" lvl="1" indent="-342900">
              <a:buFont typeface="Wingdings" panose="05000000000000000000" pitchFamily="2" charset="2"/>
              <a:buChar char="ü"/>
            </a:pPr>
            <a:r>
              <a:rPr lang="en-US" b="1" dirty="0"/>
              <a:t>start()</a:t>
            </a:r>
            <a:r>
              <a:rPr lang="en-US" dirty="0"/>
              <a:t> − The start() method starts a thread by calling the run method</a:t>
            </a:r>
            <a:r>
              <a:rPr lang="en-US" dirty="0" smtClean="0"/>
              <a:t>.</a:t>
            </a:r>
          </a:p>
          <a:p>
            <a:pPr marL="800100" lvl="1" indent="-342900">
              <a:buFont typeface="Wingdings" panose="05000000000000000000" pitchFamily="2" charset="2"/>
              <a:buChar char="ü"/>
            </a:pPr>
            <a:r>
              <a:rPr lang="en-US" b="1" dirty="0"/>
              <a:t>join([time])</a:t>
            </a:r>
            <a:r>
              <a:rPr lang="en-US" dirty="0"/>
              <a:t> − The join() waits for threads to terminate</a:t>
            </a:r>
            <a:r>
              <a:rPr lang="en-US" dirty="0" smtClean="0"/>
              <a:t>.</a:t>
            </a:r>
          </a:p>
          <a:p>
            <a:pPr marL="800100" lvl="1" indent="-342900">
              <a:buFont typeface="Wingdings" panose="05000000000000000000" pitchFamily="2" charset="2"/>
              <a:buChar char="ü"/>
            </a:pPr>
            <a:r>
              <a:rPr lang="en-US" b="1" dirty="0" err="1"/>
              <a:t>isAlive</a:t>
            </a:r>
            <a:r>
              <a:rPr lang="en-US" b="1" dirty="0"/>
              <a:t>()</a:t>
            </a:r>
            <a:r>
              <a:rPr lang="en-US" dirty="0"/>
              <a:t> − The </a:t>
            </a:r>
            <a:r>
              <a:rPr lang="en-US" dirty="0" err="1"/>
              <a:t>isAlive</a:t>
            </a:r>
            <a:r>
              <a:rPr lang="en-US" dirty="0"/>
              <a:t>() method checks whether a thread is still executing</a:t>
            </a:r>
            <a:r>
              <a:rPr lang="en-US" dirty="0" smtClean="0"/>
              <a:t>.</a:t>
            </a:r>
          </a:p>
          <a:p>
            <a:pPr marL="800100" lvl="1" indent="-342900">
              <a:buFont typeface="Wingdings" panose="05000000000000000000" pitchFamily="2" charset="2"/>
              <a:buChar char="ü"/>
            </a:pPr>
            <a:r>
              <a:rPr lang="en-US" b="1" dirty="0" err="1"/>
              <a:t>getName</a:t>
            </a:r>
            <a:r>
              <a:rPr lang="en-US" b="1" dirty="0"/>
              <a:t>()</a:t>
            </a:r>
            <a:r>
              <a:rPr lang="en-US" dirty="0"/>
              <a:t> − The </a:t>
            </a:r>
            <a:r>
              <a:rPr lang="en-US" dirty="0" err="1"/>
              <a:t>getName</a:t>
            </a:r>
            <a:r>
              <a:rPr lang="en-US" dirty="0"/>
              <a:t>() method returns the name of a thread</a:t>
            </a:r>
            <a:r>
              <a:rPr lang="en-US" dirty="0" smtClean="0"/>
              <a:t>.</a:t>
            </a:r>
          </a:p>
          <a:p>
            <a:pPr marL="800100" lvl="1" indent="-342900">
              <a:buFont typeface="Wingdings" panose="05000000000000000000" pitchFamily="2" charset="2"/>
              <a:buChar char="ü"/>
            </a:pPr>
            <a:r>
              <a:rPr lang="en-US" b="1" dirty="0" err="1"/>
              <a:t>setName</a:t>
            </a:r>
            <a:r>
              <a:rPr lang="en-US" b="1" dirty="0"/>
              <a:t>()</a:t>
            </a:r>
            <a:r>
              <a:rPr lang="en-US" dirty="0"/>
              <a:t> − The </a:t>
            </a:r>
            <a:r>
              <a:rPr lang="en-US" dirty="0" err="1"/>
              <a:t>setName</a:t>
            </a:r>
            <a:r>
              <a:rPr lang="en-US" dirty="0"/>
              <a:t>() method sets the name of a thread</a:t>
            </a:r>
            <a:r>
              <a:rPr lang="en-US" dirty="0" smtClean="0"/>
              <a:t>.</a:t>
            </a:r>
          </a:p>
          <a:p>
            <a:pPr marL="800100" lvl="1" indent="-342900">
              <a:buFont typeface="Wingdings" panose="05000000000000000000" pitchFamily="2" charset="2"/>
              <a:buChar char="ü"/>
            </a:pPr>
            <a:r>
              <a:rPr lang="en-US" dirty="0" err="1" smtClean="0"/>
              <a:t>Ident</a:t>
            </a:r>
            <a:r>
              <a:rPr lang="en-US" dirty="0" smtClean="0"/>
              <a:t>         - Thread identification number</a:t>
            </a:r>
          </a:p>
          <a:p>
            <a:pPr marL="742950" lvl="1"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1504300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07486" cy="620265"/>
          </a:xfrm>
        </p:spPr>
        <p:txBody>
          <a:bodyPr>
            <a:normAutofit/>
          </a:bodyPr>
          <a:lstStyle/>
          <a:p>
            <a:r>
              <a:rPr lang="en-US" sz="3600" b="1" dirty="0" smtClean="0">
                <a:solidFill>
                  <a:srgbClr val="C00000"/>
                </a:solidFill>
              </a:rPr>
              <a:t>What</a:t>
            </a:r>
            <a:r>
              <a:rPr lang="en-US" sz="3600" b="1" dirty="0">
                <a:solidFill>
                  <a:srgbClr val="C00000"/>
                </a:solidFill>
              </a:rPr>
              <a:t> are </a:t>
            </a:r>
            <a:r>
              <a:rPr lang="en-US" sz="3600" b="1" dirty="0" smtClean="0">
                <a:solidFill>
                  <a:srgbClr val="C00000"/>
                </a:solidFill>
              </a:rPr>
              <a:t>Regular EXPRESSIONS</a:t>
            </a:r>
            <a:endParaRPr lang="en-US" sz="3600" b="1" dirty="0">
              <a:solidFill>
                <a:srgbClr val="C00000"/>
              </a:solidFill>
            </a:endParaRPr>
          </a:p>
        </p:txBody>
      </p:sp>
      <p:sp>
        <p:nvSpPr>
          <p:cNvPr id="3" name="Content Placeholder 2"/>
          <p:cNvSpPr>
            <a:spLocks noGrp="1"/>
          </p:cNvSpPr>
          <p:nvPr>
            <p:ph sz="half" idx="1"/>
          </p:nvPr>
        </p:nvSpPr>
        <p:spPr>
          <a:xfrm>
            <a:off x="320040" y="942702"/>
            <a:ext cx="6004560" cy="5745481"/>
          </a:xfrm>
        </p:spPr>
        <p:txBody>
          <a:bodyPr>
            <a:normAutofit fontScale="40000" lnSpcReduction="20000"/>
          </a:bodyPr>
          <a:lstStyle/>
          <a:p>
            <a:pPr>
              <a:buFont typeface="Wingdings" panose="05000000000000000000" pitchFamily="2" charset="2"/>
              <a:buChar char="Ø"/>
            </a:pPr>
            <a:r>
              <a:rPr lang="en-US" sz="4200" dirty="0" smtClean="0"/>
              <a:t>Regular expressions are basically patterns – patterns of alphanumeric, digits, special characters etc.</a:t>
            </a:r>
          </a:p>
          <a:p>
            <a:pPr>
              <a:buFont typeface="Wingdings" panose="05000000000000000000" pitchFamily="2" charset="2"/>
              <a:buChar char="Ø"/>
            </a:pPr>
            <a:r>
              <a:rPr lang="en-US" sz="4200" dirty="0" smtClean="0"/>
              <a:t>We use them to extract meaningful data like, the calling Number  exchange in a CDR, an address , type of Business etc. </a:t>
            </a:r>
          </a:p>
          <a:p>
            <a:pPr>
              <a:buFont typeface="Wingdings" panose="05000000000000000000" pitchFamily="2" charset="2"/>
              <a:buChar char="Ø"/>
            </a:pPr>
            <a:r>
              <a:rPr lang="en-US" sz="4200" dirty="0"/>
              <a:t>You may be familiar with searching for text by pressing CTRL-F and typing in the words you’re looking for. </a:t>
            </a:r>
            <a:r>
              <a:rPr lang="en-US" sz="4200" i="1" dirty="0"/>
              <a:t>Regular expressions</a:t>
            </a:r>
            <a:r>
              <a:rPr lang="en-US" sz="4200" dirty="0"/>
              <a:t> go one step further: They allow you to specify a </a:t>
            </a:r>
            <a:r>
              <a:rPr lang="en-US" sz="4200" i="1" dirty="0"/>
              <a:t>pattern</a:t>
            </a:r>
            <a:r>
              <a:rPr lang="en-US" sz="4200" dirty="0"/>
              <a:t> of text to search for. You may not know a business’s exact phone number, but if you live in the United States or Canada, you know it will be three digits, followed by a hyphen, and then four more digits (and optionally, a three-digit area code at the start). This is how you, as a human, know a phone number when you see it: 415-555-1234 is a phone number, but 4,155,551,234 is not.</a:t>
            </a:r>
            <a:endParaRPr lang="en-US" sz="4200" dirty="0" smtClean="0"/>
          </a:p>
          <a:p>
            <a:pPr>
              <a:buFont typeface="Wingdings" panose="05000000000000000000" pitchFamily="2" charset="2"/>
              <a:buChar char="Ø"/>
            </a:pPr>
            <a:r>
              <a:rPr lang="en-US" sz="4200" dirty="0" smtClean="0"/>
              <a:t> Good, now that we know basic stuff, lets make our hand dirty. </a:t>
            </a:r>
            <a:r>
              <a:rPr lang="en-US" sz="4200" dirty="0" smtClean="0">
                <a:sym typeface="Wingdings" panose="05000000000000000000" pitchFamily="2" charset="2"/>
              </a:rPr>
              <a:t></a:t>
            </a:r>
          </a:p>
          <a:p>
            <a:pPr>
              <a:buFont typeface="Wingdings" panose="05000000000000000000" pitchFamily="2" charset="2"/>
              <a:buChar char="Ø"/>
            </a:pPr>
            <a:r>
              <a:rPr lang="en-US" sz="4200" dirty="0" smtClean="0">
                <a:sym typeface="Wingdings" panose="05000000000000000000" pitchFamily="2" charset="2"/>
              </a:rPr>
              <a:t>Consider the following example, suppose there is  a file of customer information containing   Name, Telephone numbers, Addresses and  product </a:t>
            </a:r>
            <a:r>
              <a:rPr lang="en-US" sz="4200" dirty="0" err="1" smtClean="0">
                <a:sym typeface="Wingdings" panose="05000000000000000000" pitchFamily="2" charset="2"/>
              </a:rPr>
              <a:t>preferences,in</a:t>
            </a:r>
            <a:r>
              <a:rPr lang="en-US" sz="4200" dirty="0" smtClean="0">
                <a:sym typeface="Wingdings" panose="05000000000000000000" pitchFamily="2" charset="2"/>
              </a:rPr>
              <a:t> a haphazard manner. For random Telephonic survey, you will have to copy  all the Names and Telephone numbers and put into a </a:t>
            </a:r>
            <a:r>
              <a:rPr lang="en-US" sz="4200" dirty="0" err="1" smtClean="0">
                <a:sym typeface="Wingdings" panose="05000000000000000000" pitchFamily="2" charset="2"/>
              </a:rPr>
              <a:t>fle</a:t>
            </a:r>
            <a:r>
              <a:rPr lang="en-US" sz="4200" dirty="0" smtClean="0">
                <a:sym typeface="Wingdings" panose="05000000000000000000" pitchFamily="2" charset="2"/>
              </a:rPr>
              <a:t>. Oops, it has already started sounding nasty , mind it!!</a:t>
            </a:r>
            <a:endParaRPr lang="en-US" dirty="0" smtClean="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0400" y="1084217"/>
            <a:ext cx="5148199" cy="4079966"/>
          </a:xfrm>
        </p:spPr>
      </p:pic>
    </p:spTree>
    <p:extLst>
      <p:ext uri="{BB962C8B-B14F-4D97-AF65-F5344CB8AC3E}">
        <p14:creationId xmlns:p14="http://schemas.microsoft.com/office/powerpoint/2010/main" val="2870010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4807131" cy="574766"/>
          </a:xfrm>
        </p:spPr>
        <p:txBody>
          <a:bodyPr>
            <a:noAutofit/>
          </a:bodyPr>
          <a:lstStyle/>
          <a:p>
            <a:r>
              <a:rPr lang="en-US" sz="3600" b="1" dirty="0" smtClean="0">
                <a:solidFill>
                  <a:srgbClr val="C00000"/>
                </a:solidFill>
              </a:rPr>
              <a:t>Pattern matching</a:t>
            </a:r>
            <a:endParaRPr lang="en-US" sz="3600" b="1" dirty="0">
              <a:solidFill>
                <a:srgbClr val="C00000"/>
              </a:solidFill>
            </a:endParaRPr>
          </a:p>
        </p:txBody>
      </p:sp>
      <p:sp>
        <p:nvSpPr>
          <p:cNvPr id="3" name="Content Placeholder 2"/>
          <p:cNvSpPr>
            <a:spLocks noGrp="1"/>
          </p:cNvSpPr>
          <p:nvPr>
            <p:ph idx="1"/>
          </p:nvPr>
        </p:nvSpPr>
        <p:spPr>
          <a:xfrm>
            <a:off x="853440" y="929640"/>
            <a:ext cx="11020696" cy="5559028"/>
          </a:xfrm>
        </p:spPr>
        <p:txBody>
          <a:bodyPr/>
          <a:lstStyle/>
          <a:p>
            <a:pPr>
              <a:buFont typeface="Wingdings" panose="05000000000000000000" pitchFamily="2" charset="2"/>
              <a:buChar char="§"/>
            </a:pPr>
            <a:r>
              <a:rPr lang="en-US" sz="2000" i="1" dirty="0" smtClean="0"/>
              <a:t>You would probably try to read  each line entry</a:t>
            </a:r>
          </a:p>
          <a:p>
            <a:pPr>
              <a:buFont typeface="Wingdings" panose="05000000000000000000" pitchFamily="2" charset="2"/>
              <a:buChar char="§"/>
            </a:pPr>
            <a:r>
              <a:rPr lang="en-US" sz="2000" i="1" dirty="0" smtClean="0"/>
              <a:t>From those line entries , you probably would try reading for only alphabet patterns, that would represent a name.(something like using </a:t>
            </a:r>
            <a:r>
              <a:rPr lang="en-US" sz="2000" b="1" i="1" dirty="0" err="1" smtClean="0"/>
              <a:t>isalpha</a:t>
            </a:r>
            <a:r>
              <a:rPr lang="en-US" sz="2000" i="1" dirty="0" smtClean="0"/>
              <a:t> method)</a:t>
            </a:r>
          </a:p>
          <a:p>
            <a:pPr>
              <a:buFont typeface="Wingdings" panose="05000000000000000000" pitchFamily="2" charset="2"/>
              <a:buChar char="§"/>
            </a:pPr>
            <a:r>
              <a:rPr lang="en-US" sz="2000" i="1" dirty="0" smtClean="0"/>
              <a:t>Next you will again try to locate alpha numeric sub-string for a Mobile number, typically something like +91-9XXXXXXX.</a:t>
            </a:r>
          </a:p>
          <a:p>
            <a:pPr>
              <a:buFont typeface="Wingdings" panose="05000000000000000000" pitchFamily="2" charset="2"/>
              <a:buChar char="§"/>
            </a:pPr>
            <a:r>
              <a:rPr lang="en-US" sz="2000" i="1" dirty="0" smtClean="0"/>
              <a:t>You would probably have to create list objects to hold these details, or maybe a  dictionary object if you plan to go for a name/number Hash pair.</a:t>
            </a:r>
          </a:p>
          <a:p>
            <a:pPr>
              <a:buFont typeface="Wingdings" panose="05000000000000000000" pitchFamily="2" charset="2"/>
              <a:buChar char="§"/>
            </a:pPr>
            <a:r>
              <a:rPr lang="en-US" sz="2000" i="1" dirty="0" smtClean="0"/>
              <a:t>By this time, you already have started feeling something like this </a:t>
            </a:r>
          </a:p>
          <a:p>
            <a:pPr marL="0" indent="0">
              <a:buNone/>
            </a:pPr>
            <a:endParaRPr lang="en-US" i="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982" y="4407217"/>
            <a:ext cx="5460402" cy="2450783"/>
          </a:xfrm>
          <a:prstGeom prst="rect">
            <a:avLst/>
          </a:prstGeom>
        </p:spPr>
      </p:pic>
    </p:spTree>
    <p:extLst>
      <p:ext uri="{BB962C8B-B14F-4D97-AF65-F5344CB8AC3E}">
        <p14:creationId xmlns:p14="http://schemas.microsoft.com/office/powerpoint/2010/main" val="243453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386354" cy="705393"/>
          </a:xfrm>
        </p:spPr>
        <p:txBody>
          <a:bodyPr>
            <a:normAutofit/>
          </a:bodyPr>
          <a:lstStyle/>
          <a:p>
            <a:r>
              <a:rPr lang="en-US" sz="3600" b="1" dirty="0" smtClean="0">
                <a:solidFill>
                  <a:srgbClr val="C00000"/>
                </a:solidFill>
              </a:rPr>
              <a:t>Pattern matching</a:t>
            </a:r>
            <a:endParaRPr lang="en-US" sz="3600" b="1" dirty="0">
              <a:solidFill>
                <a:srgbClr val="C00000"/>
              </a:solidFill>
            </a:endParaRPr>
          </a:p>
        </p:txBody>
      </p:sp>
      <p:sp>
        <p:nvSpPr>
          <p:cNvPr id="3" name="Content Placeholder 2"/>
          <p:cNvSpPr>
            <a:spLocks noGrp="1"/>
          </p:cNvSpPr>
          <p:nvPr>
            <p:ph sz="half" idx="1"/>
          </p:nvPr>
        </p:nvSpPr>
        <p:spPr>
          <a:xfrm>
            <a:off x="335280" y="698446"/>
            <a:ext cx="11475720" cy="5351834"/>
          </a:xfrm>
        </p:spPr>
        <p:txBody>
          <a:bodyPr>
            <a:normAutofit fontScale="92500" lnSpcReduction="20000"/>
          </a:bodyPr>
          <a:lstStyle/>
          <a:p>
            <a:pPr>
              <a:buFont typeface="Wingdings" panose="05000000000000000000" pitchFamily="2" charset="2"/>
              <a:buChar char="§"/>
            </a:pPr>
            <a:r>
              <a:rPr lang="en-US" i="1" dirty="0" smtClean="0"/>
              <a:t>But if you know regular expressions, or regex for short, it would just take you a few entries  like (\w)+ (\d{10})  to find out whatever you are looking for, more of the details later.</a:t>
            </a:r>
          </a:p>
          <a:p>
            <a:pPr>
              <a:buFont typeface="Wingdings" panose="05000000000000000000" pitchFamily="2" charset="2"/>
              <a:buChar char="§"/>
            </a:pPr>
            <a:r>
              <a:rPr lang="en-US" i="1" dirty="0" smtClean="0"/>
              <a:t>So, I would probably do something like this , to find the phone number:</a:t>
            </a:r>
          </a:p>
          <a:p>
            <a:pPr>
              <a:buFont typeface="Wingdings" panose="05000000000000000000" pitchFamily="2" charset="2"/>
              <a:buChar char="§"/>
            </a:pPr>
            <a:r>
              <a:rPr lang="en-US" i="1" dirty="0" smtClean="0"/>
              <a:t> (+91)?-(\d{10}), LO, all </a:t>
            </a:r>
            <a:r>
              <a:rPr lang="en-US" i="1" dirty="0" err="1" smtClean="0"/>
              <a:t>phonenumbers</a:t>
            </a:r>
            <a:r>
              <a:rPr lang="en-US" i="1" dirty="0" smtClean="0"/>
              <a:t> would keep coming on.</a:t>
            </a:r>
          </a:p>
          <a:p>
            <a:pPr marL="0" indent="0">
              <a:buNone/>
            </a:pPr>
            <a:endParaRPr lang="en-US" i="1" dirty="0" smtClean="0"/>
          </a:p>
          <a:p>
            <a:pPr marL="0" indent="0">
              <a:buNone/>
            </a:pPr>
            <a:endParaRPr lang="en-US" i="1" dirty="0" smtClean="0"/>
          </a:p>
          <a:p>
            <a:pPr>
              <a:buFont typeface="Wingdings" panose="05000000000000000000" pitchFamily="2" charset="2"/>
              <a:buChar char="§"/>
            </a:pPr>
            <a:r>
              <a:rPr lang="en-US" i="1" dirty="0"/>
              <a:t>All the regex functions in Python are in the re module</a:t>
            </a:r>
            <a:r>
              <a:rPr lang="en-US" i="1" dirty="0" smtClean="0"/>
              <a:t>.</a:t>
            </a:r>
          </a:p>
          <a:p>
            <a:pPr>
              <a:buFont typeface="Wingdings" panose="05000000000000000000" pitchFamily="2" charset="2"/>
              <a:buChar char="§"/>
            </a:pPr>
            <a:r>
              <a:rPr lang="en-US" i="1" dirty="0" smtClean="0"/>
              <a:t>Import  the module </a:t>
            </a:r>
            <a:r>
              <a:rPr lang="en-US" b="1" i="1" dirty="0" smtClean="0"/>
              <a:t>re [import re]</a:t>
            </a:r>
          </a:p>
          <a:p>
            <a:pPr>
              <a:buFont typeface="Wingdings" panose="05000000000000000000" pitchFamily="2" charset="2"/>
              <a:buChar char="§"/>
            </a:pPr>
            <a:r>
              <a:rPr lang="en-US" i="1" dirty="0"/>
              <a:t>Passing a string value representing your regular expression to </a:t>
            </a:r>
            <a:r>
              <a:rPr lang="en-US" b="1" i="1" dirty="0"/>
              <a:t>re.compile() </a:t>
            </a:r>
            <a:r>
              <a:rPr lang="en-US" i="1" dirty="0" smtClean="0"/>
              <a:t>returns </a:t>
            </a:r>
            <a:r>
              <a:rPr lang="en-US" i="1" dirty="0"/>
              <a:t>a Regex pattern object (or simply, a Regex object</a:t>
            </a:r>
            <a:r>
              <a:rPr lang="en-US" i="1" dirty="0" smtClean="0"/>
              <a:t>).</a:t>
            </a:r>
          </a:p>
          <a:p>
            <a:pPr>
              <a:buFont typeface="Wingdings" panose="05000000000000000000" pitchFamily="2" charset="2"/>
              <a:buChar char="§"/>
            </a:pPr>
            <a:r>
              <a:rPr lang="en-US" i="1" dirty="0"/>
              <a:t>To create a Regex object that matches the phone number pattern, enter the following into the interactive shell. (Remember that \d means “a digit character” and </a:t>
            </a:r>
            <a:r>
              <a:rPr lang="en-US" i="1" dirty="0" smtClean="0"/>
              <a:t>(+91)-(\d{10}) </a:t>
            </a:r>
            <a:r>
              <a:rPr lang="en-US" i="1" dirty="0"/>
              <a:t>is the regular expression for the correct phone number pattern</a:t>
            </a:r>
            <a:r>
              <a:rPr lang="en-US" i="1" dirty="0" smtClean="0"/>
              <a:t>.)</a:t>
            </a:r>
          </a:p>
          <a:p>
            <a:pPr>
              <a:buFont typeface="Wingdings" panose="05000000000000000000" pitchFamily="2" charset="2"/>
              <a:buChar char="§"/>
            </a:pPr>
            <a:r>
              <a:rPr lang="en-US" b="1" i="1" dirty="0" err="1" smtClean="0"/>
              <a:t>phoneNumberRegex</a:t>
            </a:r>
            <a:r>
              <a:rPr lang="en-US" b="1" i="1" dirty="0" smtClean="0"/>
              <a:t> = </a:t>
            </a:r>
            <a:r>
              <a:rPr lang="en-US" b="1" i="1" dirty="0" err="1" smtClean="0"/>
              <a:t>re.compile</a:t>
            </a:r>
            <a:r>
              <a:rPr lang="en-US" b="1" i="1" dirty="0" smtClean="0"/>
              <a:t>(r’+91-\d{10}’)</a:t>
            </a:r>
            <a:r>
              <a:rPr lang="en-US" i="1" dirty="0" smtClean="0"/>
              <a:t>   </a:t>
            </a:r>
          </a:p>
          <a:p>
            <a:pPr>
              <a:buFont typeface="Wingdings" panose="05000000000000000000" pitchFamily="2" charset="2"/>
              <a:buChar char="§"/>
            </a:pPr>
            <a:endParaRPr lang="en-US" i="1" dirty="0" smtClean="0"/>
          </a:p>
          <a:p>
            <a:endParaRPr lang="en-US" i="1" dirty="0"/>
          </a:p>
        </p:txBody>
      </p:sp>
      <p:sp>
        <p:nvSpPr>
          <p:cNvPr id="9" name="Title 1"/>
          <p:cNvSpPr txBox="1">
            <a:spLocks/>
          </p:cNvSpPr>
          <p:nvPr/>
        </p:nvSpPr>
        <p:spPr>
          <a:xfrm>
            <a:off x="0" y="2249000"/>
            <a:ext cx="10907486" cy="6202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600" b="1" dirty="0" smtClean="0">
                <a:solidFill>
                  <a:srgbClr val="C00000"/>
                </a:solidFill>
              </a:rPr>
              <a:t>Creating </a:t>
            </a:r>
            <a:r>
              <a:rPr lang="en-US" sz="3600" b="1" dirty="0" err="1" smtClean="0">
                <a:solidFill>
                  <a:srgbClr val="C00000"/>
                </a:solidFill>
              </a:rPr>
              <a:t>Regex</a:t>
            </a:r>
            <a:r>
              <a:rPr lang="en-US" sz="3600" b="1" dirty="0" smtClean="0">
                <a:solidFill>
                  <a:srgbClr val="C00000"/>
                </a:solidFill>
              </a:rPr>
              <a:t> objects</a:t>
            </a:r>
            <a:endParaRPr lang="en-US" sz="3600" b="1" dirty="0">
              <a:solidFill>
                <a:srgbClr val="C00000"/>
              </a:solidFill>
            </a:endParaRPr>
          </a:p>
        </p:txBody>
      </p:sp>
    </p:spTree>
    <p:extLst>
      <p:ext uri="{BB962C8B-B14F-4D97-AF65-F5344CB8AC3E}">
        <p14:creationId xmlns:p14="http://schemas.microsoft.com/office/powerpoint/2010/main" val="3982139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9080" y="838200"/>
            <a:ext cx="11582400" cy="5710906"/>
          </a:xfrm>
        </p:spPr>
        <p:txBody>
          <a:bodyPr>
            <a:normAutofit fontScale="92500" lnSpcReduction="20000"/>
          </a:bodyPr>
          <a:lstStyle/>
          <a:p>
            <a:pPr>
              <a:buFont typeface="Wingdings" panose="05000000000000000000" pitchFamily="2" charset="2"/>
              <a:buChar char="§"/>
            </a:pPr>
            <a:r>
              <a:rPr lang="en-US" i="1" dirty="0"/>
              <a:t>A Regex object’s search() method searches the string it is passed for any matches to the regex. The search() method will return None if the regex pattern is not found in the string. If the pattern is found, the search() method returns a Match object. Match objects have a group() method that will return the actual matched text from the searched string. (I’ll explain groups shortly.) For example, enter the following into the interactive shell</a:t>
            </a:r>
            <a:r>
              <a:rPr lang="en-US" i="1" dirty="0" smtClean="0"/>
              <a:t>:</a:t>
            </a:r>
          </a:p>
          <a:p>
            <a:pPr marL="0" indent="0">
              <a:buNone/>
            </a:pPr>
            <a:r>
              <a:rPr lang="en-US" i="1" dirty="0" smtClean="0"/>
              <a:t>&gt;&gt;&gt; </a:t>
            </a:r>
            <a:r>
              <a:rPr lang="en-US" i="1" dirty="0" err="1" smtClean="0"/>
              <a:t>phoneNumRegex</a:t>
            </a:r>
            <a:r>
              <a:rPr lang="en-US" i="1" dirty="0" smtClean="0"/>
              <a:t> = </a:t>
            </a:r>
            <a:r>
              <a:rPr lang="en-US" i="1" dirty="0" err="1" smtClean="0"/>
              <a:t>re.compile</a:t>
            </a:r>
            <a:r>
              <a:rPr lang="en-US" i="1" dirty="0" smtClean="0"/>
              <a:t>(r'\d\d\d-\d\d\d-\d\d\d\d')</a:t>
            </a:r>
          </a:p>
          <a:p>
            <a:pPr marL="0" indent="0">
              <a:buNone/>
            </a:pPr>
            <a:r>
              <a:rPr lang="en-US" i="1" dirty="0" smtClean="0"/>
              <a:t>&gt;&gt;&gt; </a:t>
            </a:r>
            <a:r>
              <a:rPr lang="en-US" i="1" dirty="0" err="1"/>
              <a:t>mo</a:t>
            </a:r>
            <a:r>
              <a:rPr lang="en-US" i="1" dirty="0"/>
              <a:t> = </a:t>
            </a:r>
            <a:r>
              <a:rPr lang="en-US" i="1" dirty="0" err="1"/>
              <a:t>phoneNumRegex.search</a:t>
            </a:r>
            <a:r>
              <a:rPr lang="en-US" i="1" dirty="0"/>
              <a:t>('My number is 415-555-4242.')</a:t>
            </a:r>
          </a:p>
          <a:p>
            <a:pPr marL="0" indent="0">
              <a:buNone/>
            </a:pPr>
            <a:r>
              <a:rPr lang="en-US" i="1" dirty="0"/>
              <a:t>&gt;&gt;&gt; print('Phone number found: ' + </a:t>
            </a:r>
            <a:r>
              <a:rPr lang="en-US" i="1" dirty="0" err="1"/>
              <a:t>mo.group</a:t>
            </a:r>
            <a:r>
              <a:rPr lang="en-US" i="1" dirty="0"/>
              <a:t>())</a:t>
            </a:r>
          </a:p>
          <a:p>
            <a:pPr marL="0" indent="0">
              <a:buNone/>
            </a:pPr>
            <a:r>
              <a:rPr lang="en-US" b="1" i="1" dirty="0"/>
              <a:t>Phone number found: </a:t>
            </a:r>
            <a:r>
              <a:rPr lang="en-US" b="1" i="1" dirty="0" smtClean="0"/>
              <a:t>415-555-4242</a:t>
            </a:r>
          </a:p>
          <a:p>
            <a:pPr>
              <a:buFont typeface="Wingdings" panose="05000000000000000000" pitchFamily="2" charset="2"/>
              <a:buChar char="§"/>
            </a:pPr>
            <a:r>
              <a:rPr lang="en-US" i="1" dirty="0"/>
              <a:t>Here, we pass our desired pattern to re.compile() and store the resulting Regex object in </a:t>
            </a:r>
            <a:r>
              <a:rPr lang="en-US" i="1" dirty="0" err="1"/>
              <a:t>phoneNumRegex</a:t>
            </a:r>
            <a:r>
              <a:rPr lang="en-US" i="1" dirty="0"/>
              <a:t>. Then we call search() on </a:t>
            </a:r>
            <a:r>
              <a:rPr lang="en-US" i="1" dirty="0" err="1"/>
              <a:t>phoneNumRegex</a:t>
            </a:r>
            <a:r>
              <a:rPr lang="en-US" i="1" dirty="0"/>
              <a:t> and pass search() the string we want to search for a match. </a:t>
            </a:r>
            <a:endParaRPr lang="en-US" i="1" dirty="0" smtClean="0"/>
          </a:p>
          <a:p>
            <a:pPr>
              <a:buFont typeface="Wingdings" panose="05000000000000000000" pitchFamily="2" charset="2"/>
              <a:buChar char="§"/>
            </a:pPr>
            <a:r>
              <a:rPr lang="en-US" i="1" dirty="0" smtClean="0"/>
              <a:t>The </a:t>
            </a:r>
            <a:r>
              <a:rPr lang="en-US" i="1" dirty="0"/>
              <a:t>result of the search gets stored in the variable mo. In this example, we know that our pattern will be found in the string, so we know that a Match object will be returned. </a:t>
            </a:r>
            <a:endParaRPr lang="en-US" i="1" dirty="0" smtClean="0"/>
          </a:p>
          <a:p>
            <a:pPr>
              <a:buFont typeface="Wingdings" panose="05000000000000000000" pitchFamily="2" charset="2"/>
              <a:buChar char="§"/>
            </a:pPr>
            <a:r>
              <a:rPr lang="en-US" i="1" dirty="0" smtClean="0"/>
              <a:t>Knowing </a:t>
            </a:r>
            <a:r>
              <a:rPr lang="en-US" i="1" dirty="0"/>
              <a:t>that </a:t>
            </a:r>
            <a:r>
              <a:rPr lang="en-US" i="1" dirty="0" err="1"/>
              <a:t>mo</a:t>
            </a:r>
            <a:r>
              <a:rPr lang="en-US" i="1" dirty="0"/>
              <a:t> contains a Match object and not the null value None, we can call group() on </a:t>
            </a:r>
            <a:r>
              <a:rPr lang="en-US" i="1" dirty="0" err="1"/>
              <a:t>mo</a:t>
            </a:r>
            <a:r>
              <a:rPr lang="en-US" i="1" dirty="0"/>
              <a:t> to return the match. Writing </a:t>
            </a:r>
            <a:r>
              <a:rPr lang="en-US" i="1" dirty="0" err="1"/>
              <a:t>mo.group</a:t>
            </a:r>
            <a:r>
              <a:rPr lang="en-US" i="1" dirty="0"/>
              <a:t>() inside our print statement displays the whole match, 415-555-4242. </a:t>
            </a:r>
            <a:endParaRPr lang="en-US" i="1" dirty="0" smtClean="0"/>
          </a:p>
        </p:txBody>
      </p:sp>
      <p:sp>
        <p:nvSpPr>
          <p:cNvPr id="9" name="Title 1"/>
          <p:cNvSpPr>
            <a:spLocks noGrp="1"/>
          </p:cNvSpPr>
          <p:nvPr>
            <p:ph type="title"/>
          </p:nvPr>
        </p:nvSpPr>
        <p:spPr>
          <a:xfrm>
            <a:off x="0" y="0"/>
            <a:ext cx="10907486" cy="620265"/>
          </a:xfrm>
        </p:spPr>
        <p:txBody>
          <a:bodyPr>
            <a:normAutofit/>
          </a:bodyPr>
          <a:lstStyle/>
          <a:p>
            <a:r>
              <a:rPr lang="en-US" sz="3600" b="1" dirty="0" smtClean="0">
                <a:solidFill>
                  <a:srgbClr val="C00000"/>
                </a:solidFill>
              </a:rPr>
              <a:t>Matching regex objects</a:t>
            </a:r>
            <a:endParaRPr lang="en-US" sz="3600" b="1" dirty="0">
              <a:solidFill>
                <a:srgbClr val="C00000"/>
              </a:solidFill>
            </a:endParaRPr>
          </a:p>
        </p:txBody>
      </p:sp>
    </p:spTree>
    <p:extLst>
      <p:ext uri="{BB962C8B-B14F-4D97-AF65-F5344CB8AC3E}">
        <p14:creationId xmlns:p14="http://schemas.microsoft.com/office/powerpoint/2010/main" val="729626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9080" y="838200"/>
            <a:ext cx="11582400" cy="5710906"/>
          </a:xfrm>
        </p:spPr>
        <p:txBody>
          <a:bodyPr>
            <a:normAutofit fontScale="92500" lnSpcReduction="10000"/>
          </a:bodyPr>
          <a:lstStyle/>
          <a:p>
            <a:pPr>
              <a:buFont typeface="Wingdings" panose="05000000000000000000" pitchFamily="2" charset="2"/>
              <a:buChar char="§"/>
            </a:pPr>
            <a:r>
              <a:rPr lang="en-US" i="1" dirty="0" smtClean="0"/>
              <a:t>Steps for  using Regular Expressions :-</a:t>
            </a:r>
          </a:p>
          <a:p>
            <a:pPr lvl="1">
              <a:buFont typeface="Wingdings" panose="05000000000000000000" pitchFamily="2" charset="2"/>
              <a:buChar char="ü"/>
            </a:pPr>
            <a:r>
              <a:rPr lang="en-US" i="1" dirty="0" smtClean="0"/>
              <a:t>Import </a:t>
            </a:r>
            <a:r>
              <a:rPr lang="en-US" i="1" dirty="0"/>
              <a:t>the regex module with import re</a:t>
            </a:r>
            <a:r>
              <a:rPr lang="en-US" i="1" dirty="0" smtClean="0"/>
              <a:t>.</a:t>
            </a:r>
          </a:p>
          <a:p>
            <a:pPr lvl="1">
              <a:buFont typeface="Wingdings" panose="05000000000000000000" pitchFamily="2" charset="2"/>
              <a:buChar char="ü"/>
            </a:pPr>
            <a:r>
              <a:rPr lang="en-US" i="1" dirty="0"/>
              <a:t>Create a Regex object with the re.compile() function. (Remember to use a raw string.)</a:t>
            </a:r>
          </a:p>
          <a:p>
            <a:pPr lvl="1">
              <a:buFont typeface="Wingdings" panose="05000000000000000000" pitchFamily="2" charset="2"/>
              <a:buChar char="ü"/>
            </a:pPr>
            <a:r>
              <a:rPr lang="en-US" i="1" dirty="0"/>
              <a:t>Pass the string you want to search into the Regex object’s search() method. This returns a Match object</a:t>
            </a:r>
            <a:r>
              <a:rPr lang="en-US" i="1" dirty="0" smtClean="0"/>
              <a:t>.</a:t>
            </a:r>
          </a:p>
          <a:p>
            <a:pPr lvl="1">
              <a:buFont typeface="Wingdings" panose="05000000000000000000" pitchFamily="2" charset="2"/>
              <a:buChar char="ü"/>
            </a:pPr>
            <a:r>
              <a:rPr lang="en-US" i="1" dirty="0"/>
              <a:t>Call the Match object’s group() </a:t>
            </a:r>
            <a:r>
              <a:rPr lang="en-US" i="1" dirty="0" smtClean="0"/>
              <a:t>method </a:t>
            </a:r>
            <a:r>
              <a:rPr lang="en-US" i="1" dirty="0"/>
              <a:t>to return a string of the actual matched text</a:t>
            </a:r>
            <a:r>
              <a:rPr lang="en-US" i="1" dirty="0" smtClean="0"/>
              <a:t>.</a:t>
            </a:r>
          </a:p>
          <a:p>
            <a:pPr marL="0" indent="0">
              <a:buNone/>
            </a:pPr>
            <a:endParaRPr lang="en-US" i="1" dirty="0" smtClean="0"/>
          </a:p>
          <a:p>
            <a:pPr>
              <a:buFont typeface="Wingdings" panose="05000000000000000000" pitchFamily="2" charset="2"/>
              <a:buChar char="§"/>
            </a:pPr>
            <a:r>
              <a:rPr lang="en-US" i="1" dirty="0"/>
              <a:t>Say you want to separate the area code from the rest of the phone number. Adding parentheses will create groups in the regex: (\d\d\d)-(\d\d\d-\d\d\d\d). </a:t>
            </a:r>
          </a:p>
          <a:p>
            <a:pPr>
              <a:buFont typeface="Wingdings" panose="05000000000000000000" pitchFamily="2" charset="2"/>
              <a:buChar char="§"/>
            </a:pPr>
            <a:r>
              <a:rPr lang="en-US" i="1" dirty="0"/>
              <a:t>Then you can use the group() match object method to grab the matching text from just one group</a:t>
            </a:r>
            <a:r>
              <a:rPr lang="en-US" i="1" dirty="0" smtClean="0"/>
              <a:t>.</a:t>
            </a:r>
            <a:endParaRPr lang="en-US" i="1" dirty="0"/>
          </a:p>
          <a:p>
            <a:pPr>
              <a:buFont typeface="Wingdings" panose="05000000000000000000" pitchFamily="2" charset="2"/>
              <a:buChar char="§"/>
            </a:pPr>
            <a:r>
              <a:rPr lang="en-US" i="1" dirty="0"/>
              <a:t>The first set of parentheses in a regex string will be group 1. The second set will be group 2. By passing the integer 1 or 2 to the group() match object method, you can grab different parts of the matched text. Passing 0 or nothing to the group() method will return the entire matched text. </a:t>
            </a:r>
          </a:p>
          <a:p>
            <a:pPr>
              <a:buFont typeface="Wingdings" panose="05000000000000000000" pitchFamily="2" charset="2"/>
              <a:buChar char="§"/>
            </a:pPr>
            <a:r>
              <a:rPr lang="en-US" i="1" dirty="0"/>
              <a:t>Enter the following into the interactive shell</a:t>
            </a:r>
            <a:r>
              <a:rPr lang="en-US" i="1" dirty="0" smtClean="0"/>
              <a:t>:</a:t>
            </a:r>
          </a:p>
          <a:p>
            <a:pPr marL="0" indent="0">
              <a:buNone/>
            </a:pPr>
            <a:r>
              <a:rPr lang="en-US" i="1" dirty="0"/>
              <a:t>	</a:t>
            </a:r>
          </a:p>
        </p:txBody>
      </p:sp>
      <p:sp>
        <p:nvSpPr>
          <p:cNvPr id="9" name="Title 1"/>
          <p:cNvSpPr>
            <a:spLocks noGrp="1"/>
          </p:cNvSpPr>
          <p:nvPr>
            <p:ph type="title"/>
          </p:nvPr>
        </p:nvSpPr>
        <p:spPr>
          <a:xfrm>
            <a:off x="0" y="0"/>
            <a:ext cx="10907486" cy="620265"/>
          </a:xfrm>
        </p:spPr>
        <p:txBody>
          <a:bodyPr>
            <a:normAutofit/>
          </a:bodyPr>
          <a:lstStyle/>
          <a:p>
            <a:r>
              <a:rPr lang="en-US" sz="3600" b="1" dirty="0" smtClean="0">
                <a:solidFill>
                  <a:srgbClr val="C00000"/>
                </a:solidFill>
              </a:rPr>
              <a:t>Matching regex objects</a:t>
            </a:r>
            <a:endParaRPr lang="en-US" sz="3600" b="1" dirty="0">
              <a:solidFill>
                <a:srgbClr val="C00000"/>
              </a:solidFill>
            </a:endParaRPr>
          </a:p>
        </p:txBody>
      </p:sp>
      <p:sp>
        <p:nvSpPr>
          <p:cNvPr id="5" name="Title 1"/>
          <p:cNvSpPr txBox="1">
            <a:spLocks/>
          </p:cNvSpPr>
          <p:nvPr/>
        </p:nvSpPr>
        <p:spPr>
          <a:xfrm>
            <a:off x="949234" y="2627823"/>
            <a:ext cx="10907486" cy="6202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r"/>
            <a:endParaRPr lang="en-US" sz="3600" b="1" dirty="0" smtClean="0">
              <a:solidFill>
                <a:srgbClr val="C00000"/>
              </a:solidFill>
            </a:endParaRPr>
          </a:p>
          <a:p>
            <a:pPr algn="r"/>
            <a:endParaRPr lang="en-US" sz="3600" b="1" dirty="0">
              <a:solidFill>
                <a:srgbClr val="C00000"/>
              </a:solidFill>
            </a:endParaRPr>
          </a:p>
        </p:txBody>
      </p:sp>
      <p:sp>
        <p:nvSpPr>
          <p:cNvPr id="10" name="Title 1"/>
          <p:cNvSpPr txBox="1">
            <a:spLocks/>
          </p:cNvSpPr>
          <p:nvPr/>
        </p:nvSpPr>
        <p:spPr>
          <a:xfrm>
            <a:off x="0" y="2608228"/>
            <a:ext cx="10907486" cy="48113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600" b="1" dirty="0" smtClean="0">
                <a:solidFill>
                  <a:srgbClr val="C00000"/>
                </a:solidFill>
              </a:rPr>
              <a:t>GROUPING WITH REGEX</a:t>
            </a:r>
            <a:endParaRPr lang="en-US" sz="3600" b="1" dirty="0">
              <a:solidFill>
                <a:srgbClr val="C00000"/>
              </a:solidFill>
            </a:endParaRPr>
          </a:p>
        </p:txBody>
      </p:sp>
    </p:spTree>
    <p:extLst>
      <p:ext uri="{BB962C8B-B14F-4D97-AF65-F5344CB8AC3E}">
        <p14:creationId xmlns:p14="http://schemas.microsoft.com/office/powerpoint/2010/main" val="2070681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lnSpcReduction="10000"/>
          </a:bodyPr>
          <a:lstStyle/>
          <a:p>
            <a:pPr marL="0" indent="0">
              <a:buNone/>
            </a:pPr>
            <a:r>
              <a:rPr lang="en-US" dirty="0" err="1" smtClean="0"/>
              <a:t>phoneNumRegex</a:t>
            </a:r>
            <a:r>
              <a:rPr lang="en-US" dirty="0" smtClean="0"/>
              <a:t> </a:t>
            </a:r>
            <a:r>
              <a:rPr lang="en-US" dirty="0"/>
              <a:t>= </a:t>
            </a:r>
            <a:r>
              <a:rPr lang="en-US" dirty="0" err="1"/>
              <a:t>re.compile</a:t>
            </a:r>
            <a:r>
              <a:rPr lang="en-US" dirty="0"/>
              <a:t>(r'(\d\d\d)-(\d\d\d-\d\d\d\d)')</a:t>
            </a:r>
          </a:p>
          <a:p>
            <a:pPr marL="0" indent="0">
              <a:buNone/>
            </a:pPr>
            <a:r>
              <a:rPr lang="en-US" dirty="0"/>
              <a:t>&gt;&gt;&gt; </a:t>
            </a:r>
            <a:r>
              <a:rPr lang="en-US" dirty="0" err="1"/>
              <a:t>mo</a:t>
            </a:r>
            <a:r>
              <a:rPr lang="en-US" dirty="0"/>
              <a:t> = </a:t>
            </a:r>
            <a:r>
              <a:rPr lang="en-US" dirty="0" err="1"/>
              <a:t>phoneNumRegex.search</a:t>
            </a:r>
            <a:r>
              <a:rPr lang="en-US" dirty="0"/>
              <a:t>('My number is 415-555-4242.')</a:t>
            </a:r>
          </a:p>
          <a:p>
            <a:pPr marL="0" indent="0">
              <a:buNone/>
            </a:pPr>
            <a:r>
              <a:rPr lang="en-US" dirty="0"/>
              <a:t>&gt;&gt;&gt; </a:t>
            </a:r>
            <a:r>
              <a:rPr lang="en-US" dirty="0" err="1"/>
              <a:t>mo.group</a:t>
            </a:r>
            <a:r>
              <a:rPr lang="en-US" dirty="0"/>
              <a:t>(1)</a:t>
            </a:r>
          </a:p>
          <a:p>
            <a:pPr marL="0" indent="0">
              <a:buNone/>
            </a:pPr>
            <a:r>
              <a:rPr lang="en-US" dirty="0"/>
              <a:t>'415'</a:t>
            </a:r>
          </a:p>
          <a:p>
            <a:pPr marL="0" indent="0">
              <a:buNone/>
            </a:pPr>
            <a:r>
              <a:rPr lang="en-US" dirty="0"/>
              <a:t>&gt;&gt;&gt; </a:t>
            </a:r>
            <a:r>
              <a:rPr lang="en-US" dirty="0" err="1"/>
              <a:t>mo.group</a:t>
            </a:r>
            <a:r>
              <a:rPr lang="en-US" dirty="0"/>
              <a:t>(2)</a:t>
            </a:r>
          </a:p>
          <a:p>
            <a:pPr marL="0" indent="0">
              <a:buNone/>
            </a:pPr>
            <a:r>
              <a:rPr lang="en-US" dirty="0"/>
              <a:t>'555-4242'</a:t>
            </a:r>
          </a:p>
          <a:p>
            <a:pPr marL="0" indent="0">
              <a:buNone/>
            </a:pPr>
            <a:r>
              <a:rPr lang="en-US" dirty="0"/>
              <a:t>&gt;&gt;&gt; </a:t>
            </a:r>
            <a:r>
              <a:rPr lang="en-US" dirty="0" err="1"/>
              <a:t>mo.group</a:t>
            </a:r>
            <a:r>
              <a:rPr lang="en-US" dirty="0"/>
              <a:t>(0)</a:t>
            </a:r>
          </a:p>
          <a:p>
            <a:pPr marL="0" indent="0">
              <a:buNone/>
            </a:pPr>
            <a:r>
              <a:rPr lang="en-US" dirty="0"/>
              <a:t>'415-555-4242'</a:t>
            </a:r>
          </a:p>
          <a:p>
            <a:pPr marL="0" indent="0">
              <a:buNone/>
            </a:pPr>
            <a:r>
              <a:rPr lang="en-US" dirty="0"/>
              <a:t>&gt;&gt;&gt; </a:t>
            </a:r>
            <a:r>
              <a:rPr lang="en-US" dirty="0" err="1"/>
              <a:t>mo.group</a:t>
            </a:r>
            <a:r>
              <a:rPr lang="en-US" dirty="0"/>
              <a:t>()</a:t>
            </a:r>
          </a:p>
          <a:p>
            <a:pPr marL="0" indent="0">
              <a:buNone/>
            </a:pPr>
            <a:r>
              <a:rPr lang="en-US" dirty="0" smtClean="0"/>
              <a:t>'415-555-4242‘</a:t>
            </a:r>
          </a:p>
          <a:p>
            <a:pPr marL="0" indent="0">
              <a:buNone/>
            </a:pPr>
            <a:r>
              <a:rPr lang="en-US" i="1" dirty="0"/>
              <a:t>The \( and \) escape characters in the raw string passed to </a:t>
            </a:r>
            <a:r>
              <a:rPr lang="en-US" b="1" i="1" dirty="0"/>
              <a:t>re.compile()</a:t>
            </a:r>
            <a:r>
              <a:rPr lang="en-US" i="1" dirty="0"/>
              <a:t> will match actual parenthesis characters.</a:t>
            </a:r>
          </a:p>
        </p:txBody>
      </p:sp>
      <p:sp>
        <p:nvSpPr>
          <p:cNvPr id="6" name="Title 1"/>
          <p:cNvSpPr txBox="1">
            <a:spLocks/>
          </p:cNvSpPr>
          <p:nvPr/>
        </p:nvSpPr>
        <p:spPr>
          <a:xfrm>
            <a:off x="0" y="0"/>
            <a:ext cx="10907486" cy="48113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600" b="1" dirty="0" smtClean="0">
                <a:solidFill>
                  <a:srgbClr val="C00000"/>
                </a:solidFill>
              </a:rPr>
              <a:t>GROUPING WITH REGEX</a:t>
            </a:r>
            <a:endParaRPr lang="en-US" sz="3600" b="1" dirty="0">
              <a:solidFill>
                <a:srgbClr val="C00000"/>
              </a:solidFill>
            </a:endParaRPr>
          </a:p>
        </p:txBody>
      </p:sp>
    </p:spTree>
    <p:extLst>
      <p:ext uri="{BB962C8B-B14F-4D97-AF65-F5344CB8AC3E}">
        <p14:creationId xmlns:p14="http://schemas.microsoft.com/office/powerpoint/2010/main" val="3871648721"/>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igi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7368</TotalTime>
  <Words>3876</Words>
  <Application>Microsoft Office PowerPoint</Application>
  <PresentationFormat>Widescreen</PresentationFormat>
  <Paragraphs>409</Paragraphs>
  <Slides>35</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Bookman Old Style</vt:lpstr>
      <vt:lpstr>Calibri</vt:lpstr>
      <vt:lpstr>Garamond</vt:lpstr>
      <vt:lpstr>Gill Sans MT</vt:lpstr>
      <vt:lpstr>Times New Roman</vt:lpstr>
      <vt:lpstr>Wingdings</vt:lpstr>
      <vt:lpstr>Wingdings 3</vt:lpstr>
      <vt:lpstr>Office Theme</vt:lpstr>
      <vt:lpstr>Origin</vt:lpstr>
      <vt:lpstr>PowerPoint Presentation</vt:lpstr>
      <vt:lpstr>Python Regex </vt:lpstr>
      <vt:lpstr>REGEX</vt:lpstr>
      <vt:lpstr>What are Regular EXPRESSIONS</vt:lpstr>
      <vt:lpstr>Pattern matching</vt:lpstr>
      <vt:lpstr>Pattern matching</vt:lpstr>
      <vt:lpstr>Matching regex objects</vt:lpstr>
      <vt:lpstr>Matching regex objects</vt:lpstr>
      <vt:lpstr>PowerPoint Presentation</vt:lpstr>
      <vt:lpstr>Matching multiple groups with the pipe</vt:lpstr>
      <vt:lpstr>Optional Matching with the Question Mark</vt:lpstr>
      <vt:lpstr>Optional Matching with the Question Mark</vt:lpstr>
      <vt:lpstr>Matching zero or more with *</vt:lpstr>
      <vt:lpstr>PowerPoint Presentation</vt:lpstr>
      <vt:lpstr>PowerPoint Presentation</vt:lpstr>
      <vt:lpstr>PowerPoint Presentation</vt:lpstr>
      <vt:lpstr>Greedy and non-greedy matches</vt:lpstr>
      <vt:lpstr>Findall() method</vt:lpstr>
      <vt:lpstr>Findall() method</vt:lpstr>
      <vt:lpstr>Findall() method</vt:lpstr>
      <vt:lpstr>CHARACTER CLASSES</vt:lpstr>
      <vt:lpstr>CHARACTER CLASSES</vt:lpstr>
      <vt:lpstr>YOUR VERY OWN CHARACTER CLASSES</vt:lpstr>
      <vt:lpstr>The Caret and Dollar Sign Characters</vt:lpstr>
      <vt:lpstr>The Caret and Dollar Sign Characters</vt:lpstr>
      <vt:lpstr>MATCHING WITH A  .*</vt:lpstr>
      <vt:lpstr> Matching Newlines with the Dot Character</vt:lpstr>
      <vt:lpstr> CASE INSENSITIVE MATCHING</vt:lpstr>
      <vt:lpstr> CASE INSENSITIVE MATCHING</vt:lpstr>
      <vt:lpstr> Substituting Strings with the sub() Method</vt:lpstr>
      <vt:lpstr>MANAGING COMPLEX REGEXES</vt:lpstr>
      <vt:lpstr>COMBINING VERBOSE,DOTALL AND IGNORE MODES</vt:lpstr>
      <vt:lpstr> PYTHON MULTITHREADING</vt:lpstr>
      <vt:lpstr> PYTHON MULTITHREADING</vt:lpstr>
      <vt:lpstr> PYTHON MULTITHREADING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Reddy Gurrala</dc:creator>
  <cp:lastModifiedBy>Cepl</cp:lastModifiedBy>
  <cp:revision>560</cp:revision>
  <dcterms:created xsi:type="dcterms:W3CDTF">2019-10-28T09:36:33Z</dcterms:created>
  <dcterms:modified xsi:type="dcterms:W3CDTF">2021-11-17T16:23:46Z</dcterms:modified>
</cp:coreProperties>
</file>