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Nunito"/>
      <p:regular r:id="rId25"/>
      <p:bold r:id="rId26"/>
      <p:italic r:id="rId27"/>
      <p:boldItalic r:id="rId28"/>
    </p:embeddedFont>
    <p:embeddedFont>
      <p:font typeface="Century Schoolbook"/>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H0wqVp6q6Nwp8WYfOfXPVHjXP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Schoolbook-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CenturySchoolbook-boldItalic.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dd2c84b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6dd2c84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eeksforgeeks.org/string-slicing-in-pyth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geeksforgeeks.org/python-strings/" TargetMode="External"/><Relationship Id="rId4" Type="http://schemas.openxmlformats.org/officeDocument/2006/relationships/hyperlink" Target="https://blog.hubspot.com/website/what-is-utf-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Session 5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Strings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6"/>
            <a:ext cx="10515600" cy="9600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Contd…..</a:t>
            </a:r>
            <a:endParaRPr/>
          </a:p>
        </p:txBody>
      </p:sp>
      <p:sp>
        <p:nvSpPr>
          <p:cNvPr id="141" name="Google Shape;141;p10"/>
          <p:cNvSpPr txBox="1"/>
          <p:nvPr>
            <p:ph idx="1" type="body"/>
          </p:nvPr>
        </p:nvSpPr>
        <p:spPr>
          <a:xfrm>
            <a:off x="838200" y="1325218"/>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i="1" lang="en-US" u="sng"/>
              <a:t>Isalnum()</a:t>
            </a:r>
            <a:r>
              <a:rPr i="1" lang="en-US" u="sng"/>
              <a:t>: </a:t>
            </a:r>
            <a:r>
              <a:rPr lang="en-US"/>
              <a:t>Check if all the characters in the text is alphanumeric. The isalnum() method returns True if all the characters are alphanumeric, meaning alphabet letter (a-z) and numbers (0-9).</a:t>
            </a:r>
            <a:endParaRPr/>
          </a:p>
          <a:p>
            <a:pPr indent="0" lvl="0" marL="0" rtl="0" algn="l">
              <a:lnSpc>
                <a:spcPct val="90000"/>
              </a:lnSpc>
              <a:spcBef>
                <a:spcPts val="1000"/>
              </a:spcBef>
              <a:spcAft>
                <a:spcPts val="0"/>
              </a:spcAft>
              <a:buClr>
                <a:schemeClr val="dk1"/>
              </a:buClr>
              <a:buSzPct val="100000"/>
              <a:buNone/>
            </a:pPr>
            <a:r>
              <a:rPr lang="en-US"/>
              <a:t>Example of characters that are not alphanumeric: (space)!#%&amp;? etc.</a:t>
            </a:r>
            <a:endParaRPr/>
          </a:p>
          <a:p>
            <a:pPr indent="0" lvl="0" marL="0" rtl="0" algn="l">
              <a:lnSpc>
                <a:spcPct val="90000"/>
              </a:lnSpc>
              <a:spcBef>
                <a:spcPts val="1000"/>
              </a:spcBef>
              <a:spcAft>
                <a:spcPts val="0"/>
              </a:spcAft>
              <a:buClr>
                <a:schemeClr val="dk1"/>
              </a:buClr>
              <a:buSzPct val="100000"/>
              <a:buNone/>
            </a:pPr>
            <a:r>
              <a:rPr lang="en-US" u="sng"/>
              <a:t>Syntax</a:t>
            </a:r>
            <a:r>
              <a:rPr lang="en-US"/>
              <a:t> : </a:t>
            </a:r>
            <a:r>
              <a:rPr b="1" i="1" lang="en-US"/>
              <a:t>string.isalnum()</a:t>
            </a:r>
            <a:endParaRPr/>
          </a:p>
          <a:p>
            <a:pPr indent="0" lvl="0" marL="0" rtl="0" algn="l">
              <a:lnSpc>
                <a:spcPct val="90000"/>
              </a:lnSpc>
              <a:spcBef>
                <a:spcPts val="1000"/>
              </a:spcBef>
              <a:spcAft>
                <a:spcPts val="0"/>
              </a:spcAft>
              <a:buClr>
                <a:schemeClr val="dk1"/>
              </a:buClr>
              <a:buSzPct val="100000"/>
              <a:buNone/>
            </a:pPr>
            <a:r>
              <a:rPr lang="en-US"/>
              <a:t>Parameters : No parameters.</a:t>
            </a:r>
            <a:endParaRPr/>
          </a:p>
          <a:p>
            <a:pPr indent="0" lvl="0" marL="0" rtl="0" algn="l">
              <a:lnSpc>
                <a:spcPct val="90000"/>
              </a:lnSpc>
              <a:spcBef>
                <a:spcPts val="1000"/>
              </a:spcBef>
              <a:spcAft>
                <a:spcPts val="0"/>
              </a:spcAft>
              <a:buClr>
                <a:schemeClr val="dk1"/>
              </a:buClr>
              <a:buSzPct val="100000"/>
              <a:buNone/>
            </a:pPr>
            <a:r>
              <a:rPr lang="en-US"/>
              <a:t>Usage : </a:t>
            </a:r>
            <a:endParaRPr/>
          </a:p>
          <a:p>
            <a:pPr indent="0" lvl="0" marL="0" rtl="0" algn="l">
              <a:lnSpc>
                <a:spcPct val="90000"/>
              </a:lnSpc>
              <a:spcBef>
                <a:spcPts val="1000"/>
              </a:spcBef>
              <a:spcAft>
                <a:spcPts val="0"/>
              </a:spcAft>
              <a:buClr>
                <a:schemeClr val="dk1"/>
              </a:buClr>
              <a:buSzPct val="100000"/>
              <a:buNone/>
            </a:pPr>
            <a:r>
              <a:rPr lang="en-US"/>
              <a:t> &gt;&gt;&gt; txt = "Company 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False</a:t>
            </a:r>
            <a:endParaRPr/>
          </a:p>
          <a:p>
            <a:pPr indent="0" lvl="0" marL="0" rtl="0" algn="l">
              <a:lnSpc>
                <a:spcPct val="90000"/>
              </a:lnSpc>
              <a:spcBef>
                <a:spcPts val="1000"/>
              </a:spcBef>
              <a:spcAft>
                <a:spcPts val="0"/>
              </a:spcAft>
              <a:buClr>
                <a:schemeClr val="dk1"/>
              </a:buClr>
              <a:buSzPct val="100000"/>
              <a:buNone/>
            </a:pPr>
            <a:r>
              <a:rPr lang="en-US"/>
              <a:t>&gt;&gt;&gt; txt = "Company12"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True</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STRING METHODS</a:t>
            </a:r>
            <a:br>
              <a:rPr lang="en-US" sz="2400">
                <a:solidFill>
                  <a:schemeClr val="accent4"/>
                </a:solidFill>
                <a:latin typeface="Quattrocento Sans"/>
                <a:ea typeface="Quattrocento Sans"/>
                <a:cs typeface="Quattrocento Sans"/>
                <a:sym typeface="Quattrocento Sans"/>
              </a:rPr>
            </a:br>
            <a:br>
              <a:rPr lang="en-US" sz="2400">
                <a:solidFill>
                  <a:schemeClr val="accent4"/>
                </a:solidFill>
                <a:latin typeface="Quattrocento Sans"/>
                <a:ea typeface="Quattrocento Sans"/>
                <a:cs typeface="Quattrocento Sans"/>
                <a:sym typeface="Quattrocento Sans"/>
              </a:rPr>
            </a:br>
            <a:r>
              <a:rPr b="1" lang="en-US" sz="1600" u="sng">
                <a:latin typeface="Calibri"/>
                <a:ea typeface="Calibri"/>
                <a:cs typeface="Calibri"/>
                <a:sym typeface="Calibri"/>
              </a:rPr>
              <a:t>Split : </a:t>
            </a:r>
            <a:r>
              <a:rPr lang="en-US" sz="1600">
                <a:latin typeface="Calibri"/>
                <a:ea typeface="Calibri"/>
                <a:cs typeface="Calibri"/>
                <a:sym typeface="Calibri"/>
              </a:rPr>
              <a:t>Split a string into a list where each word is a list item. You can specify the separator, default separator is any whitespace.</a:t>
            </a:r>
            <a:br>
              <a:rPr lang="en-US" sz="1600">
                <a:latin typeface="Calibri"/>
                <a:ea typeface="Calibri"/>
                <a:cs typeface="Calibri"/>
                <a:sym typeface="Calibri"/>
              </a:rPr>
            </a:br>
            <a:r>
              <a:rPr lang="en-US" sz="1600">
                <a:latin typeface="Calibri"/>
                <a:ea typeface="Calibri"/>
                <a:cs typeface="Calibri"/>
                <a:sym typeface="Calibri"/>
              </a:rPr>
              <a:t>Note : When </a:t>
            </a:r>
            <a:r>
              <a:rPr b="1" i="1" lang="en-US" sz="1600">
                <a:latin typeface="Calibri"/>
                <a:ea typeface="Calibri"/>
                <a:cs typeface="Calibri"/>
                <a:sym typeface="Calibri"/>
              </a:rPr>
              <a:t>maxsplit</a:t>
            </a:r>
            <a:r>
              <a:rPr lang="en-US" sz="1600">
                <a:latin typeface="Calibri"/>
                <a:ea typeface="Calibri"/>
                <a:cs typeface="Calibri"/>
                <a:sym typeface="Calibri"/>
              </a:rPr>
              <a:t> is specified, the list will contain the specified number of elements plus one.</a:t>
            </a:r>
            <a:br>
              <a:rPr lang="en-US" sz="1600">
                <a:latin typeface="Calibri"/>
                <a:ea typeface="Calibri"/>
                <a:cs typeface="Calibri"/>
                <a:sym typeface="Calibri"/>
              </a:rPr>
            </a:br>
            <a:r>
              <a:rPr b="1" lang="en-US" sz="1600" u="sng">
                <a:latin typeface="Calibri"/>
                <a:ea typeface="Calibri"/>
                <a:cs typeface="Calibri"/>
                <a:sym typeface="Calibri"/>
              </a:rPr>
              <a:t>Syntax</a:t>
            </a:r>
            <a:r>
              <a:rPr lang="en-US" sz="1600">
                <a:latin typeface="Calibri"/>
                <a:ea typeface="Calibri"/>
                <a:cs typeface="Calibri"/>
                <a:sym typeface="Calibri"/>
              </a:rPr>
              <a:t> : string.split(separator,max)</a:t>
            </a:r>
            <a:br>
              <a:rPr lang="en-US" sz="1800">
                <a:latin typeface="Calibri"/>
                <a:ea typeface="Calibri"/>
                <a:cs typeface="Calibri"/>
                <a:sym typeface="Calibri"/>
              </a:rPr>
            </a:br>
            <a:endParaRPr sz="1800"/>
          </a:p>
        </p:txBody>
      </p:sp>
      <p:pic>
        <p:nvPicPr>
          <p:cNvPr id="147" name="Google Shape;147;p11"/>
          <p:cNvPicPr preferRelativeResize="0"/>
          <p:nvPr>
            <p:ph idx="1" type="body"/>
          </p:nvPr>
        </p:nvPicPr>
        <p:blipFill rotWithShape="1">
          <a:blip r:embed="rId3">
            <a:alphaModFix/>
          </a:blip>
          <a:srcRect b="37493" l="30651" r="16438" t="44538"/>
          <a:stretch/>
        </p:blipFill>
        <p:spPr>
          <a:xfrm>
            <a:off x="612913" y="1996714"/>
            <a:ext cx="9855572" cy="1881810"/>
          </a:xfrm>
          <a:prstGeom prst="rect">
            <a:avLst/>
          </a:prstGeom>
          <a:noFill/>
          <a:ln>
            <a:noFill/>
          </a:ln>
        </p:spPr>
      </p:pic>
      <p:sp>
        <p:nvSpPr>
          <p:cNvPr id="148" name="Google Shape;148;p11"/>
          <p:cNvSpPr txBox="1"/>
          <p:nvPr/>
        </p:nvSpPr>
        <p:spPr>
          <a:xfrm>
            <a:off x="838200" y="4184551"/>
            <a:ext cx="7951304"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Usage</a:t>
            </a: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&gt;&gt;&gt; txt = "hello, my name is Peter, I am 26 years old"</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&gt;&gt;&gt; x = txt.split(",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&gt;&gt;&gt; x</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['hello', 'my name is Peter', 'I am 26 years old']</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&gt;&gt;&gt; x = txt.split(", ",maxsplit = 1)</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&gt;&gt;&gt; x</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['hello', 'my name is Peter, I am 26 years old']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1800"/>
              <a:buFont typeface="Calibri"/>
              <a:buNone/>
            </a:pPr>
            <a:br>
              <a:rPr lang="en-US" sz="1800">
                <a:solidFill>
                  <a:schemeClr val="accent4"/>
                </a:solidFill>
              </a:rPr>
            </a:br>
            <a:r>
              <a:rPr lang="en-US" sz="2400">
                <a:solidFill>
                  <a:schemeClr val="accent4"/>
                </a:solidFill>
                <a:latin typeface="Quattrocento Sans"/>
                <a:ea typeface="Quattrocento Sans"/>
                <a:cs typeface="Quattrocento Sans"/>
                <a:sym typeface="Quattrocento Sans"/>
              </a:rPr>
              <a:t>STRING METHODS</a:t>
            </a:r>
            <a:br>
              <a:rPr lang="en-US" sz="1800">
                <a:solidFill>
                  <a:schemeClr val="accent4"/>
                </a:solidFill>
              </a:rPr>
            </a:br>
            <a:br>
              <a:rPr lang="en-US" sz="1800">
                <a:solidFill>
                  <a:schemeClr val="accent4"/>
                </a:solidFill>
              </a:rPr>
            </a:br>
            <a:r>
              <a:rPr lang="en-US" sz="1800">
                <a:latin typeface="Calibri"/>
                <a:ea typeface="Calibri"/>
                <a:cs typeface="Calibri"/>
                <a:sym typeface="Calibri"/>
              </a:rPr>
              <a:t>Join all items in a tuple into a string, using a hash character as separator. The join() method takes all items in an iterable and joins them into one string. </a:t>
            </a:r>
            <a:br>
              <a:rPr lang="en-US" sz="1800">
                <a:latin typeface="Calibri"/>
                <a:ea typeface="Calibri"/>
                <a:cs typeface="Calibri"/>
                <a:sym typeface="Calibri"/>
              </a:rPr>
            </a:br>
            <a:r>
              <a:rPr lang="en-US" sz="1800">
                <a:latin typeface="Calibri"/>
                <a:ea typeface="Calibri"/>
                <a:cs typeface="Calibri"/>
                <a:sym typeface="Calibri"/>
              </a:rPr>
              <a:t>The join() method takes all items in an iterable and joins them into one string.</a:t>
            </a:r>
            <a:br>
              <a:rPr lang="en-US" sz="1800">
                <a:latin typeface="Calibri"/>
                <a:ea typeface="Calibri"/>
                <a:cs typeface="Calibri"/>
                <a:sym typeface="Calibri"/>
              </a:rPr>
            </a:br>
            <a:r>
              <a:rPr lang="en-US" sz="1800">
                <a:latin typeface="Calibri"/>
                <a:ea typeface="Calibri"/>
                <a:cs typeface="Calibri"/>
                <a:sym typeface="Calibri"/>
              </a:rPr>
              <a:t>Syntax : </a:t>
            </a:r>
            <a:r>
              <a:rPr b="1" i="1" lang="en-US" sz="1800">
                <a:latin typeface="Calibri"/>
                <a:ea typeface="Calibri"/>
                <a:cs typeface="Calibri"/>
                <a:sym typeface="Calibri"/>
              </a:rPr>
              <a:t>string.join(iterable)</a:t>
            </a:r>
            <a:br>
              <a:rPr b="1" i="1" lang="en-US" sz="1800">
                <a:latin typeface="Calibri"/>
                <a:ea typeface="Calibri"/>
                <a:cs typeface="Calibri"/>
                <a:sym typeface="Calibri"/>
              </a:rPr>
            </a:br>
            <a:endParaRPr sz="1800"/>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0" lvl="0" marL="228600" rtl="0" algn="l">
              <a:lnSpc>
                <a:spcPct val="90000"/>
              </a:lnSpc>
              <a:spcBef>
                <a:spcPts val="0"/>
              </a:spcBef>
              <a:spcAft>
                <a:spcPts val="0"/>
              </a:spcAft>
              <a:buClr>
                <a:schemeClr val="dk1"/>
              </a:buClr>
              <a:buSzPts val="1600"/>
              <a:buNone/>
            </a:pPr>
            <a:r>
              <a:t/>
            </a:r>
            <a:endParaRPr sz="1600"/>
          </a:p>
          <a:p>
            <a:pPr indent="-127000" lvl="0" marL="228600" rtl="0" algn="l">
              <a:lnSpc>
                <a:spcPct val="90000"/>
              </a:lnSpc>
              <a:spcBef>
                <a:spcPts val="1000"/>
              </a:spcBef>
              <a:spcAft>
                <a:spcPts val="0"/>
              </a:spcAft>
              <a:buClr>
                <a:schemeClr val="dk1"/>
              </a:buClr>
              <a:buSzPts val="1600"/>
              <a:buNone/>
            </a:pPr>
            <a:r>
              <a:t/>
            </a:r>
            <a:endParaRPr sz="1600"/>
          </a:p>
          <a:p>
            <a:pPr indent="-127000" lvl="0" marL="228600" rtl="0" algn="l">
              <a:lnSpc>
                <a:spcPct val="90000"/>
              </a:lnSpc>
              <a:spcBef>
                <a:spcPts val="1000"/>
              </a:spcBef>
              <a:spcAft>
                <a:spcPts val="0"/>
              </a:spcAft>
              <a:buClr>
                <a:schemeClr val="dk1"/>
              </a:buClr>
              <a:buSzPts val="1600"/>
              <a:buNone/>
            </a:pPr>
            <a:r>
              <a:t/>
            </a:r>
            <a:endParaRPr sz="1600"/>
          </a:p>
          <a:p>
            <a:pPr indent="-127000" lvl="0" marL="228600" rtl="0" algn="l">
              <a:lnSpc>
                <a:spcPct val="90000"/>
              </a:lnSpc>
              <a:spcBef>
                <a:spcPts val="1000"/>
              </a:spcBef>
              <a:spcAft>
                <a:spcPts val="0"/>
              </a:spcAft>
              <a:buClr>
                <a:schemeClr val="dk1"/>
              </a:buClr>
              <a:buSzPts val="1600"/>
              <a:buNone/>
            </a:pPr>
            <a:r>
              <a:t/>
            </a:r>
            <a:endParaRPr sz="1600"/>
          </a:p>
          <a:p>
            <a:pPr indent="-127000" lvl="0" marL="228600" rtl="0" algn="l">
              <a:lnSpc>
                <a:spcPct val="90000"/>
              </a:lnSpc>
              <a:spcBef>
                <a:spcPts val="1000"/>
              </a:spcBef>
              <a:spcAft>
                <a:spcPts val="0"/>
              </a:spcAft>
              <a:buClr>
                <a:schemeClr val="dk1"/>
              </a:buClr>
              <a:buSzPts val="1600"/>
              <a:buNone/>
            </a:pPr>
            <a:r>
              <a:t/>
            </a:r>
            <a:endParaRPr sz="1600"/>
          </a:p>
          <a:p>
            <a:pPr indent="-127000" lvl="0" marL="228600" rtl="0" algn="l">
              <a:lnSpc>
                <a:spcPct val="90000"/>
              </a:lnSpc>
              <a:spcBef>
                <a:spcPts val="10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chemeClr val="dk1"/>
              </a:buClr>
              <a:buSzPts val="1800"/>
              <a:buChar char="•"/>
            </a:pPr>
            <a:r>
              <a:rPr lang="en-US" sz="1800"/>
              <a:t>Note: When using a dictionary as an iterable, the returned values are the keys, not the values.</a:t>
            </a:r>
            <a:endParaRPr/>
          </a:p>
          <a:p>
            <a:pPr indent="-114300" lvl="0" marL="228600" rtl="0" algn="l">
              <a:lnSpc>
                <a:spcPct val="90000"/>
              </a:lnSpc>
              <a:spcBef>
                <a:spcPts val="1000"/>
              </a:spcBef>
              <a:spcAft>
                <a:spcPts val="0"/>
              </a:spcAft>
              <a:buClr>
                <a:schemeClr val="dk1"/>
              </a:buClr>
              <a:buSzPts val="1800"/>
              <a:buNone/>
            </a:pPr>
            <a:r>
              <a:t/>
            </a:r>
            <a:endParaRPr b="1" sz="18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u="sng">
                <a:latin typeface="Calibri"/>
                <a:ea typeface="Calibri"/>
                <a:cs typeface="Calibri"/>
                <a:sym typeface="Calibri"/>
              </a:rPr>
              <a:t>Usage</a:t>
            </a:r>
            <a:r>
              <a:rPr lang="en-US" sz="1800">
                <a:latin typeface="Calibri"/>
                <a:ea typeface="Calibri"/>
                <a:cs typeface="Calibri"/>
                <a:sym typeface="Calibri"/>
              </a:rPr>
              <a:t> :</a:t>
            </a:r>
            <a:endParaRPr/>
          </a:p>
          <a:p>
            <a:pPr indent="-228600" lvl="0" marL="228600" rtl="0" algn="l">
              <a:lnSpc>
                <a:spcPct val="90000"/>
              </a:lnSpc>
              <a:spcBef>
                <a:spcPts val="1000"/>
              </a:spcBef>
              <a:spcAft>
                <a:spcPts val="0"/>
              </a:spcAft>
              <a:buClr>
                <a:srgbClr val="7B7B7B"/>
              </a:buClr>
              <a:buSzPts val="1800"/>
              <a:buChar char="•"/>
            </a:pPr>
            <a:r>
              <a:rPr b="1" lang="en-US" sz="1800"/>
              <a:t>&gt;&gt;&gt;</a:t>
            </a:r>
            <a:r>
              <a:rPr b="1" lang="en-US" sz="1800">
                <a:latin typeface="Calibri"/>
                <a:ea typeface="Calibri"/>
                <a:cs typeface="Calibri"/>
                <a:sym typeface="Calibri"/>
              </a:rPr>
              <a:t> </a:t>
            </a:r>
            <a:r>
              <a:rPr b="1" lang="en-US" sz="1800"/>
              <a:t>myTuple = ("John", "Peter", "Vicky")</a:t>
            </a:r>
            <a:endParaRPr/>
          </a:p>
          <a:p>
            <a:pPr indent="-228600" lvl="0" marL="228600" rtl="0" algn="l">
              <a:lnSpc>
                <a:spcPct val="90000"/>
              </a:lnSpc>
              <a:spcBef>
                <a:spcPts val="1000"/>
              </a:spcBef>
              <a:spcAft>
                <a:spcPts val="0"/>
              </a:spcAft>
              <a:buClr>
                <a:srgbClr val="7B7B7B"/>
              </a:buClr>
              <a:buSzPts val="1800"/>
              <a:buChar char="•"/>
            </a:pPr>
            <a:r>
              <a:rPr b="1" lang="en-US" sz="1800"/>
              <a:t>&gt;&gt;&gt;</a:t>
            </a:r>
            <a:r>
              <a:rPr b="1" lang="en-US" sz="1800">
                <a:latin typeface="Calibri"/>
                <a:ea typeface="Calibri"/>
                <a:cs typeface="Calibri"/>
                <a:sym typeface="Calibri"/>
              </a:rPr>
              <a:t> </a:t>
            </a:r>
            <a:r>
              <a:rPr b="1" lang="en-US" sz="1800"/>
              <a:t>"#".join(myTuple)</a:t>
            </a:r>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      'John#Peter#Vicky'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5" name="Google Shape;155;p12"/>
          <p:cNvPicPr preferRelativeResize="0"/>
          <p:nvPr/>
        </p:nvPicPr>
        <p:blipFill rotWithShape="1">
          <a:blip r:embed="rId3">
            <a:alphaModFix/>
          </a:blip>
          <a:srcRect b="39512" l="30652" r="20325" t="44828"/>
          <a:stretch/>
        </p:blipFill>
        <p:spPr>
          <a:xfrm>
            <a:off x="1007164" y="2075001"/>
            <a:ext cx="7950530" cy="1738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5360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Python Strings – String Operations</a:t>
            </a:r>
            <a:endParaRPr/>
          </a:p>
        </p:txBody>
      </p:sp>
      <p:sp>
        <p:nvSpPr>
          <p:cNvPr id="161" name="Google Shape;161;p13"/>
          <p:cNvSpPr txBox="1"/>
          <p:nvPr>
            <p:ph idx="1" type="body"/>
          </p:nvPr>
        </p:nvSpPr>
        <p:spPr>
          <a:xfrm>
            <a:off x="838200" y="901148"/>
            <a:ext cx="10515600" cy="5591727"/>
          </a:xfrm>
          <a:prstGeom prst="rect">
            <a:avLst/>
          </a:prstGeom>
          <a:noFill/>
          <a:ln>
            <a:noFill/>
          </a:ln>
        </p:spPr>
        <p:txBody>
          <a:bodyPr anchorCtr="0" anchor="t" bIns="45700" lIns="91425" spcFirstLastPara="1" rIns="91425" wrap="square" tIns="45700">
            <a:normAutofit fontScale="25000" lnSpcReduction="20000"/>
          </a:bodyPr>
          <a:lstStyle/>
          <a:p>
            <a:pPr indent="0" lvl="1" marL="0" rtl="0" algn="l">
              <a:lnSpc>
                <a:spcPct val="70000"/>
              </a:lnSpc>
              <a:spcBef>
                <a:spcPts val="0"/>
              </a:spcBef>
              <a:spcAft>
                <a:spcPts val="0"/>
              </a:spcAft>
              <a:buClr>
                <a:schemeClr val="dk1"/>
              </a:buClr>
              <a:buSzPct val="100000"/>
              <a:buNone/>
            </a:pPr>
            <a:r>
              <a:rPr b="1" lang="en-US" sz="6400" u="sng">
                <a:latin typeface="Calibri"/>
                <a:ea typeface="Calibri"/>
                <a:cs typeface="Calibri"/>
                <a:sym typeface="Calibri"/>
              </a:rPr>
              <a:t>A few String Operations &amp; String Methods</a:t>
            </a:r>
            <a:endParaRPr/>
          </a:p>
          <a:p>
            <a:pPr indent="0" lvl="1" marL="0" rtl="0" algn="l">
              <a:lnSpc>
                <a:spcPct val="70000"/>
              </a:lnSpc>
              <a:spcBef>
                <a:spcPts val="500"/>
              </a:spcBef>
              <a:spcAft>
                <a:spcPts val="0"/>
              </a:spcAft>
              <a:buClr>
                <a:schemeClr val="dk1"/>
              </a:buClr>
              <a:buSzPct val="100000"/>
              <a:buNone/>
            </a:pPr>
            <a:r>
              <a:t/>
            </a:r>
            <a:endParaRPr b="1" sz="64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&gt;&gt;&gt;s.upper() # Change to upper case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PYTHON </a:t>
            </a:r>
            <a:endParaRPr/>
          </a:p>
          <a:p>
            <a:pPr indent="0" lvl="0" marL="0" rtl="0" algn="l">
              <a:lnSpc>
                <a:spcPct val="90000"/>
              </a:lnSpc>
              <a:spcBef>
                <a:spcPts val="1000"/>
              </a:spcBef>
              <a:spcAft>
                <a:spcPts val="0"/>
              </a:spcAft>
              <a:buClr>
                <a:schemeClr val="dk1"/>
              </a:buClr>
              <a:buSzPct val="100000"/>
              <a:buNone/>
            </a:pPr>
            <a:r>
              <a:t/>
            </a:r>
            <a:endParaRPr sz="6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&gt;&gt;&gt;s='aaa,bbb,ccc,dd’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&gt;&gt;&gt;s.split(“,") # Split the string into parts using ‘,’ as delimiter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['aaa','bbb','ccc','dd’]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&gt;&gt;&gt;s.isalpha() # Content tests: isalpha, isdigit, etc.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 = ‘aaa,bbb,ccc,dd \n‘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&gt;&gt;&gt;s.rstrip() # Remove whitespace characters on the right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aaa,bbb,ccccc,dd </a:t>
            </a:r>
            <a:endParaRPr/>
          </a:p>
          <a:p>
            <a:pPr indent="0" lvl="0" marL="0" rtl="0" algn="l">
              <a:lnSpc>
                <a:spcPct val="90000"/>
              </a:lnSpc>
              <a:spcBef>
                <a:spcPts val="1000"/>
              </a:spcBef>
              <a:spcAft>
                <a:spcPts val="0"/>
              </a:spcAft>
              <a:buClr>
                <a:srgbClr val="000000"/>
              </a:buClr>
              <a:buSzPct val="100000"/>
              <a:buNone/>
            </a:pPr>
            <a:r>
              <a:rPr b="0" i="0" lang="en-US" sz="4800">
                <a:solidFill>
                  <a:srgbClr val="000000"/>
                </a:solidFill>
                <a:latin typeface="Consolas"/>
                <a:ea typeface="Consolas"/>
                <a:cs typeface="Consolas"/>
                <a:sym typeface="Consolas"/>
              </a:rPr>
              <a:t>txt = </a:t>
            </a:r>
            <a:r>
              <a:rPr b="0" i="0" lang="en-US" sz="4800">
                <a:solidFill>
                  <a:srgbClr val="A52A2A"/>
                </a:solidFill>
                <a:latin typeface="Consolas"/>
                <a:ea typeface="Consolas"/>
                <a:cs typeface="Consolas"/>
                <a:sym typeface="Consolas"/>
              </a:rPr>
              <a:t>"     banana     "</a:t>
            </a:r>
            <a:br>
              <a:rPr lang="en-US" sz="4800"/>
            </a:br>
            <a:br>
              <a:rPr lang="en-US" sz="4800"/>
            </a:br>
            <a:r>
              <a:rPr b="0" i="0" lang="en-US" sz="4800">
                <a:solidFill>
                  <a:srgbClr val="000000"/>
                </a:solidFill>
                <a:latin typeface="Consolas"/>
                <a:ea typeface="Consolas"/>
                <a:cs typeface="Consolas"/>
                <a:sym typeface="Consolas"/>
              </a:rPr>
              <a:t>x = txt.lstrip()</a:t>
            </a:r>
            <a:br>
              <a:rPr lang="en-US" sz="4800"/>
            </a:br>
            <a:br>
              <a:rPr lang="en-US" sz="4800"/>
            </a:br>
            <a:r>
              <a:rPr b="0" i="0" lang="en-US" sz="4800">
                <a:solidFill>
                  <a:srgbClr val="0000CD"/>
                </a:solidFill>
                <a:latin typeface="Consolas"/>
                <a:ea typeface="Consolas"/>
                <a:cs typeface="Consolas"/>
                <a:sym typeface="Consolas"/>
              </a:rPr>
              <a:t>print</a:t>
            </a:r>
            <a:r>
              <a:rPr b="0" i="0" lang="en-US" sz="4800">
                <a:solidFill>
                  <a:srgbClr val="000000"/>
                </a:solidFill>
                <a:latin typeface="Consolas"/>
                <a:ea typeface="Consolas"/>
                <a:cs typeface="Consolas"/>
                <a:sym typeface="Consolas"/>
              </a:rPr>
              <a:t>(</a:t>
            </a:r>
            <a:r>
              <a:rPr b="0" i="0" lang="en-US" sz="4800">
                <a:solidFill>
                  <a:srgbClr val="A52A2A"/>
                </a:solidFill>
                <a:latin typeface="Consolas"/>
                <a:ea typeface="Consolas"/>
                <a:cs typeface="Consolas"/>
                <a:sym typeface="Consolas"/>
              </a:rPr>
              <a:t>"of all fruits"</a:t>
            </a:r>
            <a:r>
              <a:rPr b="0" i="0" lang="en-US" sz="4800">
                <a:solidFill>
                  <a:srgbClr val="000000"/>
                </a:solidFill>
                <a:latin typeface="Consolas"/>
                <a:ea typeface="Consolas"/>
                <a:cs typeface="Consolas"/>
                <a:sym typeface="Consolas"/>
              </a:rPr>
              <a:t>, x, </a:t>
            </a:r>
            <a:r>
              <a:rPr b="0" i="0" lang="en-US" sz="4800">
                <a:solidFill>
                  <a:srgbClr val="A52A2A"/>
                </a:solidFill>
                <a:latin typeface="Consolas"/>
                <a:ea typeface="Consolas"/>
                <a:cs typeface="Consolas"/>
                <a:sym typeface="Consolas"/>
              </a:rPr>
              <a:t>"is my favorite"</a:t>
            </a:r>
            <a:r>
              <a:rPr b="0" i="0" lang="en-US" sz="4800">
                <a:solidFill>
                  <a:srgbClr val="000000"/>
                </a:solidFill>
                <a:latin typeface="Consolas"/>
                <a:ea typeface="Consolas"/>
                <a:cs typeface="Consolas"/>
                <a:sym typeface="Consolas"/>
              </a:rPr>
              <a:t>)</a:t>
            </a:r>
            <a:endParaRPr sz="6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 </a:t>
            </a:r>
            <a:r>
              <a:rPr lang="en-US" sz="6400">
                <a:latin typeface="Calibri"/>
                <a:ea typeface="Calibri"/>
                <a:cs typeface="Calibri"/>
                <a:sym typeface="Calibri"/>
              </a:rPr>
              <a:t>s.startswith(“a") </a:t>
            </a:r>
            <a:r>
              <a:rPr lang="en-US" sz="6400">
                <a:latin typeface="Calibri"/>
                <a:ea typeface="Calibri"/>
                <a:cs typeface="Calibri"/>
                <a:sym typeface="Calibri"/>
              </a:rPr>
              <a:t># Check if the string starts with ‘a’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&gt;&gt;&gt; s.endswith(“c") # Check if the string ends with ‘c’ </a:t>
            </a:r>
            <a:endParaRPr/>
          </a:p>
          <a:p>
            <a:pPr indent="0" lvl="0" marL="0" rtl="0" algn="l">
              <a:lnSpc>
                <a:spcPct val="90000"/>
              </a:lnSpc>
              <a:spcBef>
                <a:spcPts val="1000"/>
              </a:spcBef>
              <a:spcAft>
                <a:spcPts val="0"/>
              </a:spcAft>
              <a:buClr>
                <a:schemeClr val="dk1"/>
              </a:buClr>
              <a:buSzPct val="100000"/>
              <a:buNone/>
            </a:pPr>
            <a:r>
              <a:rPr lang="en-US" sz="6400">
                <a:latin typeface="Calibri"/>
                <a:ea typeface="Calibri"/>
                <a:cs typeface="Calibri"/>
                <a:sym typeface="Calibri"/>
              </a:rPr>
              <a:t>False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Quattrocento Sans"/>
              <a:buNone/>
            </a:pPr>
            <a:r>
              <a:rPr b="0" i="0" lang="en-US" sz="3200">
                <a:solidFill>
                  <a:schemeClr val="accent4"/>
                </a:solidFill>
                <a:latin typeface="Quattrocento Sans"/>
                <a:ea typeface="Quattrocento Sans"/>
                <a:cs typeface="Quattrocento Sans"/>
                <a:sym typeface="Quattrocento Sans"/>
              </a:rPr>
              <a:t>Python String center() Method</a:t>
            </a:r>
            <a:br>
              <a:rPr b="0" i="0" lang="en-US">
                <a:solidFill>
                  <a:srgbClr val="000000"/>
                </a:solidFill>
                <a:latin typeface="Quattrocento Sans"/>
                <a:ea typeface="Quattrocento Sans"/>
                <a:cs typeface="Quattrocento Sans"/>
                <a:sym typeface="Quattrocento Sans"/>
              </a:rPr>
            </a:br>
            <a:endParaRPr/>
          </a:p>
        </p:txBody>
      </p:sp>
      <p:sp>
        <p:nvSpPr>
          <p:cNvPr id="167" name="Google Shape;16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1) txt = "banana"</a:t>
            </a:r>
            <a:endParaRPr/>
          </a:p>
          <a:p>
            <a:pPr indent="0" lvl="0" marL="0" rtl="0" algn="l">
              <a:lnSpc>
                <a:spcPct val="90000"/>
              </a:lnSpc>
              <a:spcBef>
                <a:spcPts val="1000"/>
              </a:spcBef>
              <a:spcAft>
                <a:spcPts val="0"/>
              </a:spcAft>
              <a:buClr>
                <a:schemeClr val="dk1"/>
              </a:buClr>
              <a:buSzPts val="1800"/>
              <a:buNone/>
            </a:pPr>
            <a:r>
              <a:rPr lang="en-US" sz="1800"/>
              <a:t>x = txt.center(80)</a:t>
            </a:r>
            <a:endParaRPr/>
          </a:p>
          <a:p>
            <a:pPr indent="0" lvl="0" marL="0" rtl="0" algn="l">
              <a:lnSpc>
                <a:spcPct val="90000"/>
              </a:lnSpc>
              <a:spcBef>
                <a:spcPts val="1000"/>
              </a:spcBef>
              <a:spcAft>
                <a:spcPts val="0"/>
              </a:spcAft>
              <a:buClr>
                <a:schemeClr val="dk1"/>
              </a:buClr>
              <a:buSzPts val="1800"/>
              <a:buNone/>
            </a:pPr>
            <a:r>
              <a:rPr lang="en-US" sz="1800"/>
              <a:t>print(x) </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2) txt = "banana"</a:t>
            </a:r>
            <a:endParaRPr/>
          </a:p>
          <a:p>
            <a:pPr indent="0" lvl="0" marL="0" rtl="0" algn="l">
              <a:lnSpc>
                <a:spcPct val="90000"/>
              </a:lnSpc>
              <a:spcBef>
                <a:spcPts val="1000"/>
              </a:spcBef>
              <a:spcAft>
                <a:spcPts val="0"/>
              </a:spcAft>
              <a:buClr>
                <a:schemeClr val="dk1"/>
              </a:buClr>
              <a:buSzPts val="1800"/>
              <a:buNone/>
            </a:pPr>
            <a:r>
              <a:rPr lang="en-US" sz="1800"/>
              <a:t>x = txt.center(20, "O")</a:t>
            </a:r>
            <a:endParaRPr/>
          </a:p>
          <a:p>
            <a:pPr indent="0" lvl="0" marL="0" rtl="0" algn="l">
              <a:lnSpc>
                <a:spcPct val="90000"/>
              </a:lnSpc>
              <a:spcBef>
                <a:spcPts val="1000"/>
              </a:spcBef>
              <a:spcAft>
                <a:spcPts val="0"/>
              </a:spcAft>
              <a:buClr>
                <a:schemeClr val="dk1"/>
              </a:buClr>
              <a:buSzPts val="1800"/>
              <a:buNone/>
            </a:pPr>
            <a:r>
              <a:rPr lang="en-US" sz="1800"/>
              <a:t>print(x)</a:t>
            </a:r>
            <a:endParaRPr/>
          </a:p>
          <a:p>
            <a:pPr indent="0" lvl="0" marL="0" rtl="0" algn="l">
              <a:lnSpc>
                <a:spcPct val="90000"/>
              </a:lnSpc>
              <a:spcBef>
                <a:spcPts val="1000"/>
              </a:spcBef>
              <a:spcAft>
                <a:spcPts val="0"/>
              </a:spcAft>
              <a:buClr>
                <a:schemeClr val="dk1"/>
              </a:buClr>
              <a:buSzPts val="1800"/>
              <a:buNone/>
            </a:pPr>
            <a:r>
              <a:rPr lang="en-US" sz="1800"/>
              <a:t>Output :</a:t>
            </a:r>
            <a:r>
              <a:rPr b="0" i="0" lang="en-US" sz="1800">
                <a:latin typeface="Consolas"/>
                <a:ea typeface="Consolas"/>
                <a:cs typeface="Consolas"/>
                <a:sym typeface="Consolas"/>
              </a:rPr>
              <a:t>OOOOOOObananaOOOOOOO</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800"/>
              <a:buFont typeface="Quattrocento Sans"/>
              <a:buNone/>
            </a:pPr>
            <a:r>
              <a:rPr b="0" i="0" lang="en-US" sz="2800">
                <a:solidFill>
                  <a:schemeClr val="accent4"/>
                </a:solidFill>
                <a:latin typeface="Quattrocento Sans"/>
                <a:ea typeface="Quattrocento Sans"/>
                <a:cs typeface="Quattrocento Sans"/>
                <a:sym typeface="Quattrocento Sans"/>
              </a:rPr>
              <a:t>Python String count() Method</a:t>
            </a:r>
            <a:endParaRPr sz="2800"/>
          </a:p>
        </p:txBody>
      </p:sp>
      <p:sp>
        <p:nvSpPr>
          <p:cNvPr id="173" name="Google Shape;173;p15"/>
          <p:cNvSpPr txBox="1"/>
          <p:nvPr>
            <p:ph idx="1" type="body"/>
          </p:nvPr>
        </p:nvSpPr>
        <p:spPr>
          <a:xfrm>
            <a:off x="838200" y="1320976"/>
            <a:ext cx="10515600" cy="4882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000000"/>
              </a:buClr>
              <a:buSzPts val="2000"/>
              <a:buNone/>
            </a:pPr>
            <a:r>
              <a:rPr b="0" i="0" lang="en-US" sz="2000">
                <a:solidFill>
                  <a:srgbClr val="000000"/>
                </a:solidFill>
                <a:latin typeface="Quattrocento Sans"/>
                <a:ea typeface="Quattrocento Sans"/>
                <a:cs typeface="Quattrocento Sans"/>
                <a:sym typeface="Quattrocento Sans"/>
              </a:rPr>
              <a:t>Example</a:t>
            </a:r>
            <a:r>
              <a:rPr lang="en-US" sz="2000">
                <a:solidFill>
                  <a:srgbClr val="FFFFFF"/>
                </a:solidFill>
                <a:latin typeface="Source Sans Pro"/>
                <a:ea typeface="Source Sans Pro"/>
                <a:cs typeface="Source Sans Pro"/>
                <a:sym typeface="Source Sans Pro"/>
              </a:rPr>
              <a:t>Get your own Python Server</a:t>
            </a:r>
            <a:endParaRPr b="0" i="0" sz="2000">
              <a:solidFill>
                <a:srgbClr val="000000"/>
              </a:solidFill>
              <a:latin typeface="Quattrocento Sans"/>
              <a:ea typeface="Quattrocento Sans"/>
              <a:cs typeface="Quattrocento Sans"/>
              <a:sym typeface="Quattrocento Sans"/>
            </a:endParaRPr>
          </a:p>
          <a:p>
            <a:pPr indent="0" lvl="0" marL="0" rtl="0" algn="l">
              <a:lnSpc>
                <a:spcPct val="90000"/>
              </a:lnSpc>
              <a:spcBef>
                <a:spcPts val="1000"/>
              </a:spcBef>
              <a:spcAft>
                <a:spcPts val="0"/>
              </a:spcAft>
              <a:buClr>
                <a:srgbClr val="000000"/>
              </a:buClr>
              <a:buSzPts val="2000"/>
              <a:buNone/>
            </a:pPr>
            <a:r>
              <a:rPr b="0" i="0" lang="en-US" sz="2000">
                <a:solidFill>
                  <a:srgbClr val="000000"/>
                </a:solidFill>
                <a:latin typeface="Verdana"/>
                <a:ea typeface="Verdana"/>
                <a:cs typeface="Verdana"/>
                <a:sym typeface="Verdana"/>
              </a:rPr>
              <a:t>Return the number of times the value "apple" appears in the string:</a:t>
            </a:r>
            <a:endParaRPr/>
          </a:p>
          <a:p>
            <a:pPr indent="0" lvl="0" marL="0" rtl="0" algn="l">
              <a:lnSpc>
                <a:spcPct val="90000"/>
              </a:lnSpc>
              <a:spcBef>
                <a:spcPts val="1000"/>
              </a:spcBef>
              <a:spcAft>
                <a:spcPts val="0"/>
              </a:spcAft>
              <a:buClr>
                <a:schemeClr val="dk1"/>
              </a:buClr>
              <a:buSzPts val="2000"/>
              <a:buNone/>
            </a:pPr>
            <a:r>
              <a:t/>
            </a:r>
            <a:endParaRPr b="0" i="0" sz="2000">
              <a:solidFill>
                <a:srgbClr val="000000"/>
              </a:solidFill>
              <a:latin typeface="Verdana"/>
              <a:ea typeface="Verdana"/>
              <a:cs typeface="Verdana"/>
              <a:sym typeface="Verdana"/>
            </a:endParaRPr>
          </a:p>
          <a:p>
            <a:pPr indent="0" lvl="0" marL="0" rtl="0" algn="l">
              <a:lnSpc>
                <a:spcPct val="90000"/>
              </a:lnSpc>
              <a:spcBef>
                <a:spcPts val="1000"/>
              </a:spcBef>
              <a:spcAft>
                <a:spcPts val="0"/>
              </a:spcAft>
              <a:buClr>
                <a:srgbClr val="000000"/>
              </a:buClr>
              <a:buSzPts val="1600"/>
              <a:buNone/>
            </a:pPr>
            <a:r>
              <a:rPr b="0" i="0" lang="en-US" sz="1600">
                <a:solidFill>
                  <a:srgbClr val="000000"/>
                </a:solidFill>
                <a:latin typeface="Consolas"/>
                <a:ea typeface="Consolas"/>
                <a:cs typeface="Consolas"/>
                <a:sym typeface="Consolas"/>
              </a:rPr>
              <a:t>txt = </a:t>
            </a:r>
            <a:r>
              <a:rPr b="0" i="0" lang="en-US" sz="1600">
                <a:solidFill>
                  <a:srgbClr val="A52A2A"/>
                </a:solidFill>
                <a:latin typeface="Consolas"/>
                <a:ea typeface="Consolas"/>
                <a:cs typeface="Consolas"/>
                <a:sym typeface="Consolas"/>
              </a:rPr>
              <a:t>"I love apples, apple are my favorite fruit"</a:t>
            </a:r>
            <a:br>
              <a:rPr lang="en-US" sz="1600"/>
            </a:br>
            <a:br>
              <a:rPr lang="en-US" sz="1600"/>
            </a:br>
            <a:r>
              <a:rPr b="0" i="0" lang="en-US" sz="1600">
                <a:solidFill>
                  <a:srgbClr val="000000"/>
                </a:solidFill>
                <a:latin typeface="Consolas"/>
                <a:ea typeface="Consolas"/>
                <a:cs typeface="Consolas"/>
                <a:sym typeface="Consolas"/>
              </a:rPr>
              <a:t>x = txt.count(</a:t>
            </a:r>
            <a:r>
              <a:rPr b="0" i="0" lang="en-US" sz="1600">
                <a:solidFill>
                  <a:srgbClr val="A52A2A"/>
                </a:solidFill>
                <a:latin typeface="Consolas"/>
                <a:ea typeface="Consolas"/>
                <a:cs typeface="Consolas"/>
                <a:sym typeface="Consolas"/>
              </a:rPr>
              <a:t>"apple"</a:t>
            </a:r>
            <a:r>
              <a:rPr b="0" i="0" lang="en-US" sz="1600">
                <a:solidFill>
                  <a:srgbClr val="000000"/>
                </a:solidFill>
                <a:latin typeface="Consolas"/>
                <a:ea typeface="Consolas"/>
                <a:cs typeface="Consolas"/>
                <a:sym typeface="Consolas"/>
              </a:rPr>
              <a:t>)</a:t>
            </a:r>
            <a:br>
              <a:rPr lang="en-US" sz="1600"/>
            </a:b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(x)</a:t>
            </a:r>
            <a:endParaRPr/>
          </a:p>
          <a:p>
            <a:pPr indent="0" lvl="0" marL="0" rtl="0" algn="l">
              <a:lnSpc>
                <a:spcPct val="90000"/>
              </a:lnSpc>
              <a:spcBef>
                <a:spcPts val="1000"/>
              </a:spcBef>
              <a:spcAft>
                <a:spcPts val="0"/>
              </a:spcAft>
              <a:buClr>
                <a:schemeClr val="dk1"/>
              </a:buClr>
              <a:buSzPts val="1600"/>
              <a:buNone/>
            </a:pPr>
            <a:r>
              <a:t/>
            </a:r>
            <a:endParaRPr sz="16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600"/>
              <a:buNone/>
            </a:pPr>
            <a:r>
              <a:t/>
            </a:r>
            <a:endParaRPr sz="16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2000"/>
              <a:buNone/>
            </a:pPr>
            <a:r>
              <a:rPr b="0" i="0" lang="en-US" sz="2000">
                <a:solidFill>
                  <a:srgbClr val="000000"/>
                </a:solidFill>
                <a:latin typeface="Verdana"/>
                <a:ea typeface="Verdana"/>
                <a:cs typeface="Verdana"/>
                <a:sym typeface="Verdana"/>
              </a:rPr>
              <a:t>Search from position 10 to 24:</a:t>
            </a:r>
            <a:endParaRPr sz="20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600"/>
              <a:buNone/>
            </a:pPr>
            <a:r>
              <a:rPr b="0" i="0" lang="en-US" sz="1600">
                <a:solidFill>
                  <a:srgbClr val="000000"/>
                </a:solidFill>
                <a:latin typeface="Consolas"/>
                <a:ea typeface="Consolas"/>
                <a:cs typeface="Consolas"/>
                <a:sym typeface="Consolas"/>
              </a:rPr>
              <a:t>txt = </a:t>
            </a:r>
            <a:r>
              <a:rPr b="0" i="0" lang="en-US" sz="1600">
                <a:solidFill>
                  <a:srgbClr val="A52A2A"/>
                </a:solidFill>
                <a:latin typeface="Consolas"/>
                <a:ea typeface="Consolas"/>
                <a:cs typeface="Consolas"/>
                <a:sym typeface="Consolas"/>
              </a:rPr>
              <a:t>"I love apples, apple are my favorite fruit"</a:t>
            </a:r>
            <a:br>
              <a:rPr lang="en-US" sz="1600"/>
            </a:br>
            <a:br>
              <a:rPr lang="en-US" sz="1600"/>
            </a:br>
            <a:r>
              <a:rPr b="0" i="0" lang="en-US" sz="1600">
                <a:solidFill>
                  <a:srgbClr val="000000"/>
                </a:solidFill>
                <a:latin typeface="Consolas"/>
                <a:ea typeface="Consolas"/>
                <a:cs typeface="Consolas"/>
                <a:sym typeface="Consolas"/>
              </a:rPr>
              <a:t>x = txt.count(</a:t>
            </a:r>
            <a:r>
              <a:rPr b="0" i="0" lang="en-US" sz="1600">
                <a:solidFill>
                  <a:srgbClr val="A52A2A"/>
                </a:solidFill>
                <a:latin typeface="Consolas"/>
                <a:ea typeface="Consolas"/>
                <a:cs typeface="Consolas"/>
                <a:sym typeface="Consolas"/>
              </a:rPr>
              <a:t>"apple"</a:t>
            </a:r>
            <a:r>
              <a:rPr b="0" i="0" lang="en-US" sz="1600">
                <a:solidFill>
                  <a:srgbClr val="000000"/>
                </a:solidFill>
                <a:latin typeface="Consolas"/>
                <a:ea typeface="Consolas"/>
                <a:cs typeface="Consolas"/>
                <a:sym typeface="Consolas"/>
              </a:rPr>
              <a:t>, </a:t>
            </a:r>
            <a:r>
              <a:rPr b="0" i="0" lang="en-US" sz="1600">
                <a:solidFill>
                  <a:srgbClr val="FF0000"/>
                </a:solidFill>
                <a:latin typeface="Consolas"/>
                <a:ea typeface="Consolas"/>
                <a:cs typeface="Consolas"/>
                <a:sym typeface="Consolas"/>
              </a:rPr>
              <a:t>10</a:t>
            </a:r>
            <a:r>
              <a:rPr b="0" i="0" lang="en-US" sz="1600">
                <a:solidFill>
                  <a:srgbClr val="000000"/>
                </a:solidFill>
                <a:latin typeface="Consolas"/>
                <a:ea typeface="Consolas"/>
                <a:cs typeface="Consolas"/>
                <a:sym typeface="Consolas"/>
              </a:rPr>
              <a:t>, </a:t>
            </a:r>
            <a:r>
              <a:rPr b="0" i="0" lang="en-US" sz="1600">
                <a:solidFill>
                  <a:srgbClr val="FF0000"/>
                </a:solidFill>
                <a:latin typeface="Consolas"/>
                <a:ea typeface="Consolas"/>
                <a:cs typeface="Consolas"/>
                <a:sym typeface="Consolas"/>
              </a:rPr>
              <a:t>24</a:t>
            </a:r>
            <a:r>
              <a:rPr b="0" i="0" lang="en-US" sz="1600">
                <a:solidFill>
                  <a:srgbClr val="000000"/>
                </a:solidFill>
                <a:latin typeface="Consolas"/>
                <a:ea typeface="Consolas"/>
                <a:cs typeface="Consolas"/>
                <a:sym typeface="Consolas"/>
              </a:rPr>
              <a:t>)</a:t>
            </a:r>
            <a:br>
              <a:rPr lang="en-US" sz="1600"/>
            </a:b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(x)</a:t>
            </a:r>
            <a:endParaRPr b="0" i="0" sz="16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600"/>
              <a:buNone/>
            </a:pPr>
            <a:r>
              <a:rPr lang="en-US" sz="1600">
                <a:solidFill>
                  <a:srgbClr val="000000"/>
                </a:solidFill>
                <a:latin typeface="Consolas"/>
                <a:ea typeface="Consolas"/>
                <a:cs typeface="Consolas"/>
                <a:sym typeface="Consolas"/>
              </a:rPr>
              <a:t>MOre string slicing :</a:t>
            </a:r>
            <a:r>
              <a:rPr lang="en-US" sz="1600" u="sng">
                <a:solidFill>
                  <a:schemeClr val="hlink"/>
                </a:solidFill>
                <a:latin typeface="Consolas"/>
                <a:ea typeface="Consolas"/>
                <a:cs typeface="Consolas"/>
                <a:sym typeface="Consolas"/>
                <a:hlinkClick r:id="rId3"/>
              </a:rPr>
              <a:t>https://www.geeksforgeeks.org/string-slicing-in-python/</a:t>
            </a:r>
            <a:endParaRPr sz="16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600"/>
              <a:buNone/>
            </a:pPr>
            <a:r>
              <a:t/>
            </a:r>
            <a:endParaRPr sz="1600">
              <a:solidFill>
                <a:srgbClr val="00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7" name="Shape 177"/>
        <p:cNvGrpSpPr/>
        <p:nvPr/>
      </p:nvGrpSpPr>
      <p:grpSpPr>
        <a:xfrm>
          <a:off x="0" y="0"/>
          <a:ext cx="0" cy="0"/>
          <a:chOff x="0" y="0"/>
          <a:chExt cx="0" cy="0"/>
        </a:xfrm>
      </p:grpSpPr>
      <p:sp>
        <p:nvSpPr>
          <p:cNvPr id="178" name="Google Shape;17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1800"/>
              <a:buFont typeface="Quattrocento Sans"/>
              <a:buNone/>
            </a:pPr>
            <a:r>
              <a:rPr b="0" i="0" lang="en-US" sz="1800">
                <a:solidFill>
                  <a:schemeClr val="accent4"/>
                </a:solidFill>
                <a:latin typeface="Quattrocento Sans"/>
                <a:ea typeface="Quattrocento Sans"/>
                <a:cs typeface="Quattrocento Sans"/>
                <a:sym typeface="Quattrocento Sans"/>
              </a:rPr>
              <a:t>Python String count() Method: </a:t>
            </a:r>
            <a:r>
              <a:rPr lang="en-US" sz="1600">
                <a:latin typeface="Nunito"/>
                <a:ea typeface="Nunito"/>
                <a:cs typeface="Nunito"/>
                <a:sym typeface="Nunito"/>
              </a:rPr>
              <a:t>D</a:t>
            </a:r>
            <a:r>
              <a:rPr b="0" i="0" lang="en-US" sz="1600">
                <a:latin typeface="Nunito"/>
                <a:ea typeface="Nunito"/>
                <a:cs typeface="Nunito"/>
                <a:sym typeface="Nunito"/>
              </a:rPr>
              <a:t>ecode() </a:t>
            </a:r>
            <a:r>
              <a:rPr b="0" i="0" lang="en-US" sz="1600">
                <a:solidFill>
                  <a:srgbClr val="273239"/>
                </a:solidFill>
                <a:latin typeface="Nunito"/>
                <a:ea typeface="Nunito"/>
                <a:cs typeface="Nunito"/>
                <a:sym typeface="Nunito"/>
              </a:rPr>
              <a:t>is a method specified in Strings in Python 2. This method is used to convert from one encoding scheme, in which argument string is encoded to the desired encoding scheme. This works opposite to the encode. It accepts the encoding of the encoding string to decode it and returns the original </a:t>
            </a:r>
            <a:r>
              <a:rPr b="1" i="0" lang="en-US" sz="1600" u="sng">
                <a:solidFill>
                  <a:schemeClr val="hlink"/>
                </a:solidFill>
                <a:latin typeface="Nunito"/>
                <a:ea typeface="Nunito"/>
                <a:cs typeface="Nunito"/>
                <a:sym typeface="Nunito"/>
                <a:hlinkClick r:id="rId3"/>
              </a:rPr>
              <a:t>string</a:t>
            </a:r>
            <a:r>
              <a:rPr b="0" i="0" lang="en-US" sz="1600">
                <a:solidFill>
                  <a:srgbClr val="273239"/>
                </a:solidFill>
                <a:latin typeface="Nunito"/>
                <a:ea typeface="Nunito"/>
                <a:cs typeface="Nunito"/>
                <a:sym typeface="Nunito"/>
              </a:rPr>
              <a:t>.</a:t>
            </a:r>
            <a:endParaRPr sz="1600"/>
          </a:p>
        </p:txBody>
      </p:sp>
      <p:sp>
        <p:nvSpPr>
          <p:cNvPr id="179" name="Google Shape;17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73239"/>
              </a:buClr>
              <a:buSzPts val="1800"/>
              <a:buNone/>
            </a:pPr>
            <a:r>
              <a:rPr b="0" i="1" lang="en-US" sz="1800">
                <a:solidFill>
                  <a:srgbClr val="273239"/>
                </a:solidFill>
                <a:latin typeface="Nunito"/>
                <a:ea typeface="Nunito"/>
                <a:cs typeface="Nunito"/>
                <a:sym typeface="Nunito"/>
              </a:rPr>
              <a:t>Syntax : </a:t>
            </a:r>
            <a:br>
              <a:rPr lang="en-US" sz="1600"/>
            </a:br>
            <a:r>
              <a:rPr b="1" i="1" lang="en-US" sz="1600">
                <a:solidFill>
                  <a:srgbClr val="273239"/>
                </a:solidFill>
                <a:latin typeface="Nunito"/>
                <a:ea typeface="Nunito"/>
                <a:cs typeface="Nunito"/>
                <a:sym typeface="Nunito"/>
              </a:rPr>
              <a:t>decode(encoding, error)</a:t>
            </a:r>
            <a:r>
              <a:rPr b="0" i="1" lang="en-US" sz="1600">
                <a:solidFill>
                  <a:srgbClr val="273239"/>
                </a:solidFill>
                <a:latin typeface="Nunito"/>
                <a:ea typeface="Nunito"/>
                <a:cs typeface="Nunito"/>
                <a:sym typeface="Nunito"/>
              </a:rPr>
              <a:t> </a:t>
            </a:r>
            <a:r>
              <a:rPr b="1" i="1" lang="en-US" sz="1600">
                <a:solidFill>
                  <a:srgbClr val="273239"/>
                </a:solidFill>
                <a:latin typeface="Nunito"/>
                <a:ea typeface="Nunito"/>
                <a:cs typeface="Nunito"/>
                <a:sym typeface="Nunito"/>
              </a:rPr>
              <a:t>Parameters :</a:t>
            </a:r>
            <a:r>
              <a:rPr b="0" i="1" lang="en-US" sz="1600">
                <a:solidFill>
                  <a:srgbClr val="273239"/>
                </a:solidFill>
                <a:latin typeface="Nunito"/>
                <a:ea typeface="Nunito"/>
                <a:cs typeface="Nunito"/>
                <a:sym typeface="Nunito"/>
              </a:rPr>
              <a:t> </a:t>
            </a:r>
            <a:br>
              <a:rPr lang="en-US" sz="1600"/>
            </a:br>
            <a:r>
              <a:rPr b="1" i="1" lang="en-US" sz="1600">
                <a:solidFill>
                  <a:srgbClr val="273239"/>
                </a:solidFill>
                <a:latin typeface="Nunito"/>
                <a:ea typeface="Nunito"/>
                <a:cs typeface="Nunito"/>
                <a:sym typeface="Nunito"/>
              </a:rPr>
              <a:t>encoding :</a:t>
            </a:r>
            <a:r>
              <a:rPr b="0" i="1" lang="en-US" sz="1600">
                <a:solidFill>
                  <a:srgbClr val="273239"/>
                </a:solidFill>
                <a:latin typeface="Nunito"/>
                <a:ea typeface="Nunito"/>
                <a:cs typeface="Nunito"/>
                <a:sym typeface="Nunito"/>
              </a:rPr>
              <a:t> Specifies the encoding on the basis of which decoding has to be performed. </a:t>
            </a:r>
            <a:br>
              <a:rPr lang="en-US" sz="1600"/>
            </a:br>
            <a:r>
              <a:rPr b="1" i="1" lang="en-US" sz="1600">
                <a:solidFill>
                  <a:srgbClr val="273239"/>
                </a:solidFill>
                <a:latin typeface="Nunito"/>
                <a:ea typeface="Nunito"/>
                <a:cs typeface="Nunito"/>
                <a:sym typeface="Nunito"/>
              </a:rPr>
              <a:t>error :</a:t>
            </a:r>
            <a:r>
              <a:rPr b="0" i="1" lang="en-US" sz="1600">
                <a:solidFill>
                  <a:srgbClr val="273239"/>
                </a:solidFill>
                <a:latin typeface="Nunito"/>
                <a:ea typeface="Nunito"/>
                <a:cs typeface="Nunito"/>
                <a:sym typeface="Nunito"/>
              </a:rPr>
              <a:t> Decides how to handle the errors if they occur, e.g ‘strict’ raises Unicode error in case of exception and ‘ignore’ ignores the errors occurred. </a:t>
            </a:r>
            <a:br>
              <a:rPr lang="en-US" sz="1600"/>
            </a:br>
            <a:r>
              <a:rPr b="1" i="1" lang="en-US" sz="1600">
                <a:solidFill>
                  <a:srgbClr val="273239"/>
                </a:solidFill>
                <a:latin typeface="Nunito"/>
                <a:ea typeface="Nunito"/>
                <a:cs typeface="Nunito"/>
                <a:sym typeface="Nunito"/>
              </a:rPr>
              <a:t>Returns :</a:t>
            </a:r>
            <a:r>
              <a:rPr b="0" i="1" lang="en-US" sz="1600">
                <a:solidFill>
                  <a:srgbClr val="273239"/>
                </a:solidFill>
                <a:latin typeface="Nunito"/>
                <a:ea typeface="Nunito"/>
                <a:cs typeface="Nunito"/>
                <a:sym typeface="Nunito"/>
              </a:rPr>
              <a:t> Returns the original string from the encoded string.</a:t>
            </a:r>
            <a:endParaRPr/>
          </a:p>
          <a:p>
            <a:pPr indent="0" lvl="0" marL="0" rtl="0" algn="l">
              <a:lnSpc>
                <a:spcPct val="90000"/>
              </a:lnSpc>
              <a:spcBef>
                <a:spcPts val="1000"/>
              </a:spcBef>
              <a:spcAft>
                <a:spcPts val="0"/>
              </a:spcAft>
              <a:buClr>
                <a:srgbClr val="273239"/>
              </a:buClr>
              <a:buSzPts val="1600"/>
              <a:buNone/>
            </a:pPr>
            <a:r>
              <a:rPr b="0" i="1" lang="en-US" sz="1600" u="sng">
                <a:solidFill>
                  <a:srgbClr val="273239"/>
                </a:solidFill>
                <a:latin typeface="Nunito"/>
                <a:ea typeface="Nunito"/>
                <a:cs typeface="Nunito"/>
                <a:sym typeface="Nunito"/>
                <a:hlinkClick r:id="rId4">
                  <a:extLst>
                    <a:ext uri="{A12FA001-AC4F-418D-AE19-62706E023703}">
                      <ahyp:hlinkClr val="tx"/>
                    </a:ext>
                  </a:extLst>
                </a:hlinkClick>
              </a:rPr>
              <a:t>https://blog.hubspot.com/website/what-is-utf-8</a:t>
            </a:r>
            <a:endParaRPr b="0" i="1" sz="16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1600"/>
              <a:buNone/>
            </a:pPr>
            <a:r>
              <a:t/>
            </a:r>
            <a:endParaRPr i="1" sz="16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1600"/>
              <a:buNone/>
            </a:pPr>
            <a:r>
              <a:t/>
            </a:r>
            <a:endParaRPr b="0" i="1" sz="16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1800"/>
              <a:buNone/>
            </a:pPr>
            <a:r>
              <a:t/>
            </a:r>
            <a:endParaRPr i="1" sz="18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1800"/>
              <a:buNone/>
            </a:pPr>
            <a:r>
              <a:t/>
            </a:r>
            <a:endParaRPr sz="1800"/>
          </a:p>
        </p:txBody>
      </p:sp>
      <p:sp>
        <p:nvSpPr>
          <p:cNvPr id="180" name="Google Shape;180;p16"/>
          <p:cNvSpPr/>
          <p:nvPr/>
        </p:nvSpPr>
        <p:spPr>
          <a:xfrm>
            <a:off x="954156" y="3826399"/>
            <a:ext cx="5834931" cy="2462213"/>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8200"/>
              </a:buClr>
              <a:buSzPts val="1600"/>
              <a:buFont typeface="Consolas"/>
              <a:buNone/>
            </a:pPr>
            <a:r>
              <a:rPr b="0" i="0" lang="en-US" sz="1600" u="none" cap="none" strike="noStrike">
                <a:solidFill>
                  <a:srgbClr val="008200"/>
                </a:solidFill>
                <a:latin typeface="Consolas"/>
                <a:ea typeface="Consolas"/>
                <a:cs typeface="Consolas"/>
                <a:sym typeface="Consolas"/>
              </a:rPr>
              <a:t># initializing string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str</a:t>
            </a: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r>
              <a:rPr lang="en-US" sz="1600">
                <a:latin typeface="Consolas"/>
                <a:ea typeface="Consolas"/>
                <a:cs typeface="Consolas"/>
                <a:sym typeface="Consolas"/>
              </a:rPr>
              <a:t>HelloIndia!</a:t>
            </a:r>
            <a:r>
              <a:rPr b="0" i="0" lang="en-US" sz="1600" u="none" cap="none" strike="noStrike">
                <a:solidFill>
                  <a:srgbClr val="000000"/>
                </a:solidFill>
                <a:latin typeface="Consolas"/>
                <a:ea typeface="Consolas"/>
                <a:cs typeface="Consolas"/>
                <a:sym typeface="Consolas"/>
              </a:rPr>
              <a:t>"</a:t>
            </a:r>
            <a:r>
              <a:rPr b="0" i="0" lang="en-US" sz="1600" u="none" cap="none" strike="noStrike">
                <a:solidFill>
                  <a:srgbClr val="273239"/>
                </a:solidFill>
                <a:latin typeface="Consolas"/>
                <a:ea typeface="Consolas"/>
                <a:cs typeface="Consolas"/>
                <a:sym typeface="Consolas"/>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1600"/>
              <a:buFont typeface="Consolas"/>
              <a:buNone/>
            </a:pPr>
            <a:r>
              <a:rPr b="0" i="0" lang="en-US" sz="1600" u="none" cap="none" strike="noStrike">
                <a:solidFill>
                  <a:srgbClr val="008200"/>
                </a:solidFill>
                <a:latin typeface="Consolas"/>
                <a:ea typeface="Consolas"/>
                <a:cs typeface="Consolas"/>
                <a:sym typeface="Consolas"/>
              </a:rPr>
              <a:t># encoding string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nsolas"/>
              <a:buNone/>
            </a:pPr>
            <a:r>
              <a:rPr b="0" i="0" lang="en-US" sz="1600" u="none" cap="none" strike="noStrike">
                <a:solidFill>
                  <a:srgbClr val="000000"/>
                </a:solidFill>
                <a:latin typeface="Consolas"/>
                <a:ea typeface="Consolas"/>
                <a:cs typeface="Consolas"/>
                <a:sym typeface="Consolas"/>
              </a:rPr>
              <a:t>str_enc </a:t>
            </a:r>
            <a:r>
              <a:rPr b="1" i="0" lang="en-US" sz="1600" u="none" cap="none" strike="noStrike">
                <a:solidFill>
                  <a:srgbClr val="006699"/>
                </a:solidFill>
                <a:latin typeface="Consolas"/>
                <a:ea typeface="Consolas"/>
                <a:cs typeface="Consolas"/>
                <a:sym typeface="Consolas"/>
              </a:rPr>
              <a: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FF1493"/>
                </a:solidFill>
                <a:latin typeface="Consolas"/>
                <a:ea typeface="Consolas"/>
                <a:cs typeface="Consolas"/>
                <a:sym typeface="Consolas"/>
              </a:rPr>
              <a:t>str</a:t>
            </a:r>
            <a:r>
              <a:rPr b="0" i="0" lang="en-US" sz="1600" u="none" cap="none" strike="noStrike">
                <a:solidFill>
                  <a:srgbClr val="000000"/>
                </a:solidFill>
                <a:latin typeface="Consolas"/>
                <a:ea typeface="Consolas"/>
                <a:cs typeface="Consolas"/>
                <a:sym typeface="Consolas"/>
              </a:rPr>
              <a:t>.encode(encoding</a:t>
            </a:r>
            <a:r>
              <a:rPr b="1" i="0" lang="en-US" sz="1600" u="none" cap="none" strike="noStrike">
                <a:solidFill>
                  <a:srgbClr val="006699"/>
                </a:solidFill>
                <a:latin typeface="Consolas"/>
                <a:ea typeface="Consolas"/>
                <a:cs typeface="Consolas"/>
                <a:sym typeface="Consolas"/>
              </a:rPr>
              <a:t>=</a:t>
            </a:r>
            <a:r>
              <a:rPr b="0" i="0" lang="en-US" sz="1600" u="none" cap="none" strike="noStrike">
                <a:solidFill>
                  <a:srgbClr val="0000FF"/>
                </a:solidFill>
                <a:latin typeface="Consolas"/>
                <a:ea typeface="Consolas"/>
                <a:cs typeface="Consolas"/>
                <a:sym typeface="Consolas"/>
              </a:rPr>
              <a:t>'utf8'</a:t>
            </a:r>
            <a:r>
              <a:rPr b="0" i="0" lang="en-US" sz="1600" u="none" cap="none" strike="noStrike">
                <a:solidFill>
                  <a:srgbClr val="000000"/>
                </a:solidFill>
                <a:latin typeface="Consolas"/>
                <a:ea typeface="Consolas"/>
                <a:cs typeface="Consolas"/>
                <a:sym typeface="Consolas"/>
              </a:rPr>
              <a:t>)</a:t>
            </a:r>
            <a:r>
              <a:rPr b="0" i="0" lang="en-US" sz="1600" u="none" cap="none" strike="noStrike">
                <a:solidFill>
                  <a:srgbClr val="273239"/>
                </a:solidFill>
                <a:latin typeface="Consolas"/>
                <a:ea typeface="Consolas"/>
                <a:cs typeface="Consolas"/>
                <a:sym typeface="Consolas"/>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1600"/>
              <a:buFont typeface="Consolas"/>
              <a:buNone/>
            </a:pPr>
            <a:r>
              <a:rPr b="0" i="0" lang="en-US" sz="1600" u="none" cap="none" strike="noStrike">
                <a:solidFill>
                  <a:srgbClr val="008200"/>
                </a:solidFill>
                <a:latin typeface="Consolas"/>
                <a:ea typeface="Consolas"/>
                <a:cs typeface="Consolas"/>
                <a:sym typeface="Consolas"/>
              </a:rPr>
              <a:t># printing the encoded string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print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("The encoded string </a:t>
            </a:r>
            <a:r>
              <a:rPr b="1" i="0" lang="en-US" sz="1600" u="none" cap="none" strike="noStrike">
                <a:solidFill>
                  <a:srgbClr val="006699"/>
                </a:solidFill>
                <a:latin typeface="Consolas"/>
                <a:ea typeface="Consolas"/>
                <a:cs typeface="Consolas"/>
                <a:sym typeface="Consolas"/>
              </a:rPr>
              <a:t>in</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base64 </a:t>
            </a:r>
            <a:r>
              <a:rPr b="0" i="0" lang="en-US" sz="1600" u="none" cap="none" strike="noStrike">
                <a:solidFill>
                  <a:srgbClr val="FF1493"/>
                </a:solidFill>
                <a:latin typeface="Consolas"/>
                <a:ea typeface="Consolas"/>
                <a:cs typeface="Consolas"/>
                <a:sym typeface="Consolas"/>
              </a:rPr>
              <a:t>format</a:t>
            </a: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is</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1600"/>
              <a:buFont typeface="Consolas"/>
              <a:buNone/>
            </a:pPr>
            <a:r>
              <a:rPr b="1" i="0" lang="en-US" sz="1600" u="none" cap="none" strike="noStrike">
                <a:solidFill>
                  <a:srgbClr val="006699"/>
                </a:solidFill>
                <a:latin typeface="Consolas"/>
                <a:ea typeface="Consolas"/>
                <a:cs typeface="Consolas"/>
                <a:sym typeface="Consolas"/>
              </a:rPr>
              <a:t>print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(str_enc )</a:t>
            </a:r>
            <a:r>
              <a:rPr b="0" i="0" lang="en-US" sz="1600" u="none" cap="none" strike="noStrike">
                <a:solidFill>
                  <a:srgbClr val="273239"/>
                </a:solidFill>
                <a:latin typeface="Consolas"/>
                <a:ea typeface="Consolas"/>
                <a:cs typeface="Consolas"/>
                <a:sym typeface="Consolas"/>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1600"/>
              <a:buFont typeface="Consolas"/>
              <a:buNone/>
            </a:pPr>
            <a:r>
              <a:rPr b="0" i="0" lang="en-US" sz="1600" u="none" cap="none" strike="noStrike">
                <a:solidFill>
                  <a:srgbClr val="008200"/>
                </a:solidFill>
                <a:latin typeface="Consolas"/>
                <a:ea typeface="Consolas"/>
                <a:cs typeface="Consolas"/>
                <a:sym typeface="Consolas"/>
              </a:rPr>
              <a:t># printing the original decoded string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print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("The decoded string </a:t>
            </a:r>
            <a:r>
              <a:rPr b="1" i="0" lang="en-US" sz="1600" u="none" cap="none" strike="noStrike">
                <a:solidFill>
                  <a:srgbClr val="006699"/>
                </a:solidFill>
                <a:latin typeface="Consolas"/>
                <a:ea typeface="Consolas"/>
                <a:cs typeface="Consolas"/>
                <a:sym typeface="Consolas"/>
              </a:rPr>
              <a:t>is</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print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(str_enc.decode(</a:t>
            </a:r>
            <a:r>
              <a:rPr b="0" i="0" lang="en-US" sz="1600" u="none" cap="none" strike="noStrike">
                <a:solidFill>
                  <a:srgbClr val="0000FF"/>
                </a:solidFill>
                <a:latin typeface="Consolas"/>
                <a:ea typeface="Consolas"/>
                <a:cs typeface="Consolas"/>
                <a:sym typeface="Consolas"/>
              </a:rPr>
              <a:t>'utf8'</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'strict'</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Arial"/>
              <a:ea typeface="Arial"/>
              <a:cs typeface="Arial"/>
              <a:sym typeface="Arial"/>
            </a:endParaRPr>
          </a:p>
        </p:txBody>
      </p:sp>
      <p:sp>
        <p:nvSpPr>
          <p:cNvPr id="181" name="Google Shape;181;p16"/>
          <p:cNvSpPr/>
          <p:nvPr/>
        </p:nvSpPr>
        <p:spPr>
          <a:xfrm>
            <a:off x="8017565" y="3750365"/>
            <a:ext cx="3869635" cy="256153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6"/>
          <p:cNvSpPr txBox="1"/>
          <p:nvPr/>
        </p:nvSpPr>
        <p:spPr>
          <a:xfrm>
            <a:off x="8017565" y="4359965"/>
            <a:ext cx="3220279"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2D050"/>
              </a:buClr>
              <a:buSzPts val="1800"/>
              <a:buFont typeface="Consolas"/>
              <a:buNone/>
            </a:pPr>
            <a:r>
              <a:rPr b="0" i="0" lang="en-US" sz="1800" u="none" cap="none" strike="noStrike">
                <a:solidFill>
                  <a:srgbClr val="92D050"/>
                </a:solidFill>
                <a:latin typeface="Consolas"/>
                <a:ea typeface="Consolas"/>
                <a:cs typeface="Consolas"/>
                <a:sym typeface="Consolas"/>
              </a:rPr>
              <a:t>Output: </a:t>
            </a:r>
            <a:r>
              <a:rPr b="0" i="0" lang="en-US" sz="1800" u="none" cap="none" strike="noStrike">
                <a:solidFill>
                  <a:srgbClr val="273239"/>
                </a:solidFill>
                <a:latin typeface="Consolas"/>
                <a:ea typeface="Consolas"/>
                <a:cs typeface="Consolas"/>
                <a:sym typeface="Consolas"/>
              </a:rPr>
              <a:t>The encoded string in base64 format is : </a:t>
            </a:r>
            <a:r>
              <a:rPr b="0" i="0" lang="en-US" sz="1800" u="none" cap="none" strike="noStrike">
                <a:solidFill>
                  <a:srgbClr val="2F5496"/>
                </a:solidFill>
                <a:latin typeface="Consolas"/>
                <a:ea typeface="Consolas"/>
                <a:cs typeface="Consolas"/>
                <a:sym typeface="Consolas"/>
              </a:rPr>
              <a:t>Z2Vla3Nmb3JnZWVrcw</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F549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The decoded string is : </a:t>
            </a:r>
            <a:r>
              <a:rPr b="0" i="0" lang="en-US" sz="1800" u="none" cap="none" strike="noStrike">
                <a:solidFill>
                  <a:srgbClr val="2F5496"/>
                </a:solidFill>
                <a:latin typeface="Consolas"/>
                <a:ea typeface="Consolas"/>
                <a:cs typeface="Consolas"/>
                <a:sym typeface="Consolas"/>
              </a:rPr>
              <a:t>geeksforgeeks</a:t>
            </a:r>
            <a:r>
              <a:rPr b="0" i="0" lang="en-US" sz="1600" u="none" cap="none" strike="noStrike">
                <a:solidFill>
                  <a:srgbClr val="2F5496"/>
                </a:solidFill>
                <a:latin typeface="Calibri"/>
                <a:ea typeface="Calibri"/>
                <a:cs typeface="Calibri"/>
                <a:sym typeface="Calibri"/>
              </a:rPr>
              <a:t> </a:t>
            </a:r>
            <a:endParaRPr b="0" i="0" sz="2800" u="none" cap="none" strike="noStrike">
              <a:solidFill>
                <a:srgbClr val="2F549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c6dd2c84b0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BF9000"/>
                </a:solidFill>
              </a:rPr>
              <a:t>Homework</a:t>
            </a:r>
            <a:endParaRPr>
              <a:solidFill>
                <a:srgbClr val="BF9000"/>
              </a:solidFill>
            </a:endParaRPr>
          </a:p>
        </p:txBody>
      </p:sp>
      <p:sp>
        <p:nvSpPr>
          <p:cNvPr id="188" name="Google Shape;188;g2c6dd2c84b0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dk1"/>
              </a:buClr>
              <a:buSzPts val="2200"/>
              <a:buFont typeface="Century Schoolbook"/>
              <a:buAutoNum type="arabicPeriod"/>
            </a:pPr>
            <a:r>
              <a:rPr lang="en-US" sz="2200">
                <a:latin typeface="Century Schoolbook"/>
                <a:ea typeface="Century Schoolbook"/>
                <a:cs typeface="Century Schoolbook"/>
                <a:sym typeface="Century Schoolbook"/>
              </a:rPr>
              <a:t>Write a python program to get a word as input and access and display each letter of the word in a new line. </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AutoNum type="arabicPeriod"/>
            </a:pPr>
            <a:r>
              <a:rPr lang="en-US" sz="2200">
                <a:latin typeface="Century Schoolbook"/>
                <a:ea typeface="Century Schoolbook"/>
                <a:cs typeface="Century Schoolbook"/>
                <a:sym typeface="Century Schoolbook"/>
              </a:rPr>
              <a:t>Write a program to create a mirror image of the given string. For example, “wel” = “lew“.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38200" y="365126"/>
            <a:ext cx="10515600" cy="7613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000"/>
              <a:buFont typeface="Calibri"/>
              <a:buNone/>
            </a:pPr>
            <a:r>
              <a:rPr lang="en-US" sz="2000">
                <a:solidFill>
                  <a:schemeClr val="accent4"/>
                </a:solidFill>
              </a:rPr>
              <a:t>Python Strings – Raw Strings &amp; String Formating operators</a:t>
            </a:r>
            <a:endParaRPr sz="2000"/>
          </a:p>
        </p:txBody>
      </p:sp>
      <p:sp>
        <p:nvSpPr>
          <p:cNvPr id="194" name="Google Shape;194;p17"/>
          <p:cNvSpPr txBox="1"/>
          <p:nvPr>
            <p:ph idx="1" type="body"/>
          </p:nvPr>
        </p:nvSpPr>
        <p:spPr>
          <a:xfrm>
            <a:off x="838200" y="1126436"/>
            <a:ext cx="10515600" cy="50505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sz="3600" u="sng">
                <a:latin typeface="Calibri"/>
                <a:ea typeface="Calibri"/>
                <a:cs typeface="Calibri"/>
                <a:sym typeface="Calibri"/>
              </a:rPr>
              <a:t>Raw Strings</a:t>
            </a:r>
            <a:endParaRPr b="1" sz="28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A “raw” string will not convert \n sequences to newlines. A raw string precedes with ‘r’ </a:t>
            </a:r>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&gt;&gt;&gt; print('C:\some\name') </a:t>
            </a:r>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C:\some </a:t>
            </a:r>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ame </a:t>
            </a:r>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&gt;&gt;&gt; print(r'C:\some\name‘) </a:t>
            </a:r>
            <a:endParaRPr/>
          </a:p>
          <a:p>
            <a:pPr indent="0" lvl="0" marL="0" rtl="0" algn="l">
              <a:lnSpc>
                <a:spcPct val="90000"/>
              </a:lnSpc>
              <a:spcBef>
                <a:spcPts val="1000"/>
              </a:spcBef>
              <a:spcAft>
                <a:spcPts val="0"/>
              </a:spcAft>
              <a:buClr>
                <a:schemeClr val="dk1"/>
              </a:buClr>
              <a:buSzPct val="100000"/>
              <a:buNone/>
            </a:pPr>
            <a:r>
              <a:rPr lang="en-US" sz="2800">
                <a:latin typeface="Calibri"/>
                <a:ea typeface="Calibri"/>
                <a:cs typeface="Calibri"/>
                <a:sym typeface="Calibri"/>
              </a:rPr>
              <a:t>C:\some\name </a:t>
            </a:r>
            <a:endParaRPr/>
          </a:p>
          <a:p>
            <a:pPr indent="0" lvl="0" marL="0" rtl="0" algn="l">
              <a:lnSpc>
                <a:spcPct val="110000"/>
              </a:lnSpc>
              <a:spcBef>
                <a:spcPts val="1000"/>
              </a:spcBef>
              <a:spcAft>
                <a:spcPts val="0"/>
              </a:spcAft>
              <a:buClr>
                <a:schemeClr val="dk1"/>
              </a:buClr>
              <a:buSzPct val="100000"/>
              <a:buNone/>
            </a:pPr>
            <a:r>
              <a:rPr b="1" lang="en-US" sz="2800" u="sng">
                <a:latin typeface="Calibri"/>
                <a:ea typeface="Calibri"/>
                <a:cs typeface="Calibri"/>
                <a:sym typeface="Calibri"/>
              </a:rPr>
              <a:t>String Formatting Operators</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One of Python's coolest features is the string format operator %. This operator is unique to strings and makes up for the pack of having functions from C's printf() family. Following is a simple example −</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&gt;&gt;print ("My name is %s and weight is %d kg!" % ('Zara', 21)) </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Can you check what happens when you print the details?</a:t>
            </a:r>
            <a:endParaRPr/>
          </a:p>
          <a:p>
            <a:pPr indent="0" lvl="0" marL="0" rtl="0" algn="l">
              <a:lnSpc>
                <a:spcPct val="110000"/>
              </a:lnSpc>
              <a:spcBef>
                <a:spcPts val="1000"/>
              </a:spcBef>
              <a:spcAft>
                <a:spcPts val="0"/>
              </a:spcAft>
              <a:buClr>
                <a:schemeClr val="dk1"/>
              </a:buClr>
              <a:buSzPct val="100000"/>
              <a:buNone/>
            </a:pPr>
            <a:r>
              <a:rPr b="1" i="1" lang="en-US" sz="2800">
                <a:latin typeface="Calibri"/>
                <a:ea typeface="Calibri"/>
                <a:cs typeface="Calibri"/>
                <a:sym typeface="Calibri"/>
              </a:rPr>
              <a:t>Strings are immutable .Strings are read only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6"/>
            <a:ext cx="10515600" cy="6287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Calibri"/>
              <a:buNone/>
            </a:pPr>
            <a:r>
              <a:rPr lang="en-US" sz="2400">
                <a:solidFill>
                  <a:schemeClr val="accent4"/>
                </a:solidFill>
              </a:rPr>
              <a:t>Python Strings – Triple Quotes</a:t>
            </a:r>
            <a:endParaRPr sz="2400"/>
          </a:p>
        </p:txBody>
      </p:sp>
      <p:sp>
        <p:nvSpPr>
          <p:cNvPr id="200" name="Google Shape;200;p18"/>
          <p:cNvSpPr txBox="1"/>
          <p:nvPr>
            <p:ph idx="1" type="body"/>
          </p:nvPr>
        </p:nvSpPr>
        <p:spPr>
          <a:xfrm>
            <a:off x="838200" y="993914"/>
            <a:ext cx="10515600" cy="5183049"/>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1" lang="en-US" sz="4400" u="sng">
                <a:latin typeface="Calibri"/>
                <a:ea typeface="Calibri"/>
                <a:cs typeface="Calibri"/>
                <a:sym typeface="Calibri"/>
              </a:rPr>
              <a:t>Triple Quotes</a:t>
            </a:r>
            <a:endParaRPr b="1" sz="36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lang="en-US" sz="3600">
                <a:latin typeface="Calibri"/>
                <a:ea typeface="Calibri"/>
                <a:cs typeface="Calibri"/>
                <a:sym typeface="Calibri"/>
              </a:rPr>
              <a:t>Python's triple quotes comes to the rescue by allowing strings to span multiple lines, including verbatim NEWLINEs, TABs, and any other special characters.</a:t>
            </a:r>
            <a:endParaRPr/>
          </a:p>
          <a:p>
            <a:pPr indent="-228600" lvl="0" marL="228600" rtl="0" algn="l">
              <a:lnSpc>
                <a:spcPct val="90000"/>
              </a:lnSpc>
              <a:spcBef>
                <a:spcPts val="1000"/>
              </a:spcBef>
              <a:spcAft>
                <a:spcPts val="0"/>
              </a:spcAft>
              <a:buClr>
                <a:schemeClr val="dk1"/>
              </a:buClr>
              <a:buSzPct val="100000"/>
              <a:buChar char="•"/>
            </a:pPr>
            <a:r>
              <a:rPr lang="en-US" sz="3600">
                <a:latin typeface="Calibri"/>
                <a:ea typeface="Calibri"/>
                <a:cs typeface="Calibri"/>
                <a:sym typeface="Calibri"/>
              </a:rPr>
              <a:t>The syntax for triple quotes consists of three consecutive single or doublequotes.</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para_str = """this is a long string that is made up of</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several lines and non-printable characters such as</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TAB ( \t ) and they will show up that way when displayed.</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NEWLINEs within the string, whether explicitly given like</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this within the brackets [ \n ], or just a NEWLINE within</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the variable assignment will also show up.</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print(para_str)</a:t>
            </a:r>
            <a:endParaRPr/>
          </a:p>
          <a:p>
            <a:pPr indent="0" lvl="0" marL="0" rtl="0" algn="l">
              <a:lnSpc>
                <a:spcPct val="110000"/>
              </a:lnSpc>
              <a:spcBef>
                <a:spcPts val="1000"/>
              </a:spcBef>
              <a:spcAft>
                <a:spcPts val="0"/>
              </a:spcAft>
              <a:buClr>
                <a:schemeClr val="dk1"/>
              </a:buClr>
              <a:buSzPct val="100000"/>
              <a:buNone/>
            </a:pPr>
            <a:r>
              <a:rPr lang="en-US" sz="2800">
                <a:latin typeface="Calibri"/>
                <a:ea typeface="Calibri"/>
                <a:cs typeface="Calibri"/>
                <a:sym typeface="Calibri"/>
              </a:rPr>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38200" y="410817"/>
            <a:ext cx="10515600" cy="57661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0000"/>
              </a:lnSpc>
              <a:spcBef>
                <a:spcPts val="0"/>
              </a:spcBef>
              <a:spcAft>
                <a:spcPts val="0"/>
              </a:spcAft>
              <a:buClr>
                <a:schemeClr val="accent4"/>
              </a:buClr>
              <a:buSzPct val="100000"/>
              <a:buNone/>
            </a:pPr>
            <a:r>
              <a:rPr lang="en-US" sz="9600">
                <a:solidFill>
                  <a:schemeClr val="accent4"/>
                </a:solidFill>
                <a:latin typeface="Quattrocento Sans"/>
                <a:ea typeface="Quattrocento Sans"/>
                <a:cs typeface="Quattrocento Sans"/>
                <a:sym typeface="Quattrocento Sans"/>
              </a:rPr>
              <a:t>String:</a:t>
            </a:r>
            <a:r>
              <a:rPr lang="en-US" sz="3400">
                <a:latin typeface="Calibri"/>
                <a:ea typeface="Calibri"/>
                <a:cs typeface="Calibri"/>
                <a:sym typeface="Calibri"/>
              </a:rPr>
              <a:t> </a:t>
            </a:r>
            <a:r>
              <a:rPr lang="en-US" sz="6400">
                <a:latin typeface="Calibri"/>
                <a:ea typeface="Calibri"/>
                <a:cs typeface="Calibri"/>
                <a:sym typeface="Calibri"/>
              </a:rPr>
              <a:t>A group of characters strung together into a word,sentence, line or even paragraph is a string</a:t>
            </a:r>
            <a:endParaRPr/>
          </a:p>
          <a:p>
            <a:pPr indent="0" lvl="0" marL="0" rtl="0" algn="l">
              <a:lnSpc>
                <a:spcPct val="110000"/>
              </a:lnSpc>
              <a:spcBef>
                <a:spcPts val="1000"/>
              </a:spcBef>
              <a:spcAft>
                <a:spcPts val="0"/>
              </a:spcAft>
              <a:buClr>
                <a:schemeClr val="dk1"/>
              </a:buClr>
              <a:buSzPct val="100000"/>
              <a:buNone/>
            </a:pPr>
            <a:r>
              <a:rPr lang="en-US" sz="6400">
                <a:latin typeface="Calibri"/>
                <a:ea typeface="Calibri"/>
                <a:cs typeface="Calibri"/>
                <a:sym typeface="Calibri"/>
              </a:rPr>
              <a:t> </a:t>
            </a:r>
            <a:r>
              <a:rPr lang="en-US" sz="6400">
                <a:solidFill>
                  <a:srgbClr val="FF0000"/>
                </a:solidFill>
                <a:latin typeface="Calibri"/>
                <a:ea typeface="Calibri"/>
                <a:cs typeface="Calibri"/>
                <a:sym typeface="Calibri"/>
              </a:rPr>
              <a:t>“Hi” </a:t>
            </a:r>
            <a:r>
              <a:rPr lang="en-US" sz="6400">
                <a:latin typeface="Calibri"/>
                <a:ea typeface="Calibri"/>
                <a:cs typeface="Calibri"/>
                <a:sym typeface="Calibri"/>
              </a:rPr>
              <a:t>  </a:t>
            </a:r>
            <a:r>
              <a:rPr lang="en-US" sz="6400">
                <a:solidFill>
                  <a:srgbClr val="8296B0"/>
                </a:solidFill>
                <a:latin typeface="Calibri"/>
                <a:ea typeface="Calibri"/>
                <a:cs typeface="Calibri"/>
                <a:sym typeface="Calibri"/>
              </a:rPr>
              <a:t>“Hi There”  </a:t>
            </a:r>
            <a:r>
              <a:rPr lang="en-US" sz="6400">
                <a:solidFill>
                  <a:srgbClr val="0070C0"/>
                </a:solidFill>
                <a:latin typeface="Calibri"/>
                <a:ea typeface="Calibri"/>
                <a:cs typeface="Calibri"/>
                <a:sym typeface="Calibri"/>
              </a:rPr>
              <a:t>“Yo Man!! Oppa Gangnam Style”</a:t>
            </a:r>
            <a:endParaRPr/>
          </a:p>
          <a:p>
            <a:pPr indent="0" lvl="0" marL="0" rtl="0" algn="l">
              <a:lnSpc>
                <a:spcPct val="110000"/>
              </a:lnSpc>
              <a:spcBef>
                <a:spcPts val="1000"/>
              </a:spcBef>
              <a:spcAft>
                <a:spcPts val="0"/>
              </a:spcAft>
              <a:buClr>
                <a:schemeClr val="dk1"/>
              </a:buClr>
              <a:buSzPct val="100000"/>
              <a:buNone/>
            </a:pPr>
            <a:r>
              <a:t/>
            </a:r>
            <a:endParaRPr sz="6400">
              <a:latin typeface="Calibri"/>
              <a:ea typeface="Calibri"/>
              <a:cs typeface="Calibri"/>
              <a:sym typeface="Calibri"/>
            </a:endParaRPr>
          </a:p>
          <a:p>
            <a:pPr indent="-228600" lvl="0" marL="228600" rtl="0" algn="l">
              <a:lnSpc>
                <a:spcPct val="110000"/>
              </a:lnSpc>
              <a:spcBef>
                <a:spcPts val="1000"/>
              </a:spcBef>
              <a:spcAft>
                <a:spcPts val="0"/>
              </a:spcAft>
              <a:buClr>
                <a:schemeClr val="dk1"/>
              </a:buClr>
              <a:buSzPct val="100000"/>
              <a:buFont typeface="Noto Sans Symbols"/>
              <a:buChar char="⮚"/>
            </a:pPr>
            <a:r>
              <a:rPr lang="en-US" sz="6400">
                <a:latin typeface="Calibri"/>
                <a:ea typeface="Calibri"/>
                <a:cs typeface="Calibri"/>
                <a:sym typeface="Calibri"/>
              </a:rPr>
              <a:t>Strings are amongst the most popular types in Python. We can create them simply by enclosing characters in quotes. Python treats single quotes the same as double quotes. Creating strings is as simple as assigning a value to a variable. </a:t>
            </a:r>
            <a:endParaRPr/>
          </a:p>
          <a:p>
            <a:pPr indent="0" lvl="0" marL="0" rtl="0" algn="l">
              <a:lnSpc>
                <a:spcPct val="110000"/>
              </a:lnSpc>
              <a:spcBef>
                <a:spcPts val="1000"/>
              </a:spcBef>
              <a:spcAft>
                <a:spcPts val="0"/>
              </a:spcAft>
              <a:buClr>
                <a:schemeClr val="dk1"/>
              </a:buClr>
              <a:buSzPct val="100000"/>
              <a:buNone/>
            </a:pPr>
            <a:r>
              <a:t/>
            </a:r>
            <a:endParaRPr sz="6400">
              <a:latin typeface="Calibri"/>
              <a:ea typeface="Calibri"/>
              <a:cs typeface="Calibri"/>
              <a:sym typeface="Calibri"/>
            </a:endParaRPr>
          </a:p>
          <a:p>
            <a:pPr indent="0" lvl="0" marL="0" rtl="0" algn="l">
              <a:lnSpc>
                <a:spcPct val="110000"/>
              </a:lnSpc>
              <a:spcBef>
                <a:spcPts val="1000"/>
              </a:spcBef>
              <a:spcAft>
                <a:spcPts val="0"/>
              </a:spcAft>
              <a:buClr>
                <a:schemeClr val="dk1"/>
              </a:buClr>
              <a:buSzPct val="100000"/>
              <a:buNone/>
            </a:pPr>
            <a:r>
              <a:rPr b="1" lang="en-US" sz="6400" u="sng">
                <a:latin typeface="Calibri"/>
                <a:ea typeface="Calibri"/>
                <a:cs typeface="Calibri"/>
                <a:sym typeface="Calibri"/>
              </a:rPr>
              <a:t>For example:</a:t>
            </a:r>
            <a:endParaRPr/>
          </a:p>
          <a:p>
            <a:pPr indent="0" lvl="0" marL="0" rtl="0" algn="l">
              <a:lnSpc>
                <a:spcPct val="110000"/>
              </a:lnSpc>
              <a:spcBef>
                <a:spcPts val="1000"/>
              </a:spcBef>
              <a:spcAft>
                <a:spcPts val="0"/>
              </a:spcAft>
              <a:buClr>
                <a:schemeClr val="dk1"/>
              </a:buClr>
              <a:buSzPct val="100000"/>
              <a:buNone/>
            </a:pPr>
            <a:r>
              <a:t/>
            </a:r>
            <a:endParaRPr sz="6400">
              <a:latin typeface="Calibri"/>
              <a:ea typeface="Calibri"/>
              <a:cs typeface="Calibri"/>
              <a:sym typeface="Calibri"/>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var1 = 'Hello World!‘</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var2 = "Python Programming“</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&gt;&gt;&gt;word = 'word'</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&gt;&gt;&gt;sentence = "This is a sentence."</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&gt;&gt;&gt;paragraph = “““This is a \</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paragraph \</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across \</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multiple lines.”””</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&gt;&gt;&gt; type("Hello World")</a:t>
            </a:r>
            <a:endParaRPr/>
          </a:p>
          <a:p>
            <a:pPr indent="0" lvl="0" marL="0" rtl="0" algn="l">
              <a:lnSpc>
                <a:spcPct val="100000"/>
              </a:lnSpc>
              <a:spcBef>
                <a:spcPts val="1000"/>
              </a:spcBef>
              <a:spcAft>
                <a:spcPts val="0"/>
              </a:spcAft>
              <a:buClr>
                <a:schemeClr val="dk1"/>
              </a:buClr>
              <a:buSzPct val="100000"/>
              <a:buNone/>
            </a:pPr>
            <a:r>
              <a:rPr lang="en-US" sz="6400">
                <a:latin typeface="Calibri"/>
                <a:ea typeface="Calibri"/>
                <a:cs typeface="Calibri"/>
                <a:sym typeface="Calibri"/>
              </a:rPr>
              <a:t>&lt;class 'str'&gt;</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838200" y="365125"/>
            <a:ext cx="10515600" cy="6685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Calibri"/>
              <a:buNone/>
            </a:pPr>
            <a:r>
              <a:rPr b="1" lang="en-US" sz="2400">
                <a:solidFill>
                  <a:schemeClr val="accent4"/>
                </a:solidFill>
              </a:rPr>
              <a:t>Python Strings – Escape Characters</a:t>
            </a:r>
            <a:endParaRPr sz="2400"/>
          </a:p>
        </p:txBody>
      </p:sp>
      <p:sp>
        <p:nvSpPr>
          <p:cNvPr id="206" name="Google Shape;206;p19"/>
          <p:cNvSpPr txBox="1"/>
          <p:nvPr>
            <p:ph idx="1" type="body"/>
          </p:nvPr>
        </p:nvSpPr>
        <p:spPr>
          <a:xfrm>
            <a:off x="838200" y="1033670"/>
            <a:ext cx="10515600" cy="5143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Calibri"/>
                <a:ea typeface="Calibri"/>
                <a:cs typeface="Calibri"/>
                <a:sym typeface="Calibri"/>
              </a:rPr>
              <a:t>\n</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\t</a:t>
            </a:r>
            <a:endParaRPr/>
          </a:p>
          <a:p>
            <a:pPr indent="0" lvl="0" marL="0" rtl="0" algn="l">
              <a:lnSpc>
                <a:spcPct val="90000"/>
              </a:lnSpc>
              <a:spcBef>
                <a:spcPts val="1000"/>
              </a:spcBef>
              <a:spcAft>
                <a:spcPts val="0"/>
              </a:spcAft>
              <a:buClr>
                <a:schemeClr val="dk1"/>
              </a:buClr>
              <a:buSzPts val="2800"/>
              <a:buNone/>
            </a:pPr>
            <a:r>
              <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Python Strings (Cntd..)</a:t>
            </a:r>
            <a:endParaRPr/>
          </a:p>
        </p:txBody>
      </p:sp>
      <p:sp>
        <p:nvSpPr>
          <p:cNvPr id="96" name="Google Shape;96;p3"/>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700"/>
              <a:buNone/>
            </a:pPr>
            <a:r>
              <a:rPr b="1" lang="en-US" sz="1700" u="sng">
                <a:latin typeface="Calibri"/>
                <a:ea typeface="Calibri"/>
                <a:cs typeface="Calibri"/>
                <a:sym typeface="Calibri"/>
              </a:rPr>
              <a:t>Try and Learn:</a:t>
            </a:r>
            <a:endParaRPr/>
          </a:p>
          <a:p>
            <a:pPr indent="0" lvl="0" marL="0" rtl="0" algn="l">
              <a:lnSpc>
                <a:spcPct val="70000"/>
              </a:lnSpc>
              <a:spcBef>
                <a:spcPts val="1000"/>
              </a:spcBef>
              <a:spcAft>
                <a:spcPts val="0"/>
              </a:spcAft>
              <a:buClr>
                <a:schemeClr val="dk1"/>
              </a:buClr>
              <a:buSzPts val="1700"/>
              <a:buNone/>
            </a:pPr>
            <a:r>
              <a:t/>
            </a:r>
            <a:endParaRPr b="1" sz="170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Type  out the code, observe the output and lets try to understand the logic</a:t>
            </a:r>
            <a:endParaRPr/>
          </a:p>
          <a:p>
            <a:pPr indent="0" lvl="0" marL="0" rtl="0" algn="l">
              <a:lnSpc>
                <a:spcPct val="70000"/>
              </a:lnSpc>
              <a:spcBef>
                <a:spcPts val="1000"/>
              </a:spcBef>
              <a:spcAft>
                <a:spcPts val="0"/>
              </a:spcAft>
              <a:buClr>
                <a:schemeClr val="dk1"/>
              </a:buClr>
              <a:buSzPts val="1700"/>
              <a:buNone/>
            </a:pPr>
            <a:r>
              <a:t/>
            </a:r>
            <a:endParaRPr sz="1700">
              <a:latin typeface="Calibri"/>
              <a:ea typeface="Calibri"/>
              <a:cs typeface="Calibri"/>
              <a:sym typeface="Calibri"/>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var1 = 'Hello World!'</a:t>
            </a:r>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var2 = "Python Programming"</a:t>
            </a:r>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print ("var1[0]: ", var1[0])</a:t>
            </a:r>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print ("var2[1:5]: ", var2[1:5])</a:t>
            </a:r>
            <a:endParaRPr/>
          </a:p>
          <a:p>
            <a:pPr indent="0" lvl="0" marL="0" rtl="0" algn="l">
              <a:lnSpc>
                <a:spcPct val="70000"/>
              </a:lnSpc>
              <a:spcBef>
                <a:spcPts val="1000"/>
              </a:spcBef>
              <a:spcAft>
                <a:spcPts val="0"/>
              </a:spcAft>
              <a:buClr>
                <a:schemeClr val="dk1"/>
              </a:buClr>
              <a:buSzPts val="1700"/>
              <a:buNone/>
            </a:pPr>
            <a:r>
              <a:t/>
            </a:r>
            <a:endParaRPr sz="1700">
              <a:latin typeface="Calibri"/>
              <a:ea typeface="Calibri"/>
              <a:cs typeface="Calibri"/>
              <a:sym typeface="Calibri"/>
            </a:endParaRPr>
          </a:p>
          <a:p>
            <a:pPr indent="0" lvl="0" marL="0" rtl="0" algn="l">
              <a:lnSpc>
                <a:spcPct val="70000"/>
              </a:lnSpc>
              <a:spcBef>
                <a:spcPts val="1000"/>
              </a:spcBef>
              <a:spcAft>
                <a:spcPts val="0"/>
              </a:spcAft>
              <a:buClr>
                <a:schemeClr val="dk1"/>
              </a:buClr>
              <a:buSzPts val="1700"/>
              <a:buNone/>
            </a:pPr>
            <a:r>
              <a:rPr lang="en-US" sz="1700">
                <a:latin typeface="Calibri"/>
                <a:ea typeface="Calibri"/>
                <a:cs typeface="Calibri"/>
                <a:sym typeface="Calibri"/>
              </a:rPr>
              <a:t>Lets try a few more, lets bring it on!!</a:t>
            </a:r>
            <a:endParaRPr/>
          </a:p>
          <a:p>
            <a:pPr indent="0" lvl="0" marL="0" rtl="0" algn="l">
              <a:lnSpc>
                <a:spcPct val="70000"/>
              </a:lnSpc>
              <a:spcBef>
                <a:spcPts val="1000"/>
              </a:spcBef>
              <a:spcAft>
                <a:spcPts val="0"/>
              </a:spcAft>
              <a:buClr>
                <a:schemeClr val="dk1"/>
              </a:buClr>
              <a:buSzPts val="1700"/>
              <a:buNone/>
            </a:pPr>
            <a:r>
              <a:t/>
            </a:r>
            <a:endParaRPr sz="170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1700"/>
              <a:buFont typeface="Noto Sans Symbols"/>
              <a:buChar char="⮚"/>
            </a:pPr>
            <a:r>
              <a:rPr lang="en-US" sz="1700">
                <a:latin typeface="Calibri"/>
                <a:ea typeface="Calibri"/>
                <a:cs typeface="Calibri"/>
                <a:sym typeface="Calibri"/>
              </a:rPr>
              <a:t> print("Hello Students"*2)</a:t>
            </a:r>
            <a:endParaRPr/>
          </a:p>
          <a:p>
            <a:pPr indent="-228600" lvl="0" marL="228600" rtl="0" algn="l">
              <a:lnSpc>
                <a:spcPct val="70000"/>
              </a:lnSpc>
              <a:spcBef>
                <a:spcPts val="1000"/>
              </a:spcBef>
              <a:spcAft>
                <a:spcPts val="0"/>
              </a:spcAft>
              <a:buClr>
                <a:schemeClr val="dk1"/>
              </a:buClr>
              <a:buSzPts val="1700"/>
              <a:buFont typeface="Noto Sans Symbols"/>
              <a:buChar char="⮚"/>
            </a:pPr>
            <a:r>
              <a:rPr lang="en-US" sz="1700">
                <a:latin typeface="Calibri"/>
                <a:ea typeface="Calibri"/>
                <a:cs typeface="Calibri"/>
                <a:sym typeface="Calibri"/>
              </a:rPr>
              <a:t> var1 =“Python Programming“</a:t>
            </a:r>
            <a:endParaRPr/>
          </a:p>
          <a:p>
            <a:pPr indent="-228600" lvl="0" marL="228600" rtl="0" algn="l">
              <a:lnSpc>
                <a:spcPct val="70000"/>
              </a:lnSpc>
              <a:spcBef>
                <a:spcPts val="1000"/>
              </a:spcBef>
              <a:spcAft>
                <a:spcPts val="0"/>
              </a:spcAft>
              <a:buClr>
                <a:schemeClr val="dk1"/>
              </a:buClr>
              <a:buSzPts val="1700"/>
              <a:buFont typeface="Noto Sans Symbols"/>
              <a:buChar char="⮚"/>
            </a:pPr>
            <a:r>
              <a:rPr lang="en-US" sz="1700">
                <a:latin typeface="Calibri"/>
                <a:ea typeface="Calibri"/>
                <a:cs typeface="Calibri"/>
                <a:sym typeface="Calibri"/>
              </a:rPr>
              <a:t> print(var1[-5:-1]+'Abdracadabra')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Python Strings – Indexing &amp; Slicing</a:t>
            </a:r>
            <a:endParaRPr/>
          </a:p>
        </p:txBody>
      </p:sp>
      <p:sp>
        <p:nvSpPr>
          <p:cNvPr id="102" name="Google Shape;102;p4"/>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70000"/>
              </a:lnSpc>
              <a:spcBef>
                <a:spcPts val="0"/>
              </a:spcBef>
              <a:spcAft>
                <a:spcPts val="0"/>
              </a:spcAft>
              <a:buClr>
                <a:schemeClr val="dk1"/>
              </a:buClr>
              <a:buSzPct val="100000"/>
              <a:buNone/>
            </a:pPr>
            <a:r>
              <a:t/>
            </a:r>
            <a:endParaRPr b="1" sz="1700" u="sng">
              <a:latin typeface="Calibri"/>
              <a:ea typeface="Calibri"/>
              <a:cs typeface="Calibri"/>
              <a:sym typeface="Calibri"/>
            </a:endParaRPr>
          </a:p>
          <a:p>
            <a:pPr indent="0" lvl="0" marL="0" rtl="0" algn="l">
              <a:lnSpc>
                <a:spcPct val="100000"/>
              </a:lnSpc>
              <a:spcBef>
                <a:spcPts val="0"/>
              </a:spcBef>
              <a:spcAft>
                <a:spcPts val="0"/>
              </a:spcAft>
              <a:buClr>
                <a:srgbClr val="0C0C0C"/>
              </a:buClr>
              <a:buSzPct val="100000"/>
              <a:buNone/>
            </a:pPr>
            <a:r>
              <a:rPr b="1" lang="en-US" sz="1600" u="sng" cap="none">
                <a:solidFill>
                  <a:srgbClr val="0C0C0C"/>
                </a:solidFill>
                <a:latin typeface="Calibri"/>
                <a:ea typeface="Calibri"/>
                <a:cs typeface="Calibri"/>
                <a:sym typeface="Calibri"/>
              </a:rPr>
              <a:t>STRING INDEXING &amp; SLICING </a:t>
            </a:r>
            <a:endParaRPr/>
          </a:p>
          <a:p>
            <a:pPr indent="0" lvl="0" marL="0" rtl="0" algn="l">
              <a:lnSpc>
                <a:spcPct val="100000"/>
              </a:lnSpc>
              <a:spcBef>
                <a:spcPts val="0"/>
              </a:spcBef>
              <a:spcAft>
                <a:spcPts val="0"/>
              </a:spcAft>
              <a:buClr>
                <a:schemeClr val="dk1"/>
              </a:buClr>
              <a:buSzPct val="100000"/>
              <a:buNone/>
            </a:pPr>
            <a:r>
              <a:t/>
            </a:r>
            <a:endParaRPr b="1" sz="1600" u="sng" cap="none">
              <a:solidFill>
                <a:srgbClr val="0C0C0C"/>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 Remember arrays? A string is an array of characters.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 Just like an array, you do have indexes for strings.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Python provides special tools to create substrings out of strings, it is called slicing.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Let’s do and learn Slicing, we have already seen a few scenarios on the last slide.</a:t>
            </a:r>
            <a:endParaRPr/>
          </a:p>
          <a:p>
            <a:pPr indent="0" lvl="0" marL="0" rtl="0" algn="l">
              <a:lnSpc>
                <a:spcPct val="90000"/>
              </a:lnSpc>
              <a:spcBef>
                <a:spcPts val="1000"/>
              </a:spcBef>
              <a:spcAft>
                <a:spcPts val="0"/>
              </a:spcAft>
              <a:buClr>
                <a:schemeClr val="dk1"/>
              </a:buClr>
              <a:buSzPct val="1000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'Hello World!'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Prints complete string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&gt;&gt;&gt;str[0] # Prints first character of the string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&gt;&gt;&gt;str[2:5] # Prints characters starting from 3</a:t>
            </a:r>
            <a:r>
              <a:rPr baseline="30000" lang="en-US" sz="1800">
                <a:latin typeface="Calibri"/>
                <a:ea typeface="Calibri"/>
                <a:cs typeface="Calibri"/>
                <a:sym typeface="Calibri"/>
              </a:rPr>
              <a:t>rd</a:t>
            </a:r>
            <a:r>
              <a:rPr lang="en-US" sz="1800">
                <a:latin typeface="Calibri"/>
                <a:ea typeface="Calibri"/>
                <a:cs typeface="Calibri"/>
                <a:sym typeface="Calibri"/>
              </a:rPr>
              <a:t>(Included) to 5</a:t>
            </a:r>
            <a:r>
              <a:rPr baseline="30000" lang="en-US" sz="1800">
                <a:latin typeface="Calibri"/>
                <a:ea typeface="Calibri"/>
                <a:cs typeface="Calibri"/>
                <a:sym typeface="Calibri"/>
              </a:rPr>
              <a:t>th</a:t>
            </a:r>
            <a:r>
              <a:rPr lang="en-US" sz="1800">
                <a:latin typeface="Calibri"/>
                <a:ea typeface="Calibri"/>
                <a:cs typeface="Calibri"/>
                <a:sym typeface="Calibri"/>
              </a:rPr>
              <a:t>(excluded)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&gt;&gt;&gt;str[2:] # Prints string starting from 3rd character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 str[::-1] # Prints the string in reverse order, step size of -1.</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&gt;&gt;&gt;str[-1] # Prints the last item from the end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2 # Prints string two times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"TEST" # Prints concatenated string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Python Strings – Indexing &amp; Slicing</a:t>
            </a:r>
            <a:endParaRPr/>
          </a:p>
        </p:txBody>
      </p:sp>
      <p:sp>
        <p:nvSpPr>
          <p:cNvPr id="108" name="Google Shape;108;p5"/>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70000"/>
              </a:lnSpc>
              <a:spcBef>
                <a:spcPts val="0"/>
              </a:spcBef>
              <a:spcAft>
                <a:spcPts val="0"/>
              </a:spcAft>
              <a:buClr>
                <a:schemeClr val="dk1"/>
              </a:buClr>
              <a:buSzPct val="100000"/>
              <a:buNone/>
            </a:pPr>
            <a:r>
              <a:t/>
            </a:r>
            <a:endParaRPr b="1" sz="1700" u="sng">
              <a:latin typeface="Calibri"/>
              <a:ea typeface="Calibri"/>
              <a:cs typeface="Calibri"/>
              <a:sym typeface="Calibri"/>
            </a:endParaRPr>
          </a:p>
          <a:p>
            <a:pPr indent="0" lvl="0" marL="0" rtl="0" algn="l">
              <a:lnSpc>
                <a:spcPct val="100000"/>
              </a:lnSpc>
              <a:spcBef>
                <a:spcPts val="0"/>
              </a:spcBef>
              <a:spcAft>
                <a:spcPts val="0"/>
              </a:spcAft>
              <a:buClr>
                <a:srgbClr val="0C0C0C"/>
              </a:buClr>
              <a:buSzPct val="100000"/>
              <a:buNone/>
            </a:pPr>
            <a:r>
              <a:rPr b="1" lang="en-US" sz="1600" u="sng" cap="none">
                <a:solidFill>
                  <a:srgbClr val="0C0C0C"/>
                </a:solidFill>
                <a:latin typeface="Calibri"/>
                <a:ea typeface="Calibri"/>
                <a:cs typeface="Calibri"/>
                <a:sym typeface="Calibri"/>
              </a:rPr>
              <a:t>STRING INDEXING &amp; SLICING </a:t>
            </a:r>
            <a:endParaRPr/>
          </a:p>
          <a:p>
            <a:pPr indent="0" lvl="0" marL="0" rtl="0" algn="l">
              <a:lnSpc>
                <a:spcPct val="100000"/>
              </a:lnSpc>
              <a:spcBef>
                <a:spcPts val="0"/>
              </a:spcBef>
              <a:spcAft>
                <a:spcPts val="0"/>
              </a:spcAft>
              <a:buClr>
                <a:schemeClr val="dk1"/>
              </a:buClr>
              <a:buSzPct val="100000"/>
              <a:buNone/>
            </a:pPr>
            <a:r>
              <a:t/>
            </a:r>
            <a:endParaRPr b="1" sz="1600" u="sng" cap="none">
              <a:solidFill>
                <a:srgbClr val="0C0C0C"/>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 Remember arrays? A string is an array of characters.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 Just like an array, you do have indexes for strings.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Python provides special tools to create substrings out of strings, it is called slicing.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1600">
                <a:latin typeface="Calibri"/>
                <a:ea typeface="Calibri"/>
                <a:cs typeface="Calibri"/>
                <a:sym typeface="Calibri"/>
              </a:rPr>
              <a:t>Let’s do and learn Slicing, we have already seen a few scenarios on the last slide.</a:t>
            </a:r>
            <a:endParaRPr/>
          </a:p>
          <a:p>
            <a:pPr indent="0" lvl="0" marL="0" rtl="0" algn="l">
              <a:lnSpc>
                <a:spcPct val="90000"/>
              </a:lnSpc>
              <a:spcBef>
                <a:spcPts val="1000"/>
              </a:spcBef>
              <a:spcAft>
                <a:spcPts val="0"/>
              </a:spcAft>
              <a:buClr>
                <a:schemeClr val="dk1"/>
              </a:buClr>
              <a:buSzPct val="1000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'Hello World!'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Prints complete string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&gt;&gt;&gt;str[0] # Prints first character of the string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&gt;&gt;&gt;str[2:5] # Prints characters starting from 3</a:t>
            </a:r>
            <a:r>
              <a:rPr baseline="30000" lang="en-US" sz="1800">
                <a:latin typeface="Calibri"/>
                <a:ea typeface="Calibri"/>
                <a:cs typeface="Calibri"/>
                <a:sym typeface="Calibri"/>
              </a:rPr>
              <a:t>rd</a:t>
            </a:r>
            <a:r>
              <a:rPr lang="en-US" sz="1800">
                <a:latin typeface="Calibri"/>
                <a:ea typeface="Calibri"/>
                <a:cs typeface="Calibri"/>
                <a:sym typeface="Calibri"/>
              </a:rPr>
              <a:t>(Included) to 5</a:t>
            </a:r>
            <a:r>
              <a:rPr baseline="30000" lang="en-US" sz="1800">
                <a:latin typeface="Calibri"/>
                <a:ea typeface="Calibri"/>
                <a:cs typeface="Calibri"/>
                <a:sym typeface="Calibri"/>
              </a:rPr>
              <a:t>th</a:t>
            </a:r>
            <a:r>
              <a:rPr lang="en-US" sz="1800">
                <a:latin typeface="Calibri"/>
                <a:ea typeface="Calibri"/>
                <a:cs typeface="Calibri"/>
                <a:sym typeface="Calibri"/>
              </a:rPr>
              <a:t>(excluded)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&gt;&gt;&gt;str[2:] # Prints string starting from 3rd character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 str[::-1] # Prints the string in reverse order, step size of -1.</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&gt;&gt;&gt;str[-1] # Prints the last item from the end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2 # Prints string two times </a:t>
            </a:r>
            <a:endParaRPr/>
          </a:p>
          <a:p>
            <a:pPr indent="0" lvl="0" marL="0" rtl="0" algn="l">
              <a:lnSpc>
                <a:spcPct val="90000"/>
              </a:lnSpc>
              <a:spcBef>
                <a:spcPts val="1000"/>
              </a:spcBef>
              <a:spcAft>
                <a:spcPts val="0"/>
              </a:spcAft>
              <a:buClr>
                <a:schemeClr val="dk1"/>
              </a:buClr>
              <a:buSzPct val="100000"/>
              <a:buNone/>
            </a:pPr>
            <a:r>
              <a:rPr lang="en-US" sz="1800">
                <a:latin typeface="Calibri"/>
                <a:ea typeface="Calibri"/>
                <a:cs typeface="Calibri"/>
                <a:sym typeface="Calibri"/>
              </a:rPr>
              <a:t>&gt;&gt;&gt;str + "TEST" # Prints concatenated string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STRING OPERATIONS</a:t>
            </a:r>
            <a:endParaRPr/>
          </a:p>
        </p:txBody>
      </p:sp>
      <p:pic>
        <p:nvPicPr>
          <p:cNvPr id="114" name="Google Shape;114;p6"/>
          <p:cNvPicPr preferRelativeResize="0"/>
          <p:nvPr>
            <p:ph idx="1" type="body"/>
          </p:nvPr>
        </p:nvPicPr>
        <p:blipFill rotWithShape="1">
          <a:blip r:embed="rId3">
            <a:alphaModFix/>
          </a:blip>
          <a:srcRect b="17696" l="32878" r="10958" t="36849"/>
          <a:stretch/>
        </p:blipFill>
        <p:spPr>
          <a:xfrm>
            <a:off x="950575" y="1690688"/>
            <a:ext cx="9710474" cy="4418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STRING METHODS</a:t>
            </a:r>
            <a:endParaRPr/>
          </a:p>
        </p:txBody>
      </p:sp>
      <p:sp>
        <p:nvSpPr>
          <p:cNvPr id="120" name="Google Shape;1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sz="1800">
                <a:latin typeface="Calibri"/>
                <a:ea typeface="Calibri"/>
                <a:cs typeface="Calibri"/>
                <a:sym typeface="Calibri"/>
              </a:rPr>
              <a:t>STRINGS are classes.They come inbuilt with lots of useful methods.Lots of string editing stuff becomes easy to carry out because of these inbuilt methods.So here are a few important string methods .</a:t>
            </a:r>
            <a:endParaRPr/>
          </a:p>
          <a:p>
            <a:pPr indent="0" lvl="0" marL="0" rtl="0" algn="l">
              <a:lnSpc>
                <a:spcPct val="90000"/>
              </a:lnSpc>
              <a:spcBef>
                <a:spcPts val="1000"/>
              </a:spcBef>
              <a:spcAft>
                <a:spcPts val="0"/>
              </a:spcAft>
              <a:buClr>
                <a:schemeClr val="lt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&gt;&gt;&gt;sTr = ‘Python’ #Len :  Calculate the length of  a string</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 len(sTr)</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6</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400"/>
              <a:buFont typeface="Quattrocento Sans"/>
              <a:buNone/>
            </a:pPr>
            <a:r>
              <a:rPr lang="en-US" sz="2400">
                <a:solidFill>
                  <a:schemeClr val="accent4"/>
                </a:solidFill>
                <a:latin typeface="Quattrocento Sans"/>
                <a:ea typeface="Quattrocento Sans"/>
                <a:cs typeface="Quattrocento Sans"/>
                <a:sym typeface="Quattrocento Sans"/>
              </a:rPr>
              <a:t>STRING METHODS</a:t>
            </a:r>
            <a:endParaRPr/>
          </a:p>
        </p:txBody>
      </p:sp>
      <p:sp>
        <p:nvSpPr>
          <p:cNvPr id="126" name="Google Shape;126;p8"/>
          <p:cNvSpPr txBox="1"/>
          <p:nvPr>
            <p:ph idx="1" type="body"/>
          </p:nvPr>
        </p:nvSpPr>
        <p:spPr>
          <a:xfrm>
            <a:off x="838200" y="1470991"/>
            <a:ext cx="10515600" cy="47059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en-US" sz="1800" u="sng"/>
              <a:t>Replace : </a:t>
            </a:r>
            <a:r>
              <a:rPr lang="en-US" sz="1800"/>
              <a:t>The replace() method replaces a specified phrase with another specified phrase.</a:t>
            </a:r>
            <a:endParaRPr/>
          </a:p>
          <a:p>
            <a:pPr indent="0" lvl="0" marL="0" rtl="0" algn="l">
              <a:lnSpc>
                <a:spcPct val="90000"/>
              </a:lnSpc>
              <a:spcBef>
                <a:spcPts val="1000"/>
              </a:spcBef>
              <a:spcAft>
                <a:spcPts val="0"/>
              </a:spcAft>
              <a:buClr>
                <a:schemeClr val="lt1"/>
              </a:buClr>
              <a:buSzPts val="1800"/>
              <a:buNone/>
            </a:pPr>
            <a:r>
              <a:rPr lang="en-US" sz="1800"/>
              <a:t> </a:t>
            </a:r>
            <a:r>
              <a:rPr b="1" i="1" lang="en-US" sz="1800" u="sng"/>
              <a:t>Syntax :</a:t>
            </a:r>
            <a:r>
              <a:rPr i="1" lang="en-US" sz="1800"/>
              <a:t>   </a:t>
            </a:r>
            <a:r>
              <a:rPr lang="en-US" sz="1800"/>
              <a:t>string.replace(oldvalue, newvalue, count)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7" name="Google Shape;127;p8"/>
          <p:cNvPicPr preferRelativeResize="0"/>
          <p:nvPr/>
        </p:nvPicPr>
        <p:blipFill rotWithShape="1">
          <a:blip r:embed="rId3">
            <a:alphaModFix/>
          </a:blip>
          <a:srcRect b="29071" l="30978" r="26086" t="44829"/>
          <a:stretch/>
        </p:blipFill>
        <p:spPr>
          <a:xfrm>
            <a:off x="968391" y="2597426"/>
            <a:ext cx="6956409" cy="2531165"/>
          </a:xfrm>
          <a:prstGeom prst="rect">
            <a:avLst/>
          </a:prstGeom>
          <a:noFill/>
          <a:ln>
            <a:noFill/>
          </a:ln>
        </p:spPr>
      </p:pic>
      <p:sp>
        <p:nvSpPr>
          <p:cNvPr id="128" name="Google Shape;128;p8"/>
          <p:cNvSpPr txBox="1"/>
          <p:nvPr/>
        </p:nvSpPr>
        <p:spPr>
          <a:xfrm>
            <a:off x="838200" y="4960290"/>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Usage :</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txt = "one one was a race horse, two two was one too.“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txt.replace('one','three')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'three three was a race horse, two two was three too.'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9407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Quattrocento Sans"/>
              <a:buNone/>
            </a:pPr>
            <a:br>
              <a:rPr lang="en-US" sz="2700">
                <a:solidFill>
                  <a:schemeClr val="accent4"/>
                </a:solidFill>
                <a:latin typeface="Quattrocento Sans"/>
                <a:ea typeface="Quattrocento Sans"/>
                <a:cs typeface="Quattrocento Sans"/>
                <a:sym typeface="Quattrocento Sans"/>
              </a:rPr>
            </a:br>
            <a:r>
              <a:rPr lang="en-US" sz="2700">
                <a:solidFill>
                  <a:schemeClr val="accent4"/>
                </a:solidFill>
                <a:latin typeface="Quattrocento Sans"/>
                <a:ea typeface="Quattrocento Sans"/>
                <a:cs typeface="Quattrocento Sans"/>
                <a:sym typeface="Quattrocento Sans"/>
              </a:rPr>
              <a:t>STRING METHODS </a:t>
            </a:r>
            <a:br>
              <a:rPr lang="en-US" sz="2700">
                <a:solidFill>
                  <a:schemeClr val="accent4"/>
                </a:solidFill>
                <a:latin typeface="Quattrocento Sans"/>
                <a:ea typeface="Quattrocento Sans"/>
                <a:cs typeface="Quattrocento Sans"/>
                <a:sym typeface="Quattrocento Sans"/>
              </a:rPr>
            </a:br>
            <a:br>
              <a:rPr lang="en-US" sz="4400">
                <a:solidFill>
                  <a:schemeClr val="accent4"/>
                </a:solidFill>
              </a:rPr>
            </a:br>
            <a:r>
              <a:rPr b="1" i="1" lang="en-US" sz="1800" u="sng"/>
              <a:t>Find : </a:t>
            </a:r>
            <a:r>
              <a:rPr lang="en-US" sz="1800"/>
              <a:t>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a:t>
            </a:r>
            <a:br>
              <a:rPr lang="en-US" sz="4400"/>
            </a:br>
            <a:r>
              <a:rPr b="1" lang="en-US" sz="2000" u="sng"/>
              <a:t>Syntax</a:t>
            </a:r>
            <a:r>
              <a:rPr lang="en-US" sz="2000"/>
              <a:t> : string.find(value, start, end)</a:t>
            </a:r>
            <a:br>
              <a:rPr lang="en-US" sz="4400"/>
            </a:br>
            <a:endParaRPr/>
          </a:p>
        </p:txBody>
      </p:sp>
      <p:sp>
        <p:nvSpPr>
          <p:cNvPr id="134" name="Google Shape;134;p9"/>
          <p:cNvSpPr txBox="1"/>
          <p:nvPr>
            <p:ph idx="1" type="body"/>
          </p:nvPr>
        </p:nvSpPr>
        <p:spPr>
          <a:xfrm>
            <a:off x="838200" y="2305877"/>
            <a:ext cx="10515600" cy="3871085"/>
          </a:xfrm>
          <a:prstGeom prst="rect">
            <a:avLst/>
          </a:prstGeom>
          <a:noFill/>
          <a:ln>
            <a:noFill/>
          </a:ln>
        </p:spPr>
        <p:txBody>
          <a:bodyPr anchorCtr="0" anchor="t" bIns="45700" lIns="91425" spcFirstLastPara="1" rIns="91425" wrap="square" tIns="45700">
            <a:normAutofit fontScale="92500" lnSpcReduction="20000"/>
          </a:bodyPr>
          <a:lstStyle/>
          <a:p>
            <a:pPr indent="-127000" lvl="0" marL="228600" rtl="0" algn="l">
              <a:lnSpc>
                <a:spcPct val="90000"/>
              </a:lnSpc>
              <a:spcBef>
                <a:spcPts val="0"/>
              </a:spcBef>
              <a:spcAft>
                <a:spcPts val="0"/>
              </a:spcAft>
              <a:buClr>
                <a:schemeClr val="dk1"/>
              </a:buClr>
              <a:buSzPct val="100000"/>
              <a:buNone/>
            </a:pPr>
            <a:r>
              <a:t/>
            </a:r>
            <a:endParaRPr b="1" sz="1600" u="sng">
              <a:latin typeface="Calibri"/>
              <a:ea typeface="Calibri"/>
              <a:cs typeface="Calibri"/>
              <a:sym typeface="Calibri"/>
            </a:endParaRPr>
          </a:p>
          <a:p>
            <a:pPr indent="-127000" lvl="0" marL="228600" rtl="0" algn="l">
              <a:lnSpc>
                <a:spcPct val="90000"/>
              </a:lnSpc>
              <a:spcBef>
                <a:spcPts val="1000"/>
              </a:spcBef>
              <a:spcAft>
                <a:spcPts val="0"/>
              </a:spcAft>
              <a:buClr>
                <a:schemeClr val="dk1"/>
              </a:buClr>
              <a:buSzPct val="100000"/>
              <a:buNone/>
            </a:pPr>
            <a:r>
              <a:t/>
            </a:r>
            <a:endParaRPr b="1" sz="1600" u="sng">
              <a:latin typeface="Calibri"/>
              <a:ea typeface="Calibri"/>
              <a:cs typeface="Calibri"/>
              <a:sym typeface="Calibri"/>
            </a:endParaRPr>
          </a:p>
          <a:p>
            <a:pPr indent="-127000" lvl="0" marL="228600" rtl="0" algn="l">
              <a:lnSpc>
                <a:spcPct val="90000"/>
              </a:lnSpc>
              <a:spcBef>
                <a:spcPts val="1000"/>
              </a:spcBef>
              <a:spcAft>
                <a:spcPts val="0"/>
              </a:spcAft>
              <a:buClr>
                <a:schemeClr val="dk1"/>
              </a:buClr>
              <a:buSzPct val="100000"/>
              <a:buNone/>
            </a:pPr>
            <a:r>
              <a:t/>
            </a:r>
            <a:endParaRPr b="1" sz="1600" u="sng">
              <a:latin typeface="Calibri"/>
              <a:ea typeface="Calibri"/>
              <a:cs typeface="Calibri"/>
              <a:sym typeface="Calibri"/>
            </a:endParaRPr>
          </a:p>
          <a:p>
            <a:pPr indent="-127000" lvl="0" marL="228600" rtl="0" algn="l">
              <a:lnSpc>
                <a:spcPct val="90000"/>
              </a:lnSpc>
              <a:spcBef>
                <a:spcPts val="1000"/>
              </a:spcBef>
              <a:spcAft>
                <a:spcPts val="0"/>
              </a:spcAft>
              <a:buClr>
                <a:schemeClr val="dk1"/>
              </a:buClr>
              <a:buSzPct val="100000"/>
              <a:buNone/>
            </a:pPr>
            <a:r>
              <a:t/>
            </a:r>
            <a:endParaRPr b="1" sz="1600" u="sng">
              <a:latin typeface="Calibri"/>
              <a:ea typeface="Calibri"/>
              <a:cs typeface="Calibri"/>
              <a:sym typeface="Calibri"/>
            </a:endParaRPr>
          </a:p>
          <a:p>
            <a:pPr indent="-127000" lvl="0" marL="228600" rtl="0" algn="l">
              <a:lnSpc>
                <a:spcPct val="90000"/>
              </a:lnSpc>
              <a:spcBef>
                <a:spcPts val="1000"/>
              </a:spcBef>
              <a:spcAft>
                <a:spcPts val="0"/>
              </a:spcAft>
              <a:buClr>
                <a:schemeClr val="dk1"/>
              </a:buClr>
              <a:buSzPct val="100000"/>
              <a:buNone/>
            </a:pPr>
            <a:r>
              <a:t/>
            </a:r>
            <a:endParaRPr b="1" sz="1600" u="sng">
              <a:latin typeface="Calibri"/>
              <a:ea typeface="Calibri"/>
              <a:cs typeface="Calibri"/>
              <a:sym typeface="Calibri"/>
            </a:endParaRPr>
          </a:p>
          <a:p>
            <a:pPr indent="-127000" lvl="0" marL="228600" rtl="0" algn="l">
              <a:lnSpc>
                <a:spcPct val="90000"/>
              </a:lnSpc>
              <a:spcBef>
                <a:spcPts val="1000"/>
              </a:spcBef>
              <a:spcAft>
                <a:spcPts val="0"/>
              </a:spcAft>
              <a:buClr>
                <a:schemeClr val="dk1"/>
              </a:buClr>
              <a:buSzPct val="100000"/>
              <a:buNone/>
            </a:pPr>
            <a:r>
              <a:t/>
            </a:r>
            <a:endParaRPr b="1" sz="1600" u="sng">
              <a:latin typeface="Calibri"/>
              <a:ea typeface="Calibri"/>
              <a:cs typeface="Calibri"/>
              <a:sym typeface="Calibri"/>
            </a:endParaRPr>
          </a:p>
          <a:p>
            <a:pPr indent="-220980" lvl="0" marL="228600" rtl="0" algn="l">
              <a:lnSpc>
                <a:spcPct val="90000"/>
              </a:lnSpc>
              <a:spcBef>
                <a:spcPts val="1000"/>
              </a:spcBef>
              <a:spcAft>
                <a:spcPts val="0"/>
              </a:spcAft>
              <a:buClr>
                <a:schemeClr val="dk1"/>
              </a:buClr>
              <a:buSzPct val="100000"/>
              <a:buChar char="•"/>
            </a:pPr>
            <a:r>
              <a:rPr b="1" lang="en-US" sz="1600" u="sng">
                <a:latin typeface="Calibri"/>
                <a:ea typeface="Calibri"/>
                <a:cs typeface="Calibri"/>
                <a:sym typeface="Calibri"/>
              </a:rPr>
              <a:t>Usage</a:t>
            </a:r>
            <a:r>
              <a:rPr lang="en-US" sz="1600">
                <a:latin typeface="Calibri"/>
                <a:ea typeface="Calibri"/>
                <a:cs typeface="Calibri"/>
                <a:sym typeface="Calibri"/>
              </a:rPr>
              <a:t> :  Where is the first occurrence of the letter ‘e’.</a:t>
            </a:r>
            <a:endParaRPr/>
          </a:p>
          <a:p>
            <a:pPr indent="-220980" lvl="0" marL="228600" rtl="0" algn="l">
              <a:lnSpc>
                <a:spcPct val="90000"/>
              </a:lnSpc>
              <a:spcBef>
                <a:spcPts val="1000"/>
              </a:spcBef>
              <a:spcAft>
                <a:spcPts val="0"/>
              </a:spcAft>
              <a:buClr>
                <a:schemeClr val="dk1"/>
              </a:buClr>
              <a:buSzPct val="100000"/>
              <a:buChar char="•"/>
            </a:pPr>
            <a:r>
              <a:rPr lang="en-US" sz="1600">
                <a:latin typeface="Calibri"/>
                <a:ea typeface="Calibri"/>
                <a:cs typeface="Calibri"/>
                <a:sym typeface="Calibri"/>
              </a:rPr>
              <a:t>&gt;&gt;&gt; txt = "Hello, welcome to my world."</a:t>
            </a:r>
            <a:endParaRPr/>
          </a:p>
          <a:p>
            <a:pPr indent="-220980" lvl="0" marL="228600" rtl="0" algn="l">
              <a:lnSpc>
                <a:spcPct val="90000"/>
              </a:lnSpc>
              <a:spcBef>
                <a:spcPts val="1000"/>
              </a:spcBef>
              <a:spcAft>
                <a:spcPts val="0"/>
              </a:spcAft>
              <a:buClr>
                <a:schemeClr val="dk1"/>
              </a:buClr>
              <a:buSzPct val="100000"/>
              <a:buChar char="•"/>
            </a:pPr>
            <a:r>
              <a:rPr lang="en-US" sz="1600">
                <a:latin typeface="Calibri"/>
                <a:ea typeface="Calibri"/>
                <a:cs typeface="Calibri"/>
                <a:sym typeface="Calibri"/>
              </a:rPr>
              <a:t>&gt;&gt;&gt; x = txt.find("e")</a:t>
            </a:r>
            <a:endParaRPr sz="1600">
              <a:latin typeface="Calibri"/>
              <a:ea typeface="Calibri"/>
              <a:cs typeface="Calibri"/>
              <a:sym typeface="Calibri"/>
            </a:endParaRPr>
          </a:p>
          <a:p>
            <a:pPr indent="-220980" lvl="0" marL="228600" rtl="0" algn="l">
              <a:lnSpc>
                <a:spcPct val="90000"/>
              </a:lnSpc>
              <a:spcBef>
                <a:spcPts val="1000"/>
              </a:spcBef>
              <a:spcAft>
                <a:spcPts val="0"/>
              </a:spcAft>
              <a:buSzPct val="100000"/>
              <a:buChar char="•"/>
            </a:pPr>
            <a:r>
              <a:rPr lang="en-US" sz="1600"/>
              <a:t>x = txt.find("e",2)</a:t>
            </a:r>
            <a:endParaRPr sz="1600"/>
          </a:p>
          <a:p>
            <a:pPr indent="-220980" lvl="0" marL="228600" rtl="0" algn="l">
              <a:lnSpc>
                <a:spcPct val="90000"/>
              </a:lnSpc>
              <a:spcBef>
                <a:spcPts val="1000"/>
              </a:spcBef>
              <a:spcAft>
                <a:spcPts val="0"/>
              </a:spcAft>
              <a:buClr>
                <a:schemeClr val="dk1"/>
              </a:buClr>
              <a:buSzPct val="100000"/>
              <a:buChar char="•"/>
            </a:pPr>
            <a:r>
              <a:rPr lang="en-US" sz="1600">
                <a:latin typeface="Calibri"/>
                <a:ea typeface="Calibri"/>
                <a:cs typeface="Calibri"/>
                <a:sym typeface="Calibri"/>
              </a:rPr>
              <a:t>&gt;&gt;&gt; x</a:t>
            </a:r>
            <a:endParaRPr/>
          </a:p>
          <a:p>
            <a:pPr indent="-220980" lvl="0" marL="228600" rtl="0" algn="l">
              <a:lnSpc>
                <a:spcPct val="90000"/>
              </a:lnSpc>
              <a:spcBef>
                <a:spcPts val="1000"/>
              </a:spcBef>
              <a:spcAft>
                <a:spcPts val="0"/>
              </a:spcAft>
              <a:buClr>
                <a:schemeClr val="dk1"/>
              </a:buClr>
              <a:buSzPct val="100000"/>
              <a:buChar char="•"/>
            </a:pPr>
            <a:r>
              <a:rPr lang="en-US" sz="1600">
                <a:latin typeface="Calibri"/>
                <a:ea typeface="Calibri"/>
                <a:cs typeface="Calibri"/>
                <a:sym typeface="Calibri"/>
              </a:rPr>
              <a:t>1</a:t>
            </a:r>
            <a:endParaRPr/>
          </a:p>
          <a:p>
            <a:pPr indent="-50800" lvl="0" marL="228600" rtl="0" algn="l">
              <a:lnSpc>
                <a:spcPct val="90000"/>
              </a:lnSpc>
              <a:spcBef>
                <a:spcPts val="1000"/>
              </a:spcBef>
              <a:spcAft>
                <a:spcPts val="0"/>
              </a:spcAft>
              <a:buClr>
                <a:schemeClr val="dk1"/>
              </a:buClr>
              <a:buSzPct val="100000"/>
              <a:buNone/>
            </a:pPr>
            <a:r>
              <a:t/>
            </a:r>
            <a:endParaRPr/>
          </a:p>
        </p:txBody>
      </p:sp>
      <p:pic>
        <p:nvPicPr>
          <p:cNvPr id="135" name="Google Shape;135;p9"/>
          <p:cNvPicPr preferRelativeResize="0"/>
          <p:nvPr/>
        </p:nvPicPr>
        <p:blipFill rotWithShape="1">
          <a:blip r:embed="rId3">
            <a:alphaModFix/>
          </a:blip>
          <a:srcRect b="35064" l="29565" r="23261" t="47342"/>
          <a:stretch/>
        </p:blipFill>
        <p:spPr>
          <a:xfrm>
            <a:off x="980659" y="2305876"/>
            <a:ext cx="9255908" cy="19407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2023-05-12T08:05:12Z</dcterms:created>
  <dc:creator>DELL</dc:creator>
</cp:coreProperties>
</file>