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C05B-9E57-FE6A-5D1D-D832A3B22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409C7-0825-4D2B-00D0-AA5759F20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CAFB3-1BD3-DA6E-00D8-94B1D4CC0068}"/>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03AA3771-8A6C-1614-377A-ED72AD593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AA123-A5A6-E8BD-0739-E846DC8F5D78}"/>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188191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CCEF-E24B-79F9-8A30-1D088342E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81E9CC-746C-4F15-9F65-5F5547EA4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99F0F-CEAE-4B20-A35D-7072650F5C7F}"/>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C3D70A19-7C13-CF3A-E079-B36380196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C7502-749B-0831-324F-9D362A19901B}"/>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2949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B8B51-0C3A-CDB9-7D69-13505BD95F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B6F4C-CDC9-D7F7-9FF4-67375657C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529E5-9828-429E-21FB-578B58CAA056}"/>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4F4509A2-7645-499A-1D1A-BF939891D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F1CF6-D5C6-763B-889D-1BC41EA1C3FA}"/>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50161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6F87-7496-FDCB-7F9F-375ACE2E9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EDF24-BB0B-29F7-E244-2979BA73DA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FC78A-730C-8E19-3D08-8CBE34FB0AEE}"/>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25DFA344-1367-59DD-63EF-D6001433F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1AC54-1888-BFCE-247B-7DB9867E1336}"/>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387156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9457-9F5E-2EFF-E031-AFCB59E59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5D411E-7DAE-E2FA-FBB8-54BEDB607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1EFFB-0782-137A-B45C-35D84D91CFED}"/>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02249F3C-233C-E7B0-7C0C-248C555D8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9BC48-ECD4-4028-ACB8-61F6C3CCBC9E}"/>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408110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E08B-AA35-0C28-F614-7334CB047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B0FA3-3DC2-3797-914C-CC1EA0A6E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92F9A-9B2D-3CC1-AF8C-081930AA1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09C65-CBBB-DFC7-BA45-473DB6AB7F6E}"/>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6" name="Footer Placeholder 5">
            <a:extLst>
              <a:ext uri="{FF2B5EF4-FFF2-40B4-BE49-F238E27FC236}">
                <a16:creationId xmlns:a16="http://schemas.microsoft.com/office/drawing/2014/main" id="{EDE19FA9-F3B5-E2A8-62D1-023252A95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9B037-1865-7B10-7655-15E97AFE35FC}"/>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96275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18C6-75FF-E628-56D3-D524DD7B8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72C6B8-8AFC-6689-25BC-66BC4B590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03C8D-4F2F-7BBC-423A-BAF48A1A4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1C552-84EB-CCEB-D6F6-23B364C34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5B57D-DB4C-1E5E-2741-07B9AE474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26D715-EB0D-83E8-08F2-B5E705620EF1}"/>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8" name="Footer Placeholder 7">
            <a:extLst>
              <a:ext uri="{FF2B5EF4-FFF2-40B4-BE49-F238E27FC236}">
                <a16:creationId xmlns:a16="http://schemas.microsoft.com/office/drawing/2014/main" id="{CAFE710C-6CE0-85B9-3E65-125E25425A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B3D6A-E94B-A78B-CC2E-D792C6718BB0}"/>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42759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7ED-4D7C-48C1-E893-19A5C84531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4C7AE7-2556-9111-71FB-6D5F0660E04F}"/>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4" name="Footer Placeholder 3">
            <a:extLst>
              <a:ext uri="{FF2B5EF4-FFF2-40B4-BE49-F238E27FC236}">
                <a16:creationId xmlns:a16="http://schemas.microsoft.com/office/drawing/2014/main" id="{4315C93F-6338-7615-D552-DBD1B2CC0B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8248-6F34-A72D-B493-1C1A94D8DCC0}"/>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175769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FA931-1184-FF56-98C7-8E5E7A6C9408}"/>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3" name="Footer Placeholder 2">
            <a:extLst>
              <a:ext uri="{FF2B5EF4-FFF2-40B4-BE49-F238E27FC236}">
                <a16:creationId xmlns:a16="http://schemas.microsoft.com/office/drawing/2014/main" id="{7878D9CA-58C5-D168-A71C-C0D56D5BF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1845C7-96DD-4181-CE54-A3970E58BEF8}"/>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264049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C2BC-129F-7915-AE05-5E0905E3D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0564A5-D8EE-8423-6164-6186C4BC9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63B53-2B85-66A3-C59F-F7EEC2991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A5D79-8493-5D1B-BFD4-541575DD821A}"/>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6" name="Footer Placeholder 5">
            <a:extLst>
              <a:ext uri="{FF2B5EF4-FFF2-40B4-BE49-F238E27FC236}">
                <a16:creationId xmlns:a16="http://schemas.microsoft.com/office/drawing/2014/main" id="{71F552A4-7985-DD59-F494-A0F12C2FB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D6432-5F42-1937-B601-25959BCB3886}"/>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206612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9056-CC4B-910D-9B32-994C14DF0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755226-4973-8E26-4FF7-7809C4224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CDDEF-FF94-DDB0-62C3-5FE5AF9EF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E879E-B1D5-0A7F-00A5-7FF9BD08498F}"/>
              </a:ext>
            </a:extLst>
          </p:cNvPr>
          <p:cNvSpPr>
            <a:spLocks noGrp="1"/>
          </p:cNvSpPr>
          <p:nvPr>
            <p:ph type="dt" sz="half" idx="10"/>
          </p:nvPr>
        </p:nvSpPr>
        <p:spPr/>
        <p:txBody>
          <a:bodyPr/>
          <a:lstStyle/>
          <a:p>
            <a:fld id="{A9C7FB55-5675-41F6-854C-D2D4B0EB3329}" type="datetimeFigureOut">
              <a:rPr lang="en-US" smtClean="0"/>
              <a:t>5/12/2023</a:t>
            </a:fld>
            <a:endParaRPr lang="en-US"/>
          </a:p>
        </p:txBody>
      </p:sp>
      <p:sp>
        <p:nvSpPr>
          <p:cNvPr id="6" name="Footer Placeholder 5">
            <a:extLst>
              <a:ext uri="{FF2B5EF4-FFF2-40B4-BE49-F238E27FC236}">
                <a16:creationId xmlns:a16="http://schemas.microsoft.com/office/drawing/2014/main" id="{F55E3159-CB1C-4FDC-5455-6F2144DEC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D9A4C-A014-D78A-F074-7B5F893CF782}"/>
              </a:ext>
            </a:extLst>
          </p:cNvPr>
          <p:cNvSpPr>
            <a:spLocks noGrp="1"/>
          </p:cNvSpPr>
          <p:nvPr>
            <p:ph type="sldNum" sz="quarter" idx="12"/>
          </p:nvPr>
        </p:nvSpPr>
        <p:spPr/>
        <p:txBody>
          <a:bodyPr/>
          <a:lstStyle/>
          <a:p>
            <a:fld id="{891646DC-362C-4C07-B5CD-C3C646786AB1}" type="slidenum">
              <a:rPr lang="en-US" smtClean="0"/>
              <a:t>‹#›</a:t>
            </a:fld>
            <a:endParaRPr lang="en-US"/>
          </a:p>
        </p:txBody>
      </p:sp>
    </p:spTree>
    <p:extLst>
      <p:ext uri="{BB962C8B-B14F-4D97-AF65-F5344CB8AC3E}">
        <p14:creationId xmlns:p14="http://schemas.microsoft.com/office/powerpoint/2010/main" val="422135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542EF-48AB-4CC3-2957-0340E3715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075D-B798-4689-FBD1-4BD46D02B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02264-FBFE-4E17-F241-5F8F83312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7FB55-5675-41F6-854C-D2D4B0EB3329}" type="datetimeFigureOut">
              <a:rPr lang="en-US" smtClean="0"/>
              <a:t>5/12/2023</a:t>
            </a:fld>
            <a:endParaRPr lang="en-US"/>
          </a:p>
        </p:txBody>
      </p:sp>
      <p:sp>
        <p:nvSpPr>
          <p:cNvPr id="5" name="Footer Placeholder 4">
            <a:extLst>
              <a:ext uri="{FF2B5EF4-FFF2-40B4-BE49-F238E27FC236}">
                <a16:creationId xmlns:a16="http://schemas.microsoft.com/office/drawing/2014/main" id="{0654E3E8-2A4E-D74D-E771-F2389330C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9B1ECD-CC2E-2EBD-881E-2326B5D17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46DC-362C-4C07-B5CD-C3C646786AB1}" type="slidenum">
              <a:rPr lang="en-US" smtClean="0"/>
              <a:t>‹#›</a:t>
            </a:fld>
            <a:endParaRPr lang="en-US"/>
          </a:p>
        </p:txBody>
      </p:sp>
    </p:spTree>
    <p:extLst>
      <p:ext uri="{BB962C8B-B14F-4D97-AF65-F5344CB8AC3E}">
        <p14:creationId xmlns:p14="http://schemas.microsoft.com/office/powerpoint/2010/main" val="212438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hubspot.com/website/what-is-utf-8" TargetMode="External"/><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16F8-6787-A011-B812-64FC7E865FEA}"/>
              </a:ext>
            </a:extLst>
          </p:cNvPr>
          <p:cNvSpPr>
            <a:spLocks noGrp="1"/>
          </p:cNvSpPr>
          <p:nvPr>
            <p:ph type="ctrTitle"/>
          </p:nvPr>
        </p:nvSpPr>
        <p:spPr/>
        <p:txBody>
          <a:bodyPr/>
          <a:lstStyle/>
          <a:p>
            <a:r>
              <a:rPr lang="en-US" dirty="0"/>
              <a:t>Session 5 </a:t>
            </a:r>
          </a:p>
        </p:txBody>
      </p:sp>
      <p:sp>
        <p:nvSpPr>
          <p:cNvPr id="3" name="Subtitle 2">
            <a:extLst>
              <a:ext uri="{FF2B5EF4-FFF2-40B4-BE49-F238E27FC236}">
                <a16:creationId xmlns:a16="http://schemas.microsoft.com/office/drawing/2014/main" id="{AB1C6CD2-2EE9-FEF9-7092-C4D99CD4F257}"/>
              </a:ext>
            </a:extLst>
          </p:cNvPr>
          <p:cNvSpPr>
            <a:spLocks noGrp="1"/>
          </p:cNvSpPr>
          <p:nvPr>
            <p:ph type="subTitle" idx="1"/>
          </p:nvPr>
        </p:nvSpPr>
        <p:spPr/>
        <p:txBody>
          <a:bodyPr/>
          <a:lstStyle/>
          <a:p>
            <a:r>
              <a:rPr lang="en-US" dirty="0"/>
              <a:t>Strings </a:t>
            </a:r>
          </a:p>
        </p:txBody>
      </p:sp>
    </p:spTree>
    <p:extLst>
      <p:ext uri="{BB962C8B-B14F-4D97-AF65-F5344CB8AC3E}">
        <p14:creationId xmlns:p14="http://schemas.microsoft.com/office/powerpoint/2010/main" val="3727081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1FBE-1D6D-2204-9801-1A298C4D856E}"/>
              </a:ext>
            </a:extLst>
          </p:cNvPr>
          <p:cNvSpPr>
            <a:spLocks noGrp="1"/>
          </p:cNvSpPr>
          <p:nvPr>
            <p:ph type="title"/>
          </p:nvPr>
        </p:nvSpPr>
        <p:spPr>
          <a:xfrm>
            <a:off x="838200" y="365126"/>
            <a:ext cx="10515600" cy="960092"/>
          </a:xfrm>
        </p:spPr>
        <p:txBody>
          <a:bodyPr>
            <a:normAutofit/>
          </a:bodyPr>
          <a:lstStyle/>
          <a:p>
            <a:r>
              <a:rPr lang="en-US" sz="2400" dirty="0" err="1">
                <a:solidFill>
                  <a:schemeClr val="accent4"/>
                </a:solidFill>
                <a:latin typeface="Segoe UI" panose="020B0502040204020203" pitchFamily="34" charset="0"/>
              </a:rPr>
              <a:t>Contd</a:t>
            </a:r>
            <a:r>
              <a:rPr lang="en-US" sz="2400" dirty="0">
                <a:solidFill>
                  <a:schemeClr val="accent4"/>
                </a:solidFill>
                <a:latin typeface="Segoe UI" panose="020B0502040204020203" pitchFamily="34" charset="0"/>
              </a:rPr>
              <a:t>…..</a:t>
            </a:r>
          </a:p>
        </p:txBody>
      </p:sp>
      <p:sp>
        <p:nvSpPr>
          <p:cNvPr id="3" name="Content Placeholder 2">
            <a:extLst>
              <a:ext uri="{FF2B5EF4-FFF2-40B4-BE49-F238E27FC236}">
                <a16:creationId xmlns:a16="http://schemas.microsoft.com/office/drawing/2014/main" id="{63A9DA6B-9F4E-8839-E7F2-90668A188059}"/>
              </a:ext>
            </a:extLst>
          </p:cNvPr>
          <p:cNvSpPr>
            <a:spLocks noGrp="1"/>
          </p:cNvSpPr>
          <p:nvPr>
            <p:ph idx="1"/>
          </p:nvPr>
        </p:nvSpPr>
        <p:spPr>
          <a:xfrm>
            <a:off x="838200" y="1325218"/>
            <a:ext cx="10515600" cy="4351338"/>
          </a:xfrm>
        </p:spPr>
        <p:txBody>
          <a:bodyPr>
            <a:normAutofit fontScale="62500" lnSpcReduction="20000"/>
          </a:bodyPr>
          <a:lstStyle/>
          <a:p>
            <a:pPr marL="0" indent="0">
              <a:buNone/>
            </a:pPr>
            <a:r>
              <a:rPr lang="en-US" b="1" i="1" u="sng" dirty="0" err="1"/>
              <a:t>Isalnum</a:t>
            </a:r>
            <a:r>
              <a:rPr lang="en-US" b="1" i="1" u="sng" dirty="0"/>
              <a:t>()</a:t>
            </a:r>
            <a:r>
              <a:rPr lang="en-US" i="1" u="sng" dirty="0"/>
              <a:t>: </a:t>
            </a:r>
            <a:r>
              <a:rPr lang="en-US" dirty="0"/>
              <a:t>Check if all the characters in the text is alphanumeric. The </a:t>
            </a:r>
            <a:r>
              <a:rPr lang="en-US" dirty="0" err="1"/>
              <a:t>isalnum</a:t>
            </a:r>
            <a:r>
              <a:rPr lang="en-US" dirty="0"/>
              <a:t>() method returns True if all the characters are alphanumeric, meaning alphabet letter (a-z) and numbers (0-9).</a:t>
            </a:r>
          </a:p>
          <a:p>
            <a:pPr marL="0" indent="0">
              <a:buNone/>
            </a:pPr>
            <a:r>
              <a:rPr lang="en-US" dirty="0"/>
              <a:t>Example of characters that are not alphanumeric: (space)!#%&amp;? etc.</a:t>
            </a:r>
          </a:p>
          <a:p>
            <a:pPr marL="0" indent="0">
              <a:buNone/>
            </a:pPr>
            <a:r>
              <a:rPr lang="en-US" u="sng" dirty="0"/>
              <a:t>Syntax</a:t>
            </a:r>
            <a:r>
              <a:rPr lang="en-US" dirty="0"/>
              <a:t> : </a:t>
            </a:r>
            <a:r>
              <a:rPr lang="en-US" b="1" i="1" dirty="0" err="1"/>
              <a:t>string.isalnum</a:t>
            </a:r>
            <a:r>
              <a:rPr lang="en-US" b="1" i="1" dirty="0"/>
              <a:t>()</a:t>
            </a:r>
          </a:p>
          <a:p>
            <a:pPr marL="0" indent="0">
              <a:buNone/>
            </a:pPr>
            <a:r>
              <a:rPr lang="en-US" dirty="0"/>
              <a:t>Parameters : No parameters.</a:t>
            </a:r>
          </a:p>
          <a:p>
            <a:pPr marL="0" indent="0">
              <a:buNone/>
            </a:pPr>
            <a:r>
              <a:rPr lang="en-US" dirty="0"/>
              <a:t>Usage : </a:t>
            </a:r>
          </a:p>
          <a:p>
            <a:pPr marL="0" indent="0">
              <a:buNone/>
            </a:pPr>
            <a:r>
              <a:rPr lang="en-US" dirty="0"/>
              <a:t> &gt;&gt;&gt; txt = "Company 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False</a:t>
            </a:r>
          </a:p>
          <a:p>
            <a:pPr marL="0" indent="0">
              <a:buNone/>
            </a:pPr>
            <a:r>
              <a:rPr lang="en-US" dirty="0"/>
              <a:t>&gt;&gt;&gt; txt = "Company12"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True</a:t>
            </a:r>
          </a:p>
          <a:p>
            <a:endParaRPr lang="en-US" dirty="0"/>
          </a:p>
        </p:txBody>
      </p:sp>
    </p:spTree>
    <p:extLst>
      <p:ext uri="{BB962C8B-B14F-4D97-AF65-F5344CB8AC3E}">
        <p14:creationId xmlns:p14="http://schemas.microsoft.com/office/powerpoint/2010/main" val="34823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4FE3-D64B-399D-3DF5-7D7D5DDAF186}"/>
              </a:ext>
            </a:extLst>
          </p:cNvPr>
          <p:cNvSpPr>
            <a:spLocks noGrp="1"/>
          </p:cNvSpPr>
          <p:nvPr>
            <p:ph type="title"/>
          </p:nvPr>
        </p:nvSpPr>
        <p:spPr/>
        <p:txBody>
          <a:bodyPr>
            <a:noAutofit/>
          </a:bodyPr>
          <a:lstStyle/>
          <a:p>
            <a:pPr marL="0" indent="0"/>
            <a:r>
              <a:rPr lang="en-US" sz="2400" dirty="0">
                <a:solidFill>
                  <a:schemeClr val="accent4"/>
                </a:solidFill>
                <a:latin typeface="Segoe UI" panose="020B0502040204020203" pitchFamily="34" charset="0"/>
              </a:rPr>
              <a:t>STRING METHODS</a:t>
            </a:r>
            <a:br>
              <a:rPr lang="en-US" sz="2400" dirty="0">
                <a:solidFill>
                  <a:schemeClr val="accent4"/>
                </a:solidFill>
                <a:latin typeface="Segoe UI" panose="020B0502040204020203" pitchFamily="34" charset="0"/>
              </a:rPr>
            </a:br>
            <a:br>
              <a:rPr lang="en-US" sz="2400" dirty="0">
                <a:solidFill>
                  <a:schemeClr val="accent4"/>
                </a:solidFill>
                <a:latin typeface="Segoe UI" panose="020B0502040204020203" pitchFamily="34" charset="0"/>
              </a:rPr>
            </a:br>
            <a:r>
              <a:rPr lang="en-US" sz="1600" b="1" u="sng" dirty="0">
                <a:latin typeface="+mn-lt"/>
              </a:rPr>
              <a:t>Split : </a:t>
            </a:r>
            <a:r>
              <a:rPr lang="en-US" sz="1600" dirty="0">
                <a:latin typeface="+mn-lt"/>
              </a:rPr>
              <a:t>Split a string into a list where each word is a list item. You can specify the separator, default separator is any whitespace.</a:t>
            </a:r>
            <a:br>
              <a:rPr lang="en-US" sz="1600" dirty="0">
                <a:latin typeface="+mn-lt"/>
              </a:rPr>
            </a:br>
            <a:r>
              <a:rPr lang="en-US" sz="1600" dirty="0">
                <a:latin typeface="+mn-lt"/>
              </a:rPr>
              <a:t>Note : When </a:t>
            </a:r>
            <a:r>
              <a:rPr lang="en-US" sz="1600" b="1" i="1" dirty="0" err="1">
                <a:latin typeface="+mn-lt"/>
              </a:rPr>
              <a:t>maxsplit</a:t>
            </a:r>
            <a:r>
              <a:rPr lang="en-US" sz="1600" dirty="0">
                <a:latin typeface="+mn-lt"/>
              </a:rPr>
              <a:t> is specified, the list will contain the specified number of elements plus one.</a:t>
            </a:r>
            <a:br>
              <a:rPr lang="en-US" sz="1600" dirty="0">
                <a:latin typeface="+mn-lt"/>
              </a:rPr>
            </a:br>
            <a:r>
              <a:rPr lang="en-US" sz="1600" b="1" u="sng" dirty="0">
                <a:latin typeface="+mn-lt"/>
              </a:rPr>
              <a:t>Syntax</a:t>
            </a:r>
            <a:r>
              <a:rPr lang="en-US" sz="1600" dirty="0">
                <a:latin typeface="+mn-lt"/>
              </a:rPr>
              <a:t> : </a:t>
            </a:r>
            <a:r>
              <a:rPr lang="en-US" sz="1600" dirty="0" err="1">
                <a:latin typeface="+mn-lt"/>
              </a:rPr>
              <a:t>string.split</a:t>
            </a:r>
            <a:r>
              <a:rPr lang="en-US" sz="1600" dirty="0">
                <a:latin typeface="+mn-lt"/>
              </a:rPr>
              <a:t>(</a:t>
            </a:r>
            <a:r>
              <a:rPr lang="en-US" sz="1600" dirty="0" err="1">
                <a:latin typeface="+mn-lt"/>
              </a:rPr>
              <a:t>separator,max</a:t>
            </a:r>
            <a:r>
              <a:rPr lang="en-US" sz="1600" dirty="0">
                <a:latin typeface="+mn-lt"/>
              </a:rPr>
              <a:t>)</a:t>
            </a:r>
            <a:br>
              <a:rPr lang="en-US" sz="1800" dirty="0">
                <a:latin typeface="+mn-lt"/>
              </a:rPr>
            </a:br>
            <a:endParaRPr lang="en-US" sz="1800" dirty="0"/>
          </a:p>
        </p:txBody>
      </p:sp>
      <p:pic>
        <p:nvPicPr>
          <p:cNvPr id="5" name="Content Placeholder 4">
            <a:extLst>
              <a:ext uri="{FF2B5EF4-FFF2-40B4-BE49-F238E27FC236}">
                <a16:creationId xmlns:a16="http://schemas.microsoft.com/office/drawing/2014/main" id="{E5EF62BB-74AE-AB5F-A334-C5E2622CFFED}"/>
              </a:ext>
            </a:extLst>
          </p:cNvPr>
          <p:cNvPicPr>
            <a:picLocks noGrp="1" noChangeAspect="1"/>
          </p:cNvPicPr>
          <p:nvPr>
            <p:ph idx="1"/>
          </p:nvPr>
        </p:nvPicPr>
        <p:blipFill rotWithShape="1">
          <a:blip r:embed="rId2"/>
          <a:srcRect l="30651" t="44538" r="16439" b="37493"/>
          <a:stretch/>
        </p:blipFill>
        <p:spPr>
          <a:xfrm>
            <a:off x="612913" y="1996714"/>
            <a:ext cx="9855572" cy="1881810"/>
          </a:xfrm>
        </p:spPr>
      </p:pic>
      <p:sp>
        <p:nvSpPr>
          <p:cNvPr id="7" name="TextBox 6">
            <a:extLst>
              <a:ext uri="{FF2B5EF4-FFF2-40B4-BE49-F238E27FC236}">
                <a16:creationId xmlns:a16="http://schemas.microsoft.com/office/drawing/2014/main" id="{F90E8BBE-E0FA-4AD5-2A3A-4DCB8619FF81}"/>
              </a:ext>
            </a:extLst>
          </p:cNvPr>
          <p:cNvSpPr txBox="1"/>
          <p:nvPr/>
        </p:nvSpPr>
        <p:spPr>
          <a:xfrm>
            <a:off x="838200" y="4184551"/>
            <a:ext cx="7951304" cy="2092881"/>
          </a:xfrm>
          <a:prstGeom prst="rect">
            <a:avLst/>
          </a:prstGeom>
          <a:noFill/>
        </p:spPr>
        <p:txBody>
          <a:bodyPr wrap="square">
            <a:spAutoFit/>
          </a:bodyPr>
          <a:lstStyle/>
          <a:p>
            <a:r>
              <a:rPr lang="en-US" b="1" u="sng" dirty="0">
                <a:latin typeface="+mj-lt"/>
              </a:rPr>
              <a:t>Usage</a:t>
            </a:r>
            <a:r>
              <a:rPr lang="en-US" dirty="0">
                <a:latin typeface="+mj-lt"/>
              </a:rPr>
              <a:t> :  </a:t>
            </a:r>
          </a:p>
          <a:p>
            <a:r>
              <a:rPr lang="en-US" sz="1600" dirty="0"/>
              <a:t>&gt;&gt;&gt; txt = "hello, my name is Peter, I am 26 years old"</a:t>
            </a:r>
          </a:p>
          <a:p>
            <a:r>
              <a:rPr lang="en-US" sz="1600" dirty="0"/>
              <a:t>&gt;&gt;&gt; x = </a:t>
            </a:r>
            <a:r>
              <a:rPr lang="en-US" sz="1600" dirty="0" err="1"/>
              <a:t>txt.split</a:t>
            </a:r>
            <a:r>
              <a:rPr lang="en-US" sz="1600" dirty="0"/>
              <a:t>(", ")</a:t>
            </a:r>
          </a:p>
          <a:p>
            <a:r>
              <a:rPr lang="en-US" sz="1600" dirty="0"/>
              <a:t>&gt;&gt;&gt; x</a:t>
            </a:r>
          </a:p>
          <a:p>
            <a:r>
              <a:rPr lang="en-US" sz="1600" dirty="0"/>
              <a:t>['hello', 'my name is Peter', 'I am 26 years old']</a:t>
            </a:r>
          </a:p>
          <a:p>
            <a:r>
              <a:rPr lang="en-US" sz="1600" dirty="0"/>
              <a:t>&gt;&gt;&gt; x = </a:t>
            </a:r>
            <a:r>
              <a:rPr lang="en-US" sz="1600" dirty="0" err="1"/>
              <a:t>txt.split</a:t>
            </a:r>
            <a:r>
              <a:rPr lang="en-US" sz="1600" dirty="0"/>
              <a:t>(", ",</a:t>
            </a:r>
            <a:r>
              <a:rPr lang="en-US" sz="1600" dirty="0" err="1"/>
              <a:t>maxsplit</a:t>
            </a:r>
            <a:r>
              <a:rPr lang="en-US" sz="1600" dirty="0"/>
              <a:t> = 1)</a:t>
            </a:r>
          </a:p>
          <a:p>
            <a:r>
              <a:rPr lang="en-US" sz="1600" dirty="0"/>
              <a:t>&gt;&gt;&gt; x</a:t>
            </a:r>
          </a:p>
          <a:p>
            <a:r>
              <a:rPr lang="en-US" sz="1600" dirty="0"/>
              <a:t>['hello', 'my name is Peter, I am 26 years old']</a:t>
            </a:r>
          </a:p>
        </p:txBody>
      </p:sp>
    </p:spTree>
    <p:extLst>
      <p:ext uri="{BB962C8B-B14F-4D97-AF65-F5344CB8AC3E}">
        <p14:creationId xmlns:p14="http://schemas.microsoft.com/office/powerpoint/2010/main" val="148961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7B5B-CB24-9A3B-F2EE-9533AEDFA2FB}"/>
              </a:ext>
            </a:extLst>
          </p:cNvPr>
          <p:cNvSpPr>
            <a:spLocks noGrp="1"/>
          </p:cNvSpPr>
          <p:nvPr>
            <p:ph type="title"/>
          </p:nvPr>
        </p:nvSpPr>
        <p:spPr/>
        <p:txBody>
          <a:bodyPr>
            <a:noAutofit/>
          </a:bodyPr>
          <a:lstStyle/>
          <a:p>
            <a:pPr marL="0" indent="0" defTabSz="457200"/>
            <a:br>
              <a:rPr lang="en-US" sz="1800" dirty="0">
                <a:solidFill>
                  <a:schemeClr val="accent4"/>
                </a:solidFill>
              </a:rPr>
            </a:br>
            <a:r>
              <a:rPr lang="en-US" sz="2400" dirty="0">
                <a:solidFill>
                  <a:schemeClr val="accent4"/>
                </a:solidFill>
                <a:latin typeface="Segoe UI" panose="020B0502040204020203" pitchFamily="34" charset="0"/>
              </a:rPr>
              <a:t>STRING METHODS</a:t>
            </a:r>
            <a:br>
              <a:rPr lang="en-US" sz="1800" dirty="0">
                <a:solidFill>
                  <a:schemeClr val="accent4"/>
                </a:solidFill>
              </a:rPr>
            </a:br>
            <a:br>
              <a:rPr lang="en-US" sz="1800" dirty="0">
                <a:solidFill>
                  <a:schemeClr val="accent4"/>
                </a:solidFill>
              </a:rPr>
            </a:br>
            <a:r>
              <a:rPr lang="en-US" sz="1800" dirty="0">
                <a:latin typeface="+mj-lt"/>
              </a:rPr>
              <a:t>Join all items in a tuple into a string, using a hash character as separator. The join() method takes all items in an </a:t>
            </a:r>
            <a:r>
              <a:rPr lang="en-US" sz="1800" dirty="0" err="1">
                <a:latin typeface="+mj-lt"/>
              </a:rPr>
              <a:t>iterable</a:t>
            </a:r>
            <a:r>
              <a:rPr lang="en-US" sz="1800" dirty="0">
                <a:latin typeface="+mj-lt"/>
              </a:rPr>
              <a:t> and joins them into one string. </a:t>
            </a:r>
            <a:br>
              <a:rPr lang="en-US" sz="1800" dirty="0">
                <a:latin typeface="+mj-lt"/>
              </a:rPr>
            </a:br>
            <a:r>
              <a:rPr lang="en-US" sz="1800" dirty="0">
                <a:latin typeface="+mj-lt"/>
              </a:rPr>
              <a:t>The join() method takes all items in an </a:t>
            </a:r>
            <a:r>
              <a:rPr lang="en-US" sz="1800" dirty="0" err="1">
                <a:latin typeface="+mj-lt"/>
              </a:rPr>
              <a:t>iterable</a:t>
            </a:r>
            <a:r>
              <a:rPr lang="en-US" sz="1800" dirty="0">
                <a:latin typeface="+mj-lt"/>
              </a:rPr>
              <a:t> and joins them into one string.</a:t>
            </a:r>
            <a:br>
              <a:rPr lang="en-US" sz="1800" dirty="0">
                <a:latin typeface="+mj-lt"/>
              </a:rPr>
            </a:br>
            <a:r>
              <a:rPr lang="en-US" sz="1800" dirty="0">
                <a:latin typeface="+mj-lt"/>
              </a:rPr>
              <a:t>Syntax : </a:t>
            </a:r>
            <a:r>
              <a:rPr lang="en-US" sz="1800" b="1" i="1" dirty="0" err="1">
                <a:latin typeface="+mj-lt"/>
              </a:rPr>
              <a:t>string.join</a:t>
            </a:r>
            <a:r>
              <a:rPr lang="en-US" sz="1800" b="1" i="1" dirty="0">
                <a:latin typeface="+mj-lt"/>
              </a:rPr>
              <a:t>(</a:t>
            </a:r>
            <a:r>
              <a:rPr lang="en-US" sz="1800" b="1" i="1" dirty="0" err="1">
                <a:latin typeface="+mj-lt"/>
              </a:rPr>
              <a:t>iterable</a:t>
            </a:r>
            <a:r>
              <a:rPr lang="en-US" sz="1800" b="1" i="1" dirty="0">
                <a:latin typeface="+mj-lt"/>
              </a:rPr>
              <a:t>)</a:t>
            </a:r>
            <a:br>
              <a:rPr lang="en-US" sz="1800" b="1" i="1" dirty="0">
                <a:latin typeface="+mj-lt"/>
              </a:rPr>
            </a:br>
            <a:endParaRPr lang="en-US" sz="1800" dirty="0"/>
          </a:p>
        </p:txBody>
      </p:sp>
      <p:sp>
        <p:nvSpPr>
          <p:cNvPr id="3" name="Content Placeholder 2">
            <a:extLst>
              <a:ext uri="{FF2B5EF4-FFF2-40B4-BE49-F238E27FC236}">
                <a16:creationId xmlns:a16="http://schemas.microsoft.com/office/drawing/2014/main" id="{7F70811F-7D94-BBED-7736-E70ADFE3A0B5}"/>
              </a:ext>
            </a:extLst>
          </p:cNvPr>
          <p:cNvSpPr>
            <a:spLocks noGrp="1"/>
          </p:cNvSpPr>
          <p:nvPr>
            <p:ph idx="1"/>
          </p:nvPr>
        </p:nvSpPr>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800" dirty="0"/>
              <a:t>Note: When using a dictionary as an </a:t>
            </a:r>
            <a:r>
              <a:rPr lang="en-US" sz="1800" dirty="0" err="1"/>
              <a:t>iterable</a:t>
            </a:r>
            <a:r>
              <a:rPr lang="en-US" sz="1800" dirty="0"/>
              <a:t>, the returned values are the keys, not the values.</a:t>
            </a:r>
          </a:p>
          <a:p>
            <a:endParaRPr lang="en-US" sz="1800" b="1" u="sng" dirty="0">
              <a:latin typeface="+mj-lt"/>
            </a:endParaRPr>
          </a:p>
          <a:p>
            <a:r>
              <a:rPr lang="en-US" sz="1800" b="1" u="sng" dirty="0">
                <a:latin typeface="+mj-lt"/>
              </a:rPr>
              <a:t>Usage</a:t>
            </a:r>
            <a:r>
              <a:rPr lang="en-US" sz="1800" dirty="0">
                <a:latin typeface="+mj-lt"/>
              </a:rPr>
              <a:t> :</a:t>
            </a:r>
          </a:p>
          <a:p>
            <a:pPr>
              <a:lnSpc>
                <a:spcPct val="90000"/>
              </a:lnSpc>
              <a:spcBef>
                <a:spcPts val="1000"/>
              </a:spcBef>
              <a:buClr>
                <a:schemeClr val="accent3">
                  <a:lumMod val="75000"/>
                </a:schemeClr>
              </a:buClr>
            </a:pPr>
            <a:r>
              <a:rPr lang="en-US" sz="1800" b="1" dirty="0"/>
              <a:t>&gt;&gt;&gt;</a:t>
            </a:r>
            <a:r>
              <a:rPr lang="en-US" sz="1800" b="1" dirty="0">
                <a:latin typeface="+mj-lt"/>
              </a:rPr>
              <a:t> </a:t>
            </a:r>
            <a:r>
              <a:rPr lang="en-US" sz="1800" b="1" dirty="0" err="1"/>
              <a:t>myTuple</a:t>
            </a:r>
            <a:r>
              <a:rPr lang="en-US" sz="1800" b="1" dirty="0"/>
              <a:t> = ("John", "Peter", "Vicky")</a:t>
            </a:r>
          </a:p>
          <a:p>
            <a:pPr>
              <a:lnSpc>
                <a:spcPct val="90000"/>
              </a:lnSpc>
              <a:spcBef>
                <a:spcPts val="1000"/>
              </a:spcBef>
              <a:buClr>
                <a:schemeClr val="accent3">
                  <a:lumMod val="75000"/>
                </a:schemeClr>
              </a:buClr>
            </a:pPr>
            <a:r>
              <a:rPr lang="en-US" sz="1800" b="1" dirty="0"/>
              <a:t>&gt;&gt;&gt;</a:t>
            </a:r>
            <a:r>
              <a:rPr lang="en-US" sz="1800" b="1" dirty="0">
                <a:latin typeface="+mj-lt"/>
              </a:rPr>
              <a:t> </a:t>
            </a:r>
            <a:r>
              <a:rPr lang="en-US" sz="1800" b="1" dirty="0"/>
              <a:t>"#".join(</a:t>
            </a:r>
            <a:r>
              <a:rPr lang="en-US" sz="1800" b="1" dirty="0" err="1"/>
              <a:t>myTuple</a:t>
            </a:r>
            <a:r>
              <a:rPr lang="en-US" sz="1800" b="1" dirty="0"/>
              <a:t>)</a:t>
            </a:r>
          </a:p>
          <a:p>
            <a:r>
              <a:rPr lang="en-US" sz="1800" b="1" dirty="0">
                <a:latin typeface="+mj-lt"/>
              </a:rPr>
              <a:t>      '</a:t>
            </a:r>
            <a:r>
              <a:rPr lang="en-US" sz="1800" b="1" dirty="0" err="1">
                <a:latin typeface="+mj-lt"/>
              </a:rPr>
              <a:t>John#Peter#Vicky</a:t>
            </a:r>
            <a:r>
              <a:rPr lang="en-US" sz="1800" b="1" dirty="0">
                <a:latin typeface="+mj-lt"/>
              </a:rPr>
              <a:t>'</a:t>
            </a:r>
          </a:p>
          <a:p>
            <a:endParaRPr lang="en-US" dirty="0"/>
          </a:p>
        </p:txBody>
      </p:sp>
      <p:pic>
        <p:nvPicPr>
          <p:cNvPr id="5" name="Picture 4">
            <a:extLst>
              <a:ext uri="{FF2B5EF4-FFF2-40B4-BE49-F238E27FC236}">
                <a16:creationId xmlns:a16="http://schemas.microsoft.com/office/drawing/2014/main" id="{F880BE43-E845-803E-51B8-5A243FE43FA3}"/>
              </a:ext>
            </a:extLst>
          </p:cNvPr>
          <p:cNvPicPr>
            <a:picLocks noChangeAspect="1"/>
          </p:cNvPicPr>
          <p:nvPr/>
        </p:nvPicPr>
        <p:blipFill rotWithShape="1">
          <a:blip r:embed="rId2"/>
          <a:srcRect l="30652" t="44828" r="20326" b="39512"/>
          <a:stretch/>
        </p:blipFill>
        <p:spPr>
          <a:xfrm>
            <a:off x="1007164" y="2075001"/>
            <a:ext cx="7950530" cy="1738312"/>
          </a:xfrm>
          <a:prstGeom prst="rect">
            <a:avLst/>
          </a:prstGeom>
        </p:spPr>
      </p:pic>
    </p:spTree>
    <p:extLst>
      <p:ext uri="{BB962C8B-B14F-4D97-AF65-F5344CB8AC3E}">
        <p14:creationId xmlns:p14="http://schemas.microsoft.com/office/powerpoint/2010/main" val="21855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9399-8754-51A8-6A50-AE9AE2766D2D}"/>
              </a:ext>
            </a:extLst>
          </p:cNvPr>
          <p:cNvSpPr>
            <a:spLocks noGrp="1"/>
          </p:cNvSpPr>
          <p:nvPr>
            <p:ph type="title"/>
          </p:nvPr>
        </p:nvSpPr>
        <p:spPr>
          <a:xfrm>
            <a:off x="838200" y="365125"/>
            <a:ext cx="10515600" cy="536023"/>
          </a:xfrm>
        </p:spPr>
        <p:txBody>
          <a:bodyPr>
            <a:normAutofit/>
          </a:bodyPr>
          <a:lstStyle/>
          <a:p>
            <a:r>
              <a:rPr lang="en-US" sz="2400" dirty="0">
                <a:solidFill>
                  <a:schemeClr val="accent4"/>
                </a:solidFill>
                <a:latin typeface="Segoe UI" panose="020B0502040204020203" pitchFamily="34" charset="0"/>
              </a:rPr>
              <a:t>Python Strings – String Operations</a:t>
            </a:r>
          </a:p>
        </p:txBody>
      </p:sp>
      <p:sp>
        <p:nvSpPr>
          <p:cNvPr id="3" name="Content Placeholder 2">
            <a:extLst>
              <a:ext uri="{FF2B5EF4-FFF2-40B4-BE49-F238E27FC236}">
                <a16:creationId xmlns:a16="http://schemas.microsoft.com/office/drawing/2014/main" id="{1B8ECF69-14B3-3324-2216-069DDA7AC872}"/>
              </a:ext>
            </a:extLst>
          </p:cNvPr>
          <p:cNvSpPr>
            <a:spLocks noGrp="1"/>
          </p:cNvSpPr>
          <p:nvPr>
            <p:ph idx="1"/>
          </p:nvPr>
        </p:nvSpPr>
        <p:spPr>
          <a:xfrm>
            <a:off x="838200" y="901148"/>
            <a:ext cx="10515600" cy="5591727"/>
          </a:xfrm>
        </p:spPr>
        <p:txBody>
          <a:bodyPr>
            <a:normAutofit fontScale="25000" lnSpcReduction="20000"/>
          </a:bodyPr>
          <a:lstStyle/>
          <a:p>
            <a:pPr marL="0" lvl="1" indent="-89154">
              <a:lnSpc>
                <a:spcPct val="70000"/>
              </a:lnSpc>
              <a:buNone/>
            </a:pPr>
            <a:r>
              <a:rPr lang="en-US" sz="6400" b="1" u="sng" dirty="0">
                <a:latin typeface="Calibri" panose="020F0502020204030204" pitchFamily="34" charset="0"/>
              </a:rPr>
              <a:t>A few String Operations &amp; String Methods</a:t>
            </a:r>
          </a:p>
          <a:p>
            <a:pPr marL="0" lvl="1" indent="-89154">
              <a:lnSpc>
                <a:spcPct val="70000"/>
              </a:lnSpc>
              <a:buNone/>
            </a:pPr>
            <a:endParaRPr lang="en-US" sz="6400" b="1" u="sng" dirty="0">
              <a:latin typeface="Calibri" panose="020F0502020204030204" pitchFamily="34" charset="0"/>
            </a:endParaRPr>
          </a:p>
          <a:p>
            <a:pPr marL="0" indent="0">
              <a:buNone/>
            </a:pPr>
            <a:r>
              <a:rPr lang="en-US" sz="6400" dirty="0">
                <a:latin typeface="Calibri" panose="020F0502020204030204" pitchFamily="34" charset="0"/>
              </a:rPr>
              <a:t>&gt;&gt;&gt;</a:t>
            </a:r>
            <a:r>
              <a:rPr lang="en-US" sz="6400" dirty="0" err="1">
                <a:latin typeface="Calibri" panose="020F0502020204030204" pitchFamily="34" charset="0"/>
              </a:rPr>
              <a:t>s.upper</a:t>
            </a:r>
            <a:r>
              <a:rPr lang="en-US" sz="6400" dirty="0">
                <a:latin typeface="Calibri" panose="020F0502020204030204" pitchFamily="34" charset="0"/>
              </a:rPr>
              <a:t>() # Change to upper case </a:t>
            </a:r>
          </a:p>
          <a:p>
            <a:pPr marL="0" indent="0">
              <a:buNone/>
            </a:pPr>
            <a:r>
              <a:rPr lang="en-US" sz="6400" dirty="0">
                <a:latin typeface="Calibri" panose="020F0502020204030204" pitchFamily="34" charset="0"/>
              </a:rPr>
              <a:t>PYTHON </a:t>
            </a:r>
          </a:p>
          <a:p>
            <a:pPr marL="0" indent="0">
              <a:buNone/>
            </a:pPr>
            <a:endParaRPr lang="en-US" sz="6400" dirty="0">
              <a:latin typeface="Calibri" panose="020F0502020204030204" pitchFamily="34" charset="0"/>
            </a:endParaRPr>
          </a:p>
          <a:p>
            <a:pPr marL="0" indent="0">
              <a:buNone/>
            </a:pPr>
            <a:r>
              <a:rPr lang="en-US" sz="6400" dirty="0">
                <a:latin typeface="Calibri" panose="020F0502020204030204" pitchFamily="34" charset="0"/>
              </a:rPr>
              <a:t>&gt;&gt;&gt;s='</a:t>
            </a:r>
            <a:r>
              <a:rPr lang="en-US" sz="6400" dirty="0" err="1">
                <a:latin typeface="Calibri" panose="020F0502020204030204" pitchFamily="34" charset="0"/>
              </a:rPr>
              <a:t>aaa,bbb,ccc,dd</a:t>
            </a:r>
            <a:r>
              <a:rPr lang="en-US" sz="6400" dirty="0">
                <a:latin typeface="Calibri" panose="020F0502020204030204" pitchFamily="34" charset="0"/>
              </a:rPr>
              <a:t>’ </a:t>
            </a:r>
          </a:p>
          <a:p>
            <a:pPr marL="0" indent="0">
              <a:buNone/>
            </a:pPr>
            <a:r>
              <a:rPr lang="en-US" sz="6400" dirty="0">
                <a:latin typeface="Calibri" panose="020F0502020204030204" pitchFamily="34" charset="0"/>
              </a:rPr>
              <a:t>&gt;&gt;&gt;</a:t>
            </a:r>
            <a:r>
              <a:rPr lang="en-US" sz="6400" dirty="0" err="1">
                <a:latin typeface="Calibri" panose="020F0502020204030204" pitchFamily="34" charset="0"/>
              </a:rPr>
              <a:t>s.split</a:t>
            </a:r>
            <a:r>
              <a:rPr lang="en-US" sz="6400" dirty="0">
                <a:latin typeface="Calibri" panose="020F0502020204030204" pitchFamily="34" charset="0"/>
              </a:rPr>
              <a:t>(“,") # Split the string into parts using ‘,’ as delimiter </a:t>
            </a:r>
          </a:p>
          <a:p>
            <a:pPr marL="0" indent="0">
              <a:buNone/>
            </a:pPr>
            <a:r>
              <a:rPr lang="en-US" sz="6400" dirty="0">
                <a:latin typeface="Calibri" panose="020F0502020204030204" pitchFamily="34" charset="0"/>
              </a:rPr>
              <a:t>['</a:t>
            </a:r>
            <a:r>
              <a:rPr lang="en-US" sz="6400" dirty="0" err="1">
                <a:latin typeface="Calibri" panose="020F0502020204030204" pitchFamily="34" charset="0"/>
              </a:rPr>
              <a:t>aaa</a:t>
            </a:r>
            <a:r>
              <a:rPr lang="en-US" sz="6400" dirty="0">
                <a:latin typeface="Calibri" panose="020F0502020204030204" pitchFamily="34" charset="0"/>
              </a:rPr>
              <a:t>','</a:t>
            </a:r>
            <a:r>
              <a:rPr lang="en-US" sz="6400" dirty="0" err="1">
                <a:latin typeface="Calibri" panose="020F0502020204030204" pitchFamily="34" charset="0"/>
              </a:rPr>
              <a:t>bbb</a:t>
            </a:r>
            <a:r>
              <a:rPr lang="en-US" sz="6400" dirty="0">
                <a:latin typeface="Calibri" panose="020F0502020204030204" pitchFamily="34" charset="0"/>
              </a:rPr>
              <a:t>','</a:t>
            </a:r>
            <a:r>
              <a:rPr lang="en-US" sz="6400" dirty="0" err="1">
                <a:latin typeface="Calibri" panose="020F0502020204030204" pitchFamily="34" charset="0"/>
              </a:rPr>
              <a:t>ccc','dd</a:t>
            </a:r>
            <a:r>
              <a:rPr lang="en-US" sz="6400" dirty="0">
                <a:latin typeface="Calibri" panose="020F0502020204030204" pitchFamily="34" charset="0"/>
              </a:rPr>
              <a:t>’] </a:t>
            </a:r>
          </a:p>
          <a:p>
            <a:pPr marL="0" indent="0">
              <a:buNone/>
            </a:pPr>
            <a:endParaRPr lang="en-US" sz="6400" dirty="0">
              <a:latin typeface="Calibri" panose="020F0502020204030204" pitchFamily="34" charset="0"/>
            </a:endParaRPr>
          </a:p>
          <a:p>
            <a:pPr marL="0" indent="0">
              <a:buNone/>
            </a:pPr>
            <a:r>
              <a:rPr lang="fr-FR" sz="6400" dirty="0">
                <a:latin typeface="Calibri" panose="020F0502020204030204" pitchFamily="34" charset="0"/>
              </a:rPr>
              <a:t>&gt;&gt;&gt;</a:t>
            </a:r>
            <a:r>
              <a:rPr lang="fr-FR" sz="6400" dirty="0" err="1">
                <a:latin typeface="Calibri" panose="020F0502020204030204" pitchFamily="34" charset="0"/>
              </a:rPr>
              <a:t>s.isalpha</a:t>
            </a:r>
            <a:r>
              <a:rPr lang="fr-FR" sz="6400" dirty="0">
                <a:latin typeface="Calibri" panose="020F0502020204030204" pitchFamily="34" charset="0"/>
              </a:rPr>
              <a:t>() # Content tests: </a:t>
            </a:r>
            <a:r>
              <a:rPr lang="fr-FR" sz="6400" dirty="0" err="1">
                <a:latin typeface="Calibri" panose="020F0502020204030204" pitchFamily="34" charset="0"/>
              </a:rPr>
              <a:t>isalpha</a:t>
            </a:r>
            <a:r>
              <a:rPr lang="fr-FR" sz="6400" dirty="0">
                <a:latin typeface="Calibri" panose="020F0502020204030204" pitchFamily="34" charset="0"/>
              </a:rPr>
              <a:t>, </a:t>
            </a:r>
            <a:r>
              <a:rPr lang="fr-FR" sz="6400" dirty="0" err="1">
                <a:latin typeface="Calibri" panose="020F0502020204030204" pitchFamily="34" charset="0"/>
              </a:rPr>
              <a:t>isdigit</a:t>
            </a:r>
            <a:r>
              <a:rPr lang="fr-FR" sz="6400" dirty="0">
                <a:latin typeface="Calibri" panose="020F0502020204030204" pitchFamily="34" charset="0"/>
              </a:rPr>
              <a:t>, etc. </a:t>
            </a:r>
          </a:p>
          <a:p>
            <a:pPr marL="0" indent="0">
              <a:buNone/>
            </a:pPr>
            <a:r>
              <a:rPr lang="en-US" sz="6400" dirty="0">
                <a:latin typeface="Calibri" panose="020F0502020204030204" pitchFamily="34" charset="0"/>
              </a:rPr>
              <a:t>True </a:t>
            </a:r>
          </a:p>
          <a:p>
            <a:pPr marL="0" indent="0">
              <a:buNone/>
            </a:pPr>
            <a:r>
              <a:rPr lang="en-US" sz="6400" dirty="0">
                <a:latin typeface="Calibri" panose="020F0502020204030204" pitchFamily="34" charset="0"/>
              </a:rPr>
              <a:t>&gt;&gt;&gt;s = ‘</a:t>
            </a:r>
            <a:r>
              <a:rPr lang="en-US" sz="6400" dirty="0" err="1">
                <a:latin typeface="Calibri" panose="020F0502020204030204" pitchFamily="34" charset="0"/>
              </a:rPr>
              <a:t>aaa,bbb,ccc,dd</a:t>
            </a:r>
            <a:r>
              <a:rPr lang="en-US" sz="6400" dirty="0">
                <a:latin typeface="Calibri" panose="020F0502020204030204" pitchFamily="34" charset="0"/>
              </a:rPr>
              <a:t> \n‘ </a:t>
            </a:r>
          </a:p>
          <a:p>
            <a:pPr marL="0" indent="0">
              <a:buNone/>
            </a:pPr>
            <a:endParaRPr lang="en-US" sz="6400" dirty="0">
              <a:latin typeface="Calibri" panose="020F0502020204030204" pitchFamily="34" charset="0"/>
            </a:endParaRPr>
          </a:p>
          <a:p>
            <a:pPr marL="0" indent="0">
              <a:buNone/>
            </a:pPr>
            <a:r>
              <a:rPr lang="en-US" sz="6400" dirty="0">
                <a:latin typeface="Calibri" panose="020F0502020204030204" pitchFamily="34" charset="0"/>
              </a:rPr>
              <a:t>&gt;&gt;&gt;</a:t>
            </a:r>
            <a:r>
              <a:rPr lang="en-US" sz="6400" dirty="0" err="1">
                <a:latin typeface="Calibri" panose="020F0502020204030204" pitchFamily="34" charset="0"/>
              </a:rPr>
              <a:t>s.rstrip</a:t>
            </a:r>
            <a:r>
              <a:rPr lang="en-US" sz="6400" dirty="0">
                <a:latin typeface="Calibri" panose="020F0502020204030204" pitchFamily="34" charset="0"/>
              </a:rPr>
              <a:t>() # Remove whitespace characters on the right </a:t>
            </a:r>
          </a:p>
          <a:p>
            <a:pPr marL="0" indent="0">
              <a:buNone/>
            </a:pPr>
            <a:r>
              <a:rPr lang="en-US" sz="6400" dirty="0" err="1">
                <a:latin typeface="Calibri" panose="020F0502020204030204" pitchFamily="34" charset="0"/>
              </a:rPr>
              <a:t>aaa,bbb,ccccc,dd</a:t>
            </a:r>
            <a:r>
              <a:rPr lang="en-US" sz="6400" dirty="0">
                <a:latin typeface="Calibri" panose="020F0502020204030204" pitchFamily="34" charset="0"/>
              </a:rPr>
              <a:t> </a:t>
            </a:r>
          </a:p>
          <a:p>
            <a:pPr marL="0" indent="0">
              <a:buNone/>
            </a:pPr>
            <a:endParaRPr lang="en-US" sz="6400" dirty="0">
              <a:latin typeface="Calibri" panose="020F0502020204030204" pitchFamily="34" charset="0"/>
            </a:endParaRPr>
          </a:p>
          <a:p>
            <a:pPr marL="0" indent="0">
              <a:buNone/>
            </a:pPr>
            <a:r>
              <a:rPr lang="en-US" sz="6400" dirty="0">
                <a:latin typeface="Calibri" panose="020F0502020204030204" pitchFamily="34" charset="0"/>
              </a:rPr>
              <a:t>&gt;&gt;&gt; </a:t>
            </a:r>
            <a:r>
              <a:rPr lang="en-US" sz="6400" dirty="0" err="1">
                <a:latin typeface="Calibri" panose="020F0502020204030204" pitchFamily="34" charset="0"/>
              </a:rPr>
              <a:t>s.startswith</a:t>
            </a:r>
            <a:r>
              <a:rPr lang="en-US" sz="6400" dirty="0">
                <a:latin typeface="Calibri" panose="020F0502020204030204" pitchFamily="34" charset="0"/>
              </a:rPr>
              <a:t>(“a") # Check if the string starts with ‘a’ </a:t>
            </a:r>
          </a:p>
          <a:p>
            <a:pPr marL="0" indent="0">
              <a:buNone/>
            </a:pPr>
            <a:r>
              <a:rPr lang="en-US" sz="6400" dirty="0">
                <a:latin typeface="Calibri" panose="020F0502020204030204" pitchFamily="34" charset="0"/>
              </a:rPr>
              <a:t>True  </a:t>
            </a:r>
          </a:p>
          <a:p>
            <a:pPr marL="0" indent="0">
              <a:buNone/>
            </a:pPr>
            <a:r>
              <a:rPr lang="en-US" sz="6400" dirty="0">
                <a:latin typeface="Calibri" panose="020F0502020204030204" pitchFamily="34" charset="0"/>
              </a:rPr>
              <a:t>&gt;&gt;&gt; </a:t>
            </a:r>
            <a:r>
              <a:rPr lang="en-US" sz="6400" dirty="0" err="1">
                <a:latin typeface="Calibri" panose="020F0502020204030204" pitchFamily="34" charset="0"/>
              </a:rPr>
              <a:t>s.endswith</a:t>
            </a:r>
            <a:r>
              <a:rPr lang="en-US" sz="6400" dirty="0">
                <a:latin typeface="Calibri" panose="020F0502020204030204" pitchFamily="34" charset="0"/>
              </a:rPr>
              <a:t>(“c") # Check if the string ends with ‘c’ </a:t>
            </a:r>
          </a:p>
          <a:p>
            <a:pPr marL="0" indent="0">
              <a:buNone/>
            </a:pPr>
            <a:r>
              <a:rPr lang="en-US" sz="6400" dirty="0">
                <a:latin typeface="Calibri" panose="020F0502020204030204" pitchFamily="34" charset="0"/>
              </a:rPr>
              <a:t>False </a:t>
            </a:r>
          </a:p>
          <a:p>
            <a:pPr marL="0" indent="0">
              <a:buNone/>
            </a:pPr>
            <a:endParaRPr lang="en-US" dirty="0"/>
          </a:p>
        </p:txBody>
      </p:sp>
    </p:spTree>
    <p:extLst>
      <p:ext uri="{BB962C8B-B14F-4D97-AF65-F5344CB8AC3E}">
        <p14:creationId xmlns:p14="http://schemas.microsoft.com/office/powerpoint/2010/main" val="298440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B409-FFAA-3F4B-E9C0-05BDE5CD04B1}"/>
              </a:ext>
            </a:extLst>
          </p:cNvPr>
          <p:cNvSpPr>
            <a:spLocks noGrp="1"/>
          </p:cNvSpPr>
          <p:nvPr>
            <p:ph type="title"/>
          </p:nvPr>
        </p:nvSpPr>
        <p:spPr/>
        <p:txBody>
          <a:bodyPr/>
          <a:lstStyle/>
          <a:p>
            <a:r>
              <a:rPr lang="en-US" sz="3200" b="0" i="0" dirty="0">
                <a:solidFill>
                  <a:schemeClr val="accent4"/>
                </a:solidFill>
                <a:effectLst/>
                <a:latin typeface="Segoe UI" panose="020B0502040204020203" pitchFamily="34" charset="0"/>
              </a:rPr>
              <a:t>Python String center() Method</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0D70EF6-F281-3C1F-F25B-458985D74E3A}"/>
              </a:ext>
            </a:extLst>
          </p:cNvPr>
          <p:cNvSpPr>
            <a:spLocks noGrp="1"/>
          </p:cNvSpPr>
          <p:nvPr>
            <p:ph idx="1"/>
          </p:nvPr>
        </p:nvSpPr>
        <p:spPr/>
        <p:txBody>
          <a:bodyPr>
            <a:normAutofit/>
          </a:bodyPr>
          <a:lstStyle/>
          <a:p>
            <a:pPr marL="0" indent="0">
              <a:buNone/>
            </a:pPr>
            <a:r>
              <a:rPr lang="sv-SE" sz="1800" dirty="0"/>
              <a:t>1) txt = "banana"</a:t>
            </a:r>
          </a:p>
          <a:p>
            <a:pPr marL="0" indent="0">
              <a:buNone/>
            </a:pPr>
            <a:r>
              <a:rPr lang="sv-SE" sz="1800" dirty="0"/>
              <a:t>x = txt.center(80)</a:t>
            </a:r>
          </a:p>
          <a:p>
            <a:pPr marL="0" indent="0">
              <a:buNone/>
            </a:pPr>
            <a:r>
              <a:rPr lang="sv-SE" sz="1800" dirty="0"/>
              <a:t>print(x) </a:t>
            </a:r>
          </a:p>
          <a:p>
            <a:pPr marL="0" indent="0">
              <a:buNone/>
            </a:pPr>
            <a:endParaRPr lang="sv-SE" sz="1800" dirty="0"/>
          </a:p>
          <a:p>
            <a:pPr marL="0" indent="0">
              <a:buNone/>
            </a:pPr>
            <a:endParaRPr lang="sv-SE" sz="1800" dirty="0"/>
          </a:p>
          <a:p>
            <a:pPr marL="0" indent="0">
              <a:buNone/>
            </a:pPr>
            <a:endParaRPr lang="sv-SE" sz="1800" dirty="0"/>
          </a:p>
          <a:p>
            <a:pPr marL="0" indent="0">
              <a:buNone/>
            </a:pPr>
            <a:r>
              <a:rPr lang="pt-BR" sz="1800" dirty="0"/>
              <a:t>2) txt = "banana"</a:t>
            </a:r>
          </a:p>
          <a:p>
            <a:pPr marL="0" indent="0">
              <a:buNone/>
            </a:pPr>
            <a:r>
              <a:rPr lang="pt-BR" sz="1800" dirty="0"/>
              <a:t>x = txt.center(20, "O")</a:t>
            </a:r>
          </a:p>
          <a:p>
            <a:pPr marL="0" indent="0">
              <a:buNone/>
            </a:pPr>
            <a:r>
              <a:rPr lang="pt-BR" sz="1800" dirty="0"/>
              <a:t>print(x)</a:t>
            </a:r>
          </a:p>
          <a:p>
            <a:pPr marL="0" indent="0">
              <a:buNone/>
            </a:pPr>
            <a:r>
              <a:rPr lang="en-US" sz="1800" dirty="0"/>
              <a:t>Output :</a:t>
            </a:r>
            <a:r>
              <a:rPr lang="en-US" sz="1800" b="0" i="0" dirty="0" err="1">
                <a:effectLst/>
                <a:latin typeface="consolas" panose="020B0609020204030204" pitchFamily="49" charset="0"/>
              </a:rPr>
              <a:t>OOOOOOObananaOOOOOOO</a:t>
            </a:r>
            <a:endParaRPr lang="en-US" sz="1800" dirty="0"/>
          </a:p>
        </p:txBody>
      </p:sp>
    </p:spTree>
    <p:extLst>
      <p:ext uri="{BB962C8B-B14F-4D97-AF65-F5344CB8AC3E}">
        <p14:creationId xmlns:p14="http://schemas.microsoft.com/office/powerpoint/2010/main" val="138681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0819-5C64-6AA4-0CF2-3A3C2CA64B96}"/>
              </a:ext>
            </a:extLst>
          </p:cNvPr>
          <p:cNvSpPr>
            <a:spLocks noGrp="1"/>
          </p:cNvSpPr>
          <p:nvPr>
            <p:ph type="title"/>
          </p:nvPr>
        </p:nvSpPr>
        <p:spPr/>
        <p:txBody>
          <a:bodyPr>
            <a:normAutofit/>
          </a:bodyPr>
          <a:lstStyle/>
          <a:p>
            <a:r>
              <a:rPr lang="en-US" sz="2800" b="0" i="0" dirty="0">
                <a:solidFill>
                  <a:schemeClr val="accent4"/>
                </a:solidFill>
                <a:effectLst/>
                <a:latin typeface="Segoe UI" panose="020B0502040204020203" pitchFamily="34" charset="0"/>
              </a:rPr>
              <a:t>Python String count() Method</a:t>
            </a:r>
            <a:endParaRPr lang="en-US" sz="2800" dirty="0"/>
          </a:p>
        </p:txBody>
      </p:sp>
      <p:sp>
        <p:nvSpPr>
          <p:cNvPr id="3" name="Content Placeholder 2">
            <a:extLst>
              <a:ext uri="{FF2B5EF4-FFF2-40B4-BE49-F238E27FC236}">
                <a16:creationId xmlns:a16="http://schemas.microsoft.com/office/drawing/2014/main" id="{D8C41D8F-D01D-C9BA-BCC6-75BBA362FB61}"/>
              </a:ext>
            </a:extLst>
          </p:cNvPr>
          <p:cNvSpPr>
            <a:spLocks noGrp="1"/>
          </p:cNvSpPr>
          <p:nvPr>
            <p:ph idx="1"/>
          </p:nvPr>
        </p:nvSpPr>
        <p:spPr>
          <a:xfrm>
            <a:off x="838200" y="1852130"/>
            <a:ext cx="10515600" cy="4351338"/>
          </a:xfrm>
        </p:spPr>
        <p:txBody>
          <a:bodyPr>
            <a:normAutofit lnSpcReduction="10000"/>
          </a:bodyPr>
          <a:lstStyle/>
          <a:p>
            <a:pPr marL="0" indent="0" algn="l">
              <a:buNone/>
            </a:pPr>
            <a:r>
              <a:rPr lang="en-US" sz="2000" b="0" i="0" dirty="0" err="1">
                <a:solidFill>
                  <a:srgbClr val="000000"/>
                </a:solidFill>
                <a:effectLst/>
                <a:latin typeface="Segoe UI" panose="020B0502040204020203" pitchFamily="34" charset="0"/>
              </a:rPr>
              <a:t>Example</a:t>
            </a:r>
            <a:r>
              <a:rPr lang="en-US" sz="2000" dirty="0" err="1">
                <a:solidFill>
                  <a:srgbClr val="FFFFFF"/>
                </a:solidFill>
                <a:latin typeface="Source Sans Pro" panose="020B0503030403020204" pitchFamily="34" charset="0"/>
              </a:rPr>
              <a:t>Get</a:t>
            </a:r>
            <a:r>
              <a:rPr lang="en-US" sz="2000" dirty="0">
                <a:solidFill>
                  <a:srgbClr val="FFFFFF"/>
                </a:solidFill>
                <a:latin typeface="Source Sans Pro" panose="020B0503030403020204" pitchFamily="34" charset="0"/>
              </a:rPr>
              <a:t> your own Python Server</a:t>
            </a:r>
            <a:endParaRPr lang="en-US" sz="2000" b="0" i="0" dirty="0">
              <a:solidFill>
                <a:srgbClr val="000000"/>
              </a:solidFill>
              <a:effectLst/>
              <a:latin typeface="Segoe UI" panose="020B0502040204020203" pitchFamily="34" charset="0"/>
            </a:endParaRPr>
          </a:p>
          <a:p>
            <a:pPr marL="0" indent="0" algn="l">
              <a:buNone/>
            </a:pPr>
            <a:r>
              <a:rPr lang="en-US" sz="2000" b="0" i="0" dirty="0">
                <a:solidFill>
                  <a:srgbClr val="000000"/>
                </a:solidFill>
                <a:effectLst/>
                <a:latin typeface="Verdana" panose="020B0604030504040204" pitchFamily="34" charset="0"/>
              </a:rPr>
              <a:t>Return the number of times the value "apple" appears in the string:</a:t>
            </a:r>
          </a:p>
          <a:p>
            <a:pPr marL="0" indent="0" algn="l">
              <a:buNone/>
            </a:pPr>
            <a:endParaRPr lang="en-US" sz="2000" b="0" i="0" dirty="0">
              <a:solidFill>
                <a:srgbClr val="000000"/>
              </a:solidFill>
              <a:effectLst/>
              <a:latin typeface="Verdana" panose="020B0604030504040204" pitchFamily="34" charset="0"/>
            </a:endParaRPr>
          </a:p>
          <a:p>
            <a:pPr marL="0" indent="0">
              <a:buNone/>
            </a:pPr>
            <a:r>
              <a:rPr lang="en-US" sz="1600" b="0" i="0" dirty="0">
                <a:solidFill>
                  <a:srgbClr val="000000"/>
                </a:solidFill>
                <a:effectLst/>
                <a:latin typeface="Consolas" panose="020B0609020204030204" pitchFamily="49" charset="0"/>
              </a:rPr>
              <a:t>txt = </a:t>
            </a:r>
            <a:r>
              <a:rPr lang="en-US" sz="1600" b="0" i="0" dirty="0">
                <a:solidFill>
                  <a:srgbClr val="A52A2A"/>
                </a:solidFill>
                <a:effectLst/>
                <a:latin typeface="Consolas" panose="020B0609020204030204" pitchFamily="49" charset="0"/>
              </a:rPr>
              <a:t>"I love apples, apple are my favorite fruit"</a:t>
            </a:r>
            <a:br>
              <a:rPr lang="en-US" sz="1600" dirty="0"/>
            </a:br>
            <a:br>
              <a:rPr lang="en-US" sz="1600" dirty="0"/>
            </a:br>
            <a:r>
              <a:rPr lang="en-US" sz="1600" b="0" i="0" dirty="0">
                <a:solidFill>
                  <a:srgbClr val="000000"/>
                </a:solidFill>
                <a:effectLst/>
                <a:latin typeface="Consolas" panose="020B0609020204030204" pitchFamily="49" charset="0"/>
              </a:rPr>
              <a:t>x = </a:t>
            </a:r>
            <a:r>
              <a:rPr lang="en-US" sz="1600" b="0" i="0" dirty="0" err="1">
                <a:solidFill>
                  <a:srgbClr val="000000"/>
                </a:solidFill>
                <a:effectLst/>
                <a:latin typeface="Consolas" panose="020B0609020204030204" pitchFamily="49" charset="0"/>
              </a:rPr>
              <a:t>txt.count</a:t>
            </a:r>
            <a:r>
              <a:rPr lang="en-US" sz="1600" b="0" i="0" dirty="0">
                <a:solidFill>
                  <a:srgbClr val="000000"/>
                </a:solidFill>
                <a:effectLst/>
                <a:latin typeface="Consolas" panose="020B0609020204030204" pitchFamily="49" charset="0"/>
              </a:rPr>
              <a:t>(</a:t>
            </a:r>
            <a:r>
              <a:rPr lang="en-US" sz="1600" b="0" i="0" dirty="0">
                <a:solidFill>
                  <a:srgbClr val="A52A2A"/>
                </a:solidFill>
                <a:effectLst/>
                <a:latin typeface="Consolas" panose="020B0609020204030204" pitchFamily="49" charset="0"/>
              </a:rPr>
              <a:t>"apple"</a:t>
            </a:r>
            <a:r>
              <a:rPr lang="en-US" sz="1600" b="0" i="0" dirty="0">
                <a:solidFill>
                  <a:srgbClr val="000000"/>
                </a:solidFill>
                <a:effectLst/>
                <a:latin typeface="Consolas" panose="020B0609020204030204" pitchFamily="49" charset="0"/>
              </a:rPr>
              <a:t>)</a:t>
            </a:r>
            <a:br>
              <a:rPr lang="en-US" sz="1600" dirty="0"/>
            </a:br>
            <a:br>
              <a:rPr lang="en-US" sz="1600" dirty="0"/>
            </a:br>
            <a:r>
              <a:rPr lang="en-US" sz="1600" b="0" i="0" dirty="0">
                <a:solidFill>
                  <a:srgbClr val="0000CD"/>
                </a:solidFill>
                <a:effectLst/>
                <a:latin typeface="Consolas" panose="020B0609020204030204" pitchFamily="49" charset="0"/>
              </a:rPr>
              <a:t>print</a:t>
            </a:r>
            <a:r>
              <a:rPr lang="en-US" sz="1600" b="0" i="0" dirty="0">
                <a:solidFill>
                  <a:srgbClr val="000000"/>
                </a:solidFill>
                <a:effectLst/>
                <a:latin typeface="Consolas" panose="020B0609020204030204" pitchFamily="49" charset="0"/>
              </a:rPr>
              <a:t>(x)</a:t>
            </a:r>
          </a:p>
          <a:p>
            <a:pPr marL="0" indent="0">
              <a:buNone/>
            </a:pP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2000" b="0" i="0" dirty="0">
                <a:solidFill>
                  <a:srgbClr val="000000"/>
                </a:solidFill>
                <a:effectLst/>
                <a:latin typeface="Verdana" panose="020B0604030504040204" pitchFamily="34" charset="0"/>
              </a:rPr>
              <a:t>Search from position 10 to 24:</a:t>
            </a:r>
            <a:endParaRPr lang="en-US" sz="2000" dirty="0">
              <a:solidFill>
                <a:srgbClr val="000000"/>
              </a:solidFill>
              <a:latin typeface="Consolas" panose="020B0609020204030204" pitchFamily="49" charset="0"/>
            </a:endParaRPr>
          </a:p>
          <a:p>
            <a:pPr marL="0" indent="0">
              <a:buNone/>
            </a:pPr>
            <a:r>
              <a:rPr lang="en-US" sz="1600" b="0" i="0" dirty="0">
                <a:solidFill>
                  <a:srgbClr val="000000"/>
                </a:solidFill>
                <a:effectLst/>
                <a:latin typeface="Consolas" panose="020B0609020204030204" pitchFamily="49" charset="0"/>
              </a:rPr>
              <a:t>txt = </a:t>
            </a:r>
            <a:r>
              <a:rPr lang="en-US" sz="1600" b="0" i="0" dirty="0">
                <a:solidFill>
                  <a:srgbClr val="A52A2A"/>
                </a:solidFill>
                <a:effectLst/>
                <a:latin typeface="Consolas" panose="020B0609020204030204" pitchFamily="49" charset="0"/>
              </a:rPr>
              <a:t>"I love apples, apple are my favorite fruit"</a:t>
            </a:r>
            <a:br>
              <a:rPr lang="en-US" sz="1600" dirty="0"/>
            </a:br>
            <a:br>
              <a:rPr lang="en-US" sz="1600" dirty="0"/>
            </a:br>
            <a:r>
              <a:rPr lang="en-US" sz="1600" b="0" i="0" dirty="0">
                <a:solidFill>
                  <a:srgbClr val="000000"/>
                </a:solidFill>
                <a:effectLst/>
                <a:latin typeface="Consolas" panose="020B0609020204030204" pitchFamily="49" charset="0"/>
              </a:rPr>
              <a:t>x = </a:t>
            </a:r>
            <a:r>
              <a:rPr lang="en-US" sz="1600" b="0" i="0" dirty="0" err="1">
                <a:solidFill>
                  <a:srgbClr val="000000"/>
                </a:solidFill>
                <a:effectLst/>
                <a:latin typeface="Consolas" panose="020B0609020204030204" pitchFamily="49" charset="0"/>
              </a:rPr>
              <a:t>txt.count</a:t>
            </a:r>
            <a:r>
              <a:rPr lang="en-US" sz="1600" b="0" i="0" dirty="0">
                <a:solidFill>
                  <a:srgbClr val="000000"/>
                </a:solidFill>
                <a:effectLst/>
                <a:latin typeface="Consolas" panose="020B0609020204030204" pitchFamily="49" charset="0"/>
              </a:rPr>
              <a:t>(</a:t>
            </a:r>
            <a:r>
              <a:rPr lang="en-US" sz="1600" b="0" i="0" dirty="0">
                <a:solidFill>
                  <a:srgbClr val="A52A2A"/>
                </a:solidFill>
                <a:effectLst/>
                <a:latin typeface="Consolas" panose="020B0609020204030204" pitchFamily="49" charset="0"/>
              </a:rPr>
              <a:t>"apple"</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10</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24</a:t>
            </a:r>
            <a:r>
              <a:rPr lang="en-US" sz="1600" b="0" i="0" dirty="0">
                <a:solidFill>
                  <a:srgbClr val="000000"/>
                </a:solidFill>
                <a:effectLst/>
                <a:latin typeface="Consolas" panose="020B0609020204030204" pitchFamily="49" charset="0"/>
              </a:rPr>
              <a:t>)</a:t>
            </a:r>
            <a:br>
              <a:rPr lang="en-US" sz="1600" dirty="0"/>
            </a:br>
            <a:br>
              <a:rPr lang="en-US" sz="1600" dirty="0"/>
            </a:br>
            <a:r>
              <a:rPr lang="en-US" sz="1600" b="0" i="0" dirty="0">
                <a:solidFill>
                  <a:srgbClr val="0000CD"/>
                </a:solidFill>
                <a:effectLst/>
                <a:latin typeface="Consolas" panose="020B0609020204030204" pitchFamily="49" charset="0"/>
              </a:rPr>
              <a:t>print</a:t>
            </a:r>
            <a:r>
              <a:rPr lang="en-US" sz="1600" b="0" i="0" dirty="0">
                <a:solidFill>
                  <a:srgbClr val="000000"/>
                </a:solidFill>
                <a:effectLst/>
                <a:latin typeface="Consolas" panose="020B0609020204030204" pitchFamily="49" charset="0"/>
              </a:rPr>
              <a:t>(x)</a:t>
            </a:r>
            <a:endParaRPr lang="en-US" sz="1600" dirty="0"/>
          </a:p>
        </p:txBody>
      </p:sp>
    </p:spTree>
    <p:extLst>
      <p:ext uri="{BB962C8B-B14F-4D97-AF65-F5344CB8AC3E}">
        <p14:creationId xmlns:p14="http://schemas.microsoft.com/office/powerpoint/2010/main" val="260745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7837-1221-B40E-603C-D51CB3191099}"/>
              </a:ext>
            </a:extLst>
          </p:cNvPr>
          <p:cNvSpPr>
            <a:spLocks noGrp="1"/>
          </p:cNvSpPr>
          <p:nvPr>
            <p:ph type="title"/>
          </p:nvPr>
        </p:nvSpPr>
        <p:spPr/>
        <p:txBody>
          <a:bodyPr>
            <a:normAutofit/>
          </a:bodyPr>
          <a:lstStyle/>
          <a:p>
            <a:r>
              <a:rPr lang="en-US" sz="1800" b="0" i="0" dirty="0">
                <a:solidFill>
                  <a:schemeClr val="accent4"/>
                </a:solidFill>
                <a:effectLst/>
                <a:latin typeface="Segoe UI" panose="020B0502040204020203" pitchFamily="34" charset="0"/>
              </a:rPr>
              <a:t>Python String count() Method: </a:t>
            </a:r>
            <a:r>
              <a:rPr lang="en-US" sz="1600" dirty="0">
                <a:latin typeface="Nunito" pitchFamily="2" charset="0"/>
              </a:rPr>
              <a:t>D</a:t>
            </a:r>
            <a:r>
              <a:rPr lang="en-US" sz="1600" b="0" i="0" dirty="0">
                <a:effectLst/>
                <a:latin typeface="Nunito" pitchFamily="2" charset="0"/>
              </a:rPr>
              <a:t>ecode() </a:t>
            </a:r>
            <a:r>
              <a:rPr lang="en-US" sz="1600" b="0" i="0" dirty="0">
                <a:solidFill>
                  <a:srgbClr val="273239"/>
                </a:solidFill>
                <a:effectLst/>
                <a:latin typeface="Nunito" pitchFamily="2" charset="0"/>
              </a:rPr>
              <a:t>is a method specified in Strings in Python 2. This method is used to convert from one encoding scheme, in which argument string is encoded to the desired encoding scheme. This works opposite to the encode. It accepts the encoding of the encoding string to decode it and returns the original </a:t>
            </a:r>
            <a:r>
              <a:rPr lang="en-US" sz="1600" b="1" i="0" u="sng" dirty="0">
                <a:effectLst/>
                <a:latin typeface="Nunito" pitchFamily="2" charset="0"/>
                <a:hlinkClick r:id="rId2"/>
              </a:rPr>
              <a:t>string</a:t>
            </a:r>
            <a:r>
              <a:rPr lang="en-US" sz="1600" b="0" i="0" dirty="0">
                <a:solidFill>
                  <a:srgbClr val="273239"/>
                </a:solidFill>
                <a:effectLst/>
                <a:latin typeface="Nunito" pitchFamily="2" charset="0"/>
              </a:rPr>
              <a:t>.</a:t>
            </a:r>
            <a:endParaRPr lang="en-US" sz="1600" dirty="0"/>
          </a:p>
        </p:txBody>
      </p:sp>
      <p:sp>
        <p:nvSpPr>
          <p:cNvPr id="3" name="Content Placeholder 2">
            <a:extLst>
              <a:ext uri="{FF2B5EF4-FFF2-40B4-BE49-F238E27FC236}">
                <a16:creationId xmlns:a16="http://schemas.microsoft.com/office/drawing/2014/main" id="{A4DE2776-4C79-3EF8-2DC2-3CA0CB7BD91D}"/>
              </a:ext>
            </a:extLst>
          </p:cNvPr>
          <p:cNvSpPr>
            <a:spLocks noGrp="1"/>
          </p:cNvSpPr>
          <p:nvPr>
            <p:ph idx="1"/>
          </p:nvPr>
        </p:nvSpPr>
        <p:spPr/>
        <p:txBody>
          <a:bodyPr>
            <a:normAutofit/>
          </a:bodyPr>
          <a:lstStyle/>
          <a:p>
            <a:pPr marL="0" indent="0">
              <a:buNone/>
            </a:pPr>
            <a:r>
              <a:rPr lang="en-US" sz="1800" b="0" i="1" dirty="0">
                <a:solidFill>
                  <a:srgbClr val="273239"/>
                </a:solidFill>
                <a:effectLst/>
                <a:latin typeface="Nunito" pitchFamily="2" charset="0"/>
              </a:rPr>
              <a:t>Syntax : </a:t>
            </a:r>
            <a:br>
              <a:rPr lang="en-US" sz="1600" dirty="0"/>
            </a:br>
            <a:r>
              <a:rPr lang="en-US" sz="1600" b="1" i="1" dirty="0">
                <a:solidFill>
                  <a:srgbClr val="273239"/>
                </a:solidFill>
                <a:effectLst/>
                <a:latin typeface="Nunito" pitchFamily="2" charset="0"/>
              </a:rPr>
              <a:t>decode(encoding, error)</a:t>
            </a:r>
            <a:r>
              <a:rPr lang="en-US" sz="1600" b="0" i="1" dirty="0">
                <a:solidFill>
                  <a:srgbClr val="273239"/>
                </a:solidFill>
                <a:effectLst/>
                <a:latin typeface="Nunito" pitchFamily="2" charset="0"/>
              </a:rPr>
              <a:t> </a:t>
            </a:r>
            <a:r>
              <a:rPr lang="en-US" sz="1600" b="1" i="1" dirty="0">
                <a:solidFill>
                  <a:srgbClr val="273239"/>
                </a:solidFill>
                <a:effectLst/>
                <a:latin typeface="Nunito" pitchFamily="2" charset="0"/>
              </a:rPr>
              <a:t>Parameters :</a:t>
            </a:r>
            <a:r>
              <a:rPr lang="en-US" sz="1600" b="0" i="1" dirty="0">
                <a:solidFill>
                  <a:srgbClr val="273239"/>
                </a:solidFill>
                <a:effectLst/>
                <a:latin typeface="Nunito" pitchFamily="2" charset="0"/>
              </a:rPr>
              <a:t> </a:t>
            </a:r>
            <a:br>
              <a:rPr lang="en-US" sz="1600" dirty="0"/>
            </a:br>
            <a:r>
              <a:rPr lang="en-US" sz="1600" b="1" i="1" dirty="0">
                <a:solidFill>
                  <a:srgbClr val="273239"/>
                </a:solidFill>
                <a:effectLst/>
                <a:latin typeface="Nunito" pitchFamily="2" charset="0"/>
              </a:rPr>
              <a:t>encoding :</a:t>
            </a:r>
            <a:r>
              <a:rPr lang="en-US" sz="1600" b="0" i="1" dirty="0">
                <a:solidFill>
                  <a:srgbClr val="273239"/>
                </a:solidFill>
                <a:effectLst/>
                <a:latin typeface="Nunito" pitchFamily="2" charset="0"/>
              </a:rPr>
              <a:t> Specifies the encoding on the basis of which decoding has to be performed. </a:t>
            </a:r>
            <a:br>
              <a:rPr lang="en-US" sz="1600" dirty="0"/>
            </a:br>
            <a:r>
              <a:rPr lang="en-US" sz="1600" b="1" i="1" dirty="0">
                <a:solidFill>
                  <a:srgbClr val="273239"/>
                </a:solidFill>
                <a:effectLst/>
                <a:latin typeface="Nunito" pitchFamily="2" charset="0"/>
              </a:rPr>
              <a:t>error :</a:t>
            </a:r>
            <a:r>
              <a:rPr lang="en-US" sz="1600" b="0" i="1" dirty="0">
                <a:solidFill>
                  <a:srgbClr val="273239"/>
                </a:solidFill>
                <a:effectLst/>
                <a:latin typeface="Nunito" pitchFamily="2" charset="0"/>
              </a:rPr>
              <a:t> Decides how to handle the errors if they occur, </a:t>
            </a:r>
            <a:r>
              <a:rPr lang="en-US" sz="1600" b="0" i="1" dirty="0" err="1">
                <a:solidFill>
                  <a:srgbClr val="273239"/>
                </a:solidFill>
                <a:effectLst/>
                <a:latin typeface="Nunito" pitchFamily="2" charset="0"/>
              </a:rPr>
              <a:t>e.g</a:t>
            </a:r>
            <a:r>
              <a:rPr lang="en-US" sz="1600" b="0" i="1" dirty="0">
                <a:solidFill>
                  <a:srgbClr val="273239"/>
                </a:solidFill>
                <a:effectLst/>
                <a:latin typeface="Nunito" pitchFamily="2" charset="0"/>
              </a:rPr>
              <a:t> ‘strict’ raises Unicode error in case of exception and ‘ignore’ ignores the errors occurred. </a:t>
            </a:r>
            <a:br>
              <a:rPr lang="en-US" sz="1600" dirty="0"/>
            </a:br>
            <a:r>
              <a:rPr lang="en-US" sz="1600" b="1" i="1" dirty="0">
                <a:solidFill>
                  <a:srgbClr val="273239"/>
                </a:solidFill>
                <a:effectLst/>
                <a:latin typeface="Nunito" pitchFamily="2" charset="0"/>
              </a:rPr>
              <a:t>Returns :</a:t>
            </a:r>
            <a:r>
              <a:rPr lang="en-US" sz="1600" b="0" i="1" dirty="0">
                <a:solidFill>
                  <a:srgbClr val="273239"/>
                </a:solidFill>
                <a:effectLst/>
                <a:latin typeface="Nunito" pitchFamily="2" charset="0"/>
              </a:rPr>
              <a:t> Returns the original string from the encoded string.</a:t>
            </a:r>
          </a:p>
          <a:p>
            <a:pPr marL="0" indent="0">
              <a:buNone/>
            </a:pPr>
            <a:r>
              <a:rPr lang="en-US" sz="1600" b="0" i="1" dirty="0">
                <a:solidFill>
                  <a:srgbClr val="273239"/>
                </a:solidFill>
                <a:effectLst/>
                <a:latin typeface="Nunito" pitchFamily="2" charset="0"/>
                <a:hlinkClick r:id="rId3"/>
              </a:rPr>
              <a:t>https://blog.hubspot.com/website/what-is-utf-8</a:t>
            </a:r>
            <a:endParaRPr lang="en-US" sz="1600" b="0" i="1" dirty="0">
              <a:solidFill>
                <a:srgbClr val="273239"/>
              </a:solidFill>
              <a:effectLst/>
              <a:latin typeface="Nunito" pitchFamily="2" charset="0"/>
            </a:endParaRPr>
          </a:p>
          <a:p>
            <a:pPr marL="0" indent="0">
              <a:buNone/>
            </a:pPr>
            <a:endParaRPr lang="en-US" sz="1600" i="1" dirty="0">
              <a:solidFill>
                <a:srgbClr val="273239"/>
              </a:solidFill>
              <a:latin typeface="Nunito" pitchFamily="2" charset="0"/>
            </a:endParaRPr>
          </a:p>
          <a:p>
            <a:pPr marL="0" indent="0">
              <a:buNone/>
            </a:pPr>
            <a:endParaRPr lang="en-US" sz="1600" b="0" i="1" dirty="0">
              <a:solidFill>
                <a:srgbClr val="273239"/>
              </a:solidFill>
              <a:effectLst/>
              <a:latin typeface="Nunito" pitchFamily="2" charset="0"/>
            </a:endParaRPr>
          </a:p>
          <a:p>
            <a:pPr marL="0" indent="0">
              <a:buNone/>
            </a:pPr>
            <a:endParaRPr lang="en-US" sz="1800" i="1" dirty="0">
              <a:solidFill>
                <a:srgbClr val="273239"/>
              </a:solidFill>
              <a:latin typeface="Nunito" pitchFamily="2" charset="0"/>
            </a:endParaRPr>
          </a:p>
          <a:p>
            <a:pPr marL="0" indent="0">
              <a:buNone/>
            </a:pPr>
            <a:endParaRPr lang="en-US" sz="1800" dirty="0"/>
          </a:p>
        </p:txBody>
      </p:sp>
      <p:sp>
        <p:nvSpPr>
          <p:cNvPr id="4" name="Rectangle 2">
            <a:extLst>
              <a:ext uri="{FF2B5EF4-FFF2-40B4-BE49-F238E27FC236}">
                <a16:creationId xmlns:a16="http://schemas.microsoft.com/office/drawing/2014/main" id="{D98F5C51-E515-410C-33AA-8DA282966CCE}"/>
              </a:ext>
            </a:extLst>
          </p:cNvPr>
          <p:cNvSpPr>
            <a:spLocks noChangeArrowheads="1"/>
          </p:cNvSpPr>
          <p:nvPr/>
        </p:nvSpPr>
        <p:spPr bwMode="auto">
          <a:xfrm>
            <a:off x="954156" y="3826399"/>
            <a:ext cx="583493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initializing string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str</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geeksforgeeks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encoding string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str_enc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FF1493"/>
                </a:solidFill>
                <a:effectLst/>
                <a:latin typeface="Consolas" panose="020B0609020204030204" pitchFamily="49" charset="0"/>
              </a:rPr>
              <a:t>str</a:t>
            </a:r>
            <a:r>
              <a:rPr kumimoji="0" lang="en-US" altLang="en-US" sz="1600" b="0" i="0" u="none" strike="noStrike" cap="none" normalizeH="0" baseline="0" dirty="0" err="1">
                <a:ln>
                  <a:noFill/>
                </a:ln>
                <a:solidFill>
                  <a:srgbClr val="000000"/>
                </a:solidFill>
                <a:effectLst/>
                <a:latin typeface="Consolas" panose="020B0609020204030204" pitchFamily="49" charset="0"/>
              </a:rPr>
              <a:t>.encode</a:t>
            </a:r>
            <a:r>
              <a:rPr kumimoji="0" lang="en-US" altLang="en-US" sz="1600" b="0" i="0" u="none" strike="noStrike" cap="none" normalizeH="0" baseline="0" dirty="0">
                <a:ln>
                  <a:noFill/>
                </a:ln>
                <a:solidFill>
                  <a:srgbClr val="000000"/>
                </a:solidFill>
                <a:effectLst/>
                <a:latin typeface="Consolas" panose="020B0609020204030204" pitchFamily="49" charset="0"/>
              </a:rPr>
              <a:t>(encoding</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'utf8'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printing the encoded string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("The encoded string </a:t>
            </a:r>
            <a:r>
              <a:rPr kumimoji="0" lang="en-US" altLang="en-US" sz="1600" b="1" i="0" u="none" strike="noStrike" cap="none" normalizeH="0" baseline="0" dirty="0">
                <a:ln>
                  <a:noFill/>
                </a:ln>
                <a:solidFill>
                  <a:srgbClr val="006699"/>
                </a:solidFill>
                <a:effectLst/>
                <a:latin typeface="Consolas" panose="020B0609020204030204" pitchFamily="49" charset="0"/>
              </a:rPr>
              <a:t>in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base64 </a:t>
            </a:r>
            <a:r>
              <a:rPr kumimoji="0" lang="en-US" altLang="en-US" sz="1600" b="0" i="0" u="none" strike="noStrike" cap="none" normalizeH="0" baseline="0" dirty="0">
                <a:ln>
                  <a:noFill/>
                </a:ln>
                <a:solidFill>
                  <a:srgbClr val="FF1493"/>
                </a:solidFill>
                <a:effectLst/>
                <a:latin typeface="Consolas" panose="020B0609020204030204" pitchFamily="49" charset="0"/>
              </a:rPr>
              <a:t>format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str_enc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printing the original decoded string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("The decoded string </a:t>
            </a:r>
            <a:r>
              <a:rPr kumimoji="0" lang="en-US" altLang="en-US" sz="1600" b="1" i="0" u="none" strike="noStrike" cap="none" normalizeH="0" baseline="0" dirty="0">
                <a:ln>
                  <a:noFill/>
                </a:ln>
                <a:solidFill>
                  <a:srgbClr val="006699"/>
                </a:solidFill>
                <a:effectLst/>
                <a:latin typeface="Consolas" panose="020B0609020204030204" pitchFamily="49" charset="0"/>
              </a:rPr>
              <a:t>is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str_enc.decode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'utf8'</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'strict'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79CA79-255B-9962-43D5-4EFA561ACD41}"/>
              </a:ext>
            </a:extLst>
          </p:cNvPr>
          <p:cNvSpPr/>
          <p:nvPr/>
        </p:nvSpPr>
        <p:spPr>
          <a:xfrm>
            <a:off x="8017565" y="3750365"/>
            <a:ext cx="3869635" cy="2561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9B3E3E55-3A10-D6EC-D296-0C31232CC778}"/>
              </a:ext>
            </a:extLst>
          </p:cNvPr>
          <p:cNvSpPr txBox="1"/>
          <p:nvPr/>
        </p:nvSpPr>
        <p:spPr>
          <a:xfrm>
            <a:off x="8017565" y="4359965"/>
            <a:ext cx="3220279"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2D050"/>
                </a:solidFill>
                <a:effectLst/>
                <a:latin typeface="Consolas" panose="020B0609020204030204" pitchFamily="49" charset="0"/>
              </a:rPr>
              <a:t>Output: </a:t>
            </a:r>
            <a:r>
              <a:rPr kumimoji="0" lang="en-US" altLang="en-US" sz="1800" b="0" i="0" u="none" strike="noStrike" cap="none" normalizeH="0" baseline="0" dirty="0">
                <a:ln>
                  <a:noFill/>
                </a:ln>
                <a:solidFill>
                  <a:srgbClr val="273239"/>
                </a:solidFill>
                <a:effectLst/>
                <a:latin typeface="Consolas" panose="020B0609020204030204" pitchFamily="49" charset="0"/>
              </a:rPr>
              <a:t>The encoded string in base64 format is : </a:t>
            </a:r>
            <a:r>
              <a:rPr kumimoji="0" lang="en-US" altLang="en-US" sz="1800" b="0" i="0" u="none" strike="noStrike" cap="none" normalizeH="0" baseline="0" dirty="0">
                <a:ln>
                  <a:noFill/>
                </a:ln>
                <a:solidFill>
                  <a:schemeClr val="accent1">
                    <a:lumMod val="75000"/>
                  </a:schemeClr>
                </a:solidFill>
                <a:effectLst/>
                <a:latin typeface="Consolas" panose="020B0609020204030204" pitchFamily="49" charset="0"/>
              </a:rPr>
              <a:t>Z2Vla3Nmb3JnZWVrcw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accent1">
                  <a:lumMod val="75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The decoded string is : </a:t>
            </a:r>
            <a:r>
              <a:rPr kumimoji="0" lang="en-US" altLang="en-US" sz="1800" b="0" i="0" u="none" strike="noStrike" cap="none" normalizeH="0" baseline="0" dirty="0" err="1">
                <a:ln>
                  <a:noFill/>
                </a:ln>
                <a:solidFill>
                  <a:schemeClr val="accent1">
                    <a:lumMod val="75000"/>
                  </a:schemeClr>
                </a:solidFill>
                <a:effectLst/>
                <a:latin typeface="Consolas" panose="020B0609020204030204" pitchFamily="49" charset="0"/>
              </a:rPr>
              <a:t>geeksforgeeks</a:t>
            </a:r>
            <a:r>
              <a:rPr kumimoji="0" lang="en-US" altLang="en-US" sz="1600" b="0" i="0" u="none" strike="noStrike" cap="none" normalizeH="0" baseline="0" dirty="0">
                <a:ln>
                  <a:noFill/>
                </a:ln>
                <a:solidFill>
                  <a:schemeClr val="accent1">
                    <a:lumMod val="75000"/>
                  </a:schemeClr>
                </a:solidFill>
                <a:effectLst/>
              </a:rPr>
              <a:t> </a:t>
            </a:r>
            <a:endParaRPr kumimoji="0" lang="en-US" altLang="en-US" sz="2800" b="0"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70194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5D81-A119-976A-DE17-CCAF802392D2}"/>
              </a:ext>
            </a:extLst>
          </p:cNvPr>
          <p:cNvSpPr>
            <a:spLocks noGrp="1"/>
          </p:cNvSpPr>
          <p:nvPr>
            <p:ph type="title"/>
          </p:nvPr>
        </p:nvSpPr>
        <p:spPr>
          <a:xfrm>
            <a:off x="838200" y="365126"/>
            <a:ext cx="10515600" cy="761310"/>
          </a:xfrm>
        </p:spPr>
        <p:txBody>
          <a:bodyPr>
            <a:normAutofit/>
          </a:bodyPr>
          <a:lstStyle/>
          <a:p>
            <a:r>
              <a:rPr lang="en-US" sz="2000" dirty="0">
                <a:solidFill>
                  <a:schemeClr val="accent4"/>
                </a:solidFill>
              </a:rPr>
              <a:t>Python Strings – Raw Strings &amp; String </a:t>
            </a:r>
            <a:r>
              <a:rPr lang="en-US" sz="2000" dirty="0" err="1">
                <a:solidFill>
                  <a:schemeClr val="accent4"/>
                </a:solidFill>
              </a:rPr>
              <a:t>Formating</a:t>
            </a:r>
            <a:r>
              <a:rPr lang="en-US" sz="2000" dirty="0">
                <a:solidFill>
                  <a:schemeClr val="accent4"/>
                </a:solidFill>
              </a:rPr>
              <a:t> operators</a:t>
            </a:r>
            <a:endParaRPr lang="en-US" sz="2000" dirty="0"/>
          </a:p>
        </p:txBody>
      </p:sp>
      <p:sp>
        <p:nvSpPr>
          <p:cNvPr id="3" name="Content Placeholder 2">
            <a:extLst>
              <a:ext uri="{FF2B5EF4-FFF2-40B4-BE49-F238E27FC236}">
                <a16:creationId xmlns:a16="http://schemas.microsoft.com/office/drawing/2014/main" id="{18B10494-5351-A352-E5C5-B9C014CE28F5}"/>
              </a:ext>
            </a:extLst>
          </p:cNvPr>
          <p:cNvSpPr>
            <a:spLocks noGrp="1"/>
          </p:cNvSpPr>
          <p:nvPr>
            <p:ph idx="1"/>
          </p:nvPr>
        </p:nvSpPr>
        <p:spPr>
          <a:xfrm>
            <a:off x="838200" y="1126436"/>
            <a:ext cx="10515600" cy="5050527"/>
          </a:xfrm>
        </p:spPr>
        <p:txBody>
          <a:bodyPr>
            <a:normAutofit fontScale="70000" lnSpcReduction="20000"/>
          </a:bodyPr>
          <a:lstStyle/>
          <a:p>
            <a:pPr marL="0" indent="0">
              <a:buNone/>
            </a:pPr>
            <a:r>
              <a:rPr lang="en-US" sz="3600" b="1" u="sng" dirty="0">
                <a:latin typeface="Calibri" panose="020F0502020204030204" pitchFamily="34" charset="0"/>
              </a:rPr>
              <a:t>Raw Strings</a:t>
            </a:r>
            <a:endParaRPr lang="en-US" sz="2800" b="1" u="sng" dirty="0">
              <a:latin typeface="Calibri" panose="020F0502020204030204" pitchFamily="34" charset="0"/>
            </a:endParaRPr>
          </a:p>
          <a:p>
            <a:pPr marL="0" indent="0">
              <a:buNone/>
            </a:pPr>
            <a:r>
              <a:rPr lang="en-US" sz="2800" dirty="0">
                <a:latin typeface="Calibri" panose="020F0502020204030204" pitchFamily="34" charset="0"/>
              </a:rPr>
              <a:t>A “raw” string will not convert \n sequences to newlines. A raw string precedes with ‘r’ </a:t>
            </a:r>
          </a:p>
          <a:p>
            <a:pPr marL="0" indent="0">
              <a:buNone/>
            </a:pPr>
            <a:r>
              <a:rPr lang="en-US" sz="2800" dirty="0">
                <a:latin typeface="Calibri" panose="020F0502020204030204" pitchFamily="34" charset="0"/>
              </a:rPr>
              <a:t>&gt;&gt;&gt; print('C:\some\name') </a:t>
            </a:r>
          </a:p>
          <a:p>
            <a:pPr marL="0" indent="0">
              <a:buNone/>
            </a:pPr>
            <a:r>
              <a:rPr lang="en-US" sz="2800" dirty="0">
                <a:latin typeface="Calibri" panose="020F0502020204030204" pitchFamily="34" charset="0"/>
              </a:rPr>
              <a:t>C:\some </a:t>
            </a:r>
          </a:p>
          <a:p>
            <a:pPr marL="0" indent="0">
              <a:buNone/>
            </a:pPr>
            <a:r>
              <a:rPr lang="en-US" sz="2800" dirty="0" err="1">
                <a:latin typeface="Calibri" panose="020F0502020204030204" pitchFamily="34" charset="0"/>
              </a:rPr>
              <a:t>ame</a:t>
            </a:r>
            <a:r>
              <a:rPr lang="en-US" sz="2800" dirty="0">
                <a:latin typeface="Calibri" panose="020F0502020204030204" pitchFamily="34" charset="0"/>
              </a:rPr>
              <a:t> </a:t>
            </a:r>
          </a:p>
          <a:p>
            <a:pPr marL="0" indent="0">
              <a:buNone/>
            </a:pPr>
            <a:r>
              <a:rPr lang="en-US" sz="2800" dirty="0">
                <a:latin typeface="Calibri" panose="020F0502020204030204" pitchFamily="34" charset="0"/>
              </a:rPr>
              <a:t>&gt;&gt;&gt; print(</a:t>
            </a:r>
            <a:r>
              <a:rPr lang="en-US" sz="2800" dirty="0" err="1">
                <a:latin typeface="Calibri" panose="020F0502020204030204" pitchFamily="34" charset="0"/>
              </a:rPr>
              <a:t>r'C</a:t>
            </a:r>
            <a:r>
              <a:rPr lang="en-US" sz="2800" dirty="0">
                <a:latin typeface="Calibri" panose="020F0502020204030204" pitchFamily="34" charset="0"/>
              </a:rPr>
              <a:t>:\some\name‘) </a:t>
            </a:r>
          </a:p>
          <a:p>
            <a:pPr marL="0" indent="0">
              <a:buNone/>
            </a:pPr>
            <a:r>
              <a:rPr lang="en-US" sz="2800" dirty="0">
                <a:latin typeface="Calibri" panose="020F0502020204030204" pitchFamily="34" charset="0"/>
              </a:rPr>
              <a:t>C:\some\name </a:t>
            </a:r>
          </a:p>
          <a:p>
            <a:pPr marL="0" indent="0">
              <a:lnSpc>
                <a:spcPct val="110000"/>
              </a:lnSpc>
              <a:buNone/>
            </a:pPr>
            <a:r>
              <a:rPr lang="en-US" sz="2800" b="1" u="sng" dirty="0">
                <a:latin typeface="Calibri" panose="020F0502020204030204" pitchFamily="34" charset="0"/>
              </a:rPr>
              <a:t>String Formatting Operators</a:t>
            </a:r>
          </a:p>
          <a:p>
            <a:pPr marL="0" indent="0">
              <a:lnSpc>
                <a:spcPct val="110000"/>
              </a:lnSpc>
              <a:buNone/>
            </a:pPr>
            <a:r>
              <a:rPr lang="en-US" sz="2800" dirty="0">
                <a:latin typeface="Calibri" panose="020F0502020204030204" pitchFamily="34" charset="0"/>
              </a:rPr>
              <a:t>One of Python's coolest features is the string format operator %. This operator is unique to strings and makes up for the pack of having functions from C's </a:t>
            </a:r>
            <a:r>
              <a:rPr lang="en-US" sz="2800" dirty="0" err="1">
                <a:latin typeface="Calibri" panose="020F0502020204030204" pitchFamily="34" charset="0"/>
              </a:rPr>
              <a:t>printf</a:t>
            </a:r>
            <a:r>
              <a:rPr lang="en-US" sz="2800" dirty="0">
                <a:latin typeface="Calibri" panose="020F0502020204030204" pitchFamily="34" charset="0"/>
              </a:rPr>
              <a:t>() family. Following is a simple example −</a:t>
            </a:r>
          </a:p>
          <a:p>
            <a:pPr marL="0" indent="0">
              <a:lnSpc>
                <a:spcPct val="110000"/>
              </a:lnSpc>
              <a:buNone/>
            </a:pPr>
            <a:r>
              <a:rPr lang="en-US" sz="2800" dirty="0">
                <a:latin typeface="Calibri" panose="020F0502020204030204" pitchFamily="34" charset="0"/>
              </a:rPr>
              <a:t>&gt;&gt;print ("My name is %s and weight is %d kg!" % ('Zara', 21)) </a:t>
            </a:r>
          </a:p>
          <a:p>
            <a:pPr marL="0" indent="0">
              <a:lnSpc>
                <a:spcPct val="110000"/>
              </a:lnSpc>
              <a:buNone/>
            </a:pPr>
            <a:r>
              <a:rPr lang="en-US" sz="2800" dirty="0">
                <a:latin typeface="Calibri" panose="020F0502020204030204" pitchFamily="34" charset="0"/>
              </a:rPr>
              <a:t>Can you check what happens when you print the details?</a:t>
            </a:r>
          </a:p>
          <a:p>
            <a:pPr marL="0" indent="0">
              <a:lnSpc>
                <a:spcPct val="110000"/>
              </a:lnSpc>
              <a:buNone/>
            </a:pPr>
            <a:r>
              <a:rPr lang="en-US" sz="2800" b="1" i="1" dirty="0">
                <a:latin typeface="Calibri" panose="020F0502020204030204" pitchFamily="34" charset="0"/>
              </a:rPr>
              <a:t>Strings are immutable .Strings are read only </a:t>
            </a:r>
          </a:p>
          <a:p>
            <a:pPr marL="0" indent="0">
              <a:buNone/>
            </a:pPr>
            <a:endParaRPr lang="en-US" dirty="0"/>
          </a:p>
        </p:txBody>
      </p:sp>
    </p:spTree>
    <p:extLst>
      <p:ext uri="{BB962C8B-B14F-4D97-AF65-F5344CB8AC3E}">
        <p14:creationId xmlns:p14="http://schemas.microsoft.com/office/powerpoint/2010/main" val="164369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0D4C-BFF7-C821-181C-56FB731F0D4B}"/>
              </a:ext>
            </a:extLst>
          </p:cNvPr>
          <p:cNvSpPr>
            <a:spLocks noGrp="1"/>
          </p:cNvSpPr>
          <p:nvPr>
            <p:ph type="title"/>
          </p:nvPr>
        </p:nvSpPr>
        <p:spPr>
          <a:xfrm>
            <a:off x="838200" y="365126"/>
            <a:ext cx="10515600" cy="628788"/>
          </a:xfrm>
        </p:spPr>
        <p:txBody>
          <a:bodyPr>
            <a:normAutofit/>
          </a:bodyPr>
          <a:lstStyle/>
          <a:p>
            <a:r>
              <a:rPr lang="en-US" sz="2400" dirty="0">
                <a:solidFill>
                  <a:schemeClr val="accent4"/>
                </a:solidFill>
              </a:rPr>
              <a:t>Python Strings – Triple Quotes</a:t>
            </a:r>
            <a:endParaRPr lang="en-US" sz="2400" dirty="0"/>
          </a:p>
        </p:txBody>
      </p:sp>
      <p:sp>
        <p:nvSpPr>
          <p:cNvPr id="3" name="Content Placeholder 2">
            <a:extLst>
              <a:ext uri="{FF2B5EF4-FFF2-40B4-BE49-F238E27FC236}">
                <a16:creationId xmlns:a16="http://schemas.microsoft.com/office/drawing/2014/main" id="{57387927-661B-94A5-D486-7B86C0F29922}"/>
              </a:ext>
            </a:extLst>
          </p:cNvPr>
          <p:cNvSpPr>
            <a:spLocks noGrp="1"/>
          </p:cNvSpPr>
          <p:nvPr>
            <p:ph idx="1"/>
          </p:nvPr>
        </p:nvSpPr>
        <p:spPr>
          <a:xfrm>
            <a:off x="838200" y="993914"/>
            <a:ext cx="10515600" cy="5183049"/>
          </a:xfrm>
        </p:spPr>
        <p:txBody>
          <a:bodyPr>
            <a:normAutofit fontScale="55000" lnSpcReduction="20000"/>
          </a:bodyPr>
          <a:lstStyle/>
          <a:p>
            <a:pPr marL="0" indent="0">
              <a:buNone/>
            </a:pPr>
            <a:r>
              <a:rPr lang="en-US" sz="4400" b="1" u="sng" dirty="0">
                <a:latin typeface="Calibri" panose="020F0502020204030204" pitchFamily="34" charset="0"/>
              </a:rPr>
              <a:t>Triple Quotes</a:t>
            </a:r>
            <a:endParaRPr lang="en-US" sz="3600" b="1" u="sng" dirty="0">
              <a:latin typeface="Calibri" panose="020F0502020204030204" pitchFamily="34" charset="0"/>
            </a:endParaRPr>
          </a:p>
          <a:p>
            <a:r>
              <a:rPr lang="en-US" sz="3600" dirty="0">
                <a:latin typeface="Calibri" panose="020F0502020204030204" pitchFamily="34" charset="0"/>
              </a:rPr>
              <a:t>Python's triple quotes comes to the rescue by allowing strings to span multiple lines, including verbatim NEWLINEs, TABs, and any other special characters.</a:t>
            </a:r>
          </a:p>
          <a:p>
            <a:r>
              <a:rPr lang="en-US" sz="3600" dirty="0">
                <a:latin typeface="Calibri" panose="020F0502020204030204" pitchFamily="34" charset="0"/>
              </a:rPr>
              <a:t>The syntax for triple quotes consists of three consecutive single or </a:t>
            </a:r>
            <a:r>
              <a:rPr lang="en-US" sz="3600" dirty="0" err="1">
                <a:latin typeface="Calibri" panose="020F0502020204030204" pitchFamily="34" charset="0"/>
              </a:rPr>
              <a:t>doublequotes</a:t>
            </a:r>
            <a:r>
              <a:rPr lang="en-US" sz="3600" dirty="0">
                <a:latin typeface="Calibri" panose="020F0502020204030204" pitchFamily="34" charset="0"/>
              </a:rPr>
              <a:t>.</a:t>
            </a:r>
          </a:p>
          <a:p>
            <a:pPr marL="0" indent="0">
              <a:lnSpc>
                <a:spcPct val="110000"/>
              </a:lnSpc>
              <a:buNone/>
            </a:pPr>
            <a:r>
              <a:rPr lang="en-US" sz="2800" dirty="0" err="1">
                <a:latin typeface="Calibri" panose="020F0502020204030204" pitchFamily="34" charset="0"/>
              </a:rPr>
              <a:t>para_str</a:t>
            </a:r>
            <a:r>
              <a:rPr lang="en-US" sz="2800" dirty="0">
                <a:latin typeface="Calibri" panose="020F0502020204030204" pitchFamily="34" charset="0"/>
              </a:rPr>
              <a:t> = """this is a long string that is made up of</a:t>
            </a:r>
          </a:p>
          <a:p>
            <a:pPr marL="0" indent="0">
              <a:lnSpc>
                <a:spcPct val="110000"/>
              </a:lnSpc>
              <a:buNone/>
            </a:pPr>
            <a:r>
              <a:rPr lang="en-US" sz="2800" dirty="0">
                <a:latin typeface="Calibri" panose="020F0502020204030204" pitchFamily="34" charset="0"/>
              </a:rPr>
              <a:t>several lines and non-printable characters such as</a:t>
            </a:r>
          </a:p>
          <a:p>
            <a:pPr marL="0" indent="0">
              <a:lnSpc>
                <a:spcPct val="110000"/>
              </a:lnSpc>
              <a:buNone/>
            </a:pPr>
            <a:r>
              <a:rPr lang="en-US" sz="2800" dirty="0">
                <a:latin typeface="Calibri" panose="020F0502020204030204" pitchFamily="34" charset="0"/>
              </a:rPr>
              <a:t>TAB ( \t ) and they will show up that way when displayed.</a:t>
            </a:r>
          </a:p>
          <a:p>
            <a:pPr marL="0" indent="0">
              <a:lnSpc>
                <a:spcPct val="110000"/>
              </a:lnSpc>
              <a:buNone/>
            </a:pPr>
            <a:r>
              <a:rPr lang="en-US" sz="2800" dirty="0">
                <a:latin typeface="Calibri" panose="020F0502020204030204" pitchFamily="34" charset="0"/>
              </a:rPr>
              <a:t>NEWLINEs within the string, whether explicitly given like</a:t>
            </a:r>
          </a:p>
          <a:p>
            <a:pPr marL="0" indent="0">
              <a:lnSpc>
                <a:spcPct val="110000"/>
              </a:lnSpc>
              <a:buNone/>
            </a:pPr>
            <a:r>
              <a:rPr lang="en-US" sz="2800" dirty="0">
                <a:latin typeface="Calibri" panose="020F0502020204030204" pitchFamily="34" charset="0"/>
              </a:rPr>
              <a:t>this within the brackets [ \n ], or just a NEWLINE within</a:t>
            </a:r>
          </a:p>
          <a:p>
            <a:pPr marL="0" indent="0">
              <a:lnSpc>
                <a:spcPct val="110000"/>
              </a:lnSpc>
              <a:buNone/>
            </a:pPr>
            <a:r>
              <a:rPr lang="en-US" sz="2800" dirty="0">
                <a:latin typeface="Calibri" panose="020F0502020204030204" pitchFamily="34" charset="0"/>
              </a:rPr>
              <a:t>the variable assignment will also show up.</a:t>
            </a:r>
          </a:p>
          <a:p>
            <a:pPr marL="0" indent="0">
              <a:lnSpc>
                <a:spcPct val="110000"/>
              </a:lnSpc>
              <a:buNone/>
            </a:pPr>
            <a:r>
              <a:rPr lang="en-US" sz="2800" dirty="0">
                <a:latin typeface="Calibri" panose="020F0502020204030204" pitchFamily="34" charset="0"/>
              </a:rPr>
              <a:t>""“</a:t>
            </a:r>
          </a:p>
          <a:p>
            <a:pPr marL="0" indent="0">
              <a:lnSpc>
                <a:spcPct val="110000"/>
              </a:lnSpc>
              <a:buNone/>
            </a:pPr>
            <a:r>
              <a:rPr lang="en-US" sz="2800" dirty="0">
                <a:latin typeface="Calibri" panose="020F0502020204030204" pitchFamily="34" charset="0"/>
              </a:rPr>
              <a:t>print(</a:t>
            </a:r>
            <a:r>
              <a:rPr lang="en-US" sz="2800" dirty="0" err="1">
                <a:latin typeface="Calibri" panose="020F0502020204030204" pitchFamily="34" charset="0"/>
              </a:rPr>
              <a:t>para_str</a:t>
            </a:r>
            <a:r>
              <a:rPr lang="en-US" sz="2800" dirty="0">
                <a:latin typeface="Calibri" panose="020F0502020204030204" pitchFamily="34" charset="0"/>
              </a:rPr>
              <a:t>)</a:t>
            </a:r>
          </a:p>
          <a:p>
            <a:pPr marL="0" indent="0">
              <a:lnSpc>
                <a:spcPct val="110000"/>
              </a:lnSpc>
              <a:buNone/>
            </a:pPr>
            <a:r>
              <a:rPr lang="en-US" sz="2800" dirty="0">
                <a:latin typeface="Calibri" panose="020F0502020204030204" pitchFamily="34" charset="0"/>
              </a:rPr>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p>
          <a:p>
            <a:pPr marL="0" indent="0">
              <a:buNone/>
            </a:pPr>
            <a:endParaRPr lang="en-US" dirty="0"/>
          </a:p>
        </p:txBody>
      </p:sp>
    </p:spTree>
    <p:extLst>
      <p:ext uri="{BB962C8B-B14F-4D97-AF65-F5344CB8AC3E}">
        <p14:creationId xmlns:p14="http://schemas.microsoft.com/office/powerpoint/2010/main" val="16894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1CDD-1FCF-B8D4-D87E-0ECAA419B939}"/>
              </a:ext>
            </a:extLst>
          </p:cNvPr>
          <p:cNvSpPr>
            <a:spLocks noGrp="1"/>
          </p:cNvSpPr>
          <p:nvPr>
            <p:ph type="title"/>
          </p:nvPr>
        </p:nvSpPr>
        <p:spPr>
          <a:xfrm>
            <a:off x="838200" y="365125"/>
            <a:ext cx="10515600" cy="668545"/>
          </a:xfrm>
        </p:spPr>
        <p:txBody>
          <a:bodyPr>
            <a:normAutofit/>
          </a:bodyPr>
          <a:lstStyle/>
          <a:p>
            <a:r>
              <a:rPr lang="en-US" sz="2400" b="1" dirty="0">
                <a:solidFill>
                  <a:schemeClr val="accent4"/>
                </a:solidFill>
              </a:rPr>
              <a:t>Python Strings – Escape Characters</a:t>
            </a:r>
            <a:endParaRPr lang="en-US" sz="2400" dirty="0"/>
          </a:p>
        </p:txBody>
      </p:sp>
      <p:sp>
        <p:nvSpPr>
          <p:cNvPr id="3" name="Content Placeholder 2">
            <a:extLst>
              <a:ext uri="{FF2B5EF4-FFF2-40B4-BE49-F238E27FC236}">
                <a16:creationId xmlns:a16="http://schemas.microsoft.com/office/drawing/2014/main" id="{EFEECE8D-1B81-CAF6-1C10-0F665DA76949}"/>
              </a:ext>
            </a:extLst>
          </p:cNvPr>
          <p:cNvSpPr>
            <a:spLocks noGrp="1"/>
          </p:cNvSpPr>
          <p:nvPr>
            <p:ph idx="1"/>
          </p:nvPr>
        </p:nvSpPr>
        <p:spPr>
          <a:xfrm>
            <a:off x="838200" y="1033670"/>
            <a:ext cx="10515600" cy="5143293"/>
          </a:xfrm>
        </p:spPr>
        <p:txBody>
          <a:bodyPr/>
          <a:lstStyle/>
          <a:p>
            <a:pPr marL="0" indent="0">
              <a:buNone/>
            </a:pPr>
            <a:r>
              <a:rPr lang="en-US" sz="2800" dirty="0">
                <a:effectLst/>
                <a:latin typeface="Calibri" panose="020F0502020204030204" pitchFamily="34" charset="0"/>
                <a:cs typeface="Calibri" panose="020F0502020204030204" pitchFamily="34" charset="0"/>
              </a:rPr>
              <a:t>\n</a:t>
            </a:r>
          </a:p>
          <a:p>
            <a:pPr marL="0" indent="0">
              <a:buNone/>
            </a:pPr>
            <a:r>
              <a:rPr lang="en-US" sz="2800" dirty="0">
                <a:effectLst/>
                <a:latin typeface="Calibri" panose="020F0502020204030204" pitchFamily="34" charset="0"/>
                <a:cs typeface="Calibri" panose="020F0502020204030204" pitchFamily="34" charset="0"/>
              </a:rPr>
              <a:t>\t</a:t>
            </a:r>
          </a:p>
          <a:p>
            <a:pPr marL="0" indent="0">
              <a:buNone/>
            </a:pPr>
            <a:endParaRPr lang="en-US" sz="2800" dirty="0">
              <a:effectLst/>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55003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0D251-EFBE-C548-BADC-FF8D45967756}"/>
              </a:ext>
            </a:extLst>
          </p:cNvPr>
          <p:cNvSpPr>
            <a:spLocks noGrp="1"/>
          </p:cNvSpPr>
          <p:nvPr>
            <p:ph idx="1"/>
          </p:nvPr>
        </p:nvSpPr>
        <p:spPr>
          <a:xfrm>
            <a:off x="838200" y="410817"/>
            <a:ext cx="10515600" cy="5766146"/>
          </a:xfrm>
        </p:spPr>
        <p:txBody>
          <a:bodyPr>
            <a:normAutofit fontScale="25000" lnSpcReduction="20000"/>
          </a:bodyPr>
          <a:lstStyle/>
          <a:p>
            <a:pPr marL="0" indent="0">
              <a:lnSpc>
                <a:spcPct val="110000"/>
              </a:lnSpc>
              <a:buNone/>
            </a:pPr>
            <a:r>
              <a:rPr lang="en-US" sz="9600" dirty="0">
                <a:solidFill>
                  <a:schemeClr val="accent4"/>
                </a:solidFill>
                <a:latin typeface="Segoe UI" panose="020B0502040204020203" pitchFamily="34" charset="0"/>
                <a:ea typeface="+mj-ea"/>
                <a:cs typeface="+mj-cs"/>
              </a:rPr>
              <a:t>String:</a:t>
            </a:r>
            <a:r>
              <a:rPr lang="en-US" sz="3400" dirty="0">
                <a:latin typeface="Calibri" panose="020F0502020204030204" pitchFamily="34" charset="0"/>
              </a:rPr>
              <a:t> </a:t>
            </a:r>
            <a:r>
              <a:rPr lang="en-US" sz="6400" dirty="0">
                <a:latin typeface="Calibri" panose="020F0502020204030204" pitchFamily="34" charset="0"/>
              </a:rPr>
              <a:t>A group of characters strung together into a </a:t>
            </a:r>
            <a:r>
              <a:rPr lang="en-US" sz="6400" dirty="0" err="1">
                <a:latin typeface="Calibri" panose="020F0502020204030204" pitchFamily="34" charset="0"/>
              </a:rPr>
              <a:t>word,sentence</a:t>
            </a:r>
            <a:r>
              <a:rPr lang="en-US" sz="6400" dirty="0">
                <a:latin typeface="Calibri" panose="020F0502020204030204" pitchFamily="34" charset="0"/>
              </a:rPr>
              <a:t>, line or even paragraph is a string</a:t>
            </a:r>
          </a:p>
          <a:p>
            <a:pPr marL="0" indent="0">
              <a:lnSpc>
                <a:spcPct val="110000"/>
              </a:lnSpc>
              <a:buNone/>
            </a:pPr>
            <a:r>
              <a:rPr lang="en-US" sz="6400" dirty="0">
                <a:latin typeface="Calibri" panose="020F0502020204030204" pitchFamily="34" charset="0"/>
              </a:rPr>
              <a:t> </a:t>
            </a:r>
            <a:r>
              <a:rPr lang="en-US" sz="6400" dirty="0">
                <a:solidFill>
                  <a:srgbClr val="FF0000"/>
                </a:solidFill>
                <a:latin typeface="Calibri" panose="020F0502020204030204" pitchFamily="34" charset="0"/>
              </a:rPr>
              <a:t>“Hi” </a:t>
            </a:r>
            <a:r>
              <a:rPr lang="en-US" sz="6400" dirty="0">
                <a:latin typeface="Calibri" panose="020F0502020204030204" pitchFamily="34" charset="0"/>
              </a:rPr>
              <a:t>  </a:t>
            </a:r>
            <a:r>
              <a:rPr lang="en-US" sz="6400" dirty="0">
                <a:solidFill>
                  <a:schemeClr val="tx2">
                    <a:lumMod val="60000"/>
                    <a:lumOff val="40000"/>
                  </a:schemeClr>
                </a:solidFill>
                <a:latin typeface="Calibri" panose="020F0502020204030204" pitchFamily="34" charset="0"/>
              </a:rPr>
              <a:t>“Hi There”  </a:t>
            </a:r>
            <a:r>
              <a:rPr lang="en-US" sz="6400" dirty="0">
                <a:solidFill>
                  <a:srgbClr val="0070C0"/>
                </a:solidFill>
                <a:latin typeface="Calibri" panose="020F0502020204030204" pitchFamily="34" charset="0"/>
              </a:rPr>
              <a:t>“</a:t>
            </a:r>
            <a:r>
              <a:rPr lang="en-US" sz="6400" dirty="0" err="1">
                <a:solidFill>
                  <a:srgbClr val="0070C0"/>
                </a:solidFill>
                <a:latin typeface="Calibri" panose="020F0502020204030204" pitchFamily="34" charset="0"/>
              </a:rPr>
              <a:t>Yo</a:t>
            </a:r>
            <a:r>
              <a:rPr lang="en-US" sz="6400" dirty="0">
                <a:solidFill>
                  <a:srgbClr val="0070C0"/>
                </a:solidFill>
                <a:latin typeface="Calibri" panose="020F0502020204030204" pitchFamily="34" charset="0"/>
              </a:rPr>
              <a:t> Man!! </a:t>
            </a:r>
            <a:r>
              <a:rPr lang="en-US" sz="6400" dirty="0" err="1">
                <a:solidFill>
                  <a:srgbClr val="0070C0"/>
                </a:solidFill>
                <a:latin typeface="Calibri" panose="020F0502020204030204" pitchFamily="34" charset="0"/>
              </a:rPr>
              <a:t>Oppa</a:t>
            </a:r>
            <a:r>
              <a:rPr lang="en-US" sz="6400" dirty="0">
                <a:solidFill>
                  <a:srgbClr val="0070C0"/>
                </a:solidFill>
                <a:latin typeface="Calibri" panose="020F0502020204030204" pitchFamily="34" charset="0"/>
              </a:rPr>
              <a:t> Gangnam Style”</a:t>
            </a:r>
          </a:p>
          <a:p>
            <a:pPr marL="0" indent="0">
              <a:lnSpc>
                <a:spcPct val="110000"/>
              </a:lnSpc>
              <a:buNone/>
            </a:pPr>
            <a:endParaRPr lang="en-US" sz="6400" dirty="0">
              <a:latin typeface="Calibri" panose="020F0502020204030204" pitchFamily="34" charset="0"/>
            </a:endParaRPr>
          </a:p>
          <a:p>
            <a:pPr>
              <a:lnSpc>
                <a:spcPct val="110000"/>
              </a:lnSpc>
              <a:buFont typeface="Wingdings" panose="05000000000000000000" pitchFamily="2" charset="2"/>
              <a:buChar char="Ø"/>
            </a:pPr>
            <a:r>
              <a:rPr lang="en-US" sz="6400" dirty="0">
                <a:latin typeface="Calibri" panose="020F0502020204030204" pitchFamily="34" charset="0"/>
              </a:rPr>
              <a:t>Strings are amongst the most popular types in Python. We can create them simply by enclosing characters in quotes. Python treats single quotes the same as double quotes. Creating strings is as simple as assigning a value to a variable. </a:t>
            </a:r>
          </a:p>
          <a:p>
            <a:pPr marL="0" indent="0">
              <a:lnSpc>
                <a:spcPct val="110000"/>
              </a:lnSpc>
              <a:buNone/>
            </a:pPr>
            <a:endParaRPr lang="en-US" sz="6400" dirty="0">
              <a:latin typeface="Calibri" panose="020F0502020204030204" pitchFamily="34" charset="0"/>
            </a:endParaRPr>
          </a:p>
          <a:p>
            <a:pPr marL="0" indent="0">
              <a:lnSpc>
                <a:spcPct val="110000"/>
              </a:lnSpc>
              <a:buNone/>
            </a:pPr>
            <a:r>
              <a:rPr lang="en-US" sz="6400" b="1" u="sng" dirty="0">
                <a:latin typeface="Calibri" panose="020F0502020204030204" pitchFamily="34" charset="0"/>
              </a:rPr>
              <a:t>For example:</a:t>
            </a:r>
          </a:p>
          <a:p>
            <a:pPr marL="0" indent="0">
              <a:lnSpc>
                <a:spcPct val="110000"/>
              </a:lnSpc>
              <a:buNone/>
            </a:pPr>
            <a:endParaRPr lang="en-US" sz="6400" dirty="0">
              <a:latin typeface="Calibri" panose="020F0502020204030204" pitchFamily="34" charset="0"/>
            </a:endParaRPr>
          </a:p>
          <a:p>
            <a:pPr marL="0" indent="0">
              <a:lnSpc>
                <a:spcPct val="100000"/>
              </a:lnSpc>
              <a:buNone/>
            </a:pPr>
            <a:r>
              <a:rPr lang="en-US" sz="6400" dirty="0">
                <a:latin typeface="Calibri" panose="020F0502020204030204" pitchFamily="34" charset="0"/>
              </a:rPr>
              <a:t>var1 = 'Hello World!‘</a:t>
            </a:r>
          </a:p>
          <a:p>
            <a:pPr marL="0" indent="0">
              <a:lnSpc>
                <a:spcPct val="100000"/>
              </a:lnSpc>
              <a:buNone/>
            </a:pPr>
            <a:r>
              <a:rPr lang="en-US" sz="6400" dirty="0">
                <a:latin typeface="Calibri" panose="020F0502020204030204" pitchFamily="34" charset="0"/>
              </a:rPr>
              <a:t>var2 = "Python Programming“</a:t>
            </a:r>
          </a:p>
          <a:p>
            <a:pPr marL="0" indent="0">
              <a:lnSpc>
                <a:spcPct val="100000"/>
              </a:lnSpc>
              <a:buNone/>
            </a:pPr>
            <a:r>
              <a:rPr lang="en-US" sz="6400" dirty="0">
                <a:latin typeface="Calibri" panose="020F0502020204030204" pitchFamily="34" charset="0"/>
              </a:rPr>
              <a:t>&gt;&gt;&gt;word = 'word'</a:t>
            </a:r>
          </a:p>
          <a:p>
            <a:pPr marL="0" indent="0">
              <a:lnSpc>
                <a:spcPct val="100000"/>
              </a:lnSpc>
              <a:buNone/>
            </a:pPr>
            <a:r>
              <a:rPr lang="en-US" sz="6400" dirty="0">
                <a:latin typeface="Calibri" panose="020F0502020204030204" pitchFamily="34" charset="0"/>
              </a:rPr>
              <a:t>&gt;&gt;&gt;sentence = "This is a sentence."</a:t>
            </a:r>
          </a:p>
          <a:p>
            <a:pPr marL="0" indent="0">
              <a:lnSpc>
                <a:spcPct val="100000"/>
              </a:lnSpc>
              <a:buNone/>
            </a:pPr>
            <a:r>
              <a:rPr lang="en-US" sz="6400" dirty="0">
                <a:latin typeface="Calibri" panose="020F0502020204030204" pitchFamily="34" charset="0"/>
              </a:rPr>
              <a:t>&gt;&gt;&gt;paragraph = “““This is a \</a:t>
            </a:r>
          </a:p>
          <a:p>
            <a:pPr marL="0" indent="0">
              <a:lnSpc>
                <a:spcPct val="100000"/>
              </a:lnSpc>
              <a:buNone/>
            </a:pPr>
            <a:r>
              <a:rPr lang="en-US" sz="6400" dirty="0">
                <a:latin typeface="Calibri" panose="020F0502020204030204" pitchFamily="34" charset="0"/>
              </a:rPr>
              <a:t>paragraph \</a:t>
            </a:r>
          </a:p>
          <a:p>
            <a:pPr marL="0" indent="0">
              <a:lnSpc>
                <a:spcPct val="100000"/>
              </a:lnSpc>
              <a:buNone/>
            </a:pPr>
            <a:r>
              <a:rPr lang="en-US" sz="6400" dirty="0">
                <a:latin typeface="Calibri" panose="020F0502020204030204" pitchFamily="34" charset="0"/>
              </a:rPr>
              <a:t>across \</a:t>
            </a:r>
          </a:p>
          <a:p>
            <a:pPr marL="0" indent="0">
              <a:lnSpc>
                <a:spcPct val="100000"/>
              </a:lnSpc>
              <a:buNone/>
            </a:pPr>
            <a:r>
              <a:rPr lang="en-US" sz="6400" dirty="0">
                <a:latin typeface="Calibri" panose="020F0502020204030204" pitchFamily="34" charset="0"/>
              </a:rPr>
              <a:t>multiple lines.”””</a:t>
            </a:r>
          </a:p>
          <a:p>
            <a:pPr marL="0" indent="0">
              <a:lnSpc>
                <a:spcPct val="100000"/>
              </a:lnSpc>
              <a:buNone/>
            </a:pPr>
            <a:r>
              <a:rPr lang="en-US" sz="6400" dirty="0">
                <a:latin typeface="Calibri" panose="020F0502020204030204" pitchFamily="34" charset="0"/>
              </a:rPr>
              <a:t>&gt;&gt;&gt; type("Hello World")</a:t>
            </a:r>
          </a:p>
          <a:p>
            <a:pPr marL="0" indent="0">
              <a:lnSpc>
                <a:spcPct val="100000"/>
              </a:lnSpc>
              <a:buNone/>
            </a:pPr>
            <a:r>
              <a:rPr lang="en-US" sz="6400" dirty="0">
                <a:latin typeface="Calibri" panose="020F0502020204030204" pitchFamily="34" charset="0"/>
              </a:rPr>
              <a:t>&lt;class 'str'&gt;</a:t>
            </a:r>
          </a:p>
          <a:p>
            <a:endParaRPr lang="en-US" dirty="0"/>
          </a:p>
        </p:txBody>
      </p:sp>
    </p:spTree>
    <p:extLst>
      <p:ext uri="{BB962C8B-B14F-4D97-AF65-F5344CB8AC3E}">
        <p14:creationId xmlns:p14="http://schemas.microsoft.com/office/powerpoint/2010/main" val="421477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B802-31C9-C8BE-C044-6E4C0D831E88}"/>
              </a:ext>
            </a:extLst>
          </p:cNvPr>
          <p:cNvSpPr>
            <a:spLocks noGrp="1"/>
          </p:cNvSpPr>
          <p:nvPr>
            <p:ph type="title"/>
          </p:nvPr>
        </p:nvSpPr>
        <p:spPr/>
        <p:txBody>
          <a:bodyPr>
            <a:normAutofit/>
          </a:bodyPr>
          <a:lstStyle/>
          <a:p>
            <a:r>
              <a:rPr lang="en-US" sz="2400" dirty="0">
                <a:solidFill>
                  <a:schemeClr val="accent4"/>
                </a:solidFill>
                <a:latin typeface="Segoe UI" panose="020B0502040204020203" pitchFamily="34" charset="0"/>
              </a:rPr>
              <a:t>Python Strings (</a:t>
            </a:r>
            <a:r>
              <a:rPr lang="en-US" sz="2400" dirty="0" err="1">
                <a:solidFill>
                  <a:schemeClr val="accent4"/>
                </a:solidFill>
                <a:latin typeface="Segoe UI" panose="020B0502040204020203" pitchFamily="34" charset="0"/>
              </a:rPr>
              <a:t>Cntd</a:t>
            </a:r>
            <a:r>
              <a:rPr lang="en-US" sz="2400" dirty="0">
                <a:solidFill>
                  <a:schemeClr val="accent4"/>
                </a:solidFill>
                <a:latin typeface="Segoe UI" panose="020B0502040204020203" pitchFamily="34" charset="0"/>
              </a:rPr>
              <a:t>..)</a:t>
            </a:r>
          </a:p>
        </p:txBody>
      </p:sp>
      <p:sp>
        <p:nvSpPr>
          <p:cNvPr id="3" name="Content Placeholder 2">
            <a:extLst>
              <a:ext uri="{FF2B5EF4-FFF2-40B4-BE49-F238E27FC236}">
                <a16:creationId xmlns:a16="http://schemas.microsoft.com/office/drawing/2014/main" id="{B4AFE19B-8D65-0D85-12AF-DBEA76BADF4D}"/>
              </a:ext>
            </a:extLst>
          </p:cNvPr>
          <p:cNvSpPr>
            <a:spLocks noGrp="1"/>
          </p:cNvSpPr>
          <p:nvPr>
            <p:ph idx="1"/>
          </p:nvPr>
        </p:nvSpPr>
        <p:spPr>
          <a:xfrm>
            <a:off x="838200" y="1232452"/>
            <a:ext cx="10515600" cy="4944511"/>
          </a:xfrm>
        </p:spPr>
        <p:txBody>
          <a:bodyPr>
            <a:normAutofit/>
          </a:bodyPr>
          <a:lstStyle/>
          <a:p>
            <a:pPr marL="0" indent="0">
              <a:lnSpc>
                <a:spcPct val="70000"/>
              </a:lnSpc>
              <a:buNone/>
            </a:pPr>
            <a:r>
              <a:rPr lang="en-US" sz="1700" b="1" u="sng" dirty="0">
                <a:latin typeface="Calibri" panose="020F0502020204030204" pitchFamily="34" charset="0"/>
              </a:rPr>
              <a:t>Try and Learn:</a:t>
            </a:r>
          </a:p>
          <a:p>
            <a:pPr marL="0" indent="0">
              <a:lnSpc>
                <a:spcPct val="70000"/>
              </a:lnSpc>
              <a:buNone/>
            </a:pPr>
            <a:endParaRPr lang="en-US" sz="1700" b="1" u="sng" dirty="0">
              <a:latin typeface="Calibri" panose="020F0502020204030204" pitchFamily="34" charset="0"/>
            </a:endParaRPr>
          </a:p>
          <a:p>
            <a:pPr marL="0" indent="0">
              <a:lnSpc>
                <a:spcPct val="70000"/>
              </a:lnSpc>
              <a:buNone/>
            </a:pPr>
            <a:r>
              <a:rPr lang="en-US" sz="1700" dirty="0">
                <a:latin typeface="Calibri" panose="020F0502020204030204" pitchFamily="34" charset="0"/>
              </a:rPr>
              <a:t>Type  out the code, observe the output and lets try to understand the logic</a:t>
            </a:r>
          </a:p>
          <a:p>
            <a:pPr marL="0" indent="0">
              <a:lnSpc>
                <a:spcPct val="70000"/>
              </a:lnSpc>
              <a:buNone/>
            </a:pPr>
            <a:endParaRPr lang="en-US" sz="1700" dirty="0">
              <a:latin typeface="Calibri" panose="020F0502020204030204" pitchFamily="34" charset="0"/>
            </a:endParaRPr>
          </a:p>
          <a:p>
            <a:pPr marL="0" indent="0">
              <a:lnSpc>
                <a:spcPct val="70000"/>
              </a:lnSpc>
              <a:buNone/>
            </a:pPr>
            <a:r>
              <a:rPr lang="en-US" sz="1700" dirty="0">
                <a:latin typeface="Calibri" panose="020F0502020204030204" pitchFamily="34" charset="0"/>
              </a:rPr>
              <a:t>var1 = 'Hello World!'</a:t>
            </a:r>
          </a:p>
          <a:p>
            <a:pPr marL="0" indent="0">
              <a:lnSpc>
                <a:spcPct val="70000"/>
              </a:lnSpc>
              <a:buNone/>
            </a:pPr>
            <a:r>
              <a:rPr lang="en-US" sz="1700" dirty="0">
                <a:latin typeface="Calibri" panose="020F0502020204030204" pitchFamily="34" charset="0"/>
              </a:rPr>
              <a:t>var2 = "Python Programming"</a:t>
            </a:r>
          </a:p>
          <a:p>
            <a:pPr marL="0" indent="0">
              <a:lnSpc>
                <a:spcPct val="70000"/>
              </a:lnSpc>
              <a:buNone/>
            </a:pPr>
            <a:r>
              <a:rPr lang="en-US" sz="1700" dirty="0">
                <a:latin typeface="Calibri" panose="020F0502020204030204" pitchFamily="34" charset="0"/>
              </a:rPr>
              <a:t>print ("var1[0]: ", var1[0])</a:t>
            </a:r>
          </a:p>
          <a:p>
            <a:pPr marL="0" indent="0">
              <a:lnSpc>
                <a:spcPct val="70000"/>
              </a:lnSpc>
              <a:buNone/>
            </a:pPr>
            <a:r>
              <a:rPr lang="en-US" sz="1700" dirty="0">
                <a:latin typeface="Calibri" panose="020F0502020204030204" pitchFamily="34" charset="0"/>
              </a:rPr>
              <a:t>print ("var2[1:5]: ", var2[1:5])</a:t>
            </a:r>
          </a:p>
          <a:p>
            <a:pPr marL="0" indent="0">
              <a:lnSpc>
                <a:spcPct val="70000"/>
              </a:lnSpc>
              <a:buNone/>
            </a:pPr>
            <a:endParaRPr lang="en-US" sz="1700" dirty="0">
              <a:latin typeface="Calibri" panose="020F0502020204030204" pitchFamily="34" charset="0"/>
            </a:endParaRPr>
          </a:p>
          <a:p>
            <a:pPr marL="0" indent="0">
              <a:lnSpc>
                <a:spcPct val="70000"/>
              </a:lnSpc>
              <a:buNone/>
            </a:pPr>
            <a:r>
              <a:rPr lang="en-US" sz="1700" dirty="0">
                <a:latin typeface="Calibri" panose="020F0502020204030204" pitchFamily="34" charset="0"/>
              </a:rPr>
              <a:t>Lets try a few more, lets bring it on!!</a:t>
            </a:r>
          </a:p>
          <a:p>
            <a:pPr marL="0" indent="0">
              <a:lnSpc>
                <a:spcPct val="70000"/>
              </a:lnSpc>
              <a:buNone/>
            </a:pPr>
            <a:endParaRPr lang="en-US" sz="1700" dirty="0">
              <a:latin typeface="Calibri" panose="020F0502020204030204" pitchFamily="34" charset="0"/>
            </a:endParaRPr>
          </a:p>
          <a:p>
            <a:pPr>
              <a:lnSpc>
                <a:spcPct val="70000"/>
              </a:lnSpc>
              <a:buFont typeface="Wingdings" panose="05000000000000000000" pitchFamily="2" charset="2"/>
              <a:buChar char="Ø"/>
            </a:pPr>
            <a:r>
              <a:rPr lang="en-US" sz="1700" dirty="0">
                <a:latin typeface="Calibri" panose="020F0502020204030204" pitchFamily="34" charset="0"/>
              </a:rPr>
              <a:t> print("Hello Students"*2)</a:t>
            </a:r>
          </a:p>
          <a:p>
            <a:pPr>
              <a:lnSpc>
                <a:spcPct val="70000"/>
              </a:lnSpc>
              <a:buFont typeface="Wingdings" panose="05000000000000000000" pitchFamily="2" charset="2"/>
              <a:buChar char="Ø"/>
            </a:pPr>
            <a:r>
              <a:rPr lang="en-US" sz="1700" dirty="0">
                <a:latin typeface="Calibri" panose="020F0502020204030204" pitchFamily="34" charset="0"/>
              </a:rPr>
              <a:t> var1 =“Python Programming“</a:t>
            </a:r>
          </a:p>
          <a:p>
            <a:pPr>
              <a:lnSpc>
                <a:spcPct val="70000"/>
              </a:lnSpc>
              <a:buFont typeface="Wingdings" panose="05000000000000000000" pitchFamily="2" charset="2"/>
              <a:buChar char="Ø"/>
            </a:pPr>
            <a:r>
              <a:rPr lang="en-US" sz="1700" dirty="0">
                <a:latin typeface="Calibri" panose="020F0502020204030204" pitchFamily="34" charset="0"/>
              </a:rPr>
              <a:t> print(var1[-5:-1]+'</a:t>
            </a:r>
            <a:r>
              <a:rPr lang="en-US" sz="1700" dirty="0" err="1">
                <a:latin typeface="Calibri" panose="020F0502020204030204" pitchFamily="34" charset="0"/>
              </a:rPr>
              <a:t>Abdracadabra</a:t>
            </a:r>
            <a:r>
              <a:rPr lang="en-US" sz="1700" dirty="0">
                <a:latin typeface="Calibri" panose="020F0502020204030204" pitchFamily="34" charset="0"/>
              </a:rPr>
              <a:t>')</a:t>
            </a:r>
          </a:p>
          <a:p>
            <a:endParaRPr lang="en-US" dirty="0"/>
          </a:p>
        </p:txBody>
      </p:sp>
    </p:spTree>
    <p:extLst>
      <p:ext uri="{BB962C8B-B14F-4D97-AF65-F5344CB8AC3E}">
        <p14:creationId xmlns:p14="http://schemas.microsoft.com/office/powerpoint/2010/main" val="308214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B802-31C9-C8BE-C044-6E4C0D831E88}"/>
              </a:ext>
            </a:extLst>
          </p:cNvPr>
          <p:cNvSpPr>
            <a:spLocks noGrp="1"/>
          </p:cNvSpPr>
          <p:nvPr>
            <p:ph type="title"/>
          </p:nvPr>
        </p:nvSpPr>
        <p:spPr/>
        <p:txBody>
          <a:bodyPr>
            <a:normAutofit/>
          </a:bodyPr>
          <a:lstStyle/>
          <a:p>
            <a:r>
              <a:rPr lang="en-US" sz="2400" dirty="0">
                <a:solidFill>
                  <a:schemeClr val="accent4"/>
                </a:solidFill>
                <a:latin typeface="Segoe UI" panose="020B0502040204020203" pitchFamily="34" charset="0"/>
              </a:rPr>
              <a:t>Python Strings – Indexing &amp; Slicing</a:t>
            </a:r>
          </a:p>
        </p:txBody>
      </p:sp>
      <p:sp>
        <p:nvSpPr>
          <p:cNvPr id="3" name="Content Placeholder 2">
            <a:extLst>
              <a:ext uri="{FF2B5EF4-FFF2-40B4-BE49-F238E27FC236}">
                <a16:creationId xmlns:a16="http://schemas.microsoft.com/office/drawing/2014/main" id="{B4AFE19B-8D65-0D85-12AF-DBEA76BADF4D}"/>
              </a:ext>
            </a:extLst>
          </p:cNvPr>
          <p:cNvSpPr>
            <a:spLocks noGrp="1"/>
          </p:cNvSpPr>
          <p:nvPr>
            <p:ph idx="1"/>
          </p:nvPr>
        </p:nvSpPr>
        <p:spPr>
          <a:xfrm>
            <a:off x="838200" y="1232452"/>
            <a:ext cx="10515600" cy="4944511"/>
          </a:xfrm>
        </p:spPr>
        <p:txBody>
          <a:bodyPr>
            <a:normAutofit fontScale="92500" lnSpcReduction="20000"/>
          </a:bodyPr>
          <a:lstStyle/>
          <a:p>
            <a:pPr marL="0" indent="0">
              <a:lnSpc>
                <a:spcPct val="70000"/>
              </a:lnSpc>
              <a:buNone/>
            </a:pPr>
            <a:endParaRPr lang="en-US" sz="1700" b="1" u="sng" dirty="0">
              <a:latin typeface="Calibri" panose="020F0502020204030204" pitchFamily="34" charset="0"/>
            </a:endParaRPr>
          </a:p>
          <a:p>
            <a:pPr marL="0" indent="0">
              <a:lnSpc>
                <a:spcPct val="100000"/>
              </a:lnSpc>
              <a:spcBef>
                <a:spcPct val="0"/>
              </a:spcBef>
              <a:buNone/>
            </a:pPr>
            <a:r>
              <a:rPr lang="en-US" sz="1600" b="1" u="sng" cap="all" spc="100" dirty="0">
                <a:solidFill>
                  <a:schemeClr val="tx1">
                    <a:lumMod val="95000"/>
                    <a:lumOff val="5000"/>
                  </a:schemeClr>
                </a:solidFill>
                <a:latin typeface="Calibri" panose="020F0502020204030204" pitchFamily="34" charset="0"/>
                <a:ea typeface="+mj-ea"/>
                <a:cs typeface="+mj-cs"/>
              </a:rPr>
              <a:t>String Indexing &amp; slicing </a:t>
            </a:r>
          </a:p>
          <a:p>
            <a:pPr marL="0" indent="0">
              <a:lnSpc>
                <a:spcPct val="100000"/>
              </a:lnSpc>
              <a:spcBef>
                <a:spcPct val="0"/>
              </a:spcBef>
              <a:buNone/>
            </a:pPr>
            <a:endParaRPr lang="en-US" sz="1600" b="1" u="sng" cap="all" spc="100" dirty="0">
              <a:solidFill>
                <a:schemeClr val="tx1">
                  <a:lumMod val="95000"/>
                  <a:lumOff val="5000"/>
                </a:schemeClr>
              </a:solidFill>
              <a:latin typeface="Calibri" panose="020F0502020204030204" pitchFamily="34" charset="0"/>
              <a:ea typeface="+mj-ea"/>
              <a:cs typeface="+mj-cs"/>
            </a:endParaRPr>
          </a:p>
          <a:p>
            <a:pPr>
              <a:buFont typeface="Wingdings" panose="05000000000000000000" pitchFamily="2" charset="2"/>
              <a:buChar char="Ø"/>
            </a:pPr>
            <a:r>
              <a:rPr lang="en-US" sz="1600" dirty="0">
                <a:latin typeface="Calibri" panose="020F0502020204030204" pitchFamily="34" charset="0"/>
              </a:rPr>
              <a:t> Remember arrays? A string is an array of characters.</a:t>
            </a:r>
          </a:p>
          <a:p>
            <a:pPr>
              <a:buFont typeface="Wingdings" panose="05000000000000000000" pitchFamily="2" charset="2"/>
              <a:buChar char="Ø"/>
            </a:pPr>
            <a:r>
              <a:rPr lang="en-US" sz="1600" dirty="0">
                <a:latin typeface="Calibri" panose="020F0502020204030204" pitchFamily="34" charset="0"/>
              </a:rPr>
              <a:t> Just like an array, you do have indexes for strings.</a:t>
            </a:r>
          </a:p>
          <a:p>
            <a:pPr>
              <a:buFont typeface="Wingdings" panose="05000000000000000000" pitchFamily="2" charset="2"/>
              <a:buChar char="Ø"/>
            </a:pPr>
            <a:r>
              <a:rPr lang="en-US" sz="1600" dirty="0">
                <a:latin typeface="Calibri" panose="020F0502020204030204" pitchFamily="34" charset="0"/>
              </a:rPr>
              <a:t>Python provides special tools to create substrings out of strings, it is called slicing.</a:t>
            </a:r>
          </a:p>
          <a:p>
            <a:pPr>
              <a:buFont typeface="Wingdings" panose="05000000000000000000" pitchFamily="2" charset="2"/>
              <a:buChar char="Ø"/>
            </a:pPr>
            <a:r>
              <a:rPr lang="en-US" sz="1600" dirty="0">
                <a:latin typeface="Calibri" panose="020F0502020204030204" pitchFamily="34" charset="0"/>
              </a:rPr>
              <a:t>Let’s do and learn Slicing, we have already seen a few scenarios on the last slide.</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&gt;&gt;&gt;str = 'Hello World!' </a:t>
            </a:r>
          </a:p>
          <a:p>
            <a:pPr marL="0" indent="0">
              <a:buNone/>
            </a:pPr>
            <a:r>
              <a:rPr lang="en-US" sz="1800" dirty="0">
                <a:latin typeface="Calibri" panose="020F0502020204030204" pitchFamily="34" charset="0"/>
              </a:rPr>
              <a:t>&gt;&gt;&gt;str # Prints complete string </a:t>
            </a:r>
          </a:p>
          <a:p>
            <a:pPr marL="0" indent="0">
              <a:buNone/>
            </a:pPr>
            <a:r>
              <a:rPr lang="en-US" sz="1800" dirty="0">
                <a:latin typeface="Calibri" panose="020F0502020204030204" pitchFamily="34" charset="0"/>
              </a:rPr>
              <a:t>&gt;&gt;&gt;str[0] # Prints first character of the string </a:t>
            </a:r>
          </a:p>
          <a:p>
            <a:pPr marL="0" indent="0">
              <a:buNone/>
            </a:pPr>
            <a:r>
              <a:rPr lang="en-US" sz="1800" dirty="0">
                <a:latin typeface="Calibri" panose="020F0502020204030204" pitchFamily="34" charset="0"/>
              </a:rPr>
              <a:t>&gt;&gt;&gt;str[2:5] # Prints characters starting from 3</a:t>
            </a:r>
            <a:r>
              <a:rPr lang="en-US" sz="1800" baseline="30000" dirty="0">
                <a:latin typeface="Calibri" panose="020F0502020204030204" pitchFamily="34" charset="0"/>
              </a:rPr>
              <a:t>rd</a:t>
            </a:r>
            <a:r>
              <a:rPr lang="en-US" sz="1800" dirty="0">
                <a:latin typeface="Calibri" panose="020F0502020204030204" pitchFamily="34" charset="0"/>
              </a:rPr>
              <a:t>(Included) to 5</a:t>
            </a:r>
            <a:r>
              <a:rPr lang="en-US" sz="1800" baseline="30000" dirty="0">
                <a:latin typeface="Calibri" panose="020F0502020204030204" pitchFamily="34" charset="0"/>
              </a:rPr>
              <a:t>th</a:t>
            </a:r>
            <a:r>
              <a:rPr lang="en-US" sz="1800" dirty="0">
                <a:latin typeface="Calibri" panose="020F0502020204030204" pitchFamily="34" charset="0"/>
              </a:rPr>
              <a:t>(excluded) </a:t>
            </a:r>
          </a:p>
          <a:p>
            <a:pPr marL="0" indent="0">
              <a:buNone/>
            </a:pPr>
            <a:r>
              <a:rPr lang="en-US" sz="1800" dirty="0">
                <a:latin typeface="Calibri" panose="020F0502020204030204" pitchFamily="34" charset="0"/>
              </a:rPr>
              <a:t>&gt;&gt;&gt;str[2:] # Prints string starting from 3rd character </a:t>
            </a:r>
          </a:p>
          <a:p>
            <a:pPr marL="0" indent="0">
              <a:buNone/>
            </a:pPr>
            <a:r>
              <a:rPr lang="en-US" sz="1800" dirty="0">
                <a:latin typeface="Calibri" panose="020F0502020204030204" pitchFamily="34" charset="0"/>
              </a:rPr>
              <a:t>&gt;&gt;&gt; str[::-1] # Prints the string in reverse order, step size of -1.</a:t>
            </a:r>
          </a:p>
          <a:p>
            <a:pPr marL="0" indent="0">
              <a:buNone/>
            </a:pPr>
            <a:r>
              <a:rPr lang="en-US" sz="1800" dirty="0">
                <a:latin typeface="Calibri" panose="020F0502020204030204" pitchFamily="34" charset="0"/>
              </a:rPr>
              <a:t>&gt;&gt;&gt;str[-1] # Prints the last item from the end </a:t>
            </a:r>
          </a:p>
          <a:p>
            <a:pPr marL="0" indent="0">
              <a:buNone/>
            </a:pPr>
            <a:r>
              <a:rPr lang="en-US" sz="1800" dirty="0">
                <a:latin typeface="Calibri" panose="020F0502020204030204" pitchFamily="34" charset="0"/>
              </a:rPr>
              <a:t>&gt;&gt;&gt;str * 2 # Prints string two times </a:t>
            </a:r>
          </a:p>
          <a:p>
            <a:pPr marL="0" indent="0">
              <a:buNone/>
            </a:pPr>
            <a:r>
              <a:rPr lang="en-US" sz="1800" dirty="0">
                <a:latin typeface="Calibri" panose="020F0502020204030204" pitchFamily="34" charset="0"/>
              </a:rPr>
              <a:t>&gt;&gt;&gt;str + "TEST" # Prints concatenated string </a:t>
            </a:r>
          </a:p>
          <a:p>
            <a:endParaRPr lang="en-US" dirty="0"/>
          </a:p>
        </p:txBody>
      </p:sp>
    </p:spTree>
    <p:extLst>
      <p:ext uri="{BB962C8B-B14F-4D97-AF65-F5344CB8AC3E}">
        <p14:creationId xmlns:p14="http://schemas.microsoft.com/office/powerpoint/2010/main" val="17197675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B802-31C9-C8BE-C044-6E4C0D831E88}"/>
              </a:ext>
            </a:extLst>
          </p:cNvPr>
          <p:cNvSpPr>
            <a:spLocks noGrp="1"/>
          </p:cNvSpPr>
          <p:nvPr>
            <p:ph type="title"/>
          </p:nvPr>
        </p:nvSpPr>
        <p:spPr/>
        <p:txBody>
          <a:bodyPr>
            <a:normAutofit/>
          </a:bodyPr>
          <a:lstStyle/>
          <a:p>
            <a:r>
              <a:rPr lang="en-US" sz="2400" dirty="0">
                <a:solidFill>
                  <a:schemeClr val="accent4"/>
                </a:solidFill>
                <a:latin typeface="Segoe UI" panose="020B0502040204020203" pitchFamily="34" charset="0"/>
              </a:rPr>
              <a:t>Python Strings – Indexing &amp; Slicing</a:t>
            </a:r>
          </a:p>
        </p:txBody>
      </p:sp>
      <p:sp>
        <p:nvSpPr>
          <p:cNvPr id="3" name="Content Placeholder 2">
            <a:extLst>
              <a:ext uri="{FF2B5EF4-FFF2-40B4-BE49-F238E27FC236}">
                <a16:creationId xmlns:a16="http://schemas.microsoft.com/office/drawing/2014/main" id="{B4AFE19B-8D65-0D85-12AF-DBEA76BADF4D}"/>
              </a:ext>
            </a:extLst>
          </p:cNvPr>
          <p:cNvSpPr>
            <a:spLocks noGrp="1"/>
          </p:cNvSpPr>
          <p:nvPr>
            <p:ph idx="1"/>
          </p:nvPr>
        </p:nvSpPr>
        <p:spPr>
          <a:xfrm>
            <a:off x="838200" y="1232452"/>
            <a:ext cx="10515600" cy="4944511"/>
          </a:xfrm>
        </p:spPr>
        <p:txBody>
          <a:bodyPr>
            <a:normAutofit fontScale="92500" lnSpcReduction="20000"/>
          </a:bodyPr>
          <a:lstStyle/>
          <a:p>
            <a:pPr marL="0" indent="0">
              <a:lnSpc>
                <a:spcPct val="70000"/>
              </a:lnSpc>
              <a:buNone/>
            </a:pPr>
            <a:endParaRPr lang="en-US" sz="1700" b="1" u="sng" dirty="0">
              <a:latin typeface="Calibri" panose="020F0502020204030204" pitchFamily="34" charset="0"/>
            </a:endParaRPr>
          </a:p>
          <a:p>
            <a:pPr marL="0" indent="0">
              <a:lnSpc>
                <a:spcPct val="100000"/>
              </a:lnSpc>
              <a:spcBef>
                <a:spcPct val="0"/>
              </a:spcBef>
              <a:buNone/>
            </a:pPr>
            <a:r>
              <a:rPr lang="en-US" sz="1600" b="1" u="sng" cap="all" spc="100" dirty="0">
                <a:solidFill>
                  <a:schemeClr val="tx1">
                    <a:lumMod val="95000"/>
                    <a:lumOff val="5000"/>
                  </a:schemeClr>
                </a:solidFill>
                <a:latin typeface="Calibri" panose="020F0502020204030204" pitchFamily="34" charset="0"/>
                <a:ea typeface="+mj-ea"/>
                <a:cs typeface="+mj-cs"/>
              </a:rPr>
              <a:t>String Indexing &amp; slicing </a:t>
            </a:r>
          </a:p>
          <a:p>
            <a:pPr marL="0" indent="0">
              <a:lnSpc>
                <a:spcPct val="100000"/>
              </a:lnSpc>
              <a:spcBef>
                <a:spcPct val="0"/>
              </a:spcBef>
              <a:buNone/>
            </a:pPr>
            <a:endParaRPr lang="en-US" sz="1600" b="1" u="sng" cap="all" spc="100" dirty="0">
              <a:solidFill>
                <a:schemeClr val="tx1">
                  <a:lumMod val="95000"/>
                  <a:lumOff val="5000"/>
                </a:schemeClr>
              </a:solidFill>
              <a:latin typeface="Calibri" panose="020F0502020204030204" pitchFamily="34" charset="0"/>
              <a:ea typeface="+mj-ea"/>
              <a:cs typeface="+mj-cs"/>
            </a:endParaRPr>
          </a:p>
          <a:p>
            <a:pPr>
              <a:buFont typeface="Wingdings" panose="05000000000000000000" pitchFamily="2" charset="2"/>
              <a:buChar char="Ø"/>
            </a:pPr>
            <a:r>
              <a:rPr lang="en-US" sz="1600" dirty="0">
                <a:latin typeface="Calibri" panose="020F0502020204030204" pitchFamily="34" charset="0"/>
              </a:rPr>
              <a:t> Remember arrays? A string is an array of characters.</a:t>
            </a:r>
          </a:p>
          <a:p>
            <a:pPr>
              <a:buFont typeface="Wingdings" panose="05000000000000000000" pitchFamily="2" charset="2"/>
              <a:buChar char="Ø"/>
            </a:pPr>
            <a:r>
              <a:rPr lang="en-US" sz="1600" dirty="0">
                <a:latin typeface="Calibri" panose="020F0502020204030204" pitchFamily="34" charset="0"/>
              </a:rPr>
              <a:t> Just like an array, you do have indexes for strings.</a:t>
            </a:r>
          </a:p>
          <a:p>
            <a:pPr>
              <a:buFont typeface="Wingdings" panose="05000000000000000000" pitchFamily="2" charset="2"/>
              <a:buChar char="Ø"/>
            </a:pPr>
            <a:r>
              <a:rPr lang="en-US" sz="1600" dirty="0">
                <a:latin typeface="Calibri" panose="020F0502020204030204" pitchFamily="34" charset="0"/>
              </a:rPr>
              <a:t>Python provides special tools to create substrings out of strings, it is called slicing.</a:t>
            </a:r>
          </a:p>
          <a:p>
            <a:pPr>
              <a:buFont typeface="Wingdings" panose="05000000000000000000" pitchFamily="2" charset="2"/>
              <a:buChar char="Ø"/>
            </a:pPr>
            <a:r>
              <a:rPr lang="en-US" sz="1600" dirty="0">
                <a:latin typeface="Calibri" panose="020F0502020204030204" pitchFamily="34" charset="0"/>
              </a:rPr>
              <a:t>Let’s do and learn Slicing, we have already seen a few scenarios on the last slide.</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&gt;&gt;&gt;str = 'Hello World!' </a:t>
            </a:r>
          </a:p>
          <a:p>
            <a:pPr marL="0" indent="0">
              <a:buNone/>
            </a:pPr>
            <a:r>
              <a:rPr lang="en-US" sz="1800" dirty="0">
                <a:latin typeface="Calibri" panose="020F0502020204030204" pitchFamily="34" charset="0"/>
              </a:rPr>
              <a:t>&gt;&gt;&gt;str # Prints complete string </a:t>
            </a:r>
          </a:p>
          <a:p>
            <a:pPr marL="0" indent="0">
              <a:buNone/>
            </a:pPr>
            <a:r>
              <a:rPr lang="en-US" sz="1800" dirty="0">
                <a:latin typeface="Calibri" panose="020F0502020204030204" pitchFamily="34" charset="0"/>
              </a:rPr>
              <a:t>&gt;&gt;&gt;str[0] # Prints first character of the string </a:t>
            </a:r>
          </a:p>
          <a:p>
            <a:pPr marL="0" indent="0">
              <a:buNone/>
            </a:pPr>
            <a:r>
              <a:rPr lang="en-US" sz="1800" dirty="0">
                <a:latin typeface="Calibri" panose="020F0502020204030204" pitchFamily="34" charset="0"/>
              </a:rPr>
              <a:t>&gt;&gt;&gt;str[2:5] # Prints characters starting from 3</a:t>
            </a:r>
            <a:r>
              <a:rPr lang="en-US" sz="1800" baseline="30000" dirty="0">
                <a:latin typeface="Calibri" panose="020F0502020204030204" pitchFamily="34" charset="0"/>
              </a:rPr>
              <a:t>rd</a:t>
            </a:r>
            <a:r>
              <a:rPr lang="en-US" sz="1800" dirty="0">
                <a:latin typeface="Calibri" panose="020F0502020204030204" pitchFamily="34" charset="0"/>
              </a:rPr>
              <a:t>(Included) to 5</a:t>
            </a:r>
            <a:r>
              <a:rPr lang="en-US" sz="1800" baseline="30000" dirty="0">
                <a:latin typeface="Calibri" panose="020F0502020204030204" pitchFamily="34" charset="0"/>
              </a:rPr>
              <a:t>th</a:t>
            </a:r>
            <a:r>
              <a:rPr lang="en-US" sz="1800" dirty="0">
                <a:latin typeface="Calibri" panose="020F0502020204030204" pitchFamily="34" charset="0"/>
              </a:rPr>
              <a:t>(excluded) </a:t>
            </a:r>
          </a:p>
          <a:p>
            <a:pPr marL="0" indent="0">
              <a:buNone/>
            </a:pPr>
            <a:r>
              <a:rPr lang="en-US" sz="1800" dirty="0">
                <a:latin typeface="Calibri" panose="020F0502020204030204" pitchFamily="34" charset="0"/>
              </a:rPr>
              <a:t>&gt;&gt;&gt;str[2:] # Prints string starting from 3rd character </a:t>
            </a:r>
          </a:p>
          <a:p>
            <a:pPr marL="0" indent="0">
              <a:buNone/>
            </a:pPr>
            <a:r>
              <a:rPr lang="en-US" sz="1800" dirty="0">
                <a:latin typeface="Calibri" panose="020F0502020204030204" pitchFamily="34" charset="0"/>
              </a:rPr>
              <a:t>&gt;&gt;&gt; str[::-1] # Prints the string in reverse order, step size of -1.</a:t>
            </a:r>
          </a:p>
          <a:p>
            <a:pPr marL="0" indent="0">
              <a:buNone/>
            </a:pPr>
            <a:r>
              <a:rPr lang="en-US" sz="1800" dirty="0">
                <a:latin typeface="Calibri" panose="020F0502020204030204" pitchFamily="34" charset="0"/>
              </a:rPr>
              <a:t>&gt;&gt;&gt;str[-1] # Prints the last item from the end </a:t>
            </a:r>
          </a:p>
          <a:p>
            <a:pPr marL="0" indent="0">
              <a:buNone/>
            </a:pPr>
            <a:r>
              <a:rPr lang="en-US" sz="1800" dirty="0">
                <a:latin typeface="Calibri" panose="020F0502020204030204" pitchFamily="34" charset="0"/>
              </a:rPr>
              <a:t>&gt;&gt;&gt;str * 2 # Prints string two times </a:t>
            </a:r>
          </a:p>
          <a:p>
            <a:pPr marL="0" indent="0">
              <a:buNone/>
            </a:pPr>
            <a:r>
              <a:rPr lang="en-US" sz="1800" dirty="0">
                <a:latin typeface="Calibri" panose="020F0502020204030204" pitchFamily="34" charset="0"/>
              </a:rPr>
              <a:t>&gt;&gt;&gt;str + "TEST" # Prints concatenated string </a:t>
            </a:r>
          </a:p>
          <a:p>
            <a:endParaRPr lang="en-US" dirty="0"/>
          </a:p>
        </p:txBody>
      </p:sp>
    </p:spTree>
    <p:extLst>
      <p:ext uri="{BB962C8B-B14F-4D97-AF65-F5344CB8AC3E}">
        <p14:creationId xmlns:p14="http://schemas.microsoft.com/office/powerpoint/2010/main" val="284766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2B67-CA2A-9AA6-5E0C-5E34B7DD6573}"/>
              </a:ext>
            </a:extLst>
          </p:cNvPr>
          <p:cNvSpPr>
            <a:spLocks noGrp="1"/>
          </p:cNvSpPr>
          <p:nvPr>
            <p:ph type="title"/>
          </p:nvPr>
        </p:nvSpPr>
        <p:spPr/>
        <p:txBody>
          <a:bodyPr/>
          <a:lstStyle/>
          <a:p>
            <a:r>
              <a:rPr lang="en-US" sz="2400" dirty="0">
                <a:solidFill>
                  <a:schemeClr val="accent4"/>
                </a:solidFill>
                <a:latin typeface="Segoe UI" panose="020B0502040204020203" pitchFamily="34" charset="0"/>
              </a:rPr>
              <a:t>STRING OPERATIONS</a:t>
            </a:r>
          </a:p>
        </p:txBody>
      </p:sp>
      <p:pic>
        <p:nvPicPr>
          <p:cNvPr id="5" name="Content Placeholder 4">
            <a:extLst>
              <a:ext uri="{FF2B5EF4-FFF2-40B4-BE49-F238E27FC236}">
                <a16:creationId xmlns:a16="http://schemas.microsoft.com/office/drawing/2014/main" id="{2D1FA46C-7821-6FFB-9289-613A9AA0E5C6}"/>
              </a:ext>
            </a:extLst>
          </p:cNvPr>
          <p:cNvPicPr>
            <a:picLocks noGrp="1" noChangeAspect="1"/>
          </p:cNvPicPr>
          <p:nvPr>
            <p:ph idx="1"/>
          </p:nvPr>
        </p:nvPicPr>
        <p:blipFill rotWithShape="1">
          <a:blip r:embed="rId2"/>
          <a:srcRect l="32878" t="36849" r="10959" b="17697"/>
          <a:stretch/>
        </p:blipFill>
        <p:spPr>
          <a:xfrm>
            <a:off x="950575" y="1690688"/>
            <a:ext cx="9710474" cy="4418564"/>
          </a:xfrm>
        </p:spPr>
      </p:pic>
    </p:spTree>
    <p:extLst>
      <p:ext uri="{BB962C8B-B14F-4D97-AF65-F5344CB8AC3E}">
        <p14:creationId xmlns:p14="http://schemas.microsoft.com/office/powerpoint/2010/main" val="32457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FC5-AFDA-0C93-A6F5-3CAD6649A4B5}"/>
              </a:ext>
            </a:extLst>
          </p:cNvPr>
          <p:cNvSpPr>
            <a:spLocks noGrp="1"/>
          </p:cNvSpPr>
          <p:nvPr>
            <p:ph type="title"/>
          </p:nvPr>
        </p:nvSpPr>
        <p:spPr/>
        <p:txBody>
          <a:bodyPr/>
          <a:lstStyle/>
          <a:p>
            <a:r>
              <a:rPr lang="en-US" sz="2400" dirty="0">
                <a:solidFill>
                  <a:schemeClr val="accent4"/>
                </a:solidFill>
                <a:latin typeface="Segoe UI" panose="020B0502040204020203" pitchFamily="34" charset="0"/>
              </a:rPr>
              <a:t>STRING METHODS</a:t>
            </a:r>
          </a:p>
        </p:txBody>
      </p:sp>
      <p:sp>
        <p:nvSpPr>
          <p:cNvPr id="3" name="Content Placeholder 2">
            <a:extLst>
              <a:ext uri="{FF2B5EF4-FFF2-40B4-BE49-F238E27FC236}">
                <a16:creationId xmlns:a16="http://schemas.microsoft.com/office/drawing/2014/main" id="{21333732-49ED-4DFF-75CB-4AAEFFA50194}"/>
              </a:ext>
            </a:extLst>
          </p:cNvPr>
          <p:cNvSpPr>
            <a:spLocks noGrp="1"/>
          </p:cNvSpPr>
          <p:nvPr>
            <p:ph idx="1"/>
          </p:nvPr>
        </p:nvSpPr>
        <p:spPr/>
        <p:txBody>
          <a:bodyPr/>
          <a:lstStyle/>
          <a:p>
            <a:pPr marL="0" indent="0">
              <a:buClr>
                <a:schemeClr val="bg1"/>
              </a:buClr>
              <a:buNone/>
            </a:pPr>
            <a:r>
              <a:rPr lang="en-US" sz="1800" dirty="0">
                <a:latin typeface="Calibri" panose="020F0502020204030204" pitchFamily="34" charset="0"/>
              </a:rPr>
              <a:t>STRINGS are </a:t>
            </a:r>
            <a:r>
              <a:rPr lang="en-US" sz="1800" dirty="0" err="1">
                <a:latin typeface="Calibri" panose="020F0502020204030204" pitchFamily="34" charset="0"/>
              </a:rPr>
              <a:t>classes.They</a:t>
            </a:r>
            <a:r>
              <a:rPr lang="en-US" sz="1800" dirty="0">
                <a:latin typeface="Calibri" panose="020F0502020204030204" pitchFamily="34" charset="0"/>
              </a:rPr>
              <a:t> come inbuilt with lots of useful </a:t>
            </a:r>
            <a:r>
              <a:rPr lang="en-US" sz="1800" dirty="0" err="1">
                <a:latin typeface="Calibri" panose="020F0502020204030204" pitchFamily="34" charset="0"/>
              </a:rPr>
              <a:t>methods.Lots</a:t>
            </a:r>
            <a:r>
              <a:rPr lang="en-US" sz="1800" dirty="0">
                <a:latin typeface="Calibri" panose="020F0502020204030204" pitchFamily="34" charset="0"/>
              </a:rPr>
              <a:t> of string editing stuff becomes easy to carry out because of these inbuilt </a:t>
            </a:r>
            <a:r>
              <a:rPr lang="en-US" sz="1800" dirty="0" err="1">
                <a:latin typeface="Calibri" panose="020F0502020204030204" pitchFamily="34" charset="0"/>
              </a:rPr>
              <a:t>methods.So</a:t>
            </a:r>
            <a:r>
              <a:rPr lang="en-US" sz="1800" dirty="0">
                <a:latin typeface="Calibri" panose="020F0502020204030204" pitchFamily="34" charset="0"/>
              </a:rPr>
              <a:t> here are a few important string methods .</a:t>
            </a:r>
          </a:p>
          <a:p>
            <a:pPr marL="0" indent="0">
              <a:buClr>
                <a:schemeClr val="bg1"/>
              </a:buClr>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 &gt;&gt;&gt;</a:t>
            </a:r>
            <a:r>
              <a:rPr lang="en-US" sz="1800" dirty="0" err="1">
                <a:latin typeface="Calibri" panose="020F0502020204030204" pitchFamily="34" charset="0"/>
              </a:rPr>
              <a:t>sTr</a:t>
            </a:r>
            <a:r>
              <a:rPr lang="en-US" sz="1800" dirty="0">
                <a:latin typeface="Calibri" panose="020F0502020204030204" pitchFamily="34" charset="0"/>
              </a:rPr>
              <a:t> = ‘Python’ #Len :  Calculate the length of  a string</a:t>
            </a:r>
          </a:p>
          <a:p>
            <a:pPr marL="0" indent="0">
              <a:buNone/>
            </a:pPr>
            <a:r>
              <a:rPr lang="en-US" sz="1800" dirty="0">
                <a:latin typeface="Calibri" panose="020F0502020204030204" pitchFamily="34" charset="0"/>
              </a:rPr>
              <a:t>&gt;&gt; </a:t>
            </a:r>
            <a:r>
              <a:rPr lang="en-US" sz="1800" dirty="0" err="1">
                <a:latin typeface="Calibri" panose="020F0502020204030204" pitchFamily="34" charset="0"/>
              </a:rPr>
              <a:t>len</a:t>
            </a:r>
            <a:r>
              <a:rPr lang="en-US" sz="1800" dirty="0">
                <a:latin typeface="Calibri" panose="020F0502020204030204" pitchFamily="34" charset="0"/>
              </a:rPr>
              <a:t>(</a:t>
            </a:r>
            <a:r>
              <a:rPr lang="en-US" sz="1800" dirty="0" err="1">
                <a:latin typeface="Calibri" panose="020F0502020204030204" pitchFamily="34" charset="0"/>
              </a:rPr>
              <a:t>sTr</a:t>
            </a:r>
            <a:r>
              <a:rPr lang="en-US" sz="1800" dirty="0">
                <a:latin typeface="Calibri" panose="020F0502020204030204" pitchFamily="34" charset="0"/>
              </a:rPr>
              <a:t>)</a:t>
            </a:r>
          </a:p>
          <a:p>
            <a:pPr marL="0" indent="0">
              <a:buNone/>
            </a:pPr>
            <a:r>
              <a:rPr lang="en-US" sz="1800" dirty="0">
                <a:latin typeface="Calibri" panose="020F0502020204030204" pitchFamily="34" charset="0"/>
              </a:rPr>
              <a:t>	6</a:t>
            </a:r>
          </a:p>
          <a:p>
            <a:endParaRPr lang="en-US" dirty="0"/>
          </a:p>
        </p:txBody>
      </p:sp>
    </p:spTree>
    <p:extLst>
      <p:ext uri="{BB962C8B-B14F-4D97-AF65-F5344CB8AC3E}">
        <p14:creationId xmlns:p14="http://schemas.microsoft.com/office/powerpoint/2010/main" val="369484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89D3-159F-18A3-244D-9DFD055D8792}"/>
              </a:ext>
            </a:extLst>
          </p:cNvPr>
          <p:cNvSpPr>
            <a:spLocks noGrp="1"/>
          </p:cNvSpPr>
          <p:nvPr>
            <p:ph type="title"/>
          </p:nvPr>
        </p:nvSpPr>
        <p:spPr/>
        <p:txBody>
          <a:bodyPr>
            <a:normAutofit/>
          </a:bodyPr>
          <a:lstStyle/>
          <a:p>
            <a:r>
              <a:rPr lang="en-US" sz="2400" dirty="0">
                <a:solidFill>
                  <a:schemeClr val="accent4"/>
                </a:solidFill>
                <a:latin typeface="Segoe UI" panose="020B0502040204020203" pitchFamily="34" charset="0"/>
              </a:rPr>
              <a:t>STRING METHODS</a:t>
            </a:r>
          </a:p>
        </p:txBody>
      </p:sp>
      <p:sp>
        <p:nvSpPr>
          <p:cNvPr id="3" name="Content Placeholder 2">
            <a:extLst>
              <a:ext uri="{FF2B5EF4-FFF2-40B4-BE49-F238E27FC236}">
                <a16:creationId xmlns:a16="http://schemas.microsoft.com/office/drawing/2014/main" id="{92B6C1C6-A603-CF17-373F-9D37180EC5B9}"/>
              </a:ext>
            </a:extLst>
          </p:cNvPr>
          <p:cNvSpPr>
            <a:spLocks noGrp="1"/>
          </p:cNvSpPr>
          <p:nvPr>
            <p:ph idx="1"/>
          </p:nvPr>
        </p:nvSpPr>
        <p:spPr>
          <a:xfrm>
            <a:off x="838200" y="1470991"/>
            <a:ext cx="10515600" cy="4705972"/>
          </a:xfrm>
        </p:spPr>
        <p:txBody>
          <a:bodyPr/>
          <a:lstStyle/>
          <a:p>
            <a:pPr marL="0" indent="0">
              <a:buClr>
                <a:schemeClr val="bg1"/>
              </a:buClr>
              <a:buNone/>
            </a:pPr>
            <a:r>
              <a:rPr lang="en-US" sz="1800" b="1" i="1" u="sng" dirty="0"/>
              <a:t>Replace : </a:t>
            </a:r>
            <a:r>
              <a:rPr lang="en-US" sz="1800" dirty="0"/>
              <a:t>The replace() method replaces a specified phrase with another specified phrase.</a:t>
            </a:r>
          </a:p>
          <a:p>
            <a:pPr marL="0" indent="0">
              <a:buClr>
                <a:schemeClr val="bg1"/>
              </a:buClr>
              <a:buNone/>
            </a:pPr>
            <a:r>
              <a:rPr lang="en-US" sz="1800" dirty="0"/>
              <a:t> </a:t>
            </a:r>
            <a:r>
              <a:rPr lang="en-US" sz="1800" b="1" i="1" u="sng" dirty="0"/>
              <a:t>Syntax :</a:t>
            </a:r>
            <a:r>
              <a:rPr lang="en-US" sz="1800" i="1" dirty="0"/>
              <a:t>   </a:t>
            </a:r>
            <a:r>
              <a:rPr lang="en-US" sz="1800" dirty="0" err="1"/>
              <a:t>string.replace</a:t>
            </a:r>
            <a:r>
              <a:rPr lang="en-US" sz="1800" dirty="0"/>
              <a:t>(</a:t>
            </a:r>
            <a:r>
              <a:rPr lang="en-US" sz="1800" dirty="0" err="1"/>
              <a:t>oldvalue</a:t>
            </a:r>
            <a:r>
              <a:rPr lang="en-US" sz="1800" dirty="0"/>
              <a:t>, </a:t>
            </a:r>
            <a:r>
              <a:rPr lang="en-US" sz="1800" dirty="0" err="1"/>
              <a:t>newvalue</a:t>
            </a:r>
            <a:r>
              <a:rPr lang="en-US" sz="1800" dirty="0"/>
              <a:t>, count)</a:t>
            </a:r>
          </a:p>
          <a:p>
            <a:endParaRPr lang="en-US" dirty="0"/>
          </a:p>
        </p:txBody>
      </p:sp>
      <p:pic>
        <p:nvPicPr>
          <p:cNvPr id="5" name="Picture 4">
            <a:extLst>
              <a:ext uri="{FF2B5EF4-FFF2-40B4-BE49-F238E27FC236}">
                <a16:creationId xmlns:a16="http://schemas.microsoft.com/office/drawing/2014/main" id="{E14DC1DF-9DC9-AC59-4721-7964889E23BE}"/>
              </a:ext>
            </a:extLst>
          </p:cNvPr>
          <p:cNvPicPr>
            <a:picLocks noChangeAspect="1"/>
          </p:cNvPicPr>
          <p:nvPr/>
        </p:nvPicPr>
        <p:blipFill rotWithShape="1">
          <a:blip r:embed="rId2"/>
          <a:srcRect l="30978" t="44829" r="26087" b="29072"/>
          <a:stretch/>
        </p:blipFill>
        <p:spPr>
          <a:xfrm>
            <a:off x="968391" y="2597426"/>
            <a:ext cx="6956409" cy="2531165"/>
          </a:xfrm>
          <a:prstGeom prst="rect">
            <a:avLst/>
          </a:prstGeom>
        </p:spPr>
      </p:pic>
      <p:sp>
        <p:nvSpPr>
          <p:cNvPr id="7" name="TextBox 6">
            <a:extLst>
              <a:ext uri="{FF2B5EF4-FFF2-40B4-BE49-F238E27FC236}">
                <a16:creationId xmlns:a16="http://schemas.microsoft.com/office/drawing/2014/main" id="{22F94D65-327B-3A31-C4DC-EFEF6575C41D}"/>
              </a:ext>
            </a:extLst>
          </p:cNvPr>
          <p:cNvSpPr txBox="1"/>
          <p:nvPr/>
        </p:nvSpPr>
        <p:spPr>
          <a:xfrm>
            <a:off x="838200" y="4960290"/>
            <a:ext cx="6096000" cy="1200329"/>
          </a:xfrm>
          <a:prstGeom prst="rect">
            <a:avLst/>
          </a:prstGeom>
          <a:noFill/>
        </p:spPr>
        <p:txBody>
          <a:bodyPr wrap="square">
            <a:spAutoFit/>
          </a:bodyPr>
          <a:lstStyle/>
          <a:p>
            <a:r>
              <a:rPr lang="en-US" sz="1800" b="1" u="sng" dirty="0">
                <a:latin typeface="+mj-lt"/>
              </a:rPr>
              <a:t>Usage :</a:t>
            </a:r>
            <a:r>
              <a:rPr lang="en-US" sz="1800" dirty="0">
                <a:latin typeface="+mj-lt"/>
              </a:rPr>
              <a:t> </a:t>
            </a:r>
          </a:p>
          <a:p>
            <a:r>
              <a:rPr lang="en-US" sz="1800" dirty="0">
                <a:latin typeface="+mj-lt"/>
              </a:rPr>
              <a:t>&gt;&gt;&gt; txt = "one </a:t>
            </a:r>
            <a:r>
              <a:rPr lang="en-US" sz="1800" dirty="0" err="1">
                <a:latin typeface="+mj-lt"/>
              </a:rPr>
              <a:t>one</a:t>
            </a:r>
            <a:r>
              <a:rPr lang="en-US" sz="1800" dirty="0">
                <a:latin typeface="+mj-lt"/>
              </a:rPr>
              <a:t> was a race horse, two </a:t>
            </a:r>
            <a:r>
              <a:rPr lang="en-US" sz="1800" dirty="0" err="1">
                <a:latin typeface="+mj-lt"/>
              </a:rPr>
              <a:t>two</a:t>
            </a:r>
            <a:r>
              <a:rPr lang="en-US" sz="1800" dirty="0">
                <a:latin typeface="+mj-lt"/>
              </a:rPr>
              <a:t> was one too.“</a:t>
            </a:r>
          </a:p>
          <a:p>
            <a:r>
              <a:rPr lang="en-US" sz="1800" dirty="0">
                <a:latin typeface="+mj-lt"/>
              </a:rPr>
              <a:t>&gt;&gt;&gt; </a:t>
            </a:r>
            <a:r>
              <a:rPr lang="en-US" sz="1800" dirty="0" err="1">
                <a:latin typeface="+mj-lt"/>
              </a:rPr>
              <a:t>txt.replace</a:t>
            </a:r>
            <a:r>
              <a:rPr lang="en-US" sz="1800" dirty="0">
                <a:latin typeface="+mj-lt"/>
              </a:rPr>
              <a:t>('</a:t>
            </a:r>
            <a:r>
              <a:rPr lang="en-US" sz="1800" dirty="0" err="1">
                <a:latin typeface="+mj-lt"/>
              </a:rPr>
              <a:t>one','three</a:t>
            </a:r>
            <a:r>
              <a:rPr lang="en-US" sz="1800" dirty="0">
                <a:latin typeface="+mj-lt"/>
              </a:rPr>
              <a:t>')</a:t>
            </a:r>
          </a:p>
          <a:p>
            <a:r>
              <a:rPr lang="en-US" sz="1800" dirty="0">
                <a:latin typeface="+mj-lt"/>
              </a:rPr>
              <a:t>'three </a:t>
            </a:r>
            <a:r>
              <a:rPr lang="en-US" sz="1800" dirty="0" err="1">
                <a:latin typeface="+mj-lt"/>
              </a:rPr>
              <a:t>three</a:t>
            </a:r>
            <a:r>
              <a:rPr lang="en-US" sz="1800" dirty="0">
                <a:latin typeface="+mj-lt"/>
              </a:rPr>
              <a:t> was a race horse, two </a:t>
            </a:r>
            <a:r>
              <a:rPr lang="en-US" sz="1800" dirty="0" err="1">
                <a:latin typeface="+mj-lt"/>
              </a:rPr>
              <a:t>two</a:t>
            </a:r>
            <a:r>
              <a:rPr lang="en-US" sz="1800" dirty="0">
                <a:latin typeface="+mj-lt"/>
              </a:rPr>
              <a:t> was three too.'</a:t>
            </a:r>
          </a:p>
        </p:txBody>
      </p:sp>
    </p:spTree>
    <p:extLst>
      <p:ext uri="{BB962C8B-B14F-4D97-AF65-F5344CB8AC3E}">
        <p14:creationId xmlns:p14="http://schemas.microsoft.com/office/powerpoint/2010/main" val="298980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89D3-159F-18A3-244D-9DFD055D8792}"/>
              </a:ext>
            </a:extLst>
          </p:cNvPr>
          <p:cNvSpPr>
            <a:spLocks noGrp="1"/>
          </p:cNvSpPr>
          <p:nvPr>
            <p:ph type="title"/>
          </p:nvPr>
        </p:nvSpPr>
        <p:spPr>
          <a:xfrm>
            <a:off x="838200" y="365125"/>
            <a:ext cx="10515600" cy="1940753"/>
          </a:xfrm>
        </p:spPr>
        <p:txBody>
          <a:bodyPr>
            <a:normAutofit fontScale="90000"/>
          </a:bodyPr>
          <a:lstStyle/>
          <a:p>
            <a:pPr marL="0" indent="0">
              <a:buNone/>
            </a:pPr>
            <a:br>
              <a:rPr lang="en-US" sz="2700" dirty="0">
                <a:solidFill>
                  <a:schemeClr val="accent4"/>
                </a:solidFill>
                <a:latin typeface="Segoe UI" panose="020B0502040204020203" pitchFamily="34" charset="0"/>
              </a:rPr>
            </a:br>
            <a:r>
              <a:rPr lang="en-US" sz="2700" dirty="0">
                <a:solidFill>
                  <a:schemeClr val="accent4"/>
                </a:solidFill>
                <a:latin typeface="Segoe UI" panose="020B0502040204020203" pitchFamily="34" charset="0"/>
              </a:rPr>
              <a:t>STRING METHODS </a:t>
            </a:r>
            <a:br>
              <a:rPr lang="en-US" sz="2700" dirty="0">
                <a:solidFill>
                  <a:schemeClr val="accent4"/>
                </a:solidFill>
                <a:latin typeface="Segoe UI" panose="020B0502040204020203" pitchFamily="34" charset="0"/>
              </a:rPr>
            </a:br>
            <a:br>
              <a:rPr lang="en-US" sz="4400" dirty="0">
                <a:solidFill>
                  <a:schemeClr val="accent4"/>
                </a:solidFill>
              </a:rPr>
            </a:br>
            <a:r>
              <a:rPr lang="en-US" sz="1800" b="1" i="1" u="sng" dirty="0"/>
              <a:t>Find : </a:t>
            </a:r>
            <a:r>
              <a:rPr lang="en-US" sz="1800" dirty="0"/>
              <a:t>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a:t>
            </a:r>
            <a:br>
              <a:rPr lang="en-US" sz="4400" dirty="0"/>
            </a:br>
            <a:r>
              <a:rPr lang="en-US" sz="2000" b="1" u="sng" dirty="0"/>
              <a:t>Syntax</a:t>
            </a:r>
            <a:r>
              <a:rPr lang="en-US" sz="2000" dirty="0"/>
              <a:t> : </a:t>
            </a:r>
            <a:r>
              <a:rPr lang="en-US" sz="2000" dirty="0" err="1"/>
              <a:t>string.find</a:t>
            </a:r>
            <a:r>
              <a:rPr lang="en-US" sz="2000" dirty="0"/>
              <a:t>(value, start, end)</a:t>
            </a:r>
            <a:br>
              <a:rPr lang="en-US" sz="4400" dirty="0"/>
            </a:br>
            <a:endParaRPr lang="en-US" dirty="0"/>
          </a:p>
        </p:txBody>
      </p:sp>
      <p:sp>
        <p:nvSpPr>
          <p:cNvPr id="3" name="Content Placeholder 2">
            <a:extLst>
              <a:ext uri="{FF2B5EF4-FFF2-40B4-BE49-F238E27FC236}">
                <a16:creationId xmlns:a16="http://schemas.microsoft.com/office/drawing/2014/main" id="{92B6C1C6-A603-CF17-373F-9D37180EC5B9}"/>
              </a:ext>
            </a:extLst>
          </p:cNvPr>
          <p:cNvSpPr>
            <a:spLocks noGrp="1"/>
          </p:cNvSpPr>
          <p:nvPr>
            <p:ph idx="1"/>
          </p:nvPr>
        </p:nvSpPr>
        <p:spPr>
          <a:xfrm>
            <a:off x="838200" y="2305877"/>
            <a:ext cx="10515600" cy="3871085"/>
          </a:xfrm>
        </p:spPr>
        <p:txBody>
          <a:bodyPr/>
          <a:lstStyle/>
          <a:p>
            <a:endParaRPr lang="en-US" sz="1600" b="1" u="sng" dirty="0">
              <a:latin typeface="+mj-lt"/>
            </a:endParaRPr>
          </a:p>
          <a:p>
            <a:endParaRPr lang="en-US" sz="1600" b="1" u="sng" dirty="0">
              <a:latin typeface="+mj-lt"/>
            </a:endParaRPr>
          </a:p>
          <a:p>
            <a:endParaRPr lang="en-US" sz="1600" b="1" u="sng" dirty="0">
              <a:latin typeface="+mj-lt"/>
            </a:endParaRPr>
          </a:p>
          <a:p>
            <a:endParaRPr lang="en-US" sz="1600" b="1" u="sng" dirty="0">
              <a:latin typeface="+mj-lt"/>
            </a:endParaRPr>
          </a:p>
          <a:p>
            <a:endParaRPr lang="en-US" sz="1600" b="1" u="sng" dirty="0">
              <a:latin typeface="+mj-lt"/>
            </a:endParaRPr>
          </a:p>
          <a:p>
            <a:endParaRPr lang="en-US" sz="1600" b="1" u="sng" dirty="0">
              <a:latin typeface="+mj-lt"/>
            </a:endParaRPr>
          </a:p>
          <a:p>
            <a:r>
              <a:rPr lang="en-US" sz="1600" b="1" u="sng" dirty="0">
                <a:latin typeface="+mj-lt"/>
              </a:rPr>
              <a:t>Usage</a:t>
            </a:r>
            <a:r>
              <a:rPr lang="en-US" sz="1600" dirty="0">
                <a:latin typeface="+mj-lt"/>
              </a:rPr>
              <a:t> :  Where is the first occurrence of the letter ‘e’.</a:t>
            </a:r>
          </a:p>
          <a:p>
            <a:r>
              <a:rPr lang="en-US" sz="1600" dirty="0">
                <a:latin typeface="+mj-lt"/>
              </a:rPr>
              <a:t>&gt;&gt;&gt; txt = "Hello, welcome to my world."</a:t>
            </a:r>
          </a:p>
          <a:p>
            <a:r>
              <a:rPr lang="en-US" sz="1600" dirty="0">
                <a:latin typeface="+mj-lt"/>
              </a:rPr>
              <a:t>&gt;&gt;&gt; x = </a:t>
            </a:r>
            <a:r>
              <a:rPr lang="en-US" sz="1600" dirty="0" err="1">
                <a:latin typeface="+mj-lt"/>
              </a:rPr>
              <a:t>txt.find</a:t>
            </a:r>
            <a:r>
              <a:rPr lang="en-US" sz="1600" dirty="0">
                <a:latin typeface="+mj-lt"/>
              </a:rPr>
              <a:t>("e")</a:t>
            </a:r>
          </a:p>
          <a:p>
            <a:r>
              <a:rPr lang="en-US" sz="1600" dirty="0">
                <a:latin typeface="+mj-lt"/>
              </a:rPr>
              <a:t>&gt;&gt;&gt; x</a:t>
            </a:r>
          </a:p>
          <a:p>
            <a:r>
              <a:rPr lang="en-US" sz="1600" dirty="0">
                <a:latin typeface="+mj-lt"/>
              </a:rPr>
              <a:t>1</a:t>
            </a:r>
          </a:p>
          <a:p>
            <a:endParaRPr lang="en-US" dirty="0"/>
          </a:p>
        </p:txBody>
      </p:sp>
      <p:pic>
        <p:nvPicPr>
          <p:cNvPr id="6" name="Picture 5">
            <a:extLst>
              <a:ext uri="{FF2B5EF4-FFF2-40B4-BE49-F238E27FC236}">
                <a16:creationId xmlns:a16="http://schemas.microsoft.com/office/drawing/2014/main" id="{F88EC84C-147C-8048-01DC-FFA7C3DAF4A5}"/>
              </a:ext>
            </a:extLst>
          </p:cNvPr>
          <p:cNvPicPr>
            <a:picLocks noChangeAspect="1"/>
          </p:cNvPicPr>
          <p:nvPr/>
        </p:nvPicPr>
        <p:blipFill rotWithShape="1">
          <a:blip r:embed="rId2"/>
          <a:srcRect l="29565" t="47342" r="23261" b="35065"/>
          <a:stretch/>
        </p:blipFill>
        <p:spPr>
          <a:xfrm>
            <a:off x="980659" y="2305876"/>
            <a:ext cx="9255908" cy="1940753"/>
          </a:xfrm>
          <a:prstGeom prst="rect">
            <a:avLst/>
          </a:prstGeom>
        </p:spPr>
      </p:pic>
    </p:spTree>
    <p:extLst>
      <p:ext uri="{BB962C8B-B14F-4D97-AF65-F5344CB8AC3E}">
        <p14:creationId xmlns:p14="http://schemas.microsoft.com/office/powerpoint/2010/main" val="308336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TotalTime>
  <Words>2052</Words>
  <Application>Microsoft Office PowerPoint</Application>
  <PresentationFormat>Widescreen</PresentationFormat>
  <Paragraphs>221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Consolas</vt:lpstr>
      <vt:lpstr>Consolas</vt:lpstr>
      <vt:lpstr>Nunito</vt:lpstr>
      <vt:lpstr>Segoe UI</vt:lpstr>
      <vt:lpstr>Source Sans Pro</vt:lpstr>
      <vt:lpstr>Verdana</vt:lpstr>
      <vt:lpstr>Wingdings</vt:lpstr>
      <vt:lpstr>Office Theme</vt:lpstr>
      <vt:lpstr>Session 5 </vt:lpstr>
      <vt:lpstr>PowerPoint Presentation</vt:lpstr>
      <vt:lpstr>Python Strings (Cntd..)</vt:lpstr>
      <vt:lpstr>Python Strings – Indexing &amp; Slicing</vt:lpstr>
      <vt:lpstr>Python Strings – Indexing &amp; Slicing</vt:lpstr>
      <vt:lpstr>STRING OPERATIONS</vt:lpstr>
      <vt:lpstr>STRING METHODS</vt:lpstr>
      <vt:lpstr>STRING METHODS</vt:lpstr>
      <vt:lpstr> STRING METHODS   Find : 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Syntax : string.find(value, start, end) </vt:lpstr>
      <vt:lpstr>Contd…..</vt:lpstr>
      <vt:lpstr>STRING METHODS  Split : Split a string into a list where each word is a list item. You can specify the separator, default separator is any whitespace. Note : When maxsplit is specified, the list will contain the specified number of elements plus one. Syntax : string.split(separator,max) </vt:lpstr>
      <vt:lpstr> STRING METHODS  Join all items in a tuple into a string, using a hash character as separator. The join() method takes all items in an iterable and joins them into one string.  The join() method takes all items in an iterable and joins them into one string. Syntax : string.join(iterable) </vt:lpstr>
      <vt:lpstr>Python Strings – String Operations</vt:lpstr>
      <vt:lpstr>Python String center() Method </vt:lpstr>
      <vt:lpstr>Python String count() Method</vt:lpstr>
      <vt:lpstr>Python String count() Method: Decode() is a method specified in Strings in Python 2. This method is used to convert from one encoding scheme, in which argument string is encoded to the desired encoding scheme. This works opposite to the encode. It accepts the encoding of the encoding string to decode it and returns the original string.</vt:lpstr>
      <vt:lpstr>Python Strings – Raw Strings &amp; String Formating operators</vt:lpstr>
      <vt:lpstr>Python Strings – Triple Quotes</vt:lpstr>
      <vt:lpstr>Python Strings – Escape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4 </dc:title>
  <dc:creator>DELL</dc:creator>
  <cp:lastModifiedBy>DELL</cp:lastModifiedBy>
  <cp:revision>2</cp:revision>
  <dcterms:created xsi:type="dcterms:W3CDTF">2023-05-12T08:05:12Z</dcterms:created>
  <dcterms:modified xsi:type="dcterms:W3CDTF">2023-05-12T09:27:29Z</dcterms:modified>
</cp:coreProperties>
</file>