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Inter"/>
      <p:bold r:id="rId24"/>
    </p:embeddedFont>
    <p:embeddedFont>
      <p:font typeface="Century Schoolbook"/>
      <p:regular r:id="rId25"/>
      <p:bold r:id="rId26"/>
      <p:italic r:id="rId27"/>
      <p:boldItalic r:id="rId28"/>
    </p:embeddedFont>
    <p:embeddedFont>
      <p:font typeface="Quattrocen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Z62rRKZoqfqSvwo1zKobHX4xk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031086-3511-4CE8-AF64-C5118484C98E}">
  <a:tblStyle styleId="{99031086-3511-4CE8-AF64-C5118484C98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Inter-bold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Schoolbook-bold.fntdata"/><Relationship Id="rId25" Type="http://schemas.openxmlformats.org/officeDocument/2006/relationships/font" Target="fonts/CenturySchoolbook-regular.fntdata"/><Relationship Id="rId28" Type="http://schemas.openxmlformats.org/officeDocument/2006/relationships/font" Target="fonts/CenturySchoolbook-boldItalic.fntdata"/><Relationship Id="rId27" Type="http://schemas.openxmlformats.org/officeDocument/2006/relationships/font" Target="fonts/CenturySchoolboo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python/ref_tuple_count.asp" TargetMode="External"/><Relationship Id="rId4" Type="http://schemas.openxmlformats.org/officeDocument/2006/relationships/hyperlink" Target="https://www.w3schools.com/python/ref_tuple_index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ynative.com/python-tuple-exercise-with-solutions/#h-exercise-5-swap-two-tuples-in-python" TargetMode="External"/><Relationship Id="rId4" Type="http://schemas.openxmlformats.org/officeDocument/2006/relationships/hyperlink" Target="https://csiplearninghub.com/important-tuple-questions-in-python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python/python_lists.asp" TargetMode="External"/><Relationship Id="rId4" Type="http://schemas.openxmlformats.org/officeDocument/2006/relationships/hyperlink" Target="https://www.w3schools.com/python/python_sets.asp" TargetMode="External"/><Relationship Id="rId5" Type="http://schemas.openxmlformats.org/officeDocument/2006/relationships/hyperlink" Target="https://www.w3schools.com/python/python_dictionaries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Tuple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838200" y="3253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Python - Loop Tuples:</a:t>
            </a:r>
            <a:b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838200" y="1192696"/>
            <a:ext cx="10515600" cy="4984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can loop through the tuple items by using a for loop.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Iterate through the items and print the values: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thistuple = ("apple", "banana", "cherry")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for x in thistuple: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  print(x)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Loop Through the Index Numbers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thistuple = ("apple", "banana", "cherry")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for i in range(len(thistuple)):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  print(thistuple[i])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838200" y="516835"/>
            <a:ext cx="10515600" cy="566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Join:Join two tuples: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tuple1 = ("a", "b" , "c")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tuple2 = (1, 2, 3)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tuple3 = tuple1 + tuple2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print(tuple3)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Multiply Tuples: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fruits = ("apple", "banana", "cherry")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mytuple = fruits * 2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print(mytuple)</a:t>
            </a:r>
            <a:endParaRPr sz="1800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838200" y="365125"/>
            <a:ext cx="10515600" cy="84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None/>
            </a:pPr>
            <a:b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 Methods</a:t>
            </a:r>
            <a:b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Python has two built-in methods that you can use on tuples.</a:t>
            </a:r>
            <a:br>
              <a:rPr lang="en-US" sz="4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838200" y="1205948"/>
            <a:ext cx="10515600" cy="497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50" name="Google Shape;150;p12"/>
          <p:cNvGraphicFramePr/>
          <p:nvPr/>
        </p:nvGraphicFramePr>
        <p:xfrm>
          <a:off x="838199" y="11794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{99031086-3511-4CE8-AF64-C5118484C98E}</a:tableStyleId>
              </a:tblPr>
              <a:tblGrid>
                <a:gridCol w="1666425"/>
                <a:gridCol w="66758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Method</a:t>
                      </a:r>
                      <a:endParaRPr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count()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Returns the number of times a specified value occurs in a tuple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index()</a:t>
                      </a:r>
                      <a:endParaRPr sz="1800" u="none" cap="none" strike="noStrike"/>
                    </a:p>
                  </a:txBody>
                  <a:tcPr marT="76200" marB="76200" marR="76200" marL="152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Searches the tuple for a specified value and returns the position of where it was found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12"/>
          <p:cNvSpPr txBox="1"/>
          <p:nvPr/>
        </p:nvSpPr>
        <p:spPr>
          <a:xfrm>
            <a:off x="838199" y="2760428"/>
            <a:ext cx="888559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Count method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Return the number of times the value 5 appears in the tuple: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thistuple = (1, 3, 7, 8, 7, 5, 4, 6, 8, 5)</a:t>
            </a:r>
            <a:b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x = thistuple.count(5)</a:t>
            </a:r>
            <a:b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 b="0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index() 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Search for the first occurrence of the value 8, and return its position: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thistuple = (1, 3, 7, 8, 7, 5, 4, 6, 8, 5)</a:t>
            </a:r>
            <a:br>
              <a:rPr b="0" i="0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x = thistuple.index(8)</a:t>
            </a:r>
            <a:br>
              <a:rPr b="0" i="0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2523" l="28257" r="7706" t="21684"/>
          <a:stretch/>
        </p:blipFill>
        <p:spPr>
          <a:xfrm>
            <a:off x="1550504" y="405551"/>
            <a:ext cx="9782381" cy="565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268356" y="718205"/>
            <a:ext cx="10515600" cy="5421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B41"/>
              </a:buClr>
              <a:buSzPts val="2000"/>
              <a:buNone/>
            </a:pPr>
            <a:r>
              <a:rPr b="1" i="0" lang="en-US" sz="2000">
                <a:solidFill>
                  <a:srgbClr val="1C2B41"/>
                </a:solidFill>
                <a:latin typeface="Inter"/>
                <a:ea typeface="Inter"/>
                <a:cs typeface="Inter"/>
                <a:sym typeface="Inter"/>
              </a:rPr>
              <a:t>Exercise 1: Reverse the tuple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2B41"/>
              </a:buClr>
              <a:buSzPts val="2000"/>
              <a:buNone/>
            </a:pPr>
            <a:r>
              <a:rPr b="1" i="0" lang="en-US" sz="2000">
                <a:solidFill>
                  <a:srgbClr val="1C2B41"/>
                </a:solidFill>
                <a:latin typeface="Inter"/>
                <a:ea typeface="Inter"/>
                <a:cs typeface="Inter"/>
                <a:sym typeface="Inter"/>
              </a:rPr>
              <a:t> Exercise 2: Swap two tuples in Python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1C2B4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2B41"/>
              </a:buClr>
              <a:buSzPts val="2000"/>
              <a:buNone/>
            </a:pPr>
            <a:r>
              <a:rPr b="1" lang="en-US" sz="2000">
                <a:solidFill>
                  <a:srgbClr val="1C2B41"/>
                </a:solidFill>
                <a:latin typeface="Inter"/>
                <a:ea typeface="Inter"/>
                <a:cs typeface="Inter"/>
                <a:sym typeface="Inter"/>
              </a:rPr>
              <a:t>Exercise 3: Write a program to copy elements 44 and 55 from the following tuple into a new tuple.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2B41"/>
              </a:buClr>
              <a:buSzPts val="2000"/>
              <a:buNone/>
            </a:pPr>
            <a:r>
              <a:rPr b="1" lang="en-US" sz="2000">
                <a:solidFill>
                  <a:srgbClr val="1C2B41"/>
                </a:solidFill>
                <a:latin typeface="Inter"/>
                <a:ea typeface="Inter"/>
                <a:cs typeface="Inter"/>
                <a:sym typeface="Inter"/>
              </a:rPr>
              <a:t>tuple1 = (11, 22, 33, 44, 55, 66)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1C2B4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2B41"/>
              </a:buClr>
              <a:buSzPts val="2000"/>
              <a:buNone/>
            </a:pPr>
            <a:r>
              <a:rPr b="1" i="0" lang="en-US" sz="2000" u="sng">
                <a:solidFill>
                  <a:srgbClr val="1C2B4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https://pynative.com/python-tuple-exercise-with-solutions/#h-exercise-5-swap-two-tuples-in-python</a:t>
            </a:r>
            <a:endParaRPr b="1" i="0" sz="2000">
              <a:solidFill>
                <a:srgbClr val="1C2B4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1C2B4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2B41"/>
              </a:buClr>
              <a:buSzPts val="2000"/>
              <a:buNone/>
            </a:pPr>
            <a:r>
              <a:rPr b="1" i="0" lang="en-US" sz="2000" u="sng">
                <a:solidFill>
                  <a:srgbClr val="1C2B4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https://csiplearninghub.com/important-tuple-questions-in-python/</a:t>
            </a:r>
            <a:endParaRPr b="1" i="0" sz="2000">
              <a:solidFill>
                <a:srgbClr val="1C2B4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i="0" sz="2000">
              <a:solidFill>
                <a:srgbClr val="1C2B4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i="0" sz="1200">
              <a:solidFill>
                <a:srgbClr val="1C2B4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1)tuple1 = (10, 20, 30, 40, 50)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tuple1 = tuple1[::-1]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print(tuple1)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2) tuple1 = (11, 22)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tuple2 = (99, 88)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tuple1, tuple2 = tuple2, tuple1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print(tuple2)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print(tuple1)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3) tuple1 = (11, 22, 33, 44, 55, 66)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tuple2 = tuple1[3:-1]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print(tuple2)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838200" y="278296"/>
            <a:ext cx="10515600" cy="5898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US" sz="2000" u="sng">
                <a:latin typeface="Calibri"/>
                <a:ea typeface="Calibri"/>
                <a:cs typeface="Calibri"/>
                <a:sym typeface="Calibri"/>
              </a:rPr>
              <a:t>Stimulants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 What is the output of the following snippet of code?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/>
              <a:t>T1=4,5,6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/>
              <a:t>print(type(T1))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 What is the output of the following snippet of code?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/>
              <a:t>T1=(1,2,3,4,5,6,7,8)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/>
              <a:t>print(T1)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/>
              <a:t>print(T1*2)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/>
              <a:t>print(T1+T1)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/>
              <a:t>print(len(T1)*2)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 What is the output of the following snippet of code?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/>
              <a:t>T1=(1,2,3,4,5,6,7,8)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/>
              <a:t>print(T1[0])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/>
              <a:t>print(T1[-1])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/>
              <a:t>print(T1[2+3])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/>
              <a:t>print(T1[4-1])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/>
              <a:t>print(T1[7%2])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7915" l="5352" r="54385" t="55304"/>
          <a:stretch/>
        </p:blipFill>
        <p:spPr>
          <a:xfrm>
            <a:off x="1484243" y="2358885"/>
            <a:ext cx="7125927" cy="16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/>
        </p:nvSpPr>
        <p:spPr>
          <a:xfrm>
            <a:off x="1484243" y="1550936"/>
            <a:ext cx="59707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 1: &lt;class tuple&gt;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 2: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1484243" y="4374944"/>
            <a:ext cx="63742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 3: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4">
            <a:alphaModFix/>
          </a:blip>
          <a:srcRect b="24239" l="5216" r="90326" t="55847"/>
          <a:stretch/>
        </p:blipFill>
        <p:spPr>
          <a:xfrm>
            <a:off x="2597425" y="4374944"/>
            <a:ext cx="543339" cy="136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Quattrocento Sans"/>
              <a:buNone/>
            </a:pPr>
            <a: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Tuple</a:t>
            </a:r>
            <a:b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Tuples are used to store multiple items in a single variable.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 is one of 4 built-in data types in Python used to store collections of data, the other 3 are 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, 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Set 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and 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Dictionary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, all with different qualities and usage.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tuple is a collection which is ordered and </a:t>
            </a:r>
            <a:r>
              <a:rPr b="1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unchangeable</a:t>
            </a: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Tuples are written with round brackets.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</a:t>
            </a:r>
            <a:r>
              <a:rPr b="0" i="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ur own Python Server</a:t>
            </a:r>
            <a:endParaRPr b="0" i="0"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a Tuple: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b="0" i="0"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(thistuple)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543339"/>
            <a:ext cx="10515600" cy="5633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 Items: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 items are ordered, unchangeable, and allow duplicate values.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 items are indexed, the first item has index [0], the second item has index [1] etc.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None/>
            </a:pPr>
            <a:r>
              <a:rPr b="1" lang="en-US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properties of tuples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Ordered: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When we say that tuples are ordered, it means that the items have a defined order, and that order will not change.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Unchangeable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Tuples are unchangeable, meaning that we cannot change, add or remove items after the tuple has been created.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Immutable: 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This means once we create a tuple, we cannot change it.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Non homogenous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This means that not all the elements in the tuple have to be of the same type. For example, We can have a tuple in which some elements are numbers and some are strings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i="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Allow Duplicates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Since tuples are indexed, they can have items with the same value: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Example: 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Tuples allow duplicate values: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thistuple = ("apple", "banana", "cherry", "apple", "cherry")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print(thistuple)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20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838200" y="228599"/>
            <a:ext cx="10515600" cy="5527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 Length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Print the number of items in the tuple: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7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thistuple = ("apple", "banana", "cherry")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br>
              <a:rPr lang="en-US" sz="17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print(len(thistuple))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Tuple With One Item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One item tuple, remember the comma: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7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thistuple = ("apple",)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br>
              <a:rPr lang="en-US" sz="17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print(type(thistuple))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br>
              <a:rPr lang="en-US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#NOT a tuple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br>
              <a:rPr lang="en-US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thistuple = ("apple")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br>
              <a:rPr lang="en-US" sz="17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7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print(type(thistuple))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3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0" y="360"/>
            <a:ext cx="65" cy="456479"/>
          </a:xfrm>
          <a:prstGeom prst="rect">
            <a:avLst/>
          </a:prstGeom>
          <a:solidFill>
            <a:srgbClr val="E7E9EB"/>
          </a:solidFill>
          <a:ln>
            <a:noFill/>
          </a:ln>
        </p:spPr>
        <p:txBody>
          <a:bodyPr anchorCtr="0" anchor="ctr" bIns="88850" lIns="0" spcFirstLastPara="1" rIns="0" wrap="square" tIns="88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334617" y="145773"/>
            <a:ext cx="10515600" cy="5620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 Items - Data Types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 items can be of any data type: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String, int and boolean data types: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tuple1 = ("apple", "banana", "cherry")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tuple2 = (1, 5, 7, 9, 3)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tuple3 = (True, False, False)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tuple can contain different data types:tuple1 = ("abc", 34, True, 40, "male")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type(): </a:t>
            </a: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mytuple = ("apple", "banana", "cherry")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           print(type(mytuple))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Python Collections (Arrays)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There are four collection data types in the Python programming language: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1800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is a collection which is ordered and changeable. Allows duplicate members.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is a collection which is ordered and unchangeable. Allows duplicate members.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1800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is a collection which is unordered, unchangeable*, and unindexed. No duplicate members.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1800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Dictionary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is a collection which is ordered** and changeable. No duplicate members.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838200" y="365126"/>
            <a:ext cx="10515600" cy="58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attrocento Sans"/>
              <a:buNone/>
            </a:pPr>
            <a:br>
              <a:rPr b="0" i="0"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0" i="0" sz="2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082"/>
              <a:buFont typeface="Quattrocento Sans"/>
              <a:buNone/>
            </a:pPr>
            <a:r>
              <a:rPr b="1" lang="en-US" sz="2422">
                <a:solidFill>
                  <a:srgbClr val="00B050"/>
                </a:solidFill>
              </a:rPr>
              <a:t>Access Tuple Items</a:t>
            </a:r>
            <a:br>
              <a:rPr b="1" lang="en-US" sz="2422">
                <a:solidFill>
                  <a:srgbClr val="00B050"/>
                </a:solidFill>
              </a:rPr>
            </a:br>
            <a:endParaRPr sz="5622"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838200" y="954158"/>
            <a:ext cx="10515600" cy="5222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9090"/>
              <a:buFont typeface="Arial"/>
              <a:buNone/>
            </a:pPr>
            <a:r>
              <a:rPr lang="en-US" sz="2750">
                <a:latin typeface="Century Schoolbook"/>
                <a:ea typeface="Century Schoolbook"/>
                <a:cs typeface="Century Schoolbook"/>
                <a:sym typeface="Century Schoolbook"/>
              </a:rPr>
              <a:t>You can access tuple items by referring to the index number, inside square brackets:</a:t>
            </a:r>
            <a:endParaRPr sz="35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1698"/>
              <a:buFont typeface="Arial"/>
              <a:buNone/>
            </a:pPr>
            <a:r>
              <a:rPr b="1" lang="en-US" sz="26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r>
              <a:rPr lang="en-US" sz="2750">
                <a:latin typeface="Century Schoolbook"/>
                <a:ea typeface="Century Schoolbook"/>
                <a:cs typeface="Century Schoolbook"/>
                <a:sym typeface="Century Schoolbook"/>
              </a:rPr>
              <a:t> Print the second item in the tuple:</a:t>
            </a:r>
            <a:endParaRPr sz="275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thistuple = ("apple", "banana", "cherry")</a:t>
            </a:r>
            <a:b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print(thistuple[1])</a:t>
            </a:r>
            <a:endParaRPr sz="2000">
              <a:solidFill>
                <a:srgbClr val="38761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60317"/>
              <a:buFont typeface="Arial"/>
              <a:buNone/>
            </a:pPr>
            <a:r>
              <a:rPr b="1" lang="en-US" sz="3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Negative Indexing</a:t>
            </a:r>
            <a:endParaRPr sz="40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317"/>
              <a:buFont typeface="Arial"/>
              <a:buNone/>
            </a:pPr>
            <a:r>
              <a:rPr lang="en-US" sz="3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Negative indexing means start from the end.</a:t>
            </a:r>
            <a:endParaRPr sz="3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317"/>
              <a:buFont typeface="Arial"/>
              <a:buNone/>
            </a:pPr>
            <a:r>
              <a:rPr lang="en-US" sz="3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-1 refers to the last item, -2 refers to the second last item etc.</a:t>
            </a:r>
            <a:endParaRPr sz="3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4285"/>
              <a:buFont typeface="Arial"/>
              <a:buNone/>
            </a:pPr>
            <a:r>
              <a:t/>
            </a:r>
            <a:endParaRPr sz="35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4285"/>
              <a:buFont typeface="Arial"/>
              <a:buNone/>
            </a:pPr>
            <a: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Example:  Print the last item of the tuple:</a:t>
            </a:r>
            <a:endParaRPr sz="3500">
              <a:solidFill>
                <a:srgbClr val="38761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4285"/>
              <a:buFont typeface="Arial"/>
              <a:buNone/>
            </a:pPr>
            <a: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thistuple = ("apple", "banana", "cherry")</a:t>
            </a:r>
            <a:b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print(thistuple[-1])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5517"/>
              <a:buFont typeface="Arial"/>
              <a:buNone/>
            </a:pPr>
            <a:r>
              <a:rPr lang="en-US" sz="2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Range of Indexes:You can specify a range of indexes by specifying where to start and where to end the range.When specifying a range, the return value will be a new tuple with the specified items.</a:t>
            </a:r>
            <a:endParaRPr sz="2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5517"/>
              <a:buNone/>
            </a:pPr>
            <a:r>
              <a:rPr lang="en-US" sz="2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Example: Return the third, fourth, and fifth item:</a:t>
            </a:r>
            <a:endParaRPr sz="2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5517"/>
              <a:buNone/>
            </a:pPr>
            <a:r>
              <a:t/>
            </a:r>
            <a:endParaRPr sz="2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4285"/>
              <a:buFont typeface="Arial"/>
              <a:buNone/>
            </a:pPr>
            <a: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thistuple = ("apple", "banana", "cherry", "orange", "kiwi", "melon", "mango")</a:t>
            </a:r>
            <a:b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print(thistuple[2:5])</a:t>
            </a:r>
            <a:endParaRPr sz="3500">
              <a:solidFill>
                <a:srgbClr val="38761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4285"/>
              <a:buFont typeface="Arial"/>
              <a:buNone/>
            </a:pPr>
            <a: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print(thistuple[:4])</a:t>
            </a:r>
            <a:endParaRPr sz="3500">
              <a:solidFill>
                <a:srgbClr val="38761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4285"/>
              <a:buFont typeface="Arial"/>
              <a:buNone/>
            </a:pPr>
            <a: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print(thistuple[2:])</a:t>
            </a:r>
            <a:endParaRPr sz="3500">
              <a:solidFill>
                <a:srgbClr val="38761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4285"/>
              <a:buFont typeface="Arial"/>
              <a:buNone/>
            </a:pPr>
            <a: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print(thistuple[-4:-1]) #This example returns the items from index -4 (included) to index -1 (excluded)</a:t>
            </a:r>
            <a:endParaRPr sz="35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4285"/>
              <a:buNone/>
            </a:pPr>
            <a:r>
              <a:t/>
            </a:r>
            <a:endParaRPr sz="35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4285"/>
              <a:buNone/>
            </a:pPr>
            <a:r>
              <a:t/>
            </a:r>
            <a:endParaRPr sz="35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317"/>
              <a:buNone/>
            </a:pPr>
            <a:r>
              <a:rPr b="1" lang="en-US" sz="3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Check if Item Exists</a:t>
            </a:r>
            <a:endParaRPr sz="35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4285"/>
              <a:buNone/>
            </a:pPr>
            <a:r>
              <a:t/>
            </a:r>
            <a:endParaRPr sz="35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4285"/>
              <a:buNone/>
            </a:pPr>
            <a:r>
              <a:t/>
            </a:r>
            <a:endParaRPr sz="3500">
              <a:solidFill>
                <a:srgbClr val="38761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4285"/>
              <a:buFont typeface="Arial"/>
              <a:buNone/>
            </a:pPr>
            <a: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thistuple = ("apple", "banana", "cherry")</a:t>
            </a:r>
            <a:b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 "apple" in thistuple:</a:t>
            </a:r>
            <a:b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3500">
                <a:solidFill>
                  <a:srgbClr val="38761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 print("Yes, 'apple' is in the fruits tuple")</a:t>
            </a:r>
            <a:endParaRPr sz="3500">
              <a:solidFill>
                <a:srgbClr val="38761D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0" y="360"/>
            <a:ext cx="65" cy="456479"/>
          </a:xfrm>
          <a:prstGeom prst="rect">
            <a:avLst/>
          </a:prstGeom>
          <a:solidFill>
            <a:srgbClr val="E7E9EB"/>
          </a:solidFill>
          <a:ln>
            <a:noFill/>
          </a:ln>
        </p:spPr>
        <p:txBody>
          <a:bodyPr anchorCtr="0" anchor="ctr" bIns="88850" lIns="0" spcFirstLastPara="1" rIns="0" wrap="square" tIns="88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838200" y="365125"/>
            <a:ext cx="10515600" cy="522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attrocento Sans"/>
              <a:buNone/>
            </a:pPr>
            <a:br>
              <a:rPr b="0" i="0" lang="en-US" sz="27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-US" sz="2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Update Tuples</a:t>
            </a:r>
            <a:b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38200" y="742122"/>
            <a:ext cx="10515600" cy="5434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Tuples are unchangeable, meaning that you cannot change, add, or remove items once the tuple is created.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But there are some workarounds. You can convert the tuple into a list, change the list, and convert the list back into a tuple.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x = ("apple", "banana", "cherry")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y = list(x)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y[1] = "kiwi"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x = tuple(y)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print(x)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 Items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Since tuples are immutable, they do not have a built-in append() method, but there are other ways to add items to a tuple.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Convert the tuple into a list, add "orange", and convert it back into a tuple: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thistuple = ("apple", "banana", "cherry")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y = list(thistuple)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y.append("orange")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thistuple = tuple(y)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# Following action is not valid for tuples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tup1[0] = 100;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838200" y="365126"/>
            <a:ext cx="10515600" cy="615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/>
              <a:t>Contn…</a:t>
            </a:r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838200" y="1113183"/>
            <a:ext cx="10515600" cy="50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 tuple to a tuple. You are allowed to add tuples to tuples, so if you want to add one item, (or many), create a new tuple with the item(s), and add it to the existing tuple: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a new tuple with the value "orange", and add that tuple: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thistuple = ("apple", "banana", "cherry")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y = ("orange",)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thistuple += y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print(thistuple)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838200" y="365125"/>
            <a:ext cx="10515600" cy="562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None/>
            </a:pPr>
            <a:b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Unpacking a Tuple</a:t>
            </a:r>
            <a:b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When we create a tuple, we normally assign values to it. This is called "packing" a tuple:</a:t>
            </a:r>
            <a:b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838200" y="927652"/>
            <a:ext cx="10515600" cy="534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Example: 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Packing a tuple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fruits = ("apple", "banana", "cherry")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But, in Python, we are also allowed to extract the values back into variables. This is called "unpacking":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 : 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Unpacking a tuple: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fruits = ("apple", "banana", "cherry")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(green, yellow, red) = fruits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print(green)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print(yellow)</a:t>
            </a:r>
            <a:b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print(red)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2023-05-18T13:10:13Z</dcterms:created>
  <dc:creator>DELL</dc:creator>
</cp:coreProperties>
</file>