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6858000" cx="12192000"/>
  <p:notesSz cx="6858000" cy="9144000"/>
  <p:embeddedFontLst>
    <p:embeddedFont>
      <p:font typeface="Roboto"/>
      <p:regular r:id="rId55"/>
      <p:bold r:id="rId56"/>
      <p:italic r:id="rId57"/>
      <p:boldItalic r:id="rId58"/>
    </p:embeddedFont>
    <p:embeddedFont>
      <p:font typeface="Garamond"/>
      <p:regular r:id="rId59"/>
      <p:bold r:id="rId60"/>
      <p:italic r:id="rId61"/>
      <p:boldItalic r:id="rId62"/>
    </p:embeddedFont>
    <p:embeddedFont>
      <p:font typeface="Helvetica Neue"/>
      <p:regular r:id="rId63"/>
      <p:bold r:id="rId64"/>
      <p:italic r:id="rId65"/>
      <p:boldItalic r:id="rId66"/>
    </p:embeddedFont>
    <p:embeddedFont>
      <p:font typeface="Gill Sans"/>
      <p:regular r:id="rId67"/>
      <p:bold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9" roundtripDataSignature="AMtx7mgWY07LVSh/Vxu9PAiLjOtxweRl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910A8C-C3FC-4C8B-996C-14F81F3E59D4}">
  <a:tblStyle styleId="{E2910A8C-C3FC-4C8B-996C-14F81F3E59D4}"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Garamond-boldItalic.fntdata"/><Relationship Id="rId61" Type="http://schemas.openxmlformats.org/officeDocument/2006/relationships/font" Target="fonts/Garamond-italic.fntdata"/><Relationship Id="rId20" Type="http://schemas.openxmlformats.org/officeDocument/2006/relationships/slide" Target="slides/slide13.xml"/><Relationship Id="rId64" Type="http://schemas.openxmlformats.org/officeDocument/2006/relationships/font" Target="fonts/HelveticaNeue-bold.fntdata"/><Relationship Id="rId63" Type="http://schemas.openxmlformats.org/officeDocument/2006/relationships/font" Target="fonts/HelveticaNeue-regular.fntdata"/><Relationship Id="rId22" Type="http://schemas.openxmlformats.org/officeDocument/2006/relationships/slide" Target="slides/slide15.xml"/><Relationship Id="rId66" Type="http://schemas.openxmlformats.org/officeDocument/2006/relationships/font" Target="fonts/HelveticaNeue-boldItalic.fntdata"/><Relationship Id="rId21" Type="http://schemas.openxmlformats.org/officeDocument/2006/relationships/slide" Target="slides/slide14.xml"/><Relationship Id="rId65" Type="http://schemas.openxmlformats.org/officeDocument/2006/relationships/font" Target="fonts/HelveticaNeue-italic.fntdata"/><Relationship Id="rId24" Type="http://schemas.openxmlformats.org/officeDocument/2006/relationships/slide" Target="slides/slide17.xml"/><Relationship Id="rId68" Type="http://schemas.openxmlformats.org/officeDocument/2006/relationships/font" Target="fonts/GillSans-bold.fntdata"/><Relationship Id="rId23" Type="http://schemas.openxmlformats.org/officeDocument/2006/relationships/slide" Target="slides/slide16.xml"/><Relationship Id="rId67" Type="http://schemas.openxmlformats.org/officeDocument/2006/relationships/font" Target="fonts/GillSans-regular.fntdata"/><Relationship Id="rId60" Type="http://schemas.openxmlformats.org/officeDocument/2006/relationships/font" Target="fonts/Garamond-bold.fntdata"/><Relationship Id="rId26" Type="http://schemas.openxmlformats.org/officeDocument/2006/relationships/slide" Target="slides/slide19.xml"/><Relationship Id="rId25" Type="http://schemas.openxmlformats.org/officeDocument/2006/relationships/slide" Target="slides/slide18.xml"/><Relationship Id="rId69" Type="http://customschemas.google.com/relationships/presentationmetadata" Target="meta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regular.fntdata"/><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Roboto-italic.fntdata"/><Relationship Id="rId12" Type="http://schemas.openxmlformats.org/officeDocument/2006/relationships/slide" Target="slides/slide5.xml"/><Relationship Id="rId56" Type="http://schemas.openxmlformats.org/officeDocument/2006/relationships/font" Target="fonts/Roboto-bold.fntdata"/><Relationship Id="rId15" Type="http://schemas.openxmlformats.org/officeDocument/2006/relationships/slide" Target="slides/slide8.xml"/><Relationship Id="rId59" Type="http://schemas.openxmlformats.org/officeDocument/2006/relationships/font" Target="fonts/Garamond-regular.fntdata"/><Relationship Id="rId14" Type="http://schemas.openxmlformats.org/officeDocument/2006/relationships/slide" Target="slides/slide7.xml"/><Relationship Id="rId58"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about Miles</a:t>
            </a:r>
            <a:endParaRPr/>
          </a:p>
        </p:txBody>
      </p:sp>
      <p:sp>
        <p:nvSpPr>
          <p:cNvPr id="184" name="Google Shape;1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253" name="Google Shape;25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98ca161c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498ca161ce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498ca161ce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498ca161c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498ca161c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2498ca161ce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98ca1600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98ca1600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498ca1600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98ca161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498ca161c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2498ca161c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383" name="Google Shape;38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98ca161ce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498ca161ce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2498ca161ce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98ca161c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498ca161ce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2498ca161ce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450" name="Google Shape;45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458" name="Google Shape;45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465" name="Google Shape;465;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472" name="Google Shape;47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479" name="Google Shape;47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487" name="Google Shape;48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500" name="Google Shape;500;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506" name="Google Shape;506;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212" name="Google Shape;21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226" name="Google Shape;2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234" name="Google Shape;2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52400" lvl="0" marL="228600" rtl="0" algn="l">
              <a:spcBef>
                <a:spcPts val="0"/>
              </a:spcBef>
              <a:spcAft>
                <a:spcPts val="0"/>
              </a:spcAft>
              <a:buClr>
                <a:schemeClr val="dk1"/>
              </a:buClr>
              <a:buSzPts val="1200"/>
              <a:buFont typeface="Calibri"/>
              <a:buNone/>
            </a:pPr>
            <a:r>
              <a:t/>
            </a:r>
            <a:endParaRPr/>
          </a:p>
        </p:txBody>
      </p:sp>
      <p:sp>
        <p:nvSpPr>
          <p:cNvPr id="244" name="Google Shape;24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x" tx="0" sx="35000" ty="0" sy="40000"/>
        </a:blipFill>
      </p:bgPr>
    </p:bg>
    <p:spTree>
      <p:nvGrpSpPr>
        <p:cNvPr id="94" name="Shape 94"/>
        <p:cNvGrpSpPr/>
        <p:nvPr/>
      </p:nvGrpSpPr>
      <p:grpSpPr>
        <a:xfrm>
          <a:off x="0" y="0"/>
          <a:ext cx="0" cy="0"/>
          <a:chOff x="0" y="0"/>
          <a:chExt cx="0" cy="0"/>
        </a:xfrm>
      </p:grpSpPr>
      <p:sp>
        <p:nvSpPr>
          <p:cNvPr id="95" name="Google Shape;95;p55"/>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3200"/>
              <a:buFont typeface="Bookman Old Style"/>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5"/>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lt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97" name="Google Shape;97;p55"/>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8" name="Google Shape;98;p55"/>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9" name="Google Shape;99;p55"/>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0" name="Google Shape;100;p55"/>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01" name="Google Shape;101;p5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sz="1600"/>
          </a:p>
        </p:txBody>
      </p:sp>
    </p:spTree>
  </p:cSld>
  <p:clrMapOvr>
    <a:masterClrMapping/>
  </p:clrMapOvr>
  <p:extLst>
    <p:ext uri="{DCECCB84-F9BA-43D5-87BE-67443E8EF086}">
      <p15:sldGuideLst>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4" name="Shape 104"/>
        <p:cNvGrpSpPr/>
        <p:nvPr/>
      </p:nvGrpSpPr>
      <p:grpSpPr>
        <a:xfrm>
          <a:off x="0" y="0"/>
          <a:ext cx="0" cy="0"/>
          <a:chOff x="0" y="0"/>
          <a:chExt cx="0" cy="0"/>
        </a:xfrm>
      </p:grpSpPr>
      <p:sp>
        <p:nvSpPr>
          <p:cNvPr id="105" name="Google Shape;105;p5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5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sz="1600">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
        <p:nvSpPr>
          <p:cNvPr id="109" name="Google Shape;109;p56"/>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10" name="Shape 110"/>
        <p:cNvGrpSpPr/>
        <p:nvPr/>
      </p:nvGrpSpPr>
      <p:grpSpPr>
        <a:xfrm>
          <a:off x="0" y="0"/>
          <a:ext cx="0" cy="0"/>
          <a:chOff x="0" y="0"/>
          <a:chExt cx="0" cy="0"/>
        </a:xfrm>
      </p:grpSpPr>
      <p:sp>
        <p:nvSpPr>
          <p:cNvPr id="111" name="Google Shape;111;p57"/>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57"/>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3" name="Google Shape;113;p57"/>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4" name="Google Shape;114;p57"/>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5" name="Google Shape;115;p5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sz="1600">
                <a:solidFill>
                  <a:srgbClr val="002060"/>
                </a:solidFill>
                <a:latin typeface="Bookman Old Style"/>
                <a:ea typeface="Bookman Old Style"/>
                <a:cs typeface="Bookman Old Style"/>
                <a:sym typeface="Bookman Old Style"/>
              </a:defRPr>
            </a:lvl1pPr>
            <a:lvl2pPr indent="0" lvl="1" marL="0" algn="l">
              <a:spcBef>
                <a:spcPts val="0"/>
              </a:spcBef>
              <a:buNone/>
              <a:defRPr b="0" sz="1600">
                <a:solidFill>
                  <a:srgbClr val="002060"/>
                </a:solidFill>
                <a:latin typeface="Bookman Old Style"/>
                <a:ea typeface="Bookman Old Style"/>
                <a:cs typeface="Bookman Old Style"/>
                <a:sym typeface="Bookman Old Style"/>
              </a:defRPr>
            </a:lvl2pPr>
            <a:lvl3pPr indent="0" lvl="2" marL="0" algn="l">
              <a:spcBef>
                <a:spcPts val="0"/>
              </a:spcBef>
              <a:buNone/>
              <a:defRPr b="0" sz="1600">
                <a:solidFill>
                  <a:srgbClr val="002060"/>
                </a:solidFill>
                <a:latin typeface="Bookman Old Style"/>
                <a:ea typeface="Bookman Old Style"/>
                <a:cs typeface="Bookman Old Style"/>
                <a:sym typeface="Bookman Old Style"/>
              </a:defRPr>
            </a:lvl3pPr>
            <a:lvl4pPr indent="0" lvl="3" marL="0" algn="l">
              <a:spcBef>
                <a:spcPts val="0"/>
              </a:spcBef>
              <a:buNone/>
              <a:defRPr b="0" sz="1600">
                <a:solidFill>
                  <a:srgbClr val="002060"/>
                </a:solidFill>
                <a:latin typeface="Bookman Old Style"/>
                <a:ea typeface="Bookman Old Style"/>
                <a:cs typeface="Bookman Old Style"/>
                <a:sym typeface="Bookman Old Style"/>
              </a:defRPr>
            </a:lvl4pPr>
            <a:lvl5pPr indent="0" lvl="4" marL="0" algn="l">
              <a:spcBef>
                <a:spcPts val="0"/>
              </a:spcBef>
              <a:buNone/>
              <a:defRPr b="0" sz="1600">
                <a:solidFill>
                  <a:srgbClr val="002060"/>
                </a:solidFill>
                <a:latin typeface="Bookman Old Style"/>
                <a:ea typeface="Bookman Old Style"/>
                <a:cs typeface="Bookman Old Style"/>
                <a:sym typeface="Bookman Old Style"/>
              </a:defRPr>
            </a:lvl5pPr>
            <a:lvl6pPr indent="0" lvl="5" marL="0" algn="l">
              <a:spcBef>
                <a:spcPts val="0"/>
              </a:spcBef>
              <a:buNone/>
              <a:defRPr b="0" sz="1600">
                <a:solidFill>
                  <a:srgbClr val="002060"/>
                </a:solidFill>
                <a:latin typeface="Bookman Old Style"/>
                <a:ea typeface="Bookman Old Style"/>
                <a:cs typeface="Bookman Old Style"/>
                <a:sym typeface="Bookman Old Style"/>
              </a:defRPr>
            </a:lvl6pPr>
            <a:lvl7pPr indent="0" lvl="6" marL="0" algn="l">
              <a:spcBef>
                <a:spcPts val="0"/>
              </a:spcBef>
              <a:buNone/>
              <a:defRPr b="0" sz="1600">
                <a:solidFill>
                  <a:srgbClr val="002060"/>
                </a:solidFill>
                <a:latin typeface="Bookman Old Style"/>
                <a:ea typeface="Bookman Old Style"/>
                <a:cs typeface="Bookman Old Style"/>
                <a:sym typeface="Bookman Old Style"/>
              </a:defRPr>
            </a:lvl7pPr>
            <a:lvl8pPr indent="0" lvl="7" marL="0" algn="l">
              <a:spcBef>
                <a:spcPts val="0"/>
              </a:spcBef>
              <a:buNone/>
              <a:defRPr b="0" sz="1600">
                <a:solidFill>
                  <a:srgbClr val="002060"/>
                </a:solidFill>
                <a:latin typeface="Bookman Old Style"/>
                <a:ea typeface="Bookman Old Style"/>
                <a:cs typeface="Bookman Old Style"/>
                <a:sym typeface="Bookman Old Style"/>
              </a:defRPr>
            </a:lvl8pPr>
            <a:lvl9pPr indent="0" lvl="8" marL="0" algn="l">
              <a:spcBef>
                <a:spcPts val="0"/>
              </a:spcBef>
              <a:buNone/>
              <a:defRPr b="0" sz="1600">
                <a:solidFill>
                  <a:srgbClr val="002060"/>
                </a:solidFill>
                <a:latin typeface="Bookman Old Style"/>
                <a:ea typeface="Bookman Old Style"/>
                <a:cs typeface="Bookman Old Style"/>
                <a:sym typeface="Bookman Old Styl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58"/>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58"/>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8"/>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58"/>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4" name="Google Shape;124;p58"/>
          <p:cNvSpPr txBox="1"/>
          <p:nvPr>
            <p:ph idx="2" type="body"/>
          </p:nvPr>
        </p:nvSpPr>
        <p:spPr>
          <a:xfrm>
            <a:off x="6176264"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59"/>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59"/>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8" name="Google Shape;128;p59"/>
          <p:cNvSpPr txBox="1"/>
          <p:nvPr>
            <p:ph idx="2" type="body"/>
          </p:nvPr>
        </p:nvSpPr>
        <p:spPr>
          <a:xfrm>
            <a:off x="6197601"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9" name="Google Shape;129;p5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2" name="Google Shape;132;p59"/>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3" name="Google Shape;133;p59"/>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60"/>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6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
        <p:nvSpPr>
          <p:cNvPr id="139" name="Google Shape;139;p60"/>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40" name="Shape 140"/>
        <p:cNvGrpSpPr/>
        <p:nvPr/>
      </p:nvGrpSpPr>
      <p:grpSpPr>
        <a:xfrm>
          <a:off x="0" y="0"/>
          <a:ext cx="0" cy="0"/>
          <a:chOff x="0" y="0"/>
          <a:chExt cx="0" cy="0"/>
        </a:xfrm>
      </p:grpSpPr>
      <p:sp>
        <p:nvSpPr>
          <p:cNvPr id="141" name="Google Shape;141;p6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44" name="Google Shape;144;p61"/>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45" name="Google Shape;145;p61"/>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6" name="Shape 146"/>
        <p:cNvGrpSpPr/>
        <p:nvPr/>
      </p:nvGrpSpPr>
      <p:grpSpPr>
        <a:xfrm>
          <a:off x="0" y="0"/>
          <a:ext cx="0" cy="0"/>
          <a:chOff x="0" y="0"/>
          <a:chExt cx="0" cy="0"/>
        </a:xfrm>
      </p:grpSpPr>
      <p:sp>
        <p:nvSpPr>
          <p:cNvPr id="147" name="Google Shape;147;p62"/>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62"/>
          <p:cNvSpPr txBox="1"/>
          <p:nvPr>
            <p:ph idx="1" type="body"/>
          </p:nvPr>
        </p:nvSpPr>
        <p:spPr>
          <a:xfrm>
            <a:off x="8432800" y="1219201"/>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49" name="Google Shape;149;p62"/>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2"/>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52" name="Google Shape;152;p62"/>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53" name="Google Shape;153;p62"/>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154" name="Google Shape;154;p62"/>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5" name="Google Shape;155;p62"/>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56" name="Shape 156"/>
        <p:cNvGrpSpPr/>
        <p:nvPr/>
      </p:nvGrpSpPr>
      <p:grpSpPr>
        <a:xfrm>
          <a:off x="0" y="0"/>
          <a:ext cx="0" cy="0"/>
          <a:chOff x="0" y="0"/>
          <a:chExt cx="0" cy="0"/>
        </a:xfrm>
      </p:grpSpPr>
      <p:sp>
        <p:nvSpPr>
          <p:cNvPr id="157" name="Google Shape;157;p63"/>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63"/>
          <p:cNvSpPr/>
          <p:nvPr>
            <p:ph idx="2" type="pic"/>
          </p:nvPr>
        </p:nvSpPr>
        <p:spPr>
          <a:xfrm>
            <a:off x="609600" y="1905000"/>
            <a:ext cx="10972800" cy="4270248"/>
          </a:xfrm>
          <a:prstGeom prst="rect">
            <a:avLst/>
          </a:prstGeom>
          <a:solidFill>
            <a:schemeClr val="dk1"/>
          </a:solidFill>
          <a:ln>
            <a:noFill/>
          </a:ln>
        </p:spPr>
      </p:sp>
      <p:sp>
        <p:nvSpPr>
          <p:cNvPr id="159" name="Google Shape;159;p63"/>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0" name="Google Shape;160;p63"/>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3"/>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6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63" name="Google Shape;163;p63"/>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64" name="Google Shape;164;p63"/>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5" name="Google Shape;165;p63"/>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6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64"/>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9" name="Google Shape;169;p6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2" name="Shape 172"/>
        <p:cNvGrpSpPr/>
        <p:nvPr/>
      </p:nvGrpSpPr>
      <p:grpSpPr>
        <a:xfrm>
          <a:off x="0" y="0"/>
          <a:ext cx="0" cy="0"/>
          <a:chOff x="0" y="0"/>
          <a:chExt cx="0" cy="0"/>
        </a:xfrm>
      </p:grpSpPr>
      <p:sp>
        <p:nvSpPr>
          <p:cNvPr id="173" name="Google Shape;173;p65"/>
          <p:cNvSpPr txBox="1"/>
          <p:nvPr>
            <p:ph type="title"/>
          </p:nvPr>
        </p:nvSpPr>
        <p:spPr>
          <a:xfrm rot="5400000">
            <a:off x="7285038" y="1828802"/>
            <a:ext cx="5851525"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6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5" name="Google Shape;175;p6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6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1" sz="1400">
                <a:solidFill>
                  <a:srgbClr val="FFFFFF"/>
                </a:solidFill>
              </a:defRPr>
            </a:lvl1pPr>
            <a:lvl2pPr indent="0" lvl="1" marL="0" algn="l">
              <a:spcBef>
                <a:spcPts val="0"/>
              </a:spcBef>
              <a:buNone/>
              <a:defRPr b="1" sz="1400">
                <a:solidFill>
                  <a:srgbClr val="FFFFFF"/>
                </a:solidFill>
              </a:defRPr>
            </a:lvl2pPr>
            <a:lvl3pPr indent="0" lvl="2" marL="0" algn="l">
              <a:spcBef>
                <a:spcPts val="0"/>
              </a:spcBef>
              <a:buNone/>
              <a:defRPr b="1" sz="1400">
                <a:solidFill>
                  <a:srgbClr val="FFFFFF"/>
                </a:solidFill>
              </a:defRPr>
            </a:lvl3pPr>
            <a:lvl4pPr indent="0" lvl="3" marL="0" algn="l">
              <a:spcBef>
                <a:spcPts val="0"/>
              </a:spcBef>
              <a:buNone/>
              <a:defRPr b="1" sz="1400">
                <a:solidFill>
                  <a:srgbClr val="FFFFFF"/>
                </a:solidFill>
              </a:defRPr>
            </a:lvl4pPr>
            <a:lvl5pPr indent="0" lvl="4" marL="0" algn="l">
              <a:spcBef>
                <a:spcPts val="0"/>
              </a:spcBef>
              <a:buNone/>
              <a:defRPr b="1" sz="1400">
                <a:solidFill>
                  <a:srgbClr val="FFFFFF"/>
                </a:solidFill>
              </a:defRPr>
            </a:lvl5pPr>
            <a:lvl6pPr indent="0" lvl="5" marL="0" algn="l">
              <a:spcBef>
                <a:spcPts val="0"/>
              </a:spcBef>
              <a:buNone/>
              <a:defRPr b="1" sz="1400">
                <a:solidFill>
                  <a:srgbClr val="FFFFFF"/>
                </a:solidFill>
              </a:defRPr>
            </a:lvl6pPr>
            <a:lvl7pPr indent="0" lvl="6" marL="0" algn="l">
              <a:spcBef>
                <a:spcPts val="0"/>
              </a:spcBef>
              <a:buNone/>
              <a:defRPr b="1" sz="1400">
                <a:solidFill>
                  <a:srgbClr val="FFFFFF"/>
                </a:solidFill>
              </a:defRPr>
            </a:lvl7pPr>
            <a:lvl8pPr indent="0" lvl="7" marL="0" algn="l">
              <a:spcBef>
                <a:spcPts val="0"/>
              </a:spcBef>
              <a:buNone/>
              <a:defRPr b="1" sz="1400">
                <a:solidFill>
                  <a:srgbClr val="FFFFFF"/>
                </a:solidFill>
              </a:defRPr>
            </a:lvl8pPr>
            <a:lvl9pPr indent="0" lvl="8" marL="0" algn="l">
              <a:spcBef>
                <a:spcPts val="0"/>
              </a:spcBef>
              <a:buNone/>
              <a:defRPr b="1" sz="1400">
                <a:solidFill>
                  <a:srgbClr val="FFFFFF"/>
                </a:solidFill>
              </a:defRPr>
            </a:lvl9pPr>
          </a:lstStyle>
          <a:p>
            <a:pPr indent="0" lvl="0" marL="0" rtl="0" algn="l">
              <a:spcBef>
                <a:spcPts val="0"/>
              </a:spcBef>
              <a:spcAft>
                <a:spcPts val="0"/>
              </a:spcAft>
              <a:buNone/>
            </a:pPr>
            <a:fld id="{00000000-1234-1234-1234-123412341234}" type="slidenum">
              <a:rPr lang="en-US"/>
              <a:t>‹#›</a:t>
            </a:fld>
            <a:endParaRPr b="0">
              <a:solidFill>
                <a:srgbClr val="002060"/>
              </a:solidFill>
            </a:endParaRPr>
          </a:p>
        </p:txBody>
      </p:sp>
      <p:cxnSp>
        <p:nvCxnSpPr>
          <p:cNvPr id="178" name="Google Shape;178;p65"/>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79" name="Google Shape;179;p65"/>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80" name="Google Shape;180;p65"/>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4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4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4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4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5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1"/>
          <p:cNvSpPr/>
          <p:nvPr>
            <p:ph idx="2" type="pic"/>
          </p:nvPr>
        </p:nvSpPr>
        <p:spPr>
          <a:xfrm>
            <a:off x="5183188" y="987425"/>
            <a:ext cx="6172200" cy="4873625"/>
          </a:xfrm>
          <a:prstGeom prst="rect">
            <a:avLst/>
          </a:prstGeom>
          <a:noFill/>
          <a:ln>
            <a:noFill/>
          </a:ln>
        </p:spPr>
      </p:sp>
      <p:sp>
        <p:nvSpPr>
          <p:cNvPr id="69" name="Google Shape;69;p5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9pPr>
          </a:lstStyle>
          <a:p/>
        </p:txBody>
      </p:sp>
      <p:sp>
        <p:nvSpPr>
          <p:cNvPr id="12" name="Google Shape;1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3" name="Google Shape;1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aramond"/>
                <a:ea typeface="Garamond"/>
                <a:cs typeface="Garamond"/>
                <a:sym typeface="Garamond"/>
              </a:defRPr>
            </a:lvl1pPr>
            <a:lvl2pPr indent="0" lvl="1" marL="0" marR="0" rtl="0" algn="r">
              <a:spcBef>
                <a:spcPts val="0"/>
              </a:spcBef>
              <a:buNone/>
              <a:defRPr b="0" i="0" sz="1200" u="none" cap="none" strike="noStrike">
                <a:solidFill>
                  <a:srgbClr val="888888"/>
                </a:solidFill>
                <a:latin typeface="Garamond"/>
                <a:ea typeface="Garamond"/>
                <a:cs typeface="Garamond"/>
                <a:sym typeface="Garamond"/>
              </a:defRPr>
            </a:lvl2pPr>
            <a:lvl3pPr indent="0" lvl="2" marL="0" marR="0" rtl="0" algn="r">
              <a:spcBef>
                <a:spcPts val="0"/>
              </a:spcBef>
              <a:buNone/>
              <a:defRPr b="0" i="0" sz="1200" u="none" cap="none" strike="noStrike">
                <a:solidFill>
                  <a:srgbClr val="888888"/>
                </a:solidFill>
                <a:latin typeface="Garamond"/>
                <a:ea typeface="Garamond"/>
                <a:cs typeface="Garamond"/>
                <a:sym typeface="Garamond"/>
              </a:defRPr>
            </a:lvl3pPr>
            <a:lvl4pPr indent="0" lvl="3" marL="0" marR="0" rtl="0" algn="r">
              <a:spcBef>
                <a:spcPts val="0"/>
              </a:spcBef>
              <a:buNone/>
              <a:defRPr b="0" i="0" sz="1200" u="none" cap="none" strike="noStrike">
                <a:solidFill>
                  <a:srgbClr val="888888"/>
                </a:solidFill>
                <a:latin typeface="Garamond"/>
                <a:ea typeface="Garamond"/>
                <a:cs typeface="Garamond"/>
                <a:sym typeface="Garamond"/>
              </a:defRPr>
            </a:lvl4pPr>
            <a:lvl5pPr indent="0" lvl="4" marL="0" marR="0" rtl="0" algn="r">
              <a:spcBef>
                <a:spcPts val="0"/>
              </a:spcBef>
              <a:buNone/>
              <a:defRPr b="0" i="0" sz="1200" u="none" cap="none" strike="noStrike">
                <a:solidFill>
                  <a:srgbClr val="888888"/>
                </a:solidFill>
                <a:latin typeface="Garamond"/>
                <a:ea typeface="Garamond"/>
                <a:cs typeface="Garamond"/>
                <a:sym typeface="Garamond"/>
              </a:defRPr>
            </a:lvl5pPr>
            <a:lvl6pPr indent="0" lvl="5" marL="0" marR="0" rtl="0" algn="r">
              <a:spcBef>
                <a:spcPts val="0"/>
              </a:spcBef>
              <a:buNone/>
              <a:defRPr b="0" i="0" sz="1200" u="none" cap="none" strike="noStrike">
                <a:solidFill>
                  <a:srgbClr val="888888"/>
                </a:solidFill>
                <a:latin typeface="Garamond"/>
                <a:ea typeface="Garamond"/>
                <a:cs typeface="Garamond"/>
                <a:sym typeface="Garamond"/>
              </a:defRPr>
            </a:lvl6pPr>
            <a:lvl7pPr indent="0" lvl="6" marL="0" marR="0" rtl="0" algn="r">
              <a:spcBef>
                <a:spcPts val="0"/>
              </a:spcBef>
              <a:buNone/>
              <a:defRPr b="0" i="0" sz="1200" u="none" cap="none" strike="noStrike">
                <a:solidFill>
                  <a:srgbClr val="888888"/>
                </a:solidFill>
                <a:latin typeface="Garamond"/>
                <a:ea typeface="Garamond"/>
                <a:cs typeface="Garamond"/>
                <a:sym typeface="Garamond"/>
              </a:defRPr>
            </a:lvl7pPr>
            <a:lvl8pPr indent="0" lvl="7" marL="0" marR="0" rtl="0" algn="r">
              <a:spcBef>
                <a:spcPts val="0"/>
              </a:spcBef>
              <a:buNone/>
              <a:defRPr b="0" i="0" sz="1200" u="none" cap="none" strike="noStrike">
                <a:solidFill>
                  <a:srgbClr val="888888"/>
                </a:solidFill>
                <a:latin typeface="Garamond"/>
                <a:ea typeface="Garamond"/>
                <a:cs typeface="Garamond"/>
                <a:sym typeface="Garamond"/>
              </a:defRPr>
            </a:lvl8pPr>
            <a:lvl9pPr indent="0" lvl="8" marL="0" marR="0" rtl="0" algn="r">
              <a:spcBef>
                <a:spcPts val="0"/>
              </a:spcBef>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pic>
        <p:nvPicPr>
          <p:cNvPr descr="A close up of a sign&#10;&#10;Description generated with very high confidence" id="15" name="Google Shape;15;p42"/>
          <p:cNvPicPr preferRelativeResize="0"/>
          <p:nvPr/>
        </p:nvPicPr>
        <p:blipFill rotWithShape="1">
          <a:blip r:embed="rId1">
            <a:alphaModFix/>
          </a:blip>
          <a:srcRect b="0" l="0" r="0" t="0"/>
          <a:stretch/>
        </p:blipFill>
        <p:spPr>
          <a:xfrm>
            <a:off x="11013413" y="-43271"/>
            <a:ext cx="1178587" cy="4866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5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54"/>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549EB2"/>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8" name="Google Shape;88;p5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89" name="Google Shape;89;p5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400">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0" name="Google Shape;90;p5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400">
                <a:solidFill>
                  <a:srgbClr val="002060"/>
                </a:solidFill>
                <a:latin typeface="Gill Sans"/>
                <a:ea typeface="Gill Sans"/>
                <a:cs typeface="Gill Sans"/>
                <a:sym typeface="Gill Sans"/>
              </a:defRPr>
            </a:lvl1pPr>
            <a:lvl2pPr indent="0" lvl="1" marL="0" marR="0" rtl="0" algn="l">
              <a:spcBef>
                <a:spcPts val="0"/>
              </a:spcBef>
              <a:buNone/>
              <a:defRPr b="0" sz="1400">
                <a:solidFill>
                  <a:srgbClr val="002060"/>
                </a:solidFill>
                <a:latin typeface="Gill Sans"/>
                <a:ea typeface="Gill Sans"/>
                <a:cs typeface="Gill Sans"/>
                <a:sym typeface="Gill Sans"/>
              </a:defRPr>
            </a:lvl2pPr>
            <a:lvl3pPr indent="0" lvl="2" marL="0" marR="0" rtl="0" algn="l">
              <a:spcBef>
                <a:spcPts val="0"/>
              </a:spcBef>
              <a:buNone/>
              <a:defRPr b="0" sz="1400">
                <a:solidFill>
                  <a:srgbClr val="002060"/>
                </a:solidFill>
                <a:latin typeface="Gill Sans"/>
                <a:ea typeface="Gill Sans"/>
                <a:cs typeface="Gill Sans"/>
                <a:sym typeface="Gill Sans"/>
              </a:defRPr>
            </a:lvl3pPr>
            <a:lvl4pPr indent="0" lvl="3" marL="0" marR="0" rtl="0" algn="l">
              <a:spcBef>
                <a:spcPts val="0"/>
              </a:spcBef>
              <a:buNone/>
              <a:defRPr b="0" sz="1400">
                <a:solidFill>
                  <a:srgbClr val="002060"/>
                </a:solidFill>
                <a:latin typeface="Gill Sans"/>
                <a:ea typeface="Gill Sans"/>
                <a:cs typeface="Gill Sans"/>
                <a:sym typeface="Gill Sans"/>
              </a:defRPr>
            </a:lvl4pPr>
            <a:lvl5pPr indent="0" lvl="4" marL="0" marR="0" rtl="0" algn="l">
              <a:spcBef>
                <a:spcPts val="0"/>
              </a:spcBef>
              <a:buNone/>
              <a:defRPr b="0" sz="1400">
                <a:solidFill>
                  <a:srgbClr val="002060"/>
                </a:solidFill>
                <a:latin typeface="Gill Sans"/>
                <a:ea typeface="Gill Sans"/>
                <a:cs typeface="Gill Sans"/>
                <a:sym typeface="Gill Sans"/>
              </a:defRPr>
            </a:lvl5pPr>
            <a:lvl6pPr indent="0" lvl="5" marL="0" marR="0" rtl="0" algn="l">
              <a:spcBef>
                <a:spcPts val="0"/>
              </a:spcBef>
              <a:buNone/>
              <a:defRPr b="0" sz="1400">
                <a:solidFill>
                  <a:srgbClr val="002060"/>
                </a:solidFill>
                <a:latin typeface="Gill Sans"/>
                <a:ea typeface="Gill Sans"/>
                <a:cs typeface="Gill Sans"/>
                <a:sym typeface="Gill Sans"/>
              </a:defRPr>
            </a:lvl6pPr>
            <a:lvl7pPr indent="0" lvl="6" marL="0" marR="0" rtl="0" algn="l">
              <a:spcBef>
                <a:spcPts val="0"/>
              </a:spcBef>
              <a:buNone/>
              <a:defRPr b="0" sz="1400">
                <a:solidFill>
                  <a:srgbClr val="002060"/>
                </a:solidFill>
                <a:latin typeface="Gill Sans"/>
                <a:ea typeface="Gill Sans"/>
                <a:cs typeface="Gill Sans"/>
                <a:sym typeface="Gill Sans"/>
              </a:defRPr>
            </a:lvl7pPr>
            <a:lvl8pPr indent="0" lvl="7" marL="0" marR="0" rtl="0" algn="l">
              <a:spcBef>
                <a:spcPts val="0"/>
              </a:spcBef>
              <a:buNone/>
              <a:defRPr b="0" sz="1400">
                <a:solidFill>
                  <a:srgbClr val="002060"/>
                </a:solidFill>
                <a:latin typeface="Gill Sans"/>
                <a:ea typeface="Gill Sans"/>
                <a:cs typeface="Gill Sans"/>
                <a:sym typeface="Gill Sans"/>
              </a:defRPr>
            </a:lvl8pPr>
            <a:lvl9pPr indent="0" lvl="8" marL="0" marR="0" rtl="0" algn="l">
              <a:spcBef>
                <a:spcPts val="0"/>
              </a:spcBef>
              <a:buNone/>
              <a:defRPr b="0" sz="1400">
                <a:solidFill>
                  <a:srgbClr val="002060"/>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600"/>
          </a:p>
        </p:txBody>
      </p:sp>
      <p:cxnSp>
        <p:nvCxnSpPr>
          <p:cNvPr id="91" name="Google Shape;91;p54"/>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92" name="Google Shape;92;p54"/>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93" name="Google Shape;93;p54"/>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w3schools.com/python/python_ref_file.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2.jpg"/><Relationship Id="rId4" Type="http://schemas.openxmlformats.org/officeDocument/2006/relationships/hyperlink" Target="https://www.geeksforgeeks.org/python-exception-handlin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
          <p:cNvSpPr txBox="1"/>
          <p:nvPr/>
        </p:nvSpPr>
        <p:spPr>
          <a:xfrm>
            <a:off x="4762179" y="973997"/>
            <a:ext cx="3740554" cy="2215991"/>
          </a:xfrm>
          <a:prstGeom prst="rect">
            <a:avLst/>
          </a:prstGeom>
          <a:noFill/>
          <a:ln>
            <a:noFill/>
          </a:ln>
        </p:spPr>
        <p:txBody>
          <a:bodyPr anchorCtr="0" anchor="t" bIns="0" lIns="0" spcFirstLastPara="1" rIns="0" wrap="square" tIns="0">
            <a:spAutoFit/>
          </a:bodyPr>
          <a:lstStyle/>
          <a:p>
            <a:pPr indent="-2962241" lvl="0" marL="2976718" marR="6096" rtl="0" algn="l">
              <a:lnSpc>
                <a:spcPct val="100000"/>
              </a:lnSpc>
              <a:spcBef>
                <a:spcPts val="0"/>
              </a:spcBef>
              <a:spcAft>
                <a:spcPts val="0"/>
              </a:spcAft>
              <a:buClr>
                <a:srgbClr val="808080"/>
              </a:buClr>
              <a:buSzPts val="7200"/>
              <a:buFont typeface="Times New Roman"/>
              <a:buNone/>
            </a:pPr>
            <a:r>
              <a:rPr b="1" i="0" lang="en-US" sz="7200" u="none" cap="none" strike="noStrike">
                <a:solidFill>
                  <a:srgbClr val="808080"/>
                </a:solidFill>
                <a:latin typeface="Times New Roman"/>
                <a:ea typeface="Times New Roman"/>
                <a:cs typeface="Times New Roman"/>
                <a:sym typeface="Times New Roman"/>
              </a:rPr>
              <a:t>Python </a:t>
            </a:r>
            <a:endParaRPr/>
          </a:p>
          <a:p>
            <a:pPr indent="-2962241" lvl="0" marL="2976718" marR="6096" rtl="0" algn="l">
              <a:lnSpc>
                <a:spcPct val="100000"/>
              </a:lnSpc>
              <a:spcBef>
                <a:spcPts val="0"/>
              </a:spcBef>
              <a:spcAft>
                <a:spcPts val="0"/>
              </a:spcAft>
              <a:buClr>
                <a:schemeClr val="dk1"/>
              </a:buClr>
              <a:buSzPts val="7200"/>
              <a:buFont typeface="Garamond"/>
              <a:buNone/>
            </a:pPr>
            <a:r>
              <a:t/>
            </a:r>
            <a:endParaRPr b="1" i="0" sz="7200" u="none" cap="none" strike="noStrike">
              <a:solidFill>
                <a:srgbClr val="808080"/>
              </a:solidFill>
              <a:latin typeface="Times New Roman"/>
              <a:ea typeface="Times New Roman"/>
              <a:cs typeface="Times New Roman"/>
              <a:sym typeface="Times New Roman"/>
            </a:endParaRPr>
          </a:p>
        </p:txBody>
      </p:sp>
      <p:pic>
        <p:nvPicPr>
          <p:cNvPr descr="A close up of a sign&#10;&#10;Description generated with very high confidence" id="187" name="Google Shape;187;p1"/>
          <p:cNvPicPr preferRelativeResize="0"/>
          <p:nvPr/>
        </p:nvPicPr>
        <p:blipFill rotWithShape="1">
          <a:blip r:embed="rId3">
            <a:alphaModFix/>
          </a:blip>
          <a:srcRect b="0" l="0" r="0" t="0"/>
          <a:stretch/>
        </p:blipFill>
        <p:spPr>
          <a:xfrm>
            <a:off x="3084842" y="2612571"/>
            <a:ext cx="6380703" cy="26344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0"/>
          <p:cNvSpPr txBox="1"/>
          <p:nvPr>
            <p:ph idx="1" type="body"/>
          </p:nvPr>
        </p:nvSpPr>
        <p:spPr>
          <a:xfrm>
            <a:off x="197225" y="655320"/>
            <a:ext cx="11994776" cy="60045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4000"/>
              <a:buNone/>
            </a:pPr>
            <a:r>
              <a:rPr b="1" lang="en-US" sz="4000" u="sng">
                <a:latin typeface="Calibri"/>
                <a:ea typeface="Calibri"/>
                <a:cs typeface="Calibri"/>
                <a:sym typeface="Calibri"/>
              </a:rPr>
              <a:t>MODULES</a:t>
            </a:r>
            <a:endParaRPr/>
          </a:p>
          <a:p>
            <a:pPr indent="0" lvl="0" marL="0" rtl="0" algn="l">
              <a:lnSpc>
                <a:spcPct val="90000"/>
              </a:lnSpc>
              <a:spcBef>
                <a:spcPts val="1000"/>
              </a:spcBef>
              <a:spcAft>
                <a:spcPts val="0"/>
              </a:spcAft>
              <a:buClr>
                <a:schemeClr val="dk1"/>
              </a:buClr>
              <a:buSzPts val="2800"/>
              <a:buNone/>
            </a:pPr>
            <a:r>
              <a:rPr b="1" lang="en-US" u="sng"/>
              <a:t>The from import* function</a:t>
            </a:r>
            <a:endParaRPr b="1" u="sng"/>
          </a:p>
          <a:p>
            <a:pPr indent="0" lvl="0" marL="0" rtl="0" algn="l">
              <a:lnSpc>
                <a:spcPct val="90000"/>
              </a:lnSpc>
              <a:spcBef>
                <a:spcPts val="1000"/>
              </a:spcBef>
              <a:spcAft>
                <a:spcPts val="0"/>
              </a:spcAft>
              <a:buClr>
                <a:schemeClr val="dk1"/>
              </a:buClr>
              <a:buSzPts val="2800"/>
              <a:buNone/>
            </a:pPr>
            <a:r>
              <a:t/>
            </a:r>
            <a:endParaRPr b="1" u="sng"/>
          </a:p>
          <a:p>
            <a:pPr indent="-101600" lvl="0" marL="228600" rtl="0" algn="l">
              <a:lnSpc>
                <a:spcPct val="90000"/>
              </a:lnSpc>
              <a:spcBef>
                <a:spcPts val="1000"/>
              </a:spcBef>
              <a:spcAft>
                <a:spcPts val="0"/>
              </a:spcAft>
              <a:buClr>
                <a:schemeClr val="dk1"/>
              </a:buClr>
              <a:buSzPts val="2000"/>
              <a:buFont typeface="Noto Sans Symbols"/>
              <a:buNone/>
            </a:pPr>
            <a:r>
              <a:t/>
            </a:r>
            <a:endParaRPr sz="2000"/>
          </a:p>
          <a:p>
            <a:pPr indent="-228600" lvl="0" marL="228600" rtl="0" algn="l">
              <a:lnSpc>
                <a:spcPct val="90000"/>
              </a:lnSpc>
              <a:spcBef>
                <a:spcPts val="1000"/>
              </a:spcBef>
              <a:spcAft>
                <a:spcPts val="0"/>
              </a:spcAft>
              <a:buClr>
                <a:schemeClr val="dk1"/>
              </a:buClr>
              <a:buSzPts val="2000"/>
              <a:buFont typeface="Noto Sans Symbols"/>
              <a:buChar char="▪"/>
            </a:pPr>
            <a:r>
              <a:rPr lang="en-US" sz="2000"/>
              <a:t>This imports  all the names from inside the </a:t>
            </a:r>
            <a:r>
              <a:rPr b="1" lang="en-US" sz="2000"/>
              <a:t>module</a:t>
            </a:r>
            <a:r>
              <a:rPr lang="en-US" sz="2000"/>
              <a:t>  directly inside the module’s namespace.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Generally not a good idea as it leads to ‘namespace pollution’.</a:t>
            </a:r>
            <a:endParaRPr/>
          </a:p>
          <a:p>
            <a:pPr indent="0" lvl="0" marL="0" rtl="0" algn="l">
              <a:lnSpc>
                <a:spcPct val="90000"/>
              </a:lnSpc>
              <a:spcBef>
                <a:spcPts val="1000"/>
              </a:spcBef>
              <a:spcAft>
                <a:spcPts val="0"/>
              </a:spcAft>
              <a:buClr>
                <a:schemeClr val="dk1"/>
              </a:buClr>
              <a:buSzPts val="2400"/>
              <a:buNone/>
            </a:pPr>
            <a:r>
              <a:rPr b="1" lang="en-US" sz="2400" u="sng"/>
              <a:t>The reload function</a:t>
            </a:r>
            <a:endParaRPr b="1" sz="2400" u="sng"/>
          </a:p>
          <a:p>
            <a:pPr indent="-228600" lvl="0" marL="228600" rtl="0" algn="l">
              <a:lnSpc>
                <a:spcPct val="90000"/>
              </a:lnSpc>
              <a:spcBef>
                <a:spcPts val="1000"/>
              </a:spcBef>
              <a:spcAft>
                <a:spcPts val="0"/>
              </a:spcAft>
              <a:buClr>
                <a:schemeClr val="dk1"/>
              </a:buClr>
              <a:buSzPts val="2100"/>
              <a:buFont typeface="Noto Sans Symbols"/>
              <a:buChar char="▪"/>
            </a:pPr>
            <a:r>
              <a:rPr lang="en-US" sz="2100"/>
              <a:t>Once a module is imported,  the code inside the modules are improrted only once.</a:t>
            </a:r>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t>After the  first import, the later imports simply do nothing.</a:t>
            </a:r>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t> This is by design. Actually import statements are very heavy and expensive(resource extensive)</a:t>
            </a:r>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t> To do so , use the reload function.</a:t>
            </a:r>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t> Reload, in a sense refreshes the module .</a:t>
            </a:r>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t>The format of the reload function is reload(modulename)</a:t>
            </a:r>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t>To run the reload function,oops, its now a method,  we need  to import  the </a:t>
            </a:r>
            <a:r>
              <a:rPr b="1" lang="en-US" sz="2400"/>
              <a:t>imp</a:t>
            </a:r>
            <a:r>
              <a:rPr lang="en-US" sz="2100"/>
              <a:t> module.</a:t>
            </a:r>
            <a:endParaRPr/>
          </a:p>
          <a:p>
            <a:pPr indent="0" lvl="0" marL="0" rtl="0" algn="l">
              <a:lnSpc>
                <a:spcPct val="90000"/>
              </a:lnSpc>
              <a:spcBef>
                <a:spcPts val="1000"/>
              </a:spcBef>
              <a:spcAft>
                <a:spcPts val="0"/>
              </a:spcAft>
              <a:buClr>
                <a:schemeClr val="dk1"/>
              </a:buClr>
              <a:buSzPts val="2100"/>
              <a:buNone/>
            </a:pPr>
            <a:r>
              <a:t/>
            </a:r>
            <a:endParaRPr sz="2100"/>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p:txBody>
      </p:sp>
      <p:sp>
        <p:nvSpPr>
          <p:cNvPr id="256" name="Google Shape;256;p10"/>
          <p:cNvSpPr txBox="1"/>
          <p:nvPr>
            <p:ph type="title"/>
          </p:nvPr>
        </p:nvSpPr>
        <p:spPr>
          <a:xfrm>
            <a:off x="0" y="0"/>
            <a:ext cx="3801291"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MODULES</a:t>
            </a:r>
            <a:endParaRPr b="1" i="1" sz="2900">
              <a:solidFill>
                <a:schemeClr val="accent4"/>
              </a:solidFill>
            </a:endParaRPr>
          </a:p>
        </p:txBody>
      </p:sp>
      <p:sp>
        <p:nvSpPr>
          <p:cNvPr id="257" name="Google Shape;257;p10"/>
          <p:cNvSpPr/>
          <p:nvPr/>
        </p:nvSpPr>
        <p:spPr>
          <a:xfrm>
            <a:off x="158932" y="1833154"/>
            <a:ext cx="7757160" cy="640080"/>
          </a:xfrm>
          <a:prstGeom prst="rect">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 from  modname import*</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1"/>
          <p:cNvSpPr txBox="1"/>
          <p:nvPr>
            <p:ph type="title"/>
          </p:nvPr>
        </p:nvSpPr>
        <p:spPr>
          <a:xfrm>
            <a:off x="0" y="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Directory function</a:t>
            </a:r>
            <a:endParaRPr/>
          </a:p>
        </p:txBody>
      </p:sp>
      <p:sp>
        <p:nvSpPr>
          <p:cNvPr id="263" name="Google Shape;263;p11"/>
          <p:cNvSpPr txBox="1"/>
          <p:nvPr>
            <p:ph idx="1" type="body"/>
          </p:nvPr>
        </p:nvSpPr>
        <p:spPr>
          <a:xfrm>
            <a:off x="472439" y="888274"/>
            <a:ext cx="11430000" cy="579990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00000"/>
              </a:lnSpc>
              <a:spcBef>
                <a:spcPts val="0"/>
              </a:spcBef>
              <a:spcAft>
                <a:spcPts val="0"/>
              </a:spcAft>
              <a:buClr>
                <a:schemeClr val="dk1"/>
              </a:buClr>
              <a:buSzPct val="100000"/>
              <a:buFont typeface="Noto Sans Symbols"/>
              <a:buChar char="⮚"/>
            </a:pPr>
            <a:r>
              <a:rPr i="1" lang="en-US"/>
              <a:t>The </a:t>
            </a:r>
            <a:r>
              <a:rPr b="1" i="1" lang="en-US"/>
              <a:t>dir()</a:t>
            </a:r>
            <a:r>
              <a:rPr i="1" lang="en-US"/>
              <a:t> function is used to find all components/attributes inside the module.</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The </a:t>
            </a:r>
            <a:r>
              <a:rPr b="1" lang="en-US"/>
              <a:t>dir()</a:t>
            </a:r>
            <a:r>
              <a:rPr lang="en-US"/>
              <a:t> built-in function returns a sorted list of strings containing the names defined by a module.</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The list contains the names of all the modules, variables and functions that are defined in a module. Following is a simple example −</a:t>
            </a:r>
            <a:endParaRPr/>
          </a:p>
          <a:p>
            <a:pPr indent="0" lvl="0" marL="0" rtl="0" algn="l">
              <a:lnSpc>
                <a:spcPct val="100000"/>
              </a:lnSpc>
              <a:spcBef>
                <a:spcPts val="1000"/>
              </a:spcBef>
              <a:spcAft>
                <a:spcPts val="0"/>
              </a:spcAft>
              <a:buClr>
                <a:schemeClr val="dk1"/>
              </a:buClr>
              <a:buSzPct val="100000"/>
              <a:buNone/>
            </a:pPr>
            <a:r>
              <a:rPr i="1" lang="en-US"/>
              <a:t>&gt;&gt;&gt; import math</a:t>
            </a:r>
            <a:endParaRPr/>
          </a:p>
          <a:p>
            <a:pPr indent="0" lvl="0" marL="0" rtl="0" algn="l">
              <a:lnSpc>
                <a:spcPct val="100000"/>
              </a:lnSpc>
              <a:spcBef>
                <a:spcPts val="1000"/>
              </a:spcBef>
              <a:spcAft>
                <a:spcPts val="0"/>
              </a:spcAft>
              <a:buClr>
                <a:schemeClr val="dk1"/>
              </a:buClr>
              <a:buSzPct val="100000"/>
              <a:buNone/>
            </a:pPr>
            <a:r>
              <a:rPr i="1" lang="en-US"/>
              <a:t>&gt;&gt;&gt; print(dir(math))</a:t>
            </a:r>
            <a:endParaRPr/>
          </a:p>
          <a:p>
            <a:pPr indent="-228600" lvl="0" marL="228600" rtl="0" algn="l">
              <a:lnSpc>
                <a:spcPct val="100000"/>
              </a:lnSpc>
              <a:spcBef>
                <a:spcPts val="1000"/>
              </a:spcBef>
              <a:spcAft>
                <a:spcPts val="0"/>
              </a:spcAft>
              <a:buClr>
                <a:schemeClr val="dk1"/>
              </a:buClr>
              <a:buSzPct val="100000"/>
              <a:buFont typeface="Noto Sans Symbols"/>
              <a:buChar char="⮚"/>
            </a:pPr>
            <a:r>
              <a:rPr i="1" lang="en-US"/>
              <a:t>['__doc__', '__loader__', '__name__', '__package__', '__spec__', 'acos', 'acosh', 'asin', 'asinh', 'atan', 'atan2', 'atanh', 'ceil', 'copysign', 'cos', 'cosh', 'degrees', 'e', 'erf', 'erfc', 'exp', 'expm1', 'fabs', 'factorial', 'floor', 'fmod', 'frexp', 'fsum', 'gamma', 'gcd', 'hypot', 'inf', 'isclose', 'isfinite', 'isinf', 'isnan', 'ldexp', 'lgamma', 'log', 'log10', 'log1p', 'log2', 'modf', 'nan', 'pi', 'pow', 'radians', 'sin', 'sinh', 'sqrt', 'tan', 'tanh', 'tau', 'trunc']</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Here, the special string variable __name__ is the module's name, and __file__ is the filename from which the module was loaded.</a:t>
            </a:r>
            <a:endParaRPr i="1"/>
          </a:p>
        </p:txBody>
      </p:sp>
      <p:sp>
        <p:nvSpPr>
          <p:cNvPr id="264" name="Google Shape;264;p11"/>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2"/>
          <p:cNvSpPr txBox="1"/>
          <p:nvPr>
            <p:ph type="title"/>
          </p:nvPr>
        </p:nvSpPr>
        <p:spPr>
          <a:xfrm>
            <a:off x="0" y="1"/>
            <a:ext cx="4389120" cy="5747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LOCATING MODULES</a:t>
            </a:r>
            <a:endParaRPr b="1" i="1" sz="2900">
              <a:solidFill>
                <a:schemeClr val="accent4"/>
              </a:solidFill>
            </a:endParaRPr>
          </a:p>
        </p:txBody>
      </p:sp>
      <p:sp>
        <p:nvSpPr>
          <p:cNvPr id="270" name="Google Shape;270;p12"/>
          <p:cNvSpPr txBox="1"/>
          <p:nvPr>
            <p:ph idx="1" type="body"/>
          </p:nvPr>
        </p:nvSpPr>
        <p:spPr>
          <a:xfrm>
            <a:off x="485502" y="653142"/>
            <a:ext cx="11430000" cy="579990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lang="en-US"/>
              <a:t>When we  import a module, the Python interpreter searches for the module in the following sequences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The current directory.</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If the module is not found, Python then searches each directory in the shell variable PYTHONPATH.</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If all else fails, Python checks the default path. On UNIX, this default path is normally /usr/local/lib/python3/.</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The module search path is stored in the system module sys as the </a:t>
            </a:r>
            <a:r>
              <a:rPr b="1" lang="en-US"/>
              <a:t>sys.path</a:t>
            </a:r>
            <a:r>
              <a:rPr lang="en-US"/>
              <a:t>variable. The sys.path variable contains the current directory, PYTHONPATH, and the installation-dependent default.</a:t>
            </a:r>
            <a:endParaRPr/>
          </a:p>
          <a:p>
            <a:pPr indent="0" lvl="0" marL="0" rtl="0" algn="l">
              <a:lnSpc>
                <a:spcPct val="90000"/>
              </a:lnSpc>
              <a:spcBef>
                <a:spcPts val="1000"/>
              </a:spcBef>
              <a:spcAft>
                <a:spcPts val="0"/>
              </a:spcAft>
              <a:buClr>
                <a:schemeClr val="dk1"/>
              </a:buClr>
              <a:buSzPct val="100000"/>
              <a:buNone/>
            </a:pPr>
            <a:r>
              <a:rPr lang="en-US" u="sng"/>
              <a:t>The </a:t>
            </a:r>
            <a:r>
              <a:rPr b="1" lang="en-US" u="sng"/>
              <a:t>PYTHONPATH</a:t>
            </a:r>
            <a:r>
              <a:rPr lang="en-US" u="sng"/>
              <a:t> variable:</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The PYTHONPATH is an environment variable, consisting of a list of directories. The syntax of PYTHONPATH is the same as that of the shell variable PATH.</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Here is a typical PYTHONPATH from a Windows system and one from a Unix system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u="sng"/>
              <a:t>Windows : set PYTHONPATH = c:\python34\lib;</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u="sng"/>
              <a:t>Unix : set PYTHONPATH = /usr/local/lib/python</a:t>
            </a:r>
            <a:endParaRPr u="sng"/>
          </a:p>
          <a:p>
            <a:pPr indent="-228600" lvl="0" marL="228600" rtl="0" algn="l">
              <a:lnSpc>
                <a:spcPct val="90000"/>
              </a:lnSpc>
              <a:spcBef>
                <a:spcPts val="1000"/>
              </a:spcBef>
              <a:spcAft>
                <a:spcPts val="0"/>
              </a:spcAft>
              <a:buClr>
                <a:schemeClr val="dk1"/>
              </a:buClr>
              <a:buSzPct val="100000"/>
              <a:buFont typeface="Noto Sans Symbols"/>
              <a:buChar char="▪"/>
            </a:pPr>
            <a:r>
              <a:rPr lang="en-US"/>
              <a:t>Last priority is for searching in the PATH variable</a:t>
            </a:r>
            <a:endParaRPr/>
          </a:p>
          <a:p>
            <a:pPr indent="-77470" lvl="0" marL="228600" rtl="0" algn="l">
              <a:lnSpc>
                <a:spcPct val="100000"/>
              </a:lnSpc>
              <a:spcBef>
                <a:spcPts val="1000"/>
              </a:spcBef>
              <a:spcAft>
                <a:spcPts val="0"/>
              </a:spcAft>
              <a:buClr>
                <a:schemeClr val="dk1"/>
              </a:buClr>
              <a:buSzPct val="100000"/>
              <a:buFont typeface="Noto Sans Symbols"/>
              <a:buNone/>
            </a:pPr>
            <a:r>
              <a:t/>
            </a:r>
            <a:endParaRPr/>
          </a:p>
        </p:txBody>
      </p:sp>
      <p:sp>
        <p:nvSpPr>
          <p:cNvPr id="271" name="Google Shape;271;p12"/>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3"/>
          <p:cNvSpPr txBox="1"/>
          <p:nvPr>
            <p:ph type="title"/>
          </p:nvPr>
        </p:nvSpPr>
        <p:spPr>
          <a:xfrm>
            <a:off x="0" y="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PACKAGES</a:t>
            </a:r>
            <a:endParaRPr b="1" i="1" sz="2900">
              <a:solidFill>
                <a:schemeClr val="accent4"/>
              </a:solidFill>
            </a:endParaRPr>
          </a:p>
        </p:txBody>
      </p:sp>
      <p:sp>
        <p:nvSpPr>
          <p:cNvPr id="277" name="Google Shape;277;p13"/>
          <p:cNvSpPr txBox="1"/>
          <p:nvPr>
            <p:ph idx="1" type="body"/>
          </p:nvPr>
        </p:nvSpPr>
        <p:spPr>
          <a:xfrm>
            <a:off x="485502" y="653142"/>
            <a:ext cx="11430000" cy="579990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Font typeface="Noto Sans Symbols"/>
              <a:buNone/>
            </a:pPr>
            <a:r>
              <a:t/>
            </a:r>
            <a:endParaRPr u="sng"/>
          </a:p>
          <a:p>
            <a:pPr indent="-50800" lvl="0" marL="228600" rtl="0" algn="l">
              <a:lnSpc>
                <a:spcPct val="100000"/>
              </a:lnSpc>
              <a:spcBef>
                <a:spcPts val="1000"/>
              </a:spcBef>
              <a:spcAft>
                <a:spcPts val="0"/>
              </a:spcAft>
              <a:buClr>
                <a:schemeClr val="dk1"/>
              </a:buClr>
              <a:buSzPts val="2800"/>
              <a:buFont typeface="Noto Sans Symbols"/>
              <a:buNone/>
            </a:pPr>
            <a:r>
              <a:t/>
            </a:r>
            <a:endParaRPr/>
          </a:p>
        </p:txBody>
      </p:sp>
      <p:sp>
        <p:nvSpPr>
          <p:cNvPr id="278" name="Google Shape;278;p13"/>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pic>
        <p:nvPicPr>
          <p:cNvPr id="279" name="Google Shape;279;p13"/>
          <p:cNvPicPr preferRelativeResize="0"/>
          <p:nvPr/>
        </p:nvPicPr>
        <p:blipFill rotWithShape="1">
          <a:blip r:embed="rId3">
            <a:alphaModFix/>
          </a:blip>
          <a:srcRect b="0" l="0" r="0" t="0"/>
          <a:stretch/>
        </p:blipFill>
        <p:spPr>
          <a:xfrm>
            <a:off x="1243536" y="1157412"/>
            <a:ext cx="9704927" cy="37855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0" y="0"/>
            <a:ext cx="4519749" cy="5878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PACKAGES</a:t>
            </a:r>
            <a:endParaRPr b="1" i="1" sz="2900">
              <a:solidFill>
                <a:schemeClr val="accent4"/>
              </a:solidFill>
            </a:endParaRPr>
          </a:p>
        </p:txBody>
      </p:sp>
      <p:sp>
        <p:nvSpPr>
          <p:cNvPr id="285" name="Google Shape;285;p14"/>
          <p:cNvSpPr txBox="1"/>
          <p:nvPr>
            <p:ph idx="1" type="body"/>
          </p:nvPr>
        </p:nvSpPr>
        <p:spPr>
          <a:xfrm>
            <a:off x="485502" y="653142"/>
            <a:ext cx="11430000" cy="579990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Font typeface="Noto Sans Symbols"/>
              <a:buNone/>
            </a:pPr>
            <a:r>
              <a:t/>
            </a:r>
            <a:endParaRPr u="sng"/>
          </a:p>
          <a:p>
            <a:pPr indent="-228600" lvl="0" marL="228600" rtl="0" algn="l">
              <a:lnSpc>
                <a:spcPct val="100000"/>
              </a:lnSpc>
              <a:spcBef>
                <a:spcPts val="1000"/>
              </a:spcBef>
              <a:spcAft>
                <a:spcPts val="0"/>
              </a:spcAft>
              <a:buClr>
                <a:schemeClr val="dk1"/>
              </a:buClr>
              <a:buSzPts val="2800"/>
              <a:buFont typeface="Noto Sans Symbols"/>
              <a:buChar char="▪"/>
            </a:pPr>
            <a:r>
              <a:rPr lang="en-US"/>
              <a:t>A Python package is just a collection of Python modules.</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 A  package is just a way of collecting related modules together within a single-tree like structure.</a:t>
            </a:r>
            <a:endParaRPr/>
          </a:p>
          <a:p>
            <a:pPr indent="0" lvl="0" marL="0" rtl="0" algn="l">
              <a:lnSpc>
                <a:spcPct val="100000"/>
              </a:lnSpc>
              <a:spcBef>
                <a:spcPts val="1000"/>
              </a:spcBef>
              <a:spcAft>
                <a:spcPts val="0"/>
              </a:spcAft>
              <a:buClr>
                <a:schemeClr val="dk1"/>
              </a:buClr>
              <a:buSzPts val="2800"/>
              <a:buNone/>
            </a:pPr>
            <a:r>
              <a:rPr b="1" lang="en-US" u="sng"/>
              <a:t>Creating a Package</a:t>
            </a:r>
            <a:r>
              <a:rPr lang="en-US"/>
              <a:t> </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Store all your modules in a folder.</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The folder name is the Package Name.</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Create _</a:t>
            </a:r>
            <a:r>
              <a:rPr b="1" lang="en-US"/>
              <a:t>_init__ </a:t>
            </a:r>
            <a:r>
              <a:rPr lang="en-US"/>
              <a:t>in the same folder with import statements of all the modules.</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Import package in other programs with import package name command.</a:t>
            </a:r>
            <a:endParaRPr/>
          </a:p>
          <a:p>
            <a:pPr indent="-50800" lvl="0" marL="228600" rtl="0" algn="l">
              <a:lnSpc>
                <a:spcPct val="100000"/>
              </a:lnSpc>
              <a:spcBef>
                <a:spcPts val="1000"/>
              </a:spcBef>
              <a:spcAft>
                <a:spcPts val="0"/>
              </a:spcAft>
              <a:buClr>
                <a:schemeClr val="dk1"/>
              </a:buClr>
              <a:buSzPts val="2800"/>
              <a:buNone/>
            </a:pPr>
            <a:r>
              <a:t/>
            </a:r>
            <a:endParaRPr/>
          </a:p>
          <a:p>
            <a:pPr indent="0" lvl="0" marL="0" rtl="0" algn="l">
              <a:lnSpc>
                <a:spcPct val="100000"/>
              </a:lnSpc>
              <a:spcBef>
                <a:spcPts val="1000"/>
              </a:spcBef>
              <a:spcAft>
                <a:spcPts val="0"/>
              </a:spcAft>
              <a:buClr>
                <a:schemeClr val="dk1"/>
              </a:buClr>
              <a:buSzPts val="2800"/>
              <a:buNone/>
            </a:pPr>
            <a:r>
              <a:t/>
            </a:r>
            <a:endParaRPr/>
          </a:p>
        </p:txBody>
      </p:sp>
      <p:sp>
        <p:nvSpPr>
          <p:cNvPr id="286" name="Google Shape;286;p14"/>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2808135" y="2756876"/>
            <a:ext cx="7186097" cy="78273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E4E79"/>
              </a:buClr>
              <a:buSzPct val="100000"/>
              <a:buFont typeface="Garamond"/>
              <a:buNone/>
            </a:pPr>
            <a:r>
              <a:rPr b="1" lang="en-US">
                <a:solidFill>
                  <a:srgbClr val="1E4E79"/>
                </a:solidFill>
              </a:rPr>
              <a:t>FILE OPERATIONS</a:t>
            </a:r>
            <a:endParaRPr b="1">
              <a:solidFill>
                <a:srgbClr val="1E4E79"/>
              </a:solidFill>
            </a:endParaRPr>
          </a:p>
        </p:txBody>
      </p:sp>
      <p:pic>
        <p:nvPicPr>
          <p:cNvPr id="292" name="Google Shape;292;p15"/>
          <p:cNvPicPr preferRelativeResize="0"/>
          <p:nvPr/>
        </p:nvPicPr>
        <p:blipFill rotWithShape="1">
          <a:blip r:embed="rId3">
            <a:alphaModFix/>
          </a:blip>
          <a:srcRect b="0" l="0" r="0" t="0"/>
          <a:stretch/>
        </p:blipFill>
        <p:spPr>
          <a:xfrm>
            <a:off x="0" y="532014"/>
            <a:ext cx="2228735" cy="1504396"/>
          </a:xfrm>
          <a:prstGeom prst="rect">
            <a:avLst/>
          </a:prstGeom>
          <a:noFill/>
          <a:ln>
            <a:noFill/>
          </a:ln>
        </p:spPr>
      </p:pic>
      <p:sp>
        <p:nvSpPr>
          <p:cNvPr id="293" name="Google Shape;293;p15"/>
          <p:cNvSpPr/>
          <p:nvPr/>
        </p:nvSpPr>
        <p:spPr>
          <a:xfrm>
            <a:off x="640080" y="3775055"/>
            <a:ext cx="111556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accent1"/>
                </a:solidFill>
                <a:latin typeface="Arial"/>
                <a:ea typeface="Arial"/>
                <a:cs typeface="Arial"/>
                <a:sym typeface="Arial"/>
              </a:rPr>
              <a:t>If builders built buildings the way programmers wrote programs, then the first woodpecker that came along would destroy civilization. (Gerald Weinberg)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78365" y="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a:t>
            </a:r>
            <a:endParaRPr b="1" i="1" sz="2900">
              <a:solidFill>
                <a:schemeClr val="accent4"/>
              </a:solidFill>
            </a:endParaRPr>
          </a:p>
        </p:txBody>
      </p:sp>
      <p:sp>
        <p:nvSpPr>
          <p:cNvPr id="299" name="Google Shape;299;p16"/>
          <p:cNvSpPr txBox="1"/>
          <p:nvPr>
            <p:ph idx="1" type="body"/>
          </p:nvPr>
        </p:nvSpPr>
        <p:spPr>
          <a:xfrm>
            <a:off x="313509" y="1776548"/>
            <a:ext cx="11327672" cy="455893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Clr>
                <a:schemeClr val="dk1"/>
              </a:buClr>
              <a:buSzPct val="100000"/>
              <a:buNone/>
            </a:pPr>
            <a:r>
              <a:rPr lang="en-US"/>
              <a:t> </a:t>
            </a:r>
            <a:endParaRPr/>
          </a:p>
          <a:p>
            <a:pPr indent="-90804" lvl="0" marL="228600" rtl="0" algn="l">
              <a:lnSpc>
                <a:spcPct val="100000"/>
              </a:lnSpc>
              <a:spcBef>
                <a:spcPts val="1000"/>
              </a:spcBef>
              <a:spcAft>
                <a:spcPts val="0"/>
              </a:spcAft>
              <a:buClr>
                <a:schemeClr val="dk1"/>
              </a:buClr>
              <a:buSzPct val="100000"/>
              <a:buFont typeface="Noto Sans Symbols"/>
              <a:buNone/>
            </a:pPr>
            <a:r>
              <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Till now we have seen how to read/write/print from standard input/standard output.</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A quick recap, we read from the keyboard  using the function input().</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We print using the print() function.</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 We all use print formatting, to print various types of datatypes like int,var etc.</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Now how do we read files and write into it.Here’s how we start a new chapter all together.</a:t>
            </a:r>
            <a:endParaRPr/>
          </a:p>
          <a:p>
            <a:pPr indent="0" lvl="0" marL="0" rtl="0" algn="l">
              <a:lnSpc>
                <a:spcPct val="100000"/>
              </a:lnSpc>
              <a:spcBef>
                <a:spcPts val="1000"/>
              </a:spcBef>
              <a:spcAft>
                <a:spcPts val="0"/>
              </a:spcAft>
              <a:buClr>
                <a:schemeClr val="dk1"/>
              </a:buClr>
              <a:buSzPct val="100000"/>
              <a:buNone/>
            </a:pPr>
            <a:r>
              <a:rPr b="1" lang="en-US"/>
              <a:t>The open() function :-</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Before reading or writing  a file, we have to open it using python’s built in function </a:t>
            </a:r>
            <a:r>
              <a:rPr b="1" lang="en-US"/>
              <a:t>open()</a:t>
            </a:r>
            <a:r>
              <a:rPr lang="en-US"/>
              <a:t> .</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We  open a file by using the syntax </a:t>
            </a:r>
            <a:r>
              <a:rPr b="1" i="1" lang="en-US"/>
              <a:t>fp = open(file_name [,access mode] [,buffering])</a:t>
            </a:r>
            <a:endParaRPr/>
          </a:p>
          <a:p>
            <a:pPr indent="-228600" lvl="0" marL="228600" rtl="0" algn="l">
              <a:lnSpc>
                <a:spcPct val="100000"/>
              </a:lnSpc>
              <a:spcBef>
                <a:spcPts val="1000"/>
              </a:spcBef>
              <a:spcAft>
                <a:spcPts val="0"/>
              </a:spcAft>
              <a:buClr>
                <a:schemeClr val="dk1"/>
              </a:buClr>
              <a:buSzPct val="100000"/>
              <a:buFont typeface="Noto Sans Symbols"/>
              <a:buChar char="▪"/>
            </a:pPr>
            <a:r>
              <a:rPr b="1" lang="en-US"/>
              <a:t>fp</a:t>
            </a:r>
            <a:r>
              <a:rPr lang="en-US"/>
              <a:t> is a file object, which is returned whenever you  open the file to read/write.</a:t>
            </a:r>
            <a:endParaRPr/>
          </a:p>
          <a:p>
            <a:pPr indent="-90804" lvl="0" marL="228600" rtl="0" algn="l">
              <a:lnSpc>
                <a:spcPct val="100000"/>
              </a:lnSpc>
              <a:spcBef>
                <a:spcPts val="1000"/>
              </a:spcBef>
              <a:spcAft>
                <a:spcPts val="0"/>
              </a:spcAft>
              <a:buClr>
                <a:schemeClr val="dk1"/>
              </a:buClr>
              <a:buSzPct val="100000"/>
              <a:buFont typeface="Noto Sans Symbols"/>
              <a:buNone/>
            </a:pPr>
            <a:r>
              <a:t/>
            </a:r>
            <a:endParaRPr/>
          </a:p>
          <a:p>
            <a:pPr indent="0" lvl="0" marL="0" rtl="0" algn="l">
              <a:lnSpc>
                <a:spcPct val="100000"/>
              </a:lnSpc>
              <a:spcBef>
                <a:spcPts val="1000"/>
              </a:spcBef>
              <a:spcAft>
                <a:spcPts val="0"/>
              </a:spcAft>
              <a:buClr>
                <a:schemeClr val="dk1"/>
              </a:buClr>
              <a:buSzPct val="100000"/>
              <a:buNone/>
            </a:pPr>
            <a:r>
              <a:t/>
            </a:r>
            <a:endParaRPr/>
          </a:p>
          <a:p>
            <a:pPr indent="0" lvl="0" marL="0" rtl="0" algn="l">
              <a:lnSpc>
                <a:spcPct val="100000"/>
              </a:lnSpc>
              <a:spcBef>
                <a:spcPts val="1000"/>
              </a:spcBef>
              <a:spcAft>
                <a:spcPts val="0"/>
              </a:spcAft>
              <a:buClr>
                <a:schemeClr val="dk1"/>
              </a:buClr>
              <a:buSzPct val="100000"/>
              <a:buNone/>
            </a:pPr>
            <a:r>
              <a:t/>
            </a:r>
            <a:endParaRPr/>
          </a:p>
        </p:txBody>
      </p:sp>
      <p:sp>
        <p:nvSpPr>
          <p:cNvPr id="300" name="Google Shape;300;p16"/>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pic>
        <p:nvPicPr>
          <p:cNvPr id="301" name="Google Shape;301;p16"/>
          <p:cNvPicPr preferRelativeResize="0"/>
          <p:nvPr/>
        </p:nvPicPr>
        <p:blipFill rotWithShape="1">
          <a:blip r:embed="rId3">
            <a:alphaModFix/>
          </a:blip>
          <a:srcRect b="0" l="0" r="0" t="0"/>
          <a:stretch/>
        </p:blipFill>
        <p:spPr>
          <a:xfrm>
            <a:off x="0" y="499655"/>
            <a:ext cx="3605349" cy="12377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39176" y="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a:t>
            </a:r>
            <a:endParaRPr b="1" i="1" sz="2900">
              <a:solidFill>
                <a:schemeClr val="accent4"/>
              </a:solidFill>
            </a:endParaRPr>
          </a:p>
        </p:txBody>
      </p:sp>
      <p:sp>
        <p:nvSpPr>
          <p:cNvPr id="307" name="Google Shape;307;p17"/>
          <p:cNvSpPr txBox="1"/>
          <p:nvPr>
            <p:ph idx="1" type="body"/>
          </p:nvPr>
        </p:nvSpPr>
        <p:spPr>
          <a:xfrm>
            <a:off x="313509" y="888274"/>
            <a:ext cx="11327672" cy="544721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Clr>
                <a:schemeClr val="dk1"/>
              </a:buClr>
              <a:buSzPct val="100000"/>
              <a:buNone/>
            </a:pPr>
            <a:r>
              <a:rPr lang="en-US"/>
              <a:t> Till now we have seen how to read/write/print from standard input/standard output.</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A quick recap, we read from the keyboard  using the function raw_input().</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We print using the print() function.</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 We all use print formatting, to print various types of datatypes like int,var etc.</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Now how do we read files and write into it.Here’s how we start a new chapter all together.</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The </a:t>
            </a:r>
            <a:r>
              <a:rPr b="1" lang="en-US"/>
              <a:t>open()</a:t>
            </a:r>
            <a:r>
              <a:rPr lang="en-US"/>
              <a:t> function :-</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Before reading or writing  a file, we have to open it using python’s built in function </a:t>
            </a:r>
            <a:r>
              <a:rPr b="1" lang="en-US"/>
              <a:t>open()</a:t>
            </a:r>
            <a:r>
              <a:rPr lang="en-US"/>
              <a:t> .</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We  open a file by using the syntax </a:t>
            </a:r>
            <a:r>
              <a:rPr b="1" i="1" lang="en-US"/>
              <a:t>fp = open(file_name [,access mode] [,buffering])</a:t>
            </a:r>
            <a:endParaRPr/>
          </a:p>
          <a:p>
            <a:pPr indent="-228600" lvl="0" marL="228600" rtl="0" algn="l">
              <a:lnSpc>
                <a:spcPct val="100000"/>
              </a:lnSpc>
              <a:spcBef>
                <a:spcPts val="1000"/>
              </a:spcBef>
              <a:spcAft>
                <a:spcPts val="0"/>
              </a:spcAft>
              <a:buClr>
                <a:schemeClr val="dk1"/>
              </a:buClr>
              <a:buSzPct val="100000"/>
              <a:buFont typeface="Noto Sans Symbols"/>
              <a:buChar char="▪"/>
            </a:pPr>
            <a:r>
              <a:rPr b="1" lang="en-US"/>
              <a:t>fp</a:t>
            </a:r>
            <a:r>
              <a:rPr lang="en-US"/>
              <a:t> is a file object, which is returned whenever you  open the file to read/write.</a:t>
            </a:r>
            <a:endParaRPr/>
          </a:p>
          <a:p>
            <a:pPr indent="-228600" lvl="0" marL="228600" rtl="0" algn="l">
              <a:lnSpc>
                <a:spcPct val="100000"/>
              </a:lnSpc>
              <a:spcBef>
                <a:spcPts val="1000"/>
              </a:spcBef>
              <a:spcAft>
                <a:spcPts val="0"/>
              </a:spcAft>
              <a:buClr>
                <a:schemeClr val="dk1"/>
              </a:buClr>
              <a:buSzPct val="100000"/>
              <a:buFont typeface="Noto Sans Symbols"/>
              <a:buChar char="▪"/>
            </a:pPr>
            <a:r>
              <a:rPr lang="en-US"/>
              <a:t>The access_mode determines the mode in which the file has to be opened, i.e., read, write, append, etc. A complete list of possible values is given below in the table. This is an optional parameter and the default file access mode is read (r). </a:t>
            </a:r>
            <a:endParaRPr/>
          </a:p>
          <a:p>
            <a:pPr indent="0" lvl="0" marL="0" rtl="0" algn="l">
              <a:lnSpc>
                <a:spcPct val="100000"/>
              </a:lnSpc>
              <a:spcBef>
                <a:spcPts val="1000"/>
              </a:spcBef>
              <a:spcAft>
                <a:spcPts val="0"/>
              </a:spcAft>
              <a:buClr>
                <a:schemeClr val="dk1"/>
              </a:buClr>
              <a:buSzPct val="100000"/>
              <a:buNone/>
            </a:pPr>
            <a:r>
              <a:t/>
            </a:r>
            <a:endParaRPr/>
          </a:p>
          <a:p>
            <a:pPr indent="0" lvl="0" marL="0" rtl="0" algn="l">
              <a:lnSpc>
                <a:spcPct val="100000"/>
              </a:lnSpc>
              <a:spcBef>
                <a:spcPts val="1000"/>
              </a:spcBef>
              <a:spcAft>
                <a:spcPts val="0"/>
              </a:spcAft>
              <a:buClr>
                <a:schemeClr val="dk1"/>
              </a:buClr>
              <a:buSzPct val="100000"/>
              <a:buNone/>
            </a:pPr>
            <a:r>
              <a:t/>
            </a:r>
            <a:endParaRPr/>
          </a:p>
        </p:txBody>
      </p:sp>
      <p:sp>
        <p:nvSpPr>
          <p:cNvPr id="308" name="Google Shape;308;p17"/>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0" y="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a:t>
            </a:r>
            <a:endParaRPr b="1" i="1" sz="2900">
              <a:solidFill>
                <a:schemeClr val="accent4"/>
              </a:solidFill>
            </a:endParaRPr>
          </a:p>
        </p:txBody>
      </p:sp>
      <p:sp>
        <p:nvSpPr>
          <p:cNvPr id="314" name="Google Shape;314;p18"/>
          <p:cNvSpPr txBox="1"/>
          <p:nvPr>
            <p:ph idx="1" type="body"/>
          </p:nvPr>
        </p:nvSpPr>
        <p:spPr>
          <a:xfrm>
            <a:off x="313509" y="888274"/>
            <a:ext cx="11327672" cy="544721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800"/>
              <a:buFont typeface="Noto Sans Symbols"/>
              <a:buChar char="▪"/>
            </a:pPr>
            <a:r>
              <a:rPr lang="en-US"/>
              <a:t> Buffering is a concept being parked aside for now.</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It’s a optional parameter. Usually useful when we have to read large files, those going upto sizes of GB’s.</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Buffering rations the amount of input  that is read at one shot, much like  a nutrionist would ration food for a person looking to lose weight ☺</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If Buffering is enabled, instead of trying to read an entire file at one shot, the huge file is read in chunks of bytes in memory. Otherwise the RAM would have gone Mad . Think of a 24 GB file being read at one shot.</a:t>
            </a:r>
            <a:endParaRPr/>
          </a:p>
          <a:p>
            <a:pPr indent="0" lvl="0" marL="0" rtl="0" algn="l">
              <a:lnSpc>
                <a:spcPct val="100000"/>
              </a:lnSpc>
              <a:spcBef>
                <a:spcPts val="1000"/>
              </a:spcBef>
              <a:spcAft>
                <a:spcPts val="0"/>
              </a:spcAft>
              <a:buClr>
                <a:schemeClr val="dk1"/>
              </a:buClr>
              <a:buSzPts val="2800"/>
              <a:buNone/>
            </a:pPr>
            <a:r>
              <a:rPr lang="en-US"/>
              <a:t>	</a:t>
            </a:r>
            <a:r>
              <a:rPr b="1" lang="en-US"/>
              <a:t>RAM Naam Satya Hain</a:t>
            </a:r>
            <a:r>
              <a:rPr lang="en-US"/>
              <a:t>!! ☺</a:t>
            </a:r>
            <a:endParaRPr/>
          </a:p>
          <a:p>
            <a:pPr indent="-228600" lvl="0" marL="228600" rtl="0" algn="l">
              <a:lnSpc>
                <a:spcPct val="100000"/>
              </a:lnSpc>
              <a:spcBef>
                <a:spcPts val="1000"/>
              </a:spcBef>
              <a:spcAft>
                <a:spcPts val="0"/>
              </a:spcAft>
              <a:buClr>
                <a:schemeClr val="dk1"/>
              </a:buClr>
              <a:buSzPts val="2800"/>
              <a:buFont typeface="Noto Sans Symbols"/>
              <a:buChar char="▪"/>
            </a:pPr>
            <a:r>
              <a:rPr lang="en-US"/>
              <a:t>‘0’ to switch buffering off (only allowed in binary mode) ‘1’ to select line buffering (only usable in text mode) ‘integer &gt; 1’ to indicate the size of a fixed-size chunk buffer</a:t>
            </a:r>
            <a:endParaRPr/>
          </a:p>
          <a:p>
            <a:pPr indent="0" lvl="0" marL="0" rtl="0" algn="l">
              <a:lnSpc>
                <a:spcPct val="100000"/>
              </a:lnSpc>
              <a:spcBef>
                <a:spcPts val="1000"/>
              </a:spcBef>
              <a:spcAft>
                <a:spcPts val="0"/>
              </a:spcAft>
              <a:buClr>
                <a:schemeClr val="dk1"/>
              </a:buClr>
              <a:buSzPts val="2800"/>
              <a:buNone/>
            </a:pPr>
            <a:r>
              <a:t/>
            </a:r>
            <a:endParaRPr/>
          </a:p>
          <a:p>
            <a:pPr indent="0" lvl="0" marL="0" rtl="0" algn="l">
              <a:lnSpc>
                <a:spcPct val="100000"/>
              </a:lnSpc>
              <a:spcBef>
                <a:spcPts val="1000"/>
              </a:spcBef>
              <a:spcAft>
                <a:spcPts val="0"/>
              </a:spcAft>
              <a:buClr>
                <a:schemeClr val="dk1"/>
              </a:buClr>
              <a:buSzPts val="2800"/>
              <a:buNone/>
            </a:pPr>
            <a:r>
              <a:t/>
            </a:r>
            <a:endParaRPr/>
          </a:p>
        </p:txBody>
      </p:sp>
      <p:sp>
        <p:nvSpPr>
          <p:cNvPr id="315" name="Google Shape;315;p18"/>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52239" y="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a:t>
            </a:r>
            <a:endParaRPr b="1" i="1" sz="2900">
              <a:solidFill>
                <a:schemeClr val="accent4"/>
              </a:solidFill>
            </a:endParaRPr>
          </a:p>
        </p:txBody>
      </p:sp>
      <p:sp>
        <p:nvSpPr>
          <p:cNvPr id="321" name="Google Shape;321;p19"/>
          <p:cNvSpPr txBox="1"/>
          <p:nvPr>
            <p:ph idx="1" type="body"/>
          </p:nvPr>
        </p:nvSpPr>
        <p:spPr>
          <a:xfrm>
            <a:off x="313509" y="888274"/>
            <a:ext cx="11327672" cy="544721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a:t>The read() method reads a string from an open file. It is important to note that Python strings can have binary data. apart from text data.</a:t>
            </a:r>
            <a:endParaRPr/>
          </a:p>
          <a:p>
            <a:pPr indent="0" lvl="0" marL="0" rtl="0" algn="l">
              <a:lnSpc>
                <a:spcPct val="100000"/>
              </a:lnSpc>
              <a:spcBef>
                <a:spcPts val="1000"/>
              </a:spcBef>
              <a:spcAft>
                <a:spcPts val="0"/>
              </a:spcAft>
              <a:buClr>
                <a:schemeClr val="dk1"/>
              </a:buClr>
              <a:buSzPts val="2800"/>
              <a:buNone/>
            </a:pPr>
            <a:r>
              <a:rPr b="1" lang="en-US"/>
              <a:t>Syntax</a:t>
            </a:r>
            <a:endParaRPr b="1"/>
          </a:p>
          <a:p>
            <a:pPr indent="0" lvl="0" marL="0" rtl="0" algn="l">
              <a:lnSpc>
                <a:spcPct val="100000"/>
              </a:lnSpc>
              <a:spcBef>
                <a:spcPts val="1000"/>
              </a:spcBef>
              <a:spcAft>
                <a:spcPts val="0"/>
              </a:spcAft>
              <a:buClr>
                <a:schemeClr val="dk1"/>
              </a:buClr>
              <a:buSzPts val="2800"/>
              <a:buNone/>
            </a:pPr>
            <a:r>
              <a:rPr lang="en-US"/>
              <a:t>fileObject.read([count]);</a:t>
            </a:r>
            <a:endParaRPr/>
          </a:p>
          <a:p>
            <a:pPr indent="0" lvl="0" marL="0" rtl="0" algn="l">
              <a:lnSpc>
                <a:spcPct val="100000"/>
              </a:lnSpc>
              <a:spcBef>
                <a:spcPts val="1000"/>
              </a:spcBef>
              <a:spcAft>
                <a:spcPts val="0"/>
              </a:spcAft>
              <a:buClr>
                <a:schemeClr val="dk1"/>
              </a:buClr>
              <a:buSzPts val="2800"/>
              <a:buNone/>
            </a:pPr>
            <a:r>
              <a:rPr lang="en-US"/>
              <a:t>Here, passed parameter is the number of bytes to be read from the opened file. This method starts reading from the beginning of the file and if count is missing, then it tries to read as much as possible, maybe until the end of file.</a:t>
            </a:r>
            <a:endParaRPr/>
          </a:p>
        </p:txBody>
      </p:sp>
      <p:sp>
        <p:nvSpPr>
          <p:cNvPr id="322" name="Google Shape;322;p19"/>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
          <p:cNvSpPr txBox="1"/>
          <p:nvPr>
            <p:ph type="title"/>
          </p:nvPr>
        </p:nvSpPr>
        <p:spPr>
          <a:xfrm>
            <a:off x="0" y="1"/>
            <a:ext cx="5695406" cy="52251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i="1" lang="en-US" sz="3200">
                <a:solidFill>
                  <a:schemeClr val="accent4"/>
                </a:solidFill>
              </a:rPr>
              <a:t>Namespaces</a:t>
            </a:r>
            <a:endParaRPr b="1" i="1" sz="3200">
              <a:solidFill>
                <a:schemeClr val="accent4"/>
              </a:solidFill>
            </a:endParaRPr>
          </a:p>
        </p:txBody>
      </p:sp>
      <p:sp>
        <p:nvSpPr>
          <p:cNvPr id="193" name="Google Shape;193;p2"/>
          <p:cNvSpPr txBox="1"/>
          <p:nvPr>
            <p:ph idx="1" type="body"/>
          </p:nvPr>
        </p:nvSpPr>
        <p:spPr>
          <a:xfrm>
            <a:off x="6061166" y="1059852"/>
            <a:ext cx="5849983" cy="534774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lang="en-US"/>
              <a:t>Taking cue from the gentleman to the left, I would like to say “Python is a PHUNNY Language”</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A variable “</a:t>
            </a:r>
            <a:r>
              <a:rPr b="1" lang="en-US"/>
              <a:t>var1</a:t>
            </a:r>
            <a:r>
              <a:rPr lang="en-US"/>
              <a:t>” can be a integer, and then immediately a float, and then even a class or function.</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 A function can have a  name </a:t>
            </a:r>
            <a:r>
              <a:rPr b="1" i="1" lang="en-US"/>
              <a:t>YoYoHoneySingh inside it, while another function can have the same name as well.</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All these variables are actually objects, the way to reach these objects are through names.</a:t>
            </a:r>
            <a:endParaRPr/>
          </a:p>
          <a:p>
            <a:pPr indent="-228600" lvl="0" marL="228600" rtl="0" algn="l">
              <a:lnSpc>
                <a:spcPct val="90000"/>
              </a:lnSpc>
              <a:spcBef>
                <a:spcPts val="1000"/>
              </a:spcBef>
              <a:spcAft>
                <a:spcPts val="0"/>
              </a:spcAft>
              <a:buClr>
                <a:schemeClr val="dk1"/>
              </a:buClr>
              <a:buSzPct val="100000"/>
              <a:buFont typeface="Noto Sans Symbols"/>
              <a:buChar char="▪"/>
            </a:pPr>
            <a:r>
              <a:rPr b="1" i="1" lang="en-US"/>
              <a:t> </a:t>
            </a:r>
            <a:r>
              <a:rPr i="1" lang="en-US"/>
              <a:t>Now, where do you keep all these contradictions without causing a conflict.</a:t>
            </a:r>
            <a:endParaRPr/>
          </a:p>
          <a:p>
            <a:pPr indent="-228600" lvl="0" marL="228600" rtl="0" algn="l">
              <a:lnSpc>
                <a:spcPct val="90000"/>
              </a:lnSpc>
              <a:spcBef>
                <a:spcPts val="1000"/>
              </a:spcBef>
              <a:spcAft>
                <a:spcPts val="0"/>
              </a:spcAft>
              <a:buClr>
                <a:schemeClr val="dk1"/>
              </a:buClr>
              <a:buSzPct val="100000"/>
              <a:buFont typeface="Noto Sans Symbols"/>
              <a:buChar char="▪"/>
            </a:pPr>
            <a:r>
              <a:rPr i="1" lang="en-US"/>
              <a:t>We store them in NAMSEPACES.</a:t>
            </a:r>
            <a:r>
              <a:rPr b="1" i="1" lang="en-US"/>
              <a:t> </a:t>
            </a:r>
            <a:endParaRPr/>
          </a:p>
          <a:p>
            <a:pPr indent="-64135" lvl="0" marL="228600" rtl="0" algn="l">
              <a:lnSpc>
                <a:spcPct val="90000"/>
              </a:lnSpc>
              <a:spcBef>
                <a:spcPts val="1000"/>
              </a:spcBef>
              <a:spcAft>
                <a:spcPts val="0"/>
              </a:spcAft>
              <a:buClr>
                <a:schemeClr val="dk1"/>
              </a:buClr>
              <a:buSzPct val="100000"/>
              <a:buFont typeface="Noto Sans Symbols"/>
              <a:buNone/>
            </a:pPr>
            <a:r>
              <a:t/>
            </a:r>
            <a:endParaRPr/>
          </a:p>
        </p:txBody>
      </p:sp>
      <p:pic>
        <p:nvPicPr>
          <p:cNvPr id="194" name="Google Shape;194;p2"/>
          <p:cNvPicPr preferRelativeResize="0"/>
          <p:nvPr>
            <p:ph idx="2" type="body"/>
          </p:nvPr>
        </p:nvPicPr>
        <p:blipFill rotWithShape="1">
          <a:blip r:embed="rId3">
            <a:alphaModFix/>
          </a:blip>
          <a:srcRect b="0" l="0" r="0" t="0"/>
          <a:stretch/>
        </p:blipFill>
        <p:spPr>
          <a:xfrm>
            <a:off x="0" y="574538"/>
            <a:ext cx="5715000" cy="4728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 calcmode="lin" valueType="num">
                                      <p:cBhvr additive="base">
                                        <p:cTn dur="500"/>
                                        <p:tgtEl>
                                          <p:spTgt spid="1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 calcmode="lin" valueType="num">
                                      <p:cBhvr additive="base">
                                        <p:cTn dur="500"/>
                                        <p:tgtEl>
                                          <p:spTgt spid="19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 calcmode="lin" valueType="num">
                                      <p:cBhvr additive="base">
                                        <p:cTn dur="500"/>
                                        <p:tgtEl>
                                          <p:spTgt spid="19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 calcmode="lin" valueType="num">
                                      <p:cBhvr additive="base">
                                        <p:cTn dur="500"/>
                                        <p:tgtEl>
                                          <p:spTgt spid="19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 calcmode="lin" valueType="num">
                                      <p:cBhvr additive="base">
                                        <p:cTn dur="500"/>
                                        <p:tgtEl>
                                          <p:spTgt spid="19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 calcmode="lin" valueType="num">
                                      <p:cBhvr additive="base">
                                        <p:cTn dur="500"/>
                                        <p:tgtEl>
                                          <p:spTgt spid="1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 calcmode="lin" valueType="num">
                                      <p:cBhvr additive="base">
                                        <p:cTn dur="500"/>
                                        <p:tgtEl>
                                          <p:spTgt spid="19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43530" y="39184"/>
            <a:ext cx="9466230" cy="49639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Different file modes</a:t>
            </a:r>
            <a:endParaRPr b="1" i="1" sz="2900">
              <a:solidFill>
                <a:schemeClr val="accent4"/>
              </a:solidFill>
            </a:endParaRPr>
          </a:p>
        </p:txBody>
      </p:sp>
      <p:sp>
        <p:nvSpPr>
          <p:cNvPr id="328" name="Google Shape;328;p20"/>
          <p:cNvSpPr txBox="1"/>
          <p:nvPr>
            <p:ph idx="1" type="body"/>
          </p:nvPr>
        </p:nvSpPr>
        <p:spPr>
          <a:xfrm>
            <a:off x="313509" y="888274"/>
            <a:ext cx="11327672" cy="544721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a:t> </a:t>
            </a:r>
            <a:endParaRPr/>
          </a:p>
        </p:txBody>
      </p:sp>
      <p:graphicFrame>
        <p:nvGraphicFramePr>
          <p:cNvPr id="329" name="Google Shape;329;p20"/>
          <p:cNvGraphicFramePr/>
          <p:nvPr/>
        </p:nvGraphicFramePr>
        <p:xfrm>
          <a:off x="679269" y="731519"/>
          <a:ext cx="3000000" cy="3000000"/>
        </p:xfrm>
        <a:graphic>
          <a:graphicData uri="http://schemas.openxmlformats.org/drawingml/2006/table">
            <a:tbl>
              <a:tblPr bandRow="1" firstRow="1">
                <a:noFill/>
                <a:tableStyleId>{E2910A8C-C3FC-4C8B-996C-14F81F3E59D4}</a:tableStyleId>
              </a:tblPr>
              <a:tblGrid>
                <a:gridCol w="826800"/>
                <a:gridCol w="10123225"/>
              </a:tblGrid>
              <a:tr h="397900">
                <a:tc>
                  <a:txBody>
                    <a:bodyPr/>
                    <a:lstStyle/>
                    <a:p>
                      <a:pPr indent="0" lvl="0" marL="0" marR="0" rtl="0" algn="ctr">
                        <a:spcBef>
                          <a:spcPts val="0"/>
                        </a:spcBef>
                        <a:spcAft>
                          <a:spcPts val="0"/>
                        </a:spcAft>
                        <a:buNone/>
                      </a:pPr>
                      <a:r>
                        <a:rPr lang="en-US" sz="1800" u="none" cap="none" strike="noStrike"/>
                        <a:t>S.No.</a:t>
                      </a:r>
                      <a:endParaRPr/>
                    </a:p>
                  </a:txBody>
                  <a:tcPr marT="76200" marB="76200" marR="76200" marL="76200"/>
                </a:tc>
                <a:tc>
                  <a:txBody>
                    <a:bodyPr/>
                    <a:lstStyle/>
                    <a:p>
                      <a:pPr indent="0" lvl="0" marL="0" marR="0" rtl="0" algn="ctr">
                        <a:spcBef>
                          <a:spcPts val="0"/>
                        </a:spcBef>
                        <a:spcAft>
                          <a:spcPts val="0"/>
                        </a:spcAft>
                        <a:buNone/>
                      </a:pPr>
                      <a:r>
                        <a:rPr lang="en-US" sz="1800" u="none" cap="none" strike="noStrike"/>
                        <a:t>Mode &amp; Description</a:t>
                      </a:r>
                      <a:endParaRPr/>
                    </a:p>
                  </a:txBody>
                  <a:tcPr marT="76200" marB="76200" marR="76200" marL="76200"/>
                </a:tc>
              </a:tr>
              <a:tr h="909475">
                <a:tc>
                  <a:txBody>
                    <a:bodyPr/>
                    <a:lstStyle/>
                    <a:p>
                      <a:pPr indent="0" lvl="0" marL="0" marR="0" rtl="0" algn="ctr">
                        <a:spcBef>
                          <a:spcPts val="0"/>
                        </a:spcBef>
                        <a:spcAft>
                          <a:spcPts val="0"/>
                        </a:spcAft>
                        <a:buNone/>
                      </a:pPr>
                      <a:r>
                        <a:rPr lang="en-US" sz="1400" u="none" cap="none" strike="noStrike"/>
                        <a:t>1</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r</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reading only. The file pointer is placed at the beginning of the file. This is the default mode.</a:t>
                      </a:r>
                      <a:endParaRPr/>
                    </a:p>
                  </a:txBody>
                  <a:tcPr marT="76200" marB="76200" marR="76200" marL="76200"/>
                </a:tc>
              </a:tr>
              <a:tr h="909475">
                <a:tc>
                  <a:txBody>
                    <a:bodyPr/>
                    <a:lstStyle/>
                    <a:p>
                      <a:pPr indent="0" lvl="0" marL="0" marR="0" rtl="0" algn="ctr">
                        <a:spcBef>
                          <a:spcPts val="0"/>
                        </a:spcBef>
                        <a:spcAft>
                          <a:spcPts val="0"/>
                        </a:spcAft>
                        <a:buNone/>
                      </a:pPr>
                      <a:r>
                        <a:rPr lang="en-US" sz="1400" u="none" cap="none" strike="noStrike"/>
                        <a:t>2</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rb</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reading only in binary format. The file pointer is placed at the beginning of the file. This is the default mode.</a:t>
                      </a:r>
                      <a:endParaRPr/>
                    </a:p>
                  </a:txBody>
                  <a:tcPr marT="76200" marB="76200" marR="76200" marL="76200"/>
                </a:tc>
              </a:tr>
              <a:tr h="653675">
                <a:tc>
                  <a:txBody>
                    <a:bodyPr/>
                    <a:lstStyle/>
                    <a:p>
                      <a:pPr indent="0" lvl="0" marL="0" marR="0" rtl="0" algn="ctr">
                        <a:spcBef>
                          <a:spcPts val="0"/>
                        </a:spcBef>
                        <a:spcAft>
                          <a:spcPts val="0"/>
                        </a:spcAft>
                        <a:buNone/>
                      </a:pPr>
                      <a:r>
                        <a:rPr lang="en-US" sz="1400" u="none" cap="none" strike="noStrike"/>
                        <a:t>3</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r+</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both reading and writing. The file pointer placed at the beginning of the file.</a:t>
                      </a:r>
                      <a:endParaRPr/>
                    </a:p>
                  </a:txBody>
                  <a:tcPr marT="76200" marB="76200" marR="76200" marL="76200"/>
                </a:tc>
              </a:tr>
              <a:tr h="909475">
                <a:tc>
                  <a:txBody>
                    <a:bodyPr/>
                    <a:lstStyle/>
                    <a:p>
                      <a:pPr indent="0" lvl="0" marL="0" marR="0" rtl="0" algn="ctr">
                        <a:spcBef>
                          <a:spcPts val="0"/>
                        </a:spcBef>
                        <a:spcAft>
                          <a:spcPts val="0"/>
                        </a:spcAft>
                        <a:buNone/>
                      </a:pPr>
                      <a:r>
                        <a:rPr lang="en-US" sz="1400" u="none" cap="none" strike="noStrike"/>
                        <a:t>4</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rb+</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both reading and writing in binary format. The file pointer placed at the beginning of the file.</a:t>
                      </a:r>
                      <a:endParaRPr/>
                    </a:p>
                  </a:txBody>
                  <a:tcPr marT="76200" marB="76200" marR="76200" marL="76200"/>
                </a:tc>
              </a:tr>
              <a:tr h="909475">
                <a:tc>
                  <a:txBody>
                    <a:bodyPr/>
                    <a:lstStyle/>
                    <a:p>
                      <a:pPr indent="0" lvl="0" marL="0" marR="0" rtl="0" algn="ctr">
                        <a:spcBef>
                          <a:spcPts val="0"/>
                        </a:spcBef>
                        <a:spcAft>
                          <a:spcPts val="0"/>
                        </a:spcAft>
                        <a:buNone/>
                      </a:pPr>
                      <a:r>
                        <a:rPr lang="en-US" sz="1400" u="none" cap="none" strike="noStrike"/>
                        <a:t>5</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w</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writing only. Overwrites the file if the file exists. If the file does not exist, creates a new file for writing.</a:t>
                      </a:r>
                      <a:endParaRPr/>
                    </a:p>
                  </a:txBody>
                  <a:tcPr marT="76200" marB="76200" marR="76200" marL="76200"/>
                </a:tc>
              </a:tr>
              <a:tr h="909475">
                <a:tc>
                  <a:txBody>
                    <a:bodyPr/>
                    <a:lstStyle/>
                    <a:p>
                      <a:pPr indent="0" lvl="0" marL="0" marR="0" rtl="0" algn="ctr">
                        <a:spcBef>
                          <a:spcPts val="0"/>
                        </a:spcBef>
                        <a:spcAft>
                          <a:spcPts val="0"/>
                        </a:spcAft>
                        <a:buNone/>
                      </a:pPr>
                      <a:r>
                        <a:rPr lang="en-US" sz="1400" u="none" cap="none" strike="noStrike"/>
                        <a:t>6</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wb</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writing only in binary format. Overwrites the file if the file exists. If the file does not exist, creates a new file for writing.</a:t>
                      </a:r>
                      <a:endParaRPr/>
                    </a:p>
                  </a:txBody>
                  <a:tcPr marT="76200" marB="76200" marR="76200" marL="762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0" y="0"/>
            <a:ext cx="10868296" cy="3918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Different file modes</a:t>
            </a:r>
            <a:endParaRPr b="1" i="1" sz="2900">
              <a:solidFill>
                <a:schemeClr val="accent4"/>
              </a:solidFill>
            </a:endParaRPr>
          </a:p>
        </p:txBody>
      </p:sp>
      <p:sp>
        <p:nvSpPr>
          <p:cNvPr id="335" name="Google Shape;335;p21"/>
          <p:cNvSpPr txBox="1"/>
          <p:nvPr>
            <p:ph idx="1" type="body"/>
          </p:nvPr>
        </p:nvSpPr>
        <p:spPr>
          <a:xfrm>
            <a:off x="313509" y="888274"/>
            <a:ext cx="11327672" cy="544721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None/>
            </a:pPr>
            <a:r>
              <a:rPr lang="en-US"/>
              <a:t> </a:t>
            </a:r>
            <a:endParaRPr/>
          </a:p>
        </p:txBody>
      </p:sp>
      <p:graphicFrame>
        <p:nvGraphicFramePr>
          <p:cNvPr id="336" name="Google Shape;336;p21"/>
          <p:cNvGraphicFramePr/>
          <p:nvPr/>
        </p:nvGraphicFramePr>
        <p:xfrm>
          <a:off x="396053" y="732997"/>
          <a:ext cx="3000000" cy="3000000"/>
        </p:xfrm>
        <a:graphic>
          <a:graphicData uri="http://schemas.openxmlformats.org/drawingml/2006/table">
            <a:tbl>
              <a:tblPr bandRow="1" firstRow="1">
                <a:noFill/>
                <a:tableStyleId>{E2910A8C-C3FC-4C8B-996C-14F81F3E59D4}</a:tableStyleId>
              </a:tblPr>
              <a:tblGrid>
                <a:gridCol w="1029325"/>
                <a:gridCol w="10525600"/>
              </a:tblGrid>
              <a:tr h="503500">
                <a:tc>
                  <a:txBody>
                    <a:bodyPr/>
                    <a:lstStyle/>
                    <a:p>
                      <a:pPr indent="0" lvl="0" marL="0" marR="0" rtl="0" algn="ctr">
                        <a:spcBef>
                          <a:spcPts val="0"/>
                        </a:spcBef>
                        <a:spcAft>
                          <a:spcPts val="0"/>
                        </a:spcAft>
                        <a:buNone/>
                      </a:pPr>
                      <a:r>
                        <a:rPr lang="en-US" sz="1800" u="none" cap="none" strike="noStrike"/>
                        <a:t>S.No.</a:t>
                      </a:r>
                      <a:endParaRPr/>
                    </a:p>
                  </a:txBody>
                  <a:tcPr marT="76200" marB="76200" marR="76200" marL="76200"/>
                </a:tc>
                <a:tc>
                  <a:txBody>
                    <a:bodyPr/>
                    <a:lstStyle/>
                    <a:p>
                      <a:pPr indent="0" lvl="0" marL="0" marR="0" rtl="0" algn="ctr">
                        <a:spcBef>
                          <a:spcPts val="0"/>
                        </a:spcBef>
                        <a:spcAft>
                          <a:spcPts val="0"/>
                        </a:spcAft>
                        <a:buNone/>
                      </a:pPr>
                      <a:r>
                        <a:rPr lang="en-US" sz="1800" u="none" cap="none" strike="noStrike"/>
                        <a:t>Mode &amp; Description</a:t>
                      </a:r>
                      <a:endParaRPr/>
                    </a:p>
                  </a:txBody>
                  <a:tcPr marT="76200" marB="76200" marR="76200" marL="76200"/>
                </a:tc>
              </a:tr>
              <a:tr h="777600">
                <a:tc>
                  <a:txBody>
                    <a:bodyPr/>
                    <a:lstStyle/>
                    <a:p>
                      <a:pPr indent="0" lvl="0" marL="0" marR="0" rtl="0" algn="ctr">
                        <a:spcBef>
                          <a:spcPts val="0"/>
                        </a:spcBef>
                        <a:spcAft>
                          <a:spcPts val="0"/>
                        </a:spcAft>
                        <a:buNone/>
                      </a:pPr>
                      <a:r>
                        <a:rPr lang="en-US" sz="1400" u="none" cap="none" strike="noStrike"/>
                        <a:t>7</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w+</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both writing and reading. Overwrites the existing file if the file exists. If the file does not exist, creates a new file for reading and writing.</a:t>
                      </a:r>
                      <a:endParaRPr/>
                    </a:p>
                  </a:txBody>
                  <a:tcPr marT="76200" marB="76200" marR="76200" marL="76200"/>
                </a:tc>
              </a:tr>
              <a:tr h="777600">
                <a:tc>
                  <a:txBody>
                    <a:bodyPr/>
                    <a:lstStyle/>
                    <a:p>
                      <a:pPr indent="0" lvl="0" marL="0" marR="0" rtl="0" algn="ctr">
                        <a:spcBef>
                          <a:spcPts val="0"/>
                        </a:spcBef>
                        <a:spcAft>
                          <a:spcPts val="0"/>
                        </a:spcAft>
                        <a:buNone/>
                      </a:pPr>
                      <a:r>
                        <a:rPr lang="en-US" sz="1400" u="none" cap="none" strike="noStrike"/>
                        <a:t>8</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wb+</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both writing and reading in binary format. Overwrites the existing file if the file exists. If the file does not exist, creates a new file for reading and writing.</a:t>
                      </a:r>
                      <a:endParaRPr/>
                    </a:p>
                  </a:txBody>
                  <a:tcPr marT="76200" marB="76200" marR="76200" marL="76200"/>
                </a:tc>
              </a:tr>
              <a:tr h="777600">
                <a:tc>
                  <a:txBody>
                    <a:bodyPr/>
                    <a:lstStyle/>
                    <a:p>
                      <a:pPr indent="0" lvl="0" marL="0" marR="0" rtl="0" algn="ctr">
                        <a:spcBef>
                          <a:spcPts val="0"/>
                        </a:spcBef>
                        <a:spcAft>
                          <a:spcPts val="0"/>
                        </a:spcAft>
                        <a:buNone/>
                      </a:pPr>
                      <a:r>
                        <a:rPr lang="en-US" sz="1400" u="none" cap="none" strike="noStrike"/>
                        <a:t>9</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a</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appending. The file pointer is at the end of the file if the file exists. That is, the file is in the append mode. If the file does not exist, it creates a new file for writing.</a:t>
                      </a:r>
                      <a:endParaRPr/>
                    </a:p>
                  </a:txBody>
                  <a:tcPr marT="76200" marB="76200" marR="76200" marL="76200"/>
                </a:tc>
              </a:tr>
              <a:tr h="777600">
                <a:tc>
                  <a:txBody>
                    <a:bodyPr/>
                    <a:lstStyle/>
                    <a:p>
                      <a:pPr indent="0" lvl="0" marL="0" marR="0" rtl="0" algn="ctr">
                        <a:spcBef>
                          <a:spcPts val="0"/>
                        </a:spcBef>
                        <a:spcAft>
                          <a:spcPts val="0"/>
                        </a:spcAft>
                        <a:buNone/>
                      </a:pPr>
                      <a:r>
                        <a:rPr lang="en-US" sz="1400" u="none" cap="none" strike="noStrike"/>
                        <a:t>10</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ab</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appending in binary format. The file pointer is at the end of the file if the file exists. That is, the file is in the append mode. If the file does not exist, it creates a new file for writing.</a:t>
                      </a:r>
                      <a:endParaRPr/>
                    </a:p>
                  </a:txBody>
                  <a:tcPr marT="76200" marB="76200" marR="76200" marL="76200"/>
                </a:tc>
              </a:tr>
              <a:tr h="777600">
                <a:tc>
                  <a:txBody>
                    <a:bodyPr/>
                    <a:lstStyle/>
                    <a:p>
                      <a:pPr indent="0" lvl="0" marL="0" marR="0" rtl="0" algn="ctr">
                        <a:spcBef>
                          <a:spcPts val="0"/>
                        </a:spcBef>
                        <a:spcAft>
                          <a:spcPts val="0"/>
                        </a:spcAft>
                        <a:buNone/>
                      </a:pPr>
                      <a:r>
                        <a:rPr lang="en-US" sz="1400" u="none" cap="none" strike="noStrike"/>
                        <a:t>11</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a+</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both appending and reading. The file pointer is at the end of the file if the file exists. The file opens in the append mode. If the file does not exist, it creates a new file for reading and writing.</a:t>
                      </a:r>
                      <a:endParaRPr/>
                    </a:p>
                  </a:txBody>
                  <a:tcPr marT="76200" marB="76200" marR="76200" marL="76200"/>
                </a:tc>
              </a:tr>
              <a:tr h="1097850">
                <a:tc>
                  <a:txBody>
                    <a:bodyPr/>
                    <a:lstStyle/>
                    <a:p>
                      <a:pPr indent="0" lvl="0" marL="0" marR="0" rtl="0" algn="ctr">
                        <a:spcBef>
                          <a:spcPts val="0"/>
                        </a:spcBef>
                        <a:spcAft>
                          <a:spcPts val="0"/>
                        </a:spcAft>
                        <a:buNone/>
                      </a:pPr>
                      <a:r>
                        <a:rPr lang="en-US" sz="1400" u="none" cap="none" strike="noStrike"/>
                        <a:t>12</a:t>
                      </a:r>
                      <a:endParaRPr/>
                    </a:p>
                  </a:txBody>
                  <a:tcPr marT="76200" marB="76200" marR="76200" marL="76200" anchor="ctr"/>
                </a:tc>
                <a:tc>
                  <a:txBody>
                    <a:bodyPr/>
                    <a:lstStyle/>
                    <a:p>
                      <a:pPr indent="0" lvl="0" marL="0" marR="0" rtl="0" algn="just">
                        <a:spcBef>
                          <a:spcPts val="0"/>
                        </a:spcBef>
                        <a:spcAft>
                          <a:spcPts val="0"/>
                        </a:spcAft>
                        <a:buNone/>
                      </a:pPr>
                      <a:r>
                        <a:rPr b="1" lang="en-US" sz="1400" u="none" cap="none" strike="noStrike">
                          <a:solidFill>
                            <a:srgbClr val="000000"/>
                          </a:solidFill>
                        </a:rPr>
                        <a:t>ab+</a:t>
                      </a:r>
                      <a:endParaRPr sz="1400" u="none" cap="none" strike="noStrike">
                        <a:solidFill>
                          <a:srgbClr val="000000"/>
                        </a:solidFill>
                      </a:endParaRPr>
                    </a:p>
                    <a:p>
                      <a:pPr indent="0" lvl="0" marL="0" marR="0" rtl="0" algn="just">
                        <a:spcBef>
                          <a:spcPts val="0"/>
                        </a:spcBef>
                        <a:spcAft>
                          <a:spcPts val="0"/>
                        </a:spcAft>
                        <a:buNone/>
                      </a:pPr>
                      <a:r>
                        <a:rPr lang="en-US" sz="1400" u="none" cap="none" strike="noStrike">
                          <a:solidFill>
                            <a:srgbClr val="000000"/>
                          </a:solidFill>
                        </a:rPr>
                        <a:t>Opens a file for both appending and reading in binary format. The file pointer is at the end of the file if the file exists. The file opens in the append mode. If the file does not exist, it creates a new file for reading and writing.</a:t>
                      </a:r>
                      <a:endParaRPr/>
                    </a:p>
                  </a:txBody>
                  <a:tcPr marT="76200" marB="76200" marR="76200" marL="762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0" y="0"/>
            <a:ext cx="10868296" cy="3918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FILE OBJECT ATTRIBUTES</a:t>
            </a:r>
            <a:endParaRPr b="1" i="1" sz="2900">
              <a:solidFill>
                <a:schemeClr val="accent4"/>
              </a:solidFill>
            </a:endParaRPr>
          </a:p>
        </p:txBody>
      </p:sp>
      <p:sp>
        <p:nvSpPr>
          <p:cNvPr id="342" name="Google Shape;342;p22"/>
          <p:cNvSpPr txBox="1"/>
          <p:nvPr>
            <p:ph idx="1" type="body"/>
          </p:nvPr>
        </p:nvSpPr>
        <p:spPr>
          <a:xfrm>
            <a:off x="313509" y="888274"/>
            <a:ext cx="11327672" cy="54472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 Once a file is opened and you have one </a:t>
            </a:r>
            <a:r>
              <a:rPr i="1" lang="en-US"/>
              <a:t>file</a:t>
            </a:r>
            <a:r>
              <a:rPr lang="en-US"/>
              <a:t> object, you can get various information related to that file.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Here is a list of all the attributes related to a file object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0" lvl="0" marL="0" rtl="0" algn="l">
              <a:lnSpc>
                <a:spcPct val="100000"/>
              </a:lnSpc>
              <a:spcBef>
                <a:spcPts val="1000"/>
              </a:spcBef>
              <a:spcAft>
                <a:spcPts val="0"/>
              </a:spcAft>
              <a:buClr>
                <a:schemeClr val="dk1"/>
              </a:buClr>
              <a:buSzPts val="2800"/>
              <a:buNone/>
            </a:pPr>
            <a:r>
              <a:t/>
            </a:r>
            <a:endParaRPr/>
          </a:p>
        </p:txBody>
      </p:sp>
      <p:graphicFrame>
        <p:nvGraphicFramePr>
          <p:cNvPr id="343" name="Google Shape;343;p22"/>
          <p:cNvGraphicFramePr/>
          <p:nvPr/>
        </p:nvGraphicFramePr>
        <p:xfrm>
          <a:off x="725715" y="3110167"/>
          <a:ext cx="3000000" cy="3000000"/>
        </p:xfrm>
        <a:graphic>
          <a:graphicData uri="http://schemas.openxmlformats.org/drawingml/2006/table">
            <a:tbl>
              <a:tblPr bandRow="1" firstRow="1">
                <a:noFill/>
                <a:tableStyleId>{E2910A8C-C3FC-4C8B-996C-14F81F3E59D4}</a:tableStyleId>
              </a:tblPr>
              <a:tblGrid>
                <a:gridCol w="789575"/>
                <a:gridCol w="5159825"/>
              </a:tblGrid>
              <a:tr h="547425">
                <a:tc>
                  <a:txBody>
                    <a:bodyPr/>
                    <a:lstStyle/>
                    <a:p>
                      <a:pPr indent="0" lvl="0" marL="0" marR="0" rtl="0" algn="l">
                        <a:spcBef>
                          <a:spcPts val="0"/>
                        </a:spcBef>
                        <a:spcAft>
                          <a:spcPts val="0"/>
                        </a:spcAft>
                        <a:buNone/>
                      </a:pPr>
                      <a:r>
                        <a:rPr lang="en-US" sz="1800" u="none" cap="none" strike="noStrike"/>
                        <a:t>Sl.No</a:t>
                      </a:r>
                      <a:endParaRPr sz="1800"/>
                    </a:p>
                  </a:txBody>
                  <a:tcPr marT="45725" marB="45725" marR="91450" marL="91450"/>
                </a:tc>
                <a:tc>
                  <a:txBody>
                    <a:bodyPr/>
                    <a:lstStyle/>
                    <a:p>
                      <a:pPr indent="0" lvl="0" marL="0" marR="0" rtl="0" algn="l">
                        <a:spcBef>
                          <a:spcPts val="0"/>
                        </a:spcBef>
                        <a:spcAft>
                          <a:spcPts val="0"/>
                        </a:spcAft>
                        <a:buNone/>
                      </a:pPr>
                      <a:r>
                        <a:rPr b="1" i="0" lang="en-US" sz="1800">
                          <a:solidFill>
                            <a:schemeClr val="lt1"/>
                          </a:solidFill>
                          <a:latin typeface="Garamond"/>
                          <a:ea typeface="Garamond"/>
                          <a:cs typeface="Garamond"/>
                          <a:sym typeface="Garamond"/>
                        </a:rPr>
                        <a:t>Attribute &amp; Description</a:t>
                      </a:r>
                      <a:endParaRPr sz="1800"/>
                    </a:p>
                  </a:txBody>
                  <a:tcPr marT="45725" marB="45725" marR="91450" marL="91450"/>
                </a:tc>
              </a:tr>
              <a:tr h="6662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b="1" lang="en-US" sz="1800"/>
                        <a:t>file.closed</a:t>
                      </a:r>
                      <a:endParaRPr b="1"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Returns True, if a file is closed,</a:t>
                      </a:r>
                      <a:r>
                        <a:rPr lang="en-US" sz="1800"/>
                        <a:t> false otherwise.</a:t>
                      </a:r>
                      <a:endParaRPr sz="1800"/>
                    </a:p>
                  </a:txBody>
                  <a:tcPr marT="45725" marB="45725" marR="91450" marL="91450"/>
                </a:tc>
              </a:tr>
              <a:tr h="7540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b="1" lang="en-US" sz="1800"/>
                        <a:t>file.mode</a:t>
                      </a:r>
                      <a:endParaRPr b="1"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Returns the access mode with which file was opened</a:t>
                      </a:r>
                      <a:endParaRPr sz="1800"/>
                    </a:p>
                  </a:txBody>
                  <a:tcPr marT="45725" marB="45725" marR="91450" marL="91450"/>
                </a:tc>
              </a:tr>
              <a:tr h="754075">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b="1" lang="en-US" sz="1800"/>
                        <a:t>file.name</a:t>
                      </a:r>
                      <a:endParaRPr/>
                    </a:p>
                    <a:p>
                      <a:pPr indent="0" lvl="0" marL="0" marR="0" rtl="0" algn="l">
                        <a:spcBef>
                          <a:spcPts val="0"/>
                        </a:spcBef>
                        <a:spcAft>
                          <a:spcPts val="0"/>
                        </a:spcAft>
                        <a:buNone/>
                      </a:pPr>
                      <a:r>
                        <a:rPr lang="en-US" sz="1800"/>
                        <a:t>Returns the name of the file</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0" y="0"/>
            <a:ext cx="8843554" cy="43107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Reading &amp; writing</a:t>
            </a:r>
            <a:endParaRPr b="1" i="1" sz="2900">
              <a:solidFill>
                <a:schemeClr val="accent4"/>
              </a:solidFill>
            </a:endParaRPr>
          </a:p>
        </p:txBody>
      </p:sp>
      <p:sp>
        <p:nvSpPr>
          <p:cNvPr id="349" name="Google Shape;349;p23"/>
          <p:cNvSpPr txBox="1"/>
          <p:nvPr>
            <p:ph idx="1" type="body"/>
          </p:nvPr>
        </p:nvSpPr>
        <p:spPr>
          <a:xfrm>
            <a:off x="300446" y="679269"/>
            <a:ext cx="11678193" cy="617873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Font typeface="Noto Sans Symbols"/>
              <a:buChar char="⮚"/>
            </a:pPr>
            <a:r>
              <a:rPr lang="en-US" sz="1600"/>
              <a:t>The </a:t>
            </a:r>
            <a:r>
              <a:rPr b="1" lang="en-US" sz="1600"/>
              <a:t>read()</a:t>
            </a:r>
            <a:r>
              <a:rPr lang="en-US" sz="1600"/>
              <a:t> method reads a string from an open file. It is important to note that Python strings can have binary data,  apart from text data.</a:t>
            </a:r>
            <a:endParaRPr/>
          </a:p>
          <a:p>
            <a:pPr indent="-228600" lvl="0" marL="228600" rtl="0" algn="l">
              <a:lnSpc>
                <a:spcPct val="90000"/>
              </a:lnSpc>
              <a:spcBef>
                <a:spcPts val="1000"/>
              </a:spcBef>
              <a:spcAft>
                <a:spcPts val="0"/>
              </a:spcAft>
              <a:buClr>
                <a:schemeClr val="dk1"/>
              </a:buClr>
              <a:buSzPts val="1600"/>
              <a:buFont typeface="Noto Sans Symbols"/>
              <a:buChar char="⮚"/>
            </a:pPr>
            <a:r>
              <a:rPr lang="en-US" sz="1600"/>
              <a:t>Syntax is  fo.read([count of bytes])</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t>Count refers to the number of bytes that has to be read.</a:t>
            </a:r>
            <a:endParaRPr/>
          </a:p>
          <a:p>
            <a:pPr indent="-228600" lvl="1" marL="685800" rtl="0" algn="l">
              <a:lnSpc>
                <a:spcPct val="90000"/>
              </a:lnSpc>
              <a:spcBef>
                <a:spcPts val="500"/>
              </a:spcBef>
              <a:spcAft>
                <a:spcPts val="0"/>
              </a:spcAft>
              <a:buClr>
                <a:schemeClr val="dk1"/>
              </a:buClr>
              <a:buSzPts val="1800"/>
              <a:buFont typeface="Noto Sans Symbols"/>
              <a:buChar char="▪"/>
            </a:pPr>
            <a:r>
              <a:rPr lang="en-US" sz="1800"/>
              <a:t>Lets refer the file foo.txt, and read 10 bytes out of it.</a:t>
            </a:r>
            <a:endParaRPr sz="1800"/>
          </a:p>
          <a:p>
            <a:pPr indent="0" lvl="0" marL="0" rtl="0" algn="l">
              <a:lnSpc>
                <a:spcPct val="90000"/>
              </a:lnSpc>
              <a:spcBef>
                <a:spcPts val="1000"/>
              </a:spcBef>
              <a:spcAft>
                <a:spcPts val="0"/>
              </a:spcAft>
              <a:buClr>
                <a:schemeClr val="dk1"/>
              </a:buClr>
              <a:buSzPts val="1600"/>
              <a:buNone/>
            </a:pPr>
            <a:r>
              <a:rPr lang="en-US" sz="1600"/>
              <a:t>File Positions :- </a:t>
            </a:r>
            <a:endParaRPr/>
          </a:p>
          <a:p>
            <a:pPr indent="-228600" lvl="0" marL="228600" rtl="0" algn="l">
              <a:lnSpc>
                <a:spcPct val="90000"/>
              </a:lnSpc>
              <a:spcBef>
                <a:spcPts val="1000"/>
              </a:spcBef>
              <a:spcAft>
                <a:spcPts val="0"/>
              </a:spcAft>
              <a:buClr>
                <a:schemeClr val="dk1"/>
              </a:buClr>
              <a:buSzPts val="1600"/>
              <a:buChar char="•"/>
            </a:pPr>
            <a:r>
              <a:rPr lang="en-US" sz="1600"/>
              <a:t>To understand where the file has been read upto, we use the tell() method.</a:t>
            </a:r>
            <a:endParaRPr/>
          </a:p>
          <a:p>
            <a:pPr indent="-228600" lvl="0" marL="228600" rtl="0" algn="l">
              <a:lnSpc>
                <a:spcPct val="90000"/>
              </a:lnSpc>
              <a:spcBef>
                <a:spcPts val="1000"/>
              </a:spcBef>
              <a:spcAft>
                <a:spcPts val="0"/>
              </a:spcAft>
              <a:buClr>
                <a:schemeClr val="dk1"/>
              </a:buClr>
              <a:buSzPts val="1600"/>
              <a:buChar char="•"/>
            </a:pPr>
            <a:r>
              <a:rPr lang="en-US" sz="1600"/>
              <a:t>The tell() method, indicates where the current file pointer rests at.</a:t>
            </a:r>
            <a:endParaRPr/>
          </a:p>
          <a:p>
            <a:pPr indent="-228600" lvl="0" marL="228600" rtl="0" algn="l">
              <a:lnSpc>
                <a:spcPct val="90000"/>
              </a:lnSpc>
              <a:spcBef>
                <a:spcPts val="1000"/>
              </a:spcBef>
              <a:spcAft>
                <a:spcPts val="0"/>
              </a:spcAft>
              <a:buClr>
                <a:schemeClr val="dk1"/>
              </a:buClr>
              <a:buSzPts val="1600"/>
              <a:buChar char="•"/>
            </a:pPr>
            <a:r>
              <a:rPr lang="en-US" sz="1600"/>
              <a:t>The next read or write, will begin at that position.</a:t>
            </a:r>
            <a:endParaRPr/>
          </a:p>
          <a:p>
            <a:pPr indent="-228600" lvl="0" marL="228600" rtl="0" algn="l">
              <a:lnSpc>
                <a:spcPct val="90000"/>
              </a:lnSpc>
              <a:spcBef>
                <a:spcPts val="1000"/>
              </a:spcBef>
              <a:spcAft>
                <a:spcPts val="0"/>
              </a:spcAft>
              <a:buClr>
                <a:schemeClr val="dk1"/>
              </a:buClr>
              <a:buSzPts val="1600"/>
              <a:buChar char="•"/>
            </a:pPr>
            <a:r>
              <a:rPr lang="en-US" sz="1600"/>
              <a:t>There is another method called </a:t>
            </a:r>
            <a:r>
              <a:rPr b="1" lang="en-US" sz="1600"/>
              <a:t>seek() </a:t>
            </a:r>
            <a:r>
              <a:rPr lang="en-US" sz="1600"/>
              <a:t>which</a:t>
            </a:r>
            <a:r>
              <a:rPr b="1" lang="en-US" sz="1600"/>
              <a:t>  </a:t>
            </a:r>
            <a:r>
              <a:rPr lang="en-US" sz="1600"/>
              <a:t>changes the current file position.</a:t>
            </a:r>
            <a:endParaRPr/>
          </a:p>
          <a:p>
            <a:pPr indent="-228600" lvl="0" marL="228600" rtl="0" algn="l">
              <a:lnSpc>
                <a:spcPct val="90000"/>
              </a:lnSpc>
              <a:spcBef>
                <a:spcPts val="1000"/>
              </a:spcBef>
              <a:spcAft>
                <a:spcPts val="0"/>
              </a:spcAft>
              <a:buClr>
                <a:schemeClr val="dk1"/>
              </a:buClr>
              <a:buSzPts val="1600"/>
              <a:buChar char="•"/>
            </a:pPr>
            <a:r>
              <a:rPr lang="en-US" sz="1600"/>
              <a:t>Its syntax is</a:t>
            </a:r>
            <a:r>
              <a:rPr b="1" lang="en-US" sz="1600"/>
              <a:t> fo.seek(offset[,from])</a:t>
            </a:r>
            <a:endParaRPr/>
          </a:p>
          <a:p>
            <a:pPr indent="0" lvl="0" marL="0" rtl="0" algn="l">
              <a:lnSpc>
                <a:spcPct val="90000"/>
              </a:lnSpc>
              <a:spcBef>
                <a:spcPts val="1000"/>
              </a:spcBef>
              <a:spcAft>
                <a:spcPts val="0"/>
              </a:spcAft>
              <a:buClr>
                <a:schemeClr val="dk1"/>
              </a:buClr>
              <a:buSzPts val="1600"/>
              <a:buNone/>
            </a:pPr>
            <a:r>
              <a:rPr lang="en-US" sz="1600"/>
              <a:t>&gt;&gt;&gt; fo = open("foo.txt","r")</a:t>
            </a:r>
            <a:endParaRPr/>
          </a:p>
          <a:p>
            <a:pPr indent="0" lvl="0" marL="0" rtl="0" algn="l">
              <a:lnSpc>
                <a:spcPct val="90000"/>
              </a:lnSpc>
              <a:spcBef>
                <a:spcPts val="1000"/>
              </a:spcBef>
              <a:spcAft>
                <a:spcPts val="0"/>
              </a:spcAft>
              <a:buClr>
                <a:schemeClr val="dk1"/>
              </a:buClr>
              <a:buSzPts val="1600"/>
              <a:buNone/>
            </a:pPr>
            <a:r>
              <a:rPr lang="en-US" sz="1600"/>
              <a:t>&gt;&gt;&gt; fo.read(3)</a:t>
            </a:r>
            <a:endParaRPr/>
          </a:p>
          <a:p>
            <a:pPr indent="0" lvl="0" marL="0" rtl="0" algn="l">
              <a:lnSpc>
                <a:spcPct val="90000"/>
              </a:lnSpc>
              <a:spcBef>
                <a:spcPts val="1000"/>
              </a:spcBef>
              <a:spcAft>
                <a:spcPts val="0"/>
              </a:spcAft>
              <a:buClr>
                <a:schemeClr val="dk1"/>
              </a:buClr>
              <a:buSzPts val="1600"/>
              <a:buNone/>
            </a:pPr>
            <a:r>
              <a:rPr lang="en-US" sz="1600"/>
              <a:t>'Pyt‘</a:t>
            </a:r>
            <a:endParaRPr/>
          </a:p>
          <a:p>
            <a:pPr indent="0" lvl="0" marL="0" rtl="0" algn="l">
              <a:lnSpc>
                <a:spcPct val="90000"/>
              </a:lnSpc>
              <a:spcBef>
                <a:spcPts val="1000"/>
              </a:spcBef>
              <a:spcAft>
                <a:spcPts val="0"/>
              </a:spcAft>
              <a:buClr>
                <a:schemeClr val="dk1"/>
              </a:buClr>
              <a:buSzPts val="1600"/>
              <a:buNone/>
            </a:pPr>
            <a:r>
              <a:rPr lang="en-US" sz="1600"/>
              <a:t>&gt;&gt;&gt; fo.tell()</a:t>
            </a:r>
            <a:endParaRPr/>
          </a:p>
          <a:p>
            <a:pPr indent="0" lvl="0" marL="0" rtl="0" algn="l">
              <a:lnSpc>
                <a:spcPct val="90000"/>
              </a:lnSpc>
              <a:spcBef>
                <a:spcPts val="1000"/>
              </a:spcBef>
              <a:spcAft>
                <a:spcPts val="0"/>
              </a:spcAft>
              <a:buClr>
                <a:schemeClr val="dk1"/>
              </a:buClr>
              <a:buSzPts val="1600"/>
              <a:buNone/>
            </a:pPr>
            <a:r>
              <a:rPr lang="en-US" sz="1600"/>
              <a:t>3</a:t>
            </a:r>
            <a:endParaRPr/>
          </a:p>
          <a:p>
            <a:pPr indent="0" lvl="0" marL="0" rtl="0" algn="l">
              <a:lnSpc>
                <a:spcPct val="90000"/>
              </a:lnSpc>
              <a:spcBef>
                <a:spcPts val="1000"/>
              </a:spcBef>
              <a:spcAft>
                <a:spcPts val="0"/>
              </a:spcAft>
              <a:buClr>
                <a:schemeClr val="dk1"/>
              </a:buClr>
              <a:buSzPts val="1600"/>
              <a:buNone/>
            </a:pPr>
            <a:r>
              <a:rPr lang="en-US" sz="1600"/>
              <a:t>&gt;&gt;&gt; fo.seek(0,0)</a:t>
            </a:r>
            <a:endParaRPr/>
          </a:p>
          <a:p>
            <a:pPr indent="0" lvl="0" marL="0" rtl="0" algn="l">
              <a:lnSpc>
                <a:spcPct val="90000"/>
              </a:lnSpc>
              <a:spcBef>
                <a:spcPts val="1000"/>
              </a:spcBef>
              <a:spcAft>
                <a:spcPts val="0"/>
              </a:spcAft>
              <a:buClr>
                <a:schemeClr val="dk1"/>
              </a:buClr>
              <a:buSzPts val="2000"/>
              <a:buNone/>
            </a:pPr>
            <a:r>
              <a:rPr lang="en-US" sz="2000"/>
              <a:t>0</a:t>
            </a:r>
            <a:endParaRPr/>
          </a:p>
          <a:p>
            <a:pPr indent="0" lvl="0" marL="0" rtl="0" algn="l">
              <a:lnSpc>
                <a:spcPct val="90000"/>
              </a:lnSpc>
              <a:spcBef>
                <a:spcPts val="1000"/>
              </a:spcBef>
              <a:spcAft>
                <a:spcPts val="0"/>
              </a:spcAft>
              <a:buClr>
                <a:schemeClr val="dk1"/>
              </a:buClr>
              <a:buSzPts val="2000"/>
              <a:buNone/>
            </a:pPr>
            <a:r>
              <a:rPr lang="en-US" sz="2000"/>
              <a:t>&gt;&gt;&gt; fo.read(3)</a:t>
            </a:r>
            <a:endParaRPr/>
          </a:p>
          <a:p>
            <a:pPr indent="0" lvl="0" marL="0" rtl="0" algn="l">
              <a:lnSpc>
                <a:spcPct val="90000"/>
              </a:lnSpc>
              <a:spcBef>
                <a:spcPts val="1000"/>
              </a:spcBef>
              <a:spcAft>
                <a:spcPts val="0"/>
              </a:spcAft>
              <a:buClr>
                <a:schemeClr val="dk1"/>
              </a:buClr>
              <a:buSzPts val="2000"/>
              <a:buNone/>
            </a:pPr>
            <a:r>
              <a:rPr lang="en-US" sz="2000"/>
              <a:t>'Pyt'</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498ca161ce_0_22"/>
          <p:cNvSpPr txBox="1"/>
          <p:nvPr>
            <p:ph idx="1" type="body"/>
          </p:nvPr>
        </p:nvSpPr>
        <p:spPr>
          <a:xfrm>
            <a:off x="838200" y="665675"/>
            <a:ext cx="10515600" cy="55113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None/>
            </a:pPr>
            <a:r>
              <a:rPr lang="en-US">
                <a:solidFill>
                  <a:srgbClr val="0000FF"/>
                </a:solidFill>
              </a:rPr>
              <a:t>#write file</a:t>
            </a:r>
            <a:endParaRPr>
              <a:solidFill>
                <a:srgbClr val="0000FF"/>
              </a:solidFill>
            </a:endParaRPr>
          </a:p>
          <a:p>
            <a:pPr indent="0" lvl="0" marL="0" rtl="0" algn="l">
              <a:spcBef>
                <a:spcPts val="1000"/>
              </a:spcBef>
              <a:spcAft>
                <a:spcPts val="0"/>
              </a:spcAft>
              <a:buNone/>
            </a:pPr>
            <a:r>
              <a:rPr lang="en-US">
                <a:solidFill>
                  <a:srgbClr val="FF0000"/>
                </a:solidFill>
              </a:rPr>
              <a:t>fp=open('text.txt.txt','w')</a:t>
            </a:r>
            <a:endParaRPr>
              <a:solidFill>
                <a:srgbClr val="FF0000"/>
              </a:solidFill>
            </a:endParaRPr>
          </a:p>
          <a:p>
            <a:pPr indent="0" lvl="0" marL="0" rtl="0" algn="l">
              <a:spcBef>
                <a:spcPts val="1000"/>
              </a:spcBef>
              <a:spcAft>
                <a:spcPts val="0"/>
              </a:spcAft>
              <a:buNone/>
            </a:pPr>
            <a:r>
              <a:rPr lang="en-US">
                <a:solidFill>
                  <a:srgbClr val="FF0000"/>
                </a:solidFill>
              </a:rPr>
              <a:t>fp.write('This is nik jain.I teach core python in Excelr ')</a:t>
            </a:r>
            <a:endParaRPr>
              <a:solidFill>
                <a:srgbClr val="FF0000"/>
              </a:solidFill>
            </a:endParaRPr>
          </a:p>
          <a:p>
            <a:pPr indent="0" lvl="0" marL="0" rtl="0" algn="l">
              <a:spcBef>
                <a:spcPts val="1000"/>
              </a:spcBef>
              <a:spcAft>
                <a:spcPts val="0"/>
              </a:spcAft>
              <a:buNone/>
            </a:pPr>
            <a:r>
              <a:rPr lang="en-US">
                <a:solidFill>
                  <a:srgbClr val="FF0000"/>
                </a:solidFill>
              </a:rPr>
              <a:t>fp.close()</a:t>
            </a:r>
            <a:endParaRPr>
              <a:solidFill>
                <a:srgbClr val="FF0000"/>
              </a:solidFill>
            </a:endParaRPr>
          </a:p>
          <a:p>
            <a:pPr indent="0" lvl="0" marL="0" rtl="0" algn="l">
              <a:spcBef>
                <a:spcPts val="1000"/>
              </a:spcBef>
              <a:spcAft>
                <a:spcPts val="0"/>
              </a:spcAft>
              <a:buNone/>
            </a:pPr>
            <a:r>
              <a:rPr lang="en-US">
                <a:solidFill>
                  <a:srgbClr val="0000FF"/>
                </a:solidFill>
              </a:rPr>
              <a:t>#Read file</a:t>
            </a:r>
            <a:endParaRPr>
              <a:solidFill>
                <a:srgbClr val="0000FF"/>
              </a:solidFill>
            </a:endParaRPr>
          </a:p>
          <a:p>
            <a:pPr indent="0" lvl="0" marL="0" rtl="0" algn="l">
              <a:spcBef>
                <a:spcPts val="1000"/>
              </a:spcBef>
              <a:spcAft>
                <a:spcPts val="0"/>
              </a:spcAft>
              <a:buNone/>
            </a:pPr>
            <a:r>
              <a:rPr lang="en-US">
                <a:solidFill>
                  <a:srgbClr val="FF0000"/>
                </a:solidFill>
              </a:rPr>
              <a:t>fp=open('text.txt.txt','r')</a:t>
            </a:r>
            <a:endParaRPr>
              <a:solidFill>
                <a:srgbClr val="FF0000"/>
              </a:solidFill>
            </a:endParaRPr>
          </a:p>
          <a:p>
            <a:pPr indent="0" lvl="0" marL="0" rtl="0" algn="l">
              <a:spcBef>
                <a:spcPts val="1000"/>
              </a:spcBef>
              <a:spcAft>
                <a:spcPts val="0"/>
              </a:spcAft>
              <a:buNone/>
            </a:pPr>
            <a:r>
              <a:rPr lang="en-US">
                <a:solidFill>
                  <a:srgbClr val="FF0000"/>
                </a:solidFill>
              </a:rPr>
              <a:t>fp.read()</a:t>
            </a:r>
            <a:endParaRPr>
              <a:solidFill>
                <a:srgbClr val="FF0000"/>
              </a:solidFill>
            </a:endParaRPr>
          </a:p>
          <a:p>
            <a:pPr indent="0" lvl="0" marL="0" rtl="0" algn="l">
              <a:spcBef>
                <a:spcPts val="1000"/>
              </a:spcBef>
              <a:spcAft>
                <a:spcPts val="0"/>
              </a:spcAft>
              <a:buNone/>
            </a:pPr>
            <a:r>
              <a:rPr lang="en-US">
                <a:solidFill>
                  <a:srgbClr val="FF0000"/>
                </a:solidFill>
              </a:rPr>
              <a:t>fp.mode()</a:t>
            </a:r>
            <a:endParaRPr>
              <a:solidFill>
                <a:srgbClr val="FF0000"/>
              </a:solidFill>
            </a:endParaRPr>
          </a:p>
          <a:p>
            <a:pPr indent="0" lvl="0" marL="0" rtl="0" algn="l">
              <a:spcBef>
                <a:spcPts val="1000"/>
              </a:spcBef>
              <a:spcAft>
                <a:spcPts val="0"/>
              </a:spcAft>
              <a:buNone/>
            </a:pPr>
            <a:r>
              <a:rPr lang="en-US">
                <a:solidFill>
                  <a:srgbClr val="0000FF"/>
                </a:solidFill>
              </a:rPr>
              <a:t># append mode</a:t>
            </a:r>
            <a:endParaRPr>
              <a:solidFill>
                <a:srgbClr val="0000FF"/>
              </a:solidFill>
            </a:endParaRPr>
          </a:p>
          <a:p>
            <a:pPr indent="0" lvl="0" marL="0" rtl="0" algn="l">
              <a:spcBef>
                <a:spcPts val="1000"/>
              </a:spcBef>
              <a:spcAft>
                <a:spcPts val="0"/>
              </a:spcAft>
              <a:buNone/>
            </a:pPr>
            <a:r>
              <a:rPr lang="en-US">
                <a:solidFill>
                  <a:srgbClr val="FF0000"/>
                </a:solidFill>
              </a:rPr>
              <a:t>fp=open('text.txt.txt','a')</a:t>
            </a:r>
            <a:endParaRPr>
              <a:solidFill>
                <a:srgbClr val="FF0000"/>
              </a:solidFill>
            </a:endParaRPr>
          </a:p>
          <a:p>
            <a:pPr indent="0" lvl="0" marL="0" rtl="0" algn="l">
              <a:spcBef>
                <a:spcPts val="1000"/>
              </a:spcBef>
              <a:spcAft>
                <a:spcPts val="0"/>
              </a:spcAft>
              <a:buNone/>
            </a:pPr>
            <a:r>
              <a:rPr lang="en-US">
                <a:solidFill>
                  <a:srgbClr val="FF0000"/>
                </a:solidFill>
              </a:rPr>
              <a:t>fp.write('hhhh hhhh hhhh')</a:t>
            </a:r>
            <a:endParaRPr>
              <a:solidFill>
                <a:srgbClr val="FF0000"/>
              </a:solidFill>
            </a:endParaRPr>
          </a:p>
          <a:p>
            <a:pPr indent="0" lvl="0" marL="0" rtl="0" algn="l">
              <a:spcBef>
                <a:spcPts val="1000"/>
              </a:spcBef>
              <a:spcAft>
                <a:spcPts val="0"/>
              </a:spcAft>
              <a:buNone/>
            </a:pPr>
            <a:r>
              <a:rPr lang="en-US">
                <a:solidFill>
                  <a:srgbClr val="FF0000"/>
                </a:solidFill>
              </a:rPr>
              <a:t>fp.close()</a:t>
            </a:r>
            <a:endParaRPr>
              <a:solidFill>
                <a:srgbClr val="FF0000"/>
              </a:solidFill>
            </a:endParaRPr>
          </a:p>
          <a:p>
            <a:pPr indent="0" lvl="0" marL="0" rtl="0" algn="l">
              <a:spcBef>
                <a:spcPts val="1000"/>
              </a:spcBef>
              <a:spcAft>
                <a:spcPts val="0"/>
              </a:spcAft>
              <a:buNone/>
            </a:pPr>
            <a:r>
              <a:rPr lang="en-US">
                <a:solidFill>
                  <a:srgbClr val="0000FF"/>
                </a:solidFill>
              </a:rPr>
              <a:t>#This will show after append</a:t>
            </a:r>
            <a:endParaRPr>
              <a:solidFill>
                <a:srgbClr val="0000FF"/>
              </a:solidFill>
            </a:endParaRPr>
          </a:p>
          <a:p>
            <a:pPr indent="0" lvl="0" marL="0" rtl="0" algn="l">
              <a:spcBef>
                <a:spcPts val="1000"/>
              </a:spcBef>
              <a:spcAft>
                <a:spcPts val="0"/>
              </a:spcAft>
              <a:buNone/>
            </a:pPr>
            <a:r>
              <a:rPr lang="en-US">
                <a:solidFill>
                  <a:srgbClr val="FF0000"/>
                </a:solidFill>
              </a:rPr>
              <a:t>fp=open('text.txt.txt','r')</a:t>
            </a:r>
            <a:endParaRPr>
              <a:solidFill>
                <a:srgbClr val="FF0000"/>
              </a:solidFill>
            </a:endParaRPr>
          </a:p>
          <a:p>
            <a:pPr indent="0" lvl="0" marL="0" rtl="0" algn="l">
              <a:spcBef>
                <a:spcPts val="1000"/>
              </a:spcBef>
              <a:spcAft>
                <a:spcPts val="0"/>
              </a:spcAft>
              <a:buNone/>
            </a:pPr>
            <a:r>
              <a:rPr lang="en-US">
                <a:solidFill>
                  <a:srgbClr val="FF0000"/>
                </a:solidFill>
              </a:rPr>
              <a:t>fp.read()</a:t>
            </a:r>
            <a:endParaRPr>
              <a:solidFill>
                <a:srgbClr val="FF0000"/>
              </a:solidFill>
            </a:endParaRPr>
          </a:p>
          <a:p>
            <a:pPr indent="0" lvl="0" marL="0" rtl="0" algn="l">
              <a:spcBef>
                <a:spcPts val="1000"/>
              </a:spcBef>
              <a:spcAft>
                <a:spcPts val="0"/>
              </a:spcAft>
              <a:buNone/>
            </a:pPr>
            <a:r>
              <a:rPr lang="en-US">
                <a:solidFill>
                  <a:srgbClr val="FF0000"/>
                </a:solidFill>
              </a:rPr>
              <a:t># If we will open again in write mode.it will replace old sentence </a:t>
            </a:r>
            <a:endParaRPr>
              <a:solidFill>
                <a:srgbClr val="FF0000"/>
              </a:solidFill>
            </a:endParaRPr>
          </a:p>
          <a:p>
            <a:pPr indent="0" lvl="0" marL="0" rtl="0" algn="l">
              <a:spcBef>
                <a:spcPts val="1000"/>
              </a:spcBef>
              <a:spcAft>
                <a:spcPts val="0"/>
              </a:spcAft>
              <a:buNone/>
            </a:pPr>
            <a:r>
              <a:t/>
            </a:r>
            <a:endParaRPr>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498ca161ce_0_7"/>
          <p:cNvSpPr txBox="1"/>
          <p:nvPr>
            <p:ph idx="1" type="body"/>
          </p:nvPr>
        </p:nvSpPr>
        <p:spPr>
          <a:xfrm>
            <a:off x="838200" y="643725"/>
            <a:ext cx="10515600" cy="55332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None/>
            </a:pPr>
            <a:r>
              <a:rPr lang="en-US">
                <a:solidFill>
                  <a:srgbClr val="0000FF"/>
                </a:solidFill>
              </a:rPr>
              <a:t>Binary mode:</a:t>
            </a:r>
            <a:endParaRPr>
              <a:solidFill>
                <a:srgbClr val="0000FF"/>
              </a:solidFill>
            </a:endParaRPr>
          </a:p>
          <a:p>
            <a:pPr indent="0" lvl="0" marL="0" rtl="0" algn="l">
              <a:spcBef>
                <a:spcPts val="1000"/>
              </a:spcBef>
              <a:spcAft>
                <a:spcPts val="0"/>
              </a:spcAft>
              <a:buClr>
                <a:schemeClr val="dk1"/>
              </a:buClr>
              <a:buSzPct val="39285"/>
              <a:buFont typeface="Arial"/>
              <a:buNone/>
            </a:pPr>
            <a:r>
              <a:rPr lang="en-US">
                <a:solidFill>
                  <a:srgbClr val="FF0000"/>
                </a:solidFill>
              </a:rPr>
              <a:t>with open('text.txt.txt','wb') as f:#open file in binary mode</a:t>
            </a:r>
            <a:endParaRPr>
              <a:solidFill>
                <a:srgbClr val="FF0000"/>
              </a:solidFill>
            </a:endParaRPr>
          </a:p>
          <a:p>
            <a:pPr indent="0" lvl="0" marL="0" rtl="0" algn="l">
              <a:spcBef>
                <a:spcPts val="1000"/>
              </a:spcBef>
              <a:spcAft>
                <a:spcPts val="0"/>
              </a:spcAft>
              <a:buClr>
                <a:schemeClr val="dk1"/>
              </a:buClr>
              <a:buSzPct val="39285"/>
              <a:buFont typeface="Arial"/>
              <a:buNone/>
            </a:pPr>
            <a:r>
              <a:rPr lang="en-US">
                <a:solidFill>
                  <a:srgbClr val="FF0000"/>
                </a:solidFill>
              </a:rPr>
              <a:t>    f.write(b'\x00\x01\x02\x03')</a:t>
            </a:r>
            <a:endParaRPr>
              <a:solidFill>
                <a:srgbClr val="FF0000"/>
              </a:solidFill>
            </a:endParaRPr>
          </a:p>
          <a:p>
            <a:pPr indent="0" lvl="0" marL="0" rtl="0" algn="l">
              <a:spcBef>
                <a:spcPts val="1000"/>
              </a:spcBef>
              <a:spcAft>
                <a:spcPts val="0"/>
              </a:spcAft>
              <a:buClr>
                <a:schemeClr val="dk1"/>
              </a:buClr>
              <a:buSzPct val="39285"/>
              <a:buFont typeface="Arial"/>
              <a:buNone/>
            </a:pPr>
            <a:r>
              <a:rPr lang="en-US">
                <a:solidFill>
                  <a:srgbClr val="FF0000"/>
                </a:solidFill>
              </a:rPr>
              <a:t>with open('text.txt.txt','r+') as fp: #ready binary file</a:t>
            </a:r>
            <a:endParaRPr>
              <a:solidFill>
                <a:srgbClr val="FF0000"/>
              </a:solidFill>
            </a:endParaRPr>
          </a:p>
          <a:p>
            <a:pPr indent="0" lvl="0" marL="0" rtl="0" algn="l">
              <a:spcBef>
                <a:spcPts val="1000"/>
              </a:spcBef>
              <a:spcAft>
                <a:spcPts val="0"/>
              </a:spcAft>
              <a:buNone/>
            </a:pPr>
            <a:r>
              <a:rPr lang="en-US">
                <a:solidFill>
                  <a:srgbClr val="FF0000"/>
                </a:solidFill>
              </a:rPr>
              <a:t>    fp.read(10)</a:t>
            </a:r>
            <a:endParaRPr>
              <a:solidFill>
                <a:srgbClr val="FF0000"/>
              </a:solidFill>
            </a:endParaRPr>
          </a:p>
          <a:p>
            <a:pPr indent="0" lvl="0" marL="0" rtl="0" algn="l">
              <a:spcBef>
                <a:spcPts val="1000"/>
              </a:spcBef>
              <a:spcAft>
                <a:spcPts val="0"/>
              </a:spcAft>
              <a:buNone/>
            </a:pPr>
            <a:r>
              <a:rPr lang="en-US">
                <a:solidFill>
                  <a:srgbClr val="0000FF"/>
                </a:solidFill>
              </a:rPr>
              <a:t>#read file</a:t>
            </a:r>
            <a:endParaRPr>
              <a:solidFill>
                <a:srgbClr val="0000FF"/>
              </a:solidFill>
            </a:endParaRPr>
          </a:p>
          <a:p>
            <a:pPr indent="0" lvl="0" marL="0" rtl="0" algn="l">
              <a:spcBef>
                <a:spcPts val="1000"/>
              </a:spcBef>
              <a:spcAft>
                <a:spcPts val="0"/>
              </a:spcAft>
              <a:buNone/>
            </a:pPr>
            <a:r>
              <a:rPr lang="en-US">
                <a:solidFill>
                  <a:srgbClr val="FF0000"/>
                </a:solidFill>
              </a:rPr>
              <a:t>with open('text.txt.txt','r+') as fp:</a:t>
            </a:r>
            <a:endParaRPr>
              <a:solidFill>
                <a:srgbClr val="FF0000"/>
              </a:solidFill>
            </a:endParaRPr>
          </a:p>
          <a:p>
            <a:pPr indent="0" lvl="0" marL="0" rtl="0" algn="l">
              <a:spcBef>
                <a:spcPts val="1000"/>
              </a:spcBef>
              <a:spcAft>
                <a:spcPts val="0"/>
              </a:spcAft>
              <a:buNone/>
            </a:pPr>
            <a:r>
              <a:rPr lang="en-US">
                <a:solidFill>
                  <a:srgbClr val="FF0000"/>
                </a:solidFill>
              </a:rPr>
              <a:t>        fp.read(10)</a:t>
            </a:r>
            <a:endParaRPr>
              <a:solidFill>
                <a:srgbClr val="FF0000"/>
              </a:solidFill>
            </a:endParaRPr>
          </a:p>
          <a:p>
            <a:pPr indent="0" lvl="0" marL="0" rtl="0" algn="l">
              <a:spcBef>
                <a:spcPts val="1000"/>
              </a:spcBef>
              <a:spcAft>
                <a:spcPts val="0"/>
              </a:spcAft>
              <a:buNone/>
            </a:pPr>
            <a:r>
              <a:rPr lang="en-US">
                <a:solidFill>
                  <a:srgbClr val="FF0000"/>
                </a:solidFill>
              </a:rPr>
              <a:t>with open('text.txt.txt','w') as fp:</a:t>
            </a:r>
            <a:endParaRPr>
              <a:solidFill>
                <a:srgbClr val="FF0000"/>
              </a:solidFill>
            </a:endParaRPr>
          </a:p>
          <a:p>
            <a:pPr indent="0" lvl="0" marL="0" rtl="0" algn="l">
              <a:spcBef>
                <a:spcPts val="1000"/>
              </a:spcBef>
              <a:spcAft>
                <a:spcPts val="0"/>
              </a:spcAft>
              <a:buNone/>
            </a:pPr>
            <a:r>
              <a:rPr lang="en-US">
                <a:solidFill>
                  <a:srgbClr val="FF0000"/>
                </a:solidFill>
              </a:rPr>
              <a:t>    fp.write('hhhd  ddd dddd')</a:t>
            </a:r>
            <a:endParaRPr>
              <a:solidFill>
                <a:srgbClr val="FF0000"/>
              </a:solidFill>
            </a:endParaRPr>
          </a:p>
          <a:p>
            <a:pPr indent="0" lvl="0" marL="0" rtl="0" algn="l">
              <a:spcBef>
                <a:spcPts val="1000"/>
              </a:spcBef>
              <a:spcAft>
                <a:spcPts val="0"/>
              </a:spcAft>
              <a:buNone/>
            </a:pPr>
            <a:r>
              <a:rPr lang="en-US">
                <a:solidFill>
                  <a:schemeClr val="accent1"/>
                </a:solidFill>
              </a:rPr>
              <a:t># read in binary mode</a:t>
            </a:r>
            <a:endParaRPr>
              <a:solidFill>
                <a:schemeClr val="accent1"/>
              </a:solidFill>
            </a:endParaRPr>
          </a:p>
          <a:p>
            <a:pPr indent="0" lvl="0" marL="0" rtl="0" algn="l">
              <a:spcBef>
                <a:spcPts val="1000"/>
              </a:spcBef>
              <a:spcAft>
                <a:spcPts val="0"/>
              </a:spcAft>
              <a:buNone/>
            </a:pPr>
            <a:r>
              <a:rPr lang="en-US">
                <a:solidFill>
                  <a:srgbClr val="FF0000"/>
                </a:solidFill>
              </a:rPr>
              <a:t>fp=open('text.txt.txt','rb')</a:t>
            </a:r>
            <a:endParaRPr>
              <a:solidFill>
                <a:srgbClr val="FF0000"/>
              </a:solidFill>
            </a:endParaRPr>
          </a:p>
          <a:p>
            <a:pPr indent="0" lvl="0" marL="0" rtl="0" algn="l">
              <a:spcBef>
                <a:spcPts val="1000"/>
              </a:spcBef>
              <a:spcAft>
                <a:spcPts val="0"/>
              </a:spcAft>
              <a:buNone/>
            </a:pPr>
            <a:r>
              <a:rPr lang="en-US">
                <a:solidFill>
                  <a:srgbClr val="FF0000"/>
                </a:solidFill>
              </a:rPr>
              <a:t>fp.seek(0,1)</a:t>
            </a:r>
            <a:endParaRPr>
              <a:solidFill>
                <a:srgbClr val="FF0000"/>
              </a:solidFill>
            </a:endParaRPr>
          </a:p>
          <a:p>
            <a:pPr indent="0" lvl="0" marL="0" rtl="0" algn="l">
              <a:spcBef>
                <a:spcPts val="1000"/>
              </a:spcBef>
              <a:spcAft>
                <a:spcPts val="0"/>
              </a:spcAft>
              <a:buNone/>
            </a:pPr>
            <a:r>
              <a:rPr lang="en-US">
                <a:solidFill>
                  <a:srgbClr val="FF0000"/>
                </a:solidFill>
              </a:rPr>
              <a:t>fp.seek(4,1)</a:t>
            </a:r>
            <a:endParaRPr>
              <a:solidFill>
                <a:srgbClr val="FF0000"/>
              </a:solidFill>
            </a:endParaRPr>
          </a:p>
          <a:p>
            <a:pPr indent="0" lvl="0" marL="0" rtl="0" algn="l">
              <a:spcBef>
                <a:spcPts val="1000"/>
              </a:spcBef>
              <a:spcAft>
                <a:spcPts val="0"/>
              </a:spcAft>
              <a:buNone/>
            </a:pPr>
            <a:r>
              <a:rPr lang="en-US">
                <a:solidFill>
                  <a:srgbClr val="0000FF"/>
                </a:solidFill>
              </a:rPr>
              <a:t>fp.read()</a:t>
            </a:r>
            <a:endParaRPr>
              <a:solidFill>
                <a:srgbClr val="0000FF"/>
              </a:solidFill>
            </a:endParaRPr>
          </a:p>
          <a:p>
            <a:pPr indent="0" lvl="0" marL="0" rtl="0" algn="l">
              <a:spcBef>
                <a:spcPts val="1000"/>
              </a:spcBef>
              <a:spcAft>
                <a:spcPts val="0"/>
              </a:spcAft>
              <a:buClr>
                <a:schemeClr val="dk1"/>
              </a:buClr>
              <a:buSzPct val="39285"/>
              <a:buFont typeface="Arial"/>
              <a:buNone/>
            </a:pPr>
            <a:r>
              <a:t/>
            </a:r>
            <a:endParaRPr>
              <a:solidFill>
                <a:srgbClr val="0000FF"/>
              </a:solidFill>
            </a:endParaRPr>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498ca1600b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8" name="Google Shape;368;g2498ca1600b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69" name="Google Shape;369;g2498ca1600b_0_0"/>
          <p:cNvPicPr preferRelativeResize="0"/>
          <p:nvPr/>
        </p:nvPicPr>
        <p:blipFill>
          <a:blip r:embed="rId3">
            <a:alphaModFix/>
          </a:blip>
          <a:stretch>
            <a:fillRect/>
          </a:stretch>
        </p:blipFill>
        <p:spPr>
          <a:xfrm>
            <a:off x="884600" y="305850"/>
            <a:ext cx="7034100" cy="886525"/>
          </a:xfrm>
          <a:prstGeom prst="rect">
            <a:avLst/>
          </a:prstGeom>
          <a:noFill/>
          <a:ln>
            <a:noFill/>
          </a:ln>
        </p:spPr>
      </p:pic>
      <p:pic>
        <p:nvPicPr>
          <p:cNvPr id="370" name="Google Shape;370;g2498ca1600b_0_0"/>
          <p:cNvPicPr preferRelativeResize="0"/>
          <p:nvPr/>
        </p:nvPicPr>
        <p:blipFill>
          <a:blip r:embed="rId4">
            <a:alphaModFix/>
          </a:blip>
          <a:stretch>
            <a:fillRect/>
          </a:stretch>
        </p:blipFill>
        <p:spPr>
          <a:xfrm>
            <a:off x="327975" y="1192376"/>
            <a:ext cx="8891974" cy="3359725"/>
          </a:xfrm>
          <a:prstGeom prst="rect">
            <a:avLst/>
          </a:prstGeom>
          <a:noFill/>
          <a:ln>
            <a:noFill/>
          </a:ln>
        </p:spPr>
      </p:pic>
      <p:pic>
        <p:nvPicPr>
          <p:cNvPr id="371" name="Google Shape;371;g2498ca1600b_0_0"/>
          <p:cNvPicPr preferRelativeResize="0"/>
          <p:nvPr/>
        </p:nvPicPr>
        <p:blipFill>
          <a:blip r:embed="rId5">
            <a:alphaModFix/>
          </a:blip>
          <a:stretch>
            <a:fillRect/>
          </a:stretch>
        </p:blipFill>
        <p:spPr>
          <a:xfrm>
            <a:off x="783325" y="4462225"/>
            <a:ext cx="12192001" cy="2205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498ca161ce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78" name="Google Shape;378;g2498ca161ce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79" name="Google Shape;379;g2498ca161ce_0_0"/>
          <p:cNvPicPr preferRelativeResize="0"/>
          <p:nvPr/>
        </p:nvPicPr>
        <p:blipFill>
          <a:blip r:embed="rId3">
            <a:alphaModFix/>
          </a:blip>
          <a:stretch>
            <a:fillRect/>
          </a:stretch>
        </p:blipFill>
        <p:spPr>
          <a:xfrm>
            <a:off x="0" y="1674"/>
            <a:ext cx="12192001" cy="685465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4"/>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u="sng">
                <a:latin typeface="Calibri"/>
                <a:ea typeface="Calibri"/>
                <a:cs typeface="Calibri"/>
                <a:sym typeface="Calibri"/>
              </a:rPr>
              <a:t>The writeline() method:</a:t>
            </a:r>
            <a:endParaRPr/>
          </a:p>
          <a:p>
            <a:pPr indent="-228600" lvl="0" marL="228600" rtl="0" algn="l">
              <a:lnSpc>
                <a:spcPct val="90000"/>
              </a:lnSpc>
              <a:spcBef>
                <a:spcPts val="1000"/>
              </a:spcBef>
              <a:spcAft>
                <a:spcPts val="0"/>
              </a:spcAft>
              <a:buClr>
                <a:schemeClr val="dk1"/>
              </a:buClr>
              <a:buSzPts val="2800"/>
              <a:buChar char="•"/>
            </a:pPr>
            <a:r>
              <a:rPr lang="en-US"/>
              <a:t>The method </a:t>
            </a:r>
            <a:r>
              <a:rPr b="1" lang="en-US"/>
              <a:t>writelines()</a:t>
            </a:r>
            <a:r>
              <a:rPr lang="en-US"/>
              <a:t> writes a sequence of strings to the file. The sequence can be any iterable object producing strings, typically a list of strings. There is no return value.</a:t>
            </a:r>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p:txBody>
      </p:sp>
      <p:sp>
        <p:nvSpPr>
          <p:cNvPr id="386" name="Google Shape;386;p24"/>
          <p:cNvSpPr txBox="1"/>
          <p:nvPr>
            <p:ph type="title"/>
          </p:nvPr>
        </p:nvSpPr>
        <p:spPr>
          <a:xfrm>
            <a:off x="0" y="0"/>
            <a:ext cx="4180114" cy="5094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FILE OPERATIONS</a:t>
            </a:r>
            <a:endParaRPr b="1" i="1" sz="2900">
              <a:solidFill>
                <a:schemeClr val="accent4"/>
              </a:solidFill>
            </a:endParaRPr>
          </a:p>
        </p:txBody>
      </p:sp>
      <p:sp>
        <p:nvSpPr>
          <p:cNvPr id="387" name="Google Shape;387;p24"/>
          <p:cNvSpPr/>
          <p:nvPr/>
        </p:nvSpPr>
        <p:spPr>
          <a:xfrm>
            <a:off x="381000" y="1691640"/>
            <a:ext cx="9022080" cy="853440"/>
          </a:xfrm>
          <a:prstGeom prst="rect">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Garamond"/>
                <a:ea typeface="Garamond"/>
                <a:cs typeface="Garamond"/>
                <a:sym typeface="Garamond"/>
              </a:rPr>
              <a:t> Syntax :-</a:t>
            </a:r>
            <a:endParaRPr/>
          </a:p>
          <a:p>
            <a:pPr indent="0" lvl="0" marL="0" marR="0" rtl="0" algn="l">
              <a:spcBef>
                <a:spcPts val="0"/>
              </a:spcBef>
              <a:spcAft>
                <a:spcPts val="0"/>
              </a:spcAft>
              <a:buNone/>
            </a:pPr>
            <a:r>
              <a:rPr b="1" i="1" lang="en-US" sz="3200">
                <a:solidFill>
                  <a:srgbClr val="002060"/>
                </a:solidFill>
                <a:latin typeface="Garamond"/>
                <a:ea typeface="Garamond"/>
                <a:cs typeface="Garamond"/>
                <a:sym typeface="Garamond"/>
              </a:rPr>
              <a:t>fileObject.writelines( sequence )    </a:t>
            </a:r>
            <a:endParaRPr/>
          </a:p>
        </p:txBody>
      </p:sp>
      <p:sp>
        <p:nvSpPr>
          <p:cNvPr id="388" name="Google Shape;388;p24"/>
          <p:cNvSpPr txBox="1"/>
          <p:nvPr/>
        </p:nvSpPr>
        <p:spPr>
          <a:xfrm>
            <a:off x="762000" y="2518954"/>
            <a:ext cx="1109472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 Assuming a file, which already has the following 5 lines wriiten</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This is 1st line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This is 2nd line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This is 3rd line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This is 4th line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This is 5th line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We need to add 2 more lines, but at one shot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fo = open("foo.txt","a+")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fo.seek(0,0)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list= ['# This is 6th line', "\n",'# This is 7th line']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fo.writelines(list)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fo.tell()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170</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&gt;&gt;&gt; fo.close()</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498ca161ce_0_38"/>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u="sng">
                <a:solidFill>
                  <a:schemeClr val="hlink"/>
                </a:solidFill>
                <a:hlinkClick r:id="rId3"/>
              </a:rPr>
              <a:t>https://www.w3schools.com/python/python_ref_file.asp</a:t>
            </a:r>
            <a:endParaRPr/>
          </a:p>
          <a:p>
            <a:pPr indent="0" lvl="0" marL="0" rtl="0" algn="l">
              <a:spcBef>
                <a:spcPts val="0"/>
              </a:spcBef>
              <a:spcAft>
                <a:spcPts val="0"/>
              </a:spcAft>
              <a:buNone/>
            </a:pPr>
            <a:r>
              <a:t/>
            </a:r>
            <a:endParaRPr/>
          </a:p>
        </p:txBody>
      </p:sp>
      <p:sp>
        <p:nvSpPr>
          <p:cNvPr id="395" name="Google Shape;395;g2498ca161ce_0_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10000"/>
          </a:bodyPr>
          <a:lstStyle/>
          <a:p>
            <a:pPr indent="0" lvl="0" marL="0" rtl="0" algn="l">
              <a:lnSpc>
                <a:spcPct val="115000"/>
              </a:lnSpc>
              <a:spcBef>
                <a:spcPts val="0"/>
              </a:spcBef>
              <a:spcAft>
                <a:spcPts val="0"/>
              </a:spcAft>
              <a:buNone/>
            </a:pPr>
            <a:r>
              <a:rPr lang="en-US" sz="1700">
                <a:solidFill>
                  <a:srgbClr val="374151"/>
                </a:solidFill>
                <a:highlight>
                  <a:srgbClr val="F7F7F8"/>
                </a:highlight>
                <a:latin typeface="Roboto"/>
                <a:ea typeface="Roboto"/>
                <a:cs typeface="Roboto"/>
                <a:sym typeface="Roboto"/>
              </a:rPr>
              <a:t>In Python, the </a:t>
            </a:r>
            <a:r>
              <a:rPr lang="en-US" sz="1550">
                <a:solidFill>
                  <a:srgbClr val="188038"/>
                </a:solidFill>
                <a:highlight>
                  <a:srgbClr val="F7F7F8"/>
                </a:highlight>
                <a:latin typeface="Courier New"/>
                <a:ea typeface="Courier New"/>
                <a:cs typeface="Courier New"/>
                <a:sym typeface="Courier New"/>
              </a:rPr>
              <a:t>seek()</a:t>
            </a:r>
            <a:r>
              <a:rPr lang="en-US" sz="1700">
                <a:solidFill>
                  <a:srgbClr val="374151"/>
                </a:solidFill>
                <a:highlight>
                  <a:srgbClr val="F7F7F8"/>
                </a:highlight>
                <a:latin typeface="Roboto"/>
                <a:ea typeface="Roboto"/>
                <a:cs typeface="Roboto"/>
                <a:sym typeface="Roboto"/>
              </a:rPr>
              <a:t> function is used to change the current position (or offset) within a file. It is typically used in file handling to move the file pointer to a specific location in the file, allowing you to read or write data from that point onward.</a:t>
            </a:r>
            <a:endParaRPr sz="17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US" sz="1700">
                <a:solidFill>
                  <a:srgbClr val="374151"/>
                </a:solidFill>
                <a:highlight>
                  <a:srgbClr val="F7F7F8"/>
                </a:highlight>
                <a:latin typeface="Roboto"/>
                <a:ea typeface="Roboto"/>
                <a:cs typeface="Roboto"/>
                <a:sym typeface="Roboto"/>
              </a:rPr>
              <a:t>The </a:t>
            </a:r>
            <a:r>
              <a:rPr lang="en-US" sz="1550">
                <a:solidFill>
                  <a:srgbClr val="188038"/>
                </a:solidFill>
                <a:highlight>
                  <a:srgbClr val="F7F7F8"/>
                </a:highlight>
                <a:latin typeface="Courier New"/>
                <a:ea typeface="Courier New"/>
                <a:cs typeface="Courier New"/>
                <a:sym typeface="Courier New"/>
              </a:rPr>
              <a:t>seek()</a:t>
            </a:r>
            <a:r>
              <a:rPr lang="en-US" sz="1700">
                <a:solidFill>
                  <a:srgbClr val="374151"/>
                </a:solidFill>
                <a:highlight>
                  <a:srgbClr val="F7F7F8"/>
                </a:highlight>
                <a:latin typeface="Roboto"/>
                <a:ea typeface="Roboto"/>
                <a:cs typeface="Roboto"/>
                <a:sym typeface="Roboto"/>
              </a:rPr>
              <a:t> function is called on a file object and takes two arguments: </a:t>
            </a:r>
            <a:r>
              <a:rPr lang="en-US" sz="1550">
                <a:solidFill>
                  <a:srgbClr val="188038"/>
                </a:solidFill>
                <a:highlight>
                  <a:srgbClr val="F7F7F8"/>
                </a:highlight>
                <a:latin typeface="Courier New"/>
                <a:ea typeface="Courier New"/>
                <a:cs typeface="Courier New"/>
                <a:sym typeface="Courier New"/>
              </a:rPr>
              <a:t>offset</a:t>
            </a:r>
            <a:r>
              <a:rPr lang="en-US" sz="1700">
                <a:solidFill>
                  <a:srgbClr val="374151"/>
                </a:solidFill>
                <a:highlight>
                  <a:srgbClr val="F7F7F8"/>
                </a:highlight>
                <a:latin typeface="Roboto"/>
                <a:ea typeface="Roboto"/>
                <a:cs typeface="Roboto"/>
                <a:sym typeface="Roboto"/>
              </a:rPr>
              <a:t> and </a:t>
            </a:r>
            <a:r>
              <a:rPr lang="en-US" sz="1550">
                <a:solidFill>
                  <a:srgbClr val="188038"/>
                </a:solidFill>
                <a:highlight>
                  <a:srgbClr val="F7F7F8"/>
                </a:highlight>
                <a:latin typeface="Courier New"/>
                <a:ea typeface="Courier New"/>
                <a:cs typeface="Courier New"/>
                <a:sym typeface="Courier New"/>
              </a:rPr>
              <a:t>whence</a:t>
            </a:r>
            <a:r>
              <a:rPr lang="en-US" sz="1700">
                <a:solidFill>
                  <a:srgbClr val="374151"/>
                </a:solidFill>
                <a:highlight>
                  <a:srgbClr val="F7F7F8"/>
                </a:highlight>
                <a:latin typeface="Roboto"/>
                <a:ea typeface="Roboto"/>
                <a:cs typeface="Roboto"/>
                <a:sym typeface="Roboto"/>
              </a:rPr>
              <a:t>. Here's the syntax:</a:t>
            </a:r>
            <a:endParaRPr sz="17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t/>
            </a:r>
            <a:endParaRPr sz="17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64705"/>
              <a:buFont typeface="Arial"/>
              <a:buNone/>
            </a:pPr>
            <a:r>
              <a:rPr lang="en-US" sz="1700">
                <a:solidFill>
                  <a:srgbClr val="374151"/>
                </a:solidFill>
                <a:highlight>
                  <a:srgbClr val="F7F7F8"/>
                </a:highlight>
                <a:latin typeface="Roboto"/>
                <a:ea typeface="Roboto"/>
                <a:cs typeface="Roboto"/>
                <a:sym typeface="Roboto"/>
              </a:rPr>
              <a:t>The </a:t>
            </a:r>
            <a:r>
              <a:rPr lang="en-US" sz="1550">
                <a:solidFill>
                  <a:srgbClr val="188038"/>
                </a:solidFill>
                <a:highlight>
                  <a:srgbClr val="F7F7F8"/>
                </a:highlight>
                <a:latin typeface="Courier New"/>
                <a:ea typeface="Courier New"/>
                <a:cs typeface="Courier New"/>
                <a:sym typeface="Courier New"/>
              </a:rPr>
              <a:t>offset</a:t>
            </a:r>
            <a:r>
              <a:rPr lang="en-US" sz="1700">
                <a:solidFill>
                  <a:srgbClr val="374151"/>
                </a:solidFill>
                <a:highlight>
                  <a:srgbClr val="F7F7F8"/>
                </a:highlight>
                <a:latin typeface="Roboto"/>
                <a:ea typeface="Roboto"/>
                <a:cs typeface="Roboto"/>
                <a:sym typeface="Roboto"/>
              </a:rPr>
              <a:t> parameter specifies the number of bytes to move, and the </a:t>
            </a:r>
            <a:r>
              <a:rPr lang="en-US" sz="1550">
                <a:solidFill>
                  <a:srgbClr val="188038"/>
                </a:solidFill>
                <a:highlight>
                  <a:srgbClr val="F7F7F8"/>
                </a:highlight>
                <a:latin typeface="Courier New"/>
                <a:ea typeface="Courier New"/>
                <a:cs typeface="Courier New"/>
                <a:sym typeface="Courier New"/>
              </a:rPr>
              <a:t>whence</a:t>
            </a:r>
            <a:r>
              <a:rPr lang="en-US" sz="1700">
                <a:solidFill>
                  <a:srgbClr val="374151"/>
                </a:solidFill>
                <a:highlight>
                  <a:srgbClr val="F7F7F8"/>
                </a:highlight>
                <a:latin typeface="Roboto"/>
                <a:ea typeface="Roboto"/>
                <a:cs typeface="Roboto"/>
                <a:sym typeface="Roboto"/>
              </a:rPr>
              <a:t> parameter indicates the reference point for the offset. The </a:t>
            </a:r>
            <a:r>
              <a:rPr lang="en-US" sz="1550">
                <a:solidFill>
                  <a:srgbClr val="188038"/>
                </a:solidFill>
                <a:highlight>
                  <a:srgbClr val="F7F7F8"/>
                </a:highlight>
                <a:latin typeface="Courier New"/>
                <a:ea typeface="Courier New"/>
                <a:cs typeface="Courier New"/>
                <a:sym typeface="Courier New"/>
              </a:rPr>
              <a:t>whence</a:t>
            </a:r>
            <a:r>
              <a:rPr lang="en-US" sz="1700">
                <a:solidFill>
                  <a:srgbClr val="374151"/>
                </a:solidFill>
                <a:highlight>
                  <a:srgbClr val="F7F7F8"/>
                </a:highlight>
                <a:latin typeface="Roboto"/>
                <a:ea typeface="Roboto"/>
                <a:cs typeface="Roboto"/>
                <a:sym typeface="Roboto"/>
              </a:rPr>
              <a:t> parameter is optional, and if omitted, it defaults to 0 (beginning of the file).</a:t>
            </a:r>
            <a:endParaRPr sz="17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64705"/>
              <a:buFont typeface="Arial"/>
              <a:buNone/>
            </a:pPr>
            <a:r>
              <a:rPr lang="en-US" sz="1700">
                <a:solidFill>
                  <a:srgbClr val="374151"/>
                </a:solidFill>
                <a:highlight>
                  <a:srgbClr val="F7F7F8"/>
                </a:highlight>
                <a:latin typeface="Roboto"/>
                <a:ea typeface="Roboto"/>
                <a:cs typeface="Roboto"/>
                <a:sym typeface="Roboto"/>
              </a:rPr>
              <a:t>The </a:t>
            </a:r>
            <a:r>
              <a:rPr lang="en-US" sz="1550">
                <a:solidFill>
                  <a:srgbClr val="188038"/>
                </a:solidFill>
                <a:highlight>
                  <a:srgbClr val="F7F7F8"/>
                </a:highlight>
                <a:latin typeface="Courier New"/>
                <a:ea typeface="Courier New"/>
                <a:cs typeface="Courier New"/>
                <a:sym typeface="Courier New"/>
              </a:rPr>
              <a:t>whence</a:t>
            </a:r>
            <a:r>
              <a:rPr lang="en-US" sz="1700">
                <a:solidFill>
                  <a:srgbClr val="374151"/>
                </a:solidFill>
                <a:highlight>
                  <a:srgbClr val="F7F7F8"/>
                </a:highlight>
                <a:latin typeface="Roboto"/>
                <a:ea typeface="Roboto"/>
                <a:cs typeface="Roboto"/>
                <a:sym typeface="Roboto"/>
              </a:rPr>
              <a:t> parameter can take one of the following three values:</a:t>
            </a:r>
            <a:endParaRPr sz="1700">
              <a:solidFill>
                <a:srgbClr val="374151"/>
              </a:solidFill>
              <a:highlight>
                <a:srgbClr val="F7F7F8"/>
              </a:highlight>
              <a:latin typeface="Roboto"/>
              <a:ea typeface="Roboto"/>
              <a:cs typeface="Roboto"/>
              <a:sym typeface="Roboto"/>
            </a:endParaRPr>
          </a:p>
          <a:p>
            <a:pPr indent="-299085" lvl="0" marL="457200" rtl="0" algn="l">
              <a:lnSpc>
                <a:spcPct val="115000"/>
              </a:lnSpc>
              <a:spcBef>
                <a:spcPts val="1500"/>
              </a:spcBef>
              <a:spcAft>
                <a:spcPts val="0"/>
              </a:spcAft>
              <a:buClr>
                <a:srgbClr val="374151"/>
              </a:buClr>
              <a:buSzPct val="77419"/>
              <a:buFont typeface="Roboto"/>
              <a:buChar char="●"/>
            </a:pPr>
            <a:r>
              <a:rPr lang="en-US" sz="1550">
                <a:solidFill>
                  <a:srgbClr val="188038"/>
                </a:solidFill>
                <a:highlight>
                  <a:srgbClr val="F7F7F8"/>
                </a:highlight>
                <a:latin typeface="Courier New"/>
                <a:ea typeface="Courier New"/>
                <a:cs typeface="Courier New"/>
                <a:sym typeface="Courier New"/>
              </a:rPr>
              <a:t>0</a:t>
            </a:r>
            <a:r>
              <a:rPr lang="en-US" sz="1700">
                <a:solidFill>
                  <a:srgbClr val="374151"/>
                </a:solidFill>
                <a:highlight>
                  <a:srgbClr val="F7F7F8"/>
                </a:highlight>
                <a:latin typeface="Roboto"/>
                <a:ea typeface="Roboto"/>
                <a:cs typeface="Roboto"/>
                <a:sym typeface="Roboto"/>
              </a:rPr>
              <a:t> (default): The offset is relative to the beginning of the file.</a:t>
            </a:r>
            <a:endParaRPr sz="1700">
              <a:solidFill>
                <a:srgbClr val="374151"/>
              </a:solidFill>
              <a:highlight>
                <a:srgbClr val="F7F7F8"/>
              </a:highlight>
              <a:latin typeface="Roboto"/>
              <a:ea typeface="Roboto"/>
              <a:cs typeface="Roboto"/>
              <a:sym typeface="Roboto"/>
            </a:endParaRPr>
          </a:p>
          <a:p>
            <a:pPr indent="-299085" lvl="0" marL="457200" rtl="0" algn="l">
              <a:lnSpc>
                <a:spcPct val="115000"/>
              </a:lnSpc>
              <a:spcBef>
                <a:spcPts val="0"/>
              </a:spcBef>
              <a:spcAft>
                <a:spcPts val="0"/>
              </a:spcAft>
              <a:buClr>
                <a:srgbClr val="374151"/>
              </a:buClr>
              <a:buSzPct val="77419"/>
              <a:buFont typeface="Roboto"/>
              <a:buChar char="●"/>
            </a:pPr>
            <a:r>
              <a:rPr lang="en-US" sz="1550">
                <a:solidFill>
                  <a:srgbClr val="188038"/>
                </a:solidFill>
                <a:highlight>
                  <a:srgbClr val="F7F7F8"/>
                </a:highlight>
                <a:latin typeface="Courier New"/>
                <a:ea typeface="Courier New"/>
                <a:cs typeface="Courier New"/>
                <a:sym typeface="Courier New"/>
              </a:rPr>
              <a:t>1</a:t>
            </a:r>
            <a:r>
              <a:rPr lang="en-US" sz="1700">
                <a:solidFill>
                  <a:srgbClr val="374151"/>
                </a:solidFill>
                <a:highlight>
                  <a:srgbClr val="F7F7F8"/>
                </a:highlight>
                <a:latin typeface="Roboto"/>
                <a:ea typeface="Roboto"/>
                <a:cs typeface="Roboto"/>
                <a:sym typeface="Roboto"/>
              </a:rPr>
              <a:t>: The offset is relative to the current file position.</a:t>
            </a:r>
            <a:endParaRPr sz="1700">
              <a:solidFill>
                <a:srgbClr val="374151"/>
              </a:solidFill>
              <a:highlight>
                <a:srgbClr val="F7F7F8"/>
              </a:highlight>
              <a:latin typeface="Roboto"/>
              <a:ea typeface="Roboto"/>
              <a:cs typeface="Roboto"/>
              <a:sym typeface="Roboto"/>
            </a:endParaRPr>
          </a:p>
          <a:p>
            <a:pPr indent="-299085" lvl="0" marL="457200" rtl="0" algn="l">
              <a:lnSpc>
                <a:spcPct val="115000"/>
              </a:lnSpc>
              <a:spcBef>
                <a:spcPts val="0"/>
              </a:spcBef>
              <a:spcAft>
                <a:spcPts val="0"/>
              </a:spcAft>
              <a:buClr>
                <a:srgbClr val="374151"/>
              </a:buClr>
              <a:buSzPct val="77419"/>
              <a:buFont typeface="Roboto"/>
              <a:buChar char="●"/>
            </a:pPr>
            <a:r>
              <a:rPr lang="en-US" sz="1550">
                <a:solidFill>
                  <a:srgbClr val="188038"/>
                </a:solidFill>
                <a:highlight>
                  <a:srgbClr val="F7F7F8"/>
                </a:highlight>
                <a:latin typeface="Courier New"/>
                <a:ea typeface="Courier New"/>
                <a:cs typeface="Courier New"/>
                <a:sym typeface="Courier New"/>
              </a:rPr>
              <a:t>2</a:t>
            </a:r>
            <a:r>
              <a:rPr lang="en-US" sz="1700">
                <a:solidFill>
                  <a:srgbClr val="374151"/>
                </a:solidFill>
                <a:highlight>
                  <a:srgbClr val="F7F7F8"/>
                </a:highlight>
                <a:latin typeface="Roboto"/>
                <a:ea typeface="Roboto"/>
                <a:cs typeface="Roboto"/>
                <a:sym typeface="Roboto"/>
              </a:rPr>
              <a:t>: The offset is relative to the end of the file.</a:t>
            </a:r>
            <a:endParaRPr sz="17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
          <p:cNvSpPr txBox="1"/>
          <p:nvPr>
            <p:ph type="title"/>
          </p:nvPr>
        </p:nvSpPr>
        <p:spPr>
          <a:xfrm>
            <a:off x="0" y="0"/>
            <a:ext cx="4846320"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NAMESPACES</a:t>
            </a:r>
            <a:endParaRPr/>
          </a:p>
        </p:txBody>
      </p:sp>
      <p:sp>
        <p:nvSpPr>
          <p:cNvPr id="200" name="Google Shape;200;p3"/>
          <p:cNvSpPr txBox="1"/>
          <p:nvPr>
            <p:ph idx="1" type="body"/>
          </p:nvPr>
        </p:nvSpPr>
        <p:spPr>
          <a:xfrm>
            <a:off x="394062" y="9242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As we take a peep into namespaces, we need to understand what happens to all those variables(or rather objects) that we ourselves create, or import through modules.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Its something like this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01" name="Google Shape;201;p3"/>
          <p:cNvPicPr preferRelativeResize="0"/>
          <p:nvPr/>
        </p:nvPicPr>
        <p:blipFill rotWithShape="1">
          <a:blip r:embed="rId3">
            <a:alphaModFix/>
          </a:blip>
          <a:srcRect b="0" l="0" r="0" t="0"/>
          <a:stretch/>
        </p:blipFill>
        <p:spPr>
          <a:xfrm>
            <a:off x="1345475" y="2978332"/>
            <a:ext cx="8177348" cy="33947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500"/>
                                        <p:tgtEl>
                                          <p:spTgt spid="20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 calcmode="lin" valueType="num">
                                      <p:cBhvr additive="base">
                                        <p:cTn dur="500"/>
                                        <p:tgtEl>
                                          <p:spTgt spid="20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 calcmode="lin" valueType="num">
                                      <p:cBhvr additive="base">
                                        <p:cTn dur="500"/>
                                        <p:tgtEl>
                                          <p:spTgt spid="20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5"/>
          <p:cNvSpPr txBox="1"/>
          <p:nvPr>
            <p:ph type="title"/>
          </p:nvPr>
        </p:nvSpPr>
        <p:spPr>
          <a:xfrm>
            <a:off x="0" y="0"/>
            <a:ext cx="9953897" cy="3918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FILE OPERATIONS</a:t>
            </a:r>
            <a:endParaRPr b="1" i="1" sz="2900">
              <a:solidFill>
                <a:schemeClr val="accent4"/>
              </a:solidFill>
            </a:endParaRPr>
          </a:p>
        </p:txBody>
      </p:sp>
      <p:sp>
        <p:nvSpPr>
          <p:cNvPr id="401" name="Google Shape;401;p25"/>
          <p:cNvSpPr txBox="1"/>
          <p:nvPr>
            <p:ph idx="1" type="body"/>
          </p:nvPr>
        </p:nvSpPr>
        <p:spPr>
          <a:xfrm>
            <a:off x="313509" y="836023"/>
            <a:ext cx="11678193" cy="538189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u="sng"/>
              <a:t>Renaming &amp; Deleting files :</a:t>
            </a:r>
            <a:endParaRPr/>
          </a:p>
          <a:p>
            <a:pPr indent="-228600" lvl="0" marL="228600" rtl="0" algn="l">
              <a:lnSpc>
                <a:spcPct val="90000"/>
              </a:lnSpc>
              <a:spcBef>
                <a:spcPts val="1000"/>
              </a:spcBef>
              <a:spcAft>
                <a:spcPts val="0"/>
              </a:spcAft>
              <a:buClr>
                <a:schemeClr val="dk1"/>
              </a:buClr>
              <a:buSzPct val="100000"/>
              <a:buChar char="•"/>
            </a:pPr>
            <a:r>
              <a:rPr lang="en-US"/>
              <a:t>Python </a:t>
            </a:r>
            <a:r>
              <a:rPr b="1" lang="en-US"/>
              <a:t>os</a:t>
            </a:r>
            <a:r>
              <a:rPr lang="en-US"/>
              <a:t> module provides methods that help you perform file-processing operations, such as renaming and deleting files.</a:t>
            </a:r>
            <a:endParaRPr/>
          </a:p>
          <a:p>
            <a:pPr indent="-228600" lvl="0" marL="228600" rtl="0" algn="l">
              <a:lnSpc>
                <a:spcPct val="90000"/>
              </a:lnSpc>
              <a:spcBef>
                <a:spcPts val="1000"/>
              </a:spcBef>
              <a:spcAft>
                <a:spcPts val="0"/>
              </a:spcAft>
              <a:buClr>
                <a:schemeClr val="dk1"/>
              </a:buClr>
              <a:buSzPct val="100000"/>
              <a:buChar char="•"/>
            </a:pPr>
            <a:r>
              <a:rPr lang="en-US"/>
              <a:t>To use this module, you need to import it first and then you can call any related functions.</a:t>
            </a:r>
            <a:endParaRPr/>
          </a:p>
          <a:p>
            <a:pPr indent="0" lvl="0" marL="0" rtl="0" algn="l">
              <a:lnSpc>
                <a:spcPct val="90000"/>
              </a:lnSpc>
              <a:spcBef>
                <a:spcPts val="1000"/>
              </a:spcBef>
              <a:spcAft>
                <a:spcPts val="0"/>
              </a:spcAft>
              <a:buClr>
                <a:schemeClr val="dk1"/>
              </a:buClr>
              <a:buSzPct val="100000"/>
              <a:buNone/>
            </a:pPr>
            <a:r>
              <a:rPr b="1" lang="en-US" u="sng"/>
              <a:t>The rename() Method</a:t>
            </a:r>
            <a:endParaRPr/>
          </a:p>
          <a:p>
            <a:pPr indent="-228600" lvl="0" marL="228600" rtl="0" algn="l">
              <a:lnSpc>
                <a:spcPct val="90000"/>
              </a:lnSpc>
              <a:spcBef>
                <a:spcPts val="1000"/>
              </a:spcBef>
              <a:spcAft>
                <a:spcPts val="0"/>
              </a:spcAft>
              <a:buClr>
                <a:schemeClr val="dk1"/>
              </a:buClr>
              <a:buSzPct val="100000"/>
              <a:buChar char="•"/>
            </a:pPr>
            <a:r>
              <a:rPr lang="en-US"/>
              <a:t>The rename() method takes two arguments, the current filename and the new filename.</a:t>
            </a:r>
            <a:endParaRPr/>
          </a:p>
          <a:p>
            <a:pPr indent="0" lvl="0" marL="0" rtl="0" algn="l">
              <a:lnSpc>
                <a:spcPct val="90000"/>
              </a:lnSpc>
              <a:spcBef>
                <a:spcPts val="1000"/>
              </a:spcBef>
              <a:spcAft>
                <a:spcPts val="0"/>
              </a:spcAft>
              <a:buClr>
                <a:schemeClr val="dk1"/>
              </a:buClr>
              <a:buSzPct val="100000"/>
              <a:buNone/>
            </a:pPr>
            <a:r>
              <a:rPr lang="en-US"/>
              <a:t>Syntax :- </a:t>
            </a:r>
            <a:endParaRPr/>
          </a:p>
          <a:p>
            <a:pPr indent="0" lvl="0" marL="0" rtl="0" algn="l">
              <a:lnSpc>
                <a:spcPct val="90000"/>
              </a:lnSpc>
              <a:spcBef>
                <a:spcPts val="1000"/>
              </a:spcBef>
              <a:spcAft>
                <a:spcPts val="0"/>
              </a:spcAft>
              <a:buClr>
                <a:schemeClr val="dk1"/>
              </a:buClr>
              <a:buSzPct val="100000"/>
              <a:buNone/>
            </a:pPr>
            <a:r>
              <a:rPr lang="en-US"/>
              <a:t>Import os</a:t>
            </a:r>
            <a:endParaRPr/>
          </a:p>
          <a:p>
            <a:pPr indent="-228600" lvl="0" marL="228600" rtl="0" algn="l">
              <a:lnSpc>
                <a:spcPct val="90000"/>
              </a:lnSpc>
              <a:spcBef>
                <a:spcPts val="1000"/>
              </a:spcBef>
              <a:spcAft>
                <a:spcPts val="0"/>
              </a:spcAft>
              <a:buClr>
                <a:schemeClr val="dk1"/>
              </a:buClr>
              <a:buSzPct val="100000"/>
              <a:buChar char="•"/>
            </a:pPr>
            <a:r>
              <a:rPr lang="en-US"/>
              <a:t>os.rename(current_file_name, new_file_name)</a:t>
            </a:r>
            <a:endParaRPr/>
          </a:p>
          <a:p>
            <a:pPr indent="0" lvl="0" marL="0" rtl="0" algn="l">
              <a:lnSpc>
                <a:spcPct val="90000"/>
              </a:lnSpc>
              <a:spcBef>
                <a:spcPts val="1000"/>
              </a:spcBef>
              <a:spcAft>
                <a:spcPts val="0"/>
              </a:spcAft>
              <a:buClr>
                <a:schemeClr val="dk1"/>
              </a:buClr>
              <a:buSzPct val="100000"/>
              <a:buNone/>
            </a:pPr>
            <a:r>
              <a:rPr b="1" lang="en-US"/>
              <a:t>&gt;&gt;&gt; os.rename("sample.txt",“sample1.txt")</a:t>
            </a:r>
            <a:endParaRPr/>
          </a:p>
          <a:p>
            <a:pPr indent="0" lvl="0" marL="0" rtl="0" algn="l">
              <a:lnSpc>
                <a:spcPct val="90000"/>
              </a:lnSpc>
              <a:spcBef>
                <a:spcPts val="1000"/>
              </a:spcBef>
              <a:spcAft>
                <a:spcPts val="0"/>
              </a:spcAft>
              <a:buClr>
                <a:schemeClr val="dk1"/>
              </a:buClr>
              <a:buSzPct val="100000"/>
              <a:buNone/>
            </a:pPr>
            <a:r>
              <a:rPr b="1" lang="en-US" u="sng"/>
              <a:t>The remove() Method</a:t>
            </a:r>
            <a:endParaRPr/>
          </a:p>
          <a:p>
            <a:pPr indent="0" lvl="0" marL="0" rtl="0" algn="l">
              <a:lnSpc>
                <a:spcPct val="90000"/>
              </a:lnSpc>
              <a:spcBef>
                <a:spcPts val="1000"/>
              </a:spcBef>
              <a:spcAft>
                <a:spcPts val="0"/>
              </a:spcAft>
              <a:buClr>
                <a:schemeClr val="dk1"/>
              </a:buClr>
              <a:buSzPct val="100000"/>
              <a:buNone/>
            </a:pPr>
            <a:r>
              <a:rPr lang="en-US"/>
              <a:t>Use the remove() method to delete files by supplying the name of the file to be deleted as the argument.</a:t>
            </a:r>
            <a:endParaRPr/>
          </a:p>
          <a:p>
            <a:pPr indent="0" lvl="0" marL="0" rtl="0" algn="l">
              <a:lnSpc>
                <a:spcPct val="90000"/>
              </a:lnSpc>
              <a:spcBef>
                <a:spcPts val="1000"/>
              </a:spcBef>
              <a:spcAft>
                <a:spcPts val="0"/>
              </a:spcAft>
              <a:buClr>
                <a:schemeClr val="dk1"/>
              </a:buClr>
              <a:buSzPct val="100000"/>
              <a:buNone/>
            </a:pPr>
            <a:r>
              <a:rPr b="1" lang="en-US"/>
              <a:t>Syntax :-</a:t>
            </a:r>
            <a:endParaRPr b="1"/>
          </a:p>
          <a:p>
            <a:pPr indent="0" lvl="0" marL="0" rtl="0" algn="l">
              <a:lnSpc>
                <a:spcPct val="90000"/>
              </a:lnSpc>
              <a:spcBef>
                <a:spcPts val="1000"/>
              </a:spcBef>
              <a:spcAft>
                <a:spcPts val="0"/>
              </a:spcAft>
              <a:buClr>
                <a:schemeClr val="dk1"/>
              </a:buClr>
              <a:buSzPct val="100000"/>
              <a:buNone/>
            </a:pPr>
            <a:r>
              <a:rPr b="1" lang="en-US"/>
              <a:t>os.remove(file_name)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498ca161ce_0_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08" name="Google Shape;408;g2498ca161ce_0_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09" name="Google Shape;409;g2498ca161ce_0_45"/>
          <p:cNvPicPr preferRelativeResize="0"/>
          <p:nvPr/>
        </p:nvPicPr>
        <p:blipFill>
          <a:blip r:embed="rId3">
            <a:alphaModFix/>
          </a:blip>
          <a:stretch>
            <a:fillRect/>
          </a:stretch>
        </p:blipFill>
        <p:spPr>
          <a:xfrm>
            <a:off x="152400" y="154074"/>
            <a:ext cx="12192001" cy="68546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6"/>
          <p:cNvSpPr txBox="1"/>
          <p:nvPr>
            <p:ph type="title"/>
          </p:nvPr>
        </p:nvSpPr>
        <p:spPr>
          <a:xfrm>
            <a:off x="0" y="0"/>
            <a:ext cx="8856617" cy="4180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MANAGEMENT-Directory methods</a:t>
            </a:r>
            <a:endParaRPr b="1" i="1" sz="2900">
              <a:solidFill>
                <a:schemeClr val="accent4"/>
              </a:solidFill>
            </a:endParaRPr>
          </a:p>
        </p:txBody>
      </p:sp>
      <p:sp>
        <p:nvSpPr>
          <p:cNvPr id="415" name="Google Shape;415;p26"/>
          <p:cNvSpPr txBox="1"/>
          <p:nvPr>
            <p:ph idx="1" type="body"/>
          </p:nvPr>
        </p:nvSpPr>
        <p:spPr>
          <a:xfrm>
            <a:off x="313509" y="836023"/>
            <a:ext cx="11678193" cy="538189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u="sng"/>
              <a:t>Mkdir() method :-</a:t>
            </a:r>
            <a:endParaRPr/>
          </a:p>
          <a:p>
            <a:pPr indent="-228600" lvl="0" marL="228600" rtl="0" algn="l">
              <a:lnSpc>
                <a:spcPct val="90000"/>
              </a:lnSpc>
              <a:spcBef>
                <a:spcPts val="1000"/>
              </a:spcBef>
              <a:spcAft>
                <a:spcPts val="0"/>
              </a:spcAft>
              <a:buClr>
                <a:schemeClr val="dk1"/>
              </a:buClr>
              <a:buSzPts val="2800"/>
              <a:buChar char="•"/>
            </a:pPr>
            <a:r>
              <a:rPr lang="en-US"/>
              <a:t>You can use the </a:t>
            </a:r>
            <a:r>
              <a:rPr b="1" lang="en-US"/>
              <a:t>mkdir()</a:t>
            </a:r>
            <a:r>
              <a:rPr lang="en-US"/>
              <a:t> method of the </a:t>
            </a:r>
            <a:r>
              <a:rPr b="1" lang="en-US"/>
              <a:t>os</a:t>
            </a:r>
            <a:r>
              <a:rPr lang="en-US"/>
              <a:t> module to create directories in the current directory. You need to supply an argument to this method, which contains the name of the directory to be created.</a:t>
            </a:r>
            <a:endParaRPr/>
          </a:p>
          <a:p>
            <a:pPr indent="0" lvl="0" marL="0" rtl="0" algn="l">
              <a:lnSpc>
                <a:spcPct val="90000"/>
              </a:lnSpc>
              <a:spcBef>
                <a:spcPts val="1000"/>
              </a:spcBef>
              <a:spcAft>
                <a:spcPts val="0"/>
              </a:spcAft>
              <a:buClr>
                <a:schemeClr val="dk1"/>
              </a:buClr>
              <a:buSzPts val="2800"/>
              <a:buNone/>
            </a:pPr>
            <a:r>
              <a:rPr b="1" lang="en-US" u="sng"/>
              <a:t>Syntax</a:t>
            </a:r>
            <a:endParaRPr/>
          </a:p>
          <a:p>
            <a:pPr indent="-228600" lvl="0" marL="228600" rtl="0" algn="l">
              <a:lnSpc>
                <a:spcPct val="90000"/>
              </a:lnSpc>
              <a:spcBef>
                <a:spcPts val="1000"/>
              </a:spcBef>
              <a:spcAft>
                <a:spcPts val="0"/>
              </a:spcAft>
              <a:buClr>
                <a:schemeClr val="dk1"/>
              </a:buClr>
              <a:buSzPts val="2800"/>
              <a:buChar char="•"/>
            </a:pPr>
            <a:r>
              <a:rPr lang="en-US"/>
              <a:t>os.mkdir("newdir")</a:t>
            </a:r>
            <a:endParaRPr/>
          </a:p>
          <a:p>
            <a:pPr indent="0" lvl="0" marL="0" rtl="0" algn="l">
              <a:lnSpc>
                <a:spcPct val="90000"/>
              </a:lnSpc>
              <a:spcBef>
                <a:spcPts val="1000"/>
              </a:spcBef>
              <a:spcAft>
                <a:spcPts val="0"/>
              </a:spcAft>
              <a:buClr>
                <a:schemeClr val="dk1"/>
              </a:buClr>
              <a:buSzPts val="2800"/>
              <a:buNone/>
            </a:pPr>
            <a:r>
              <a:t/>
            </a:r>
            <a:endParaRPr b="1" u="sng"/>
          </a:p>
          <a:p>
            <a:pPr indent="0" lvl="0" marL="0" rtl="0" algn="l">
              <a:lnSpc>
                <a:spcPct val="90000"/>
              </a:lnSpc>
              <a:spcBef>
                <a:spcPts val="1000"/>
              </a:spcBef>
              <a:spcAft>
                <a:spcPts val="0"/>
              </a:spcAft>
              <a:buClr>
                <a:schemeClr val="dk1"/>
              </a:buClr>
              <a:buSzPts val="2800"/>
              <a:buNone/>
            </a:pPr>
            <a:r>
              <a:rPr b="1" lang="en-US" u="sng"/>
              <a:t>chdir() Method :-</a:t>
            </a:r>
            <a:endParaRPr/>
          </a:p>
          <a:p>
            <a:pPr indent="0" lvl="0" marL="0" rtl="0" algn="l">
              <a:lnSpc>
                <a:spcPct val="90000"/>
              </a:lnSpc>
              <a:spcBef>
                <a:spcPts val="1000"/>
              </a:spcBef>
              <a:spcAft>
                <a:spcPts val="0"/>
              </a:spcAft>
              <a:buClr>
                <a:schemeClr val="dk1"/>
              </a:buClr>
              <a:buSzPts val="2800"/>
              <a:buNone/>
            </a:pPr>
            <a:r>
              <a:rPr lang="en-US"/>
              <a:t>You can use the </a:t>
            </a:r>
            <a:r>
              <a:rPr i="1" lang="en-US"/>
              <a:t>chdir()</a:t>
            </a:r>
            <a:r>
              <a:rPr lang="en-US"/>
              <a:t> method to change the current directory. The chdir() method takes an argument, which is the name of the directory that you want to make the current directory.</a:t>
            </a:r>
            <a:endParaRPr/>
          </a:p>
          <a:p>
            <a:pPr indent="-228600" lvl="0" marL="228600" rtl="0" algn="l">
              <a:lnSpc>
                <a:spcPct val="90000"/>
              </a:lnSpc>
              <a:spcBef>
                <a:spcPts val="1000"/>
              </a:spcBef>
              <a:spcAft>
                <a:spcPts val="0"/>
              </a:spcAft>
              <a:buClr>
                <a:schemeClr val="dk1"/>
              </a:buClr>
              <a:buSzPts val="2800"/>
              <a:buChar char="•"/>
            </a:pPr>
            <a:r>
              <a:rPr lang="en-US"/>
              <a:t>os.chdir("newdir")</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7"/>
          <p:cNvSpPr txBox="1"/>
          <p:nvPr>
            <p:ph idx="1" type="body"/>
          </p:nvPr>
        </p:nvSpPr>
        <p:spPr>
          <a:xfrm>
            <a:off x="1024128" y="3362632"/>
            <a:ext cx="9720073" cy="693174"/>
          </a:xfrm>
          <a:prstGeom prst="rect">
            <a:avLst/>
          </a:prstGeom>
          <a:noFill/>
          <a:ln>
            <a:noFill/>
          </a:ln>
        </p:spPr>
        <p:txBody>
          <a:bodyPr anchorCtr="0" anchor="b" bIns="45700" lIns="91425" spcFirstLastPara="1" rIns="91425" wrap="square" tIns="45700">
            <a:normAutofit lnSpcReduction="10000"/>
          </a:bodyPr>
          <a:lstStyle/>
          <a:p>
            <a:pPr indent="0" lvl="2" marL="914400" rtl="0" algn="ctr">
              <a:lnSpc>
                <a:spcPct val="90000"/>
              </a:lnSpc>
              <a:spcBef>
                <a:spcPts val="0"/>
              </a:spcBef>
              <a:spcAft>
                <a:spcPts val="0"/>
              </a:spcAft>
              <a:buClr>
                <a:srgbClr val="833C0B"/>
              </a:buClr>
              <a:buSzPts val="4400"/>
              <a:buNone/>
            </a:pPr>
            <a:r>
              <a:rPr lang="en-US" sz="4400">
                <a:solidFill>
                  <a:srgbClr val="833C0B"/>
                </a:solidFill>
                <a:latin typeface="Helvetica Neue"/>
                <a:ea typeface="Helvetica Neue"/>
                <a:cs typeface="Helvetica Neue"/>
                <a:sym typeface="Helvetica Neue"/>
              </a:rPr>
              <a:t>Stimulants</a:t>
            </a:r>
            <a:endParaRPr/>
          </a:p>
        </p:txBody>
      </p:sp>
      <p:sp>
        <p:nvSpPr>
          <p:cNvPr id="421" name="Google Shape;421;p27"/>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8"/>
          <p:cNvSpPr txBox="1"/>
          <p:nvPr>
            <p:ph type="title"/>
          </p:nvPr>
        </p:nvSpPr>
        <p:spPr>
          <a:xfrm>
            <a:off x="0" y="0"/>
            <a:ext cx="8817429" cy="404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Reading &amp; writing</a:t>
            </a:r>
            <a:endParaRPr b="1" i="1" sz="2900">
              <a:solidFill>
                <a:schemeClr val="accent4"/>
              </a:solidFill>
            </a:endParaRPr>
          </a:p>
        </p:txBody>
      </p:sp>
      <p:sp>
        <p:nvSpPr>
          <p:cNvPr id="427" name="Google Shape;427;p28"/>
          <p:cNvSpPr txBox="1"/>
          <p:nvPr>
            <p:ph idx="1" type="body"/>
          </p:nvPr>
        </p:nvSpPr>
        <p:spPr>
          <a:xfrm>
            <a:off x="287383" y="796835"/>
            <a:ext cx="11586753" cy="5691834"/>
          </a:xfrm>
          <a:prstGeom prst="rect">
            <a:avLst/>
          </a:prstGeom>
          <a:noFill/>
          <a:ln>
            <a:noFill/>
          </a:ln>
        </p:spPr>
        <p:txBody>
          <a:bodyPr anchorCtr="0" anchor="t" bIns="45700" lIns="91425" spcFirstLastPara="1" rIns="91425" wrap="square" tIns="45700">
            <a:normAutofit lnSpcReduction="10000"/>
          </a:bodyPr>
          <a:lstStyle/>
          <a:p>
            <a:pPr indent="-457200" lvl="0" marL="457200" rtl="0" algn="l">
              <a:lnSpc>
                <a:spcPct val="90000"/>
              </a:lnSpc>
              <a:spcBef>
                <a:spcPts val="0"/>
              </a:spcBef>
              <a:spcAft>
                <a:spcPts val="0"/>
              </a:spcAft>
              <a:buClr>
                <a:schemeClr val="dk1"/>
              </a:buClr>
              <a:buSzPts val="2800"/>
              <a:buAutoNum type="arabicPeriod"/>
            </a:pPr>
            <a:r>
              <a:rPr lang="en-US"/>
              <a:t>To open a file c:\scores.txt for reading, we use</a:t>
            </a:r>
            <a:br>
              <a:rPr lang="en-US"/>
            </a:br>
            <a:r>
              <a:rPr lang="en-US"/>
              <a:t>a) infile = open(“c:\scores.txt”, “r”)</a:t>
            </a:r>
            <a:br>
              <a:rPr lang="en-US"/>
            </a:br>
            <a:r>
              <a:rPr lang="en-US"/>
              <a:t>b) infile = open(file = “c:\scores.txt”, “r”)</a:t>
            </a:r>
            <a:br>
              <a:rPr lang="en-US"/>
            </a:br>
            <a:r>
              <a:rPr lang="en-US"/>
              <a:t>c) infile = open(file = “c:\\scores.txt”, “r”)</a:t>
            </a:r>
            <a:endParaRPr/>
          </a:p>
          <a:p>
            <a:pPr indent="-457200" lvl="0" marL="457200" rtl="0" algn="l">
              <a:lnSpc>
                <a:spcPct val="90000"/>
              </a:lnSpc>
              <a:spcBef>
                <a:spcPts val="1000"/>
              </a:spcBef>
              <a:spcAft>
                <a:spcPts val="0"/>
              </a:spcAft>
              <a:buClr>
                <a:schemeClr val="dk1"/>
              </a:buClr>
              <a:buSzPts val="2800"/>
              <a:buAutoNum type="arabicPeriod"/>
            </a:pPr>
            <a:r>
              <a:rPr lang="en-US"/>
              <a:t>To open a file c:\scores.txt for writing, we use</a:t>
            </a:r>
            <a:br>
              <a:rPr lang="en-US"/>
            </a:br>
            <a:r>
              <a:rPr lang="en-US"/>
              <a:t>a) outfile = open(“c:\scores.txt”, “w”)</a:t>
            </a:r>
            <a:br>
              <a:rPr lang="en-US"/>
            </a:br>
            <a:r>
              <a:rPr lang="en-US"/>
              <a:t>b) outfile = open(“c:\\scores.txt”, “w”)</a:t>
            </a:r>
            <a:br>
              <a:rPr lang="en-US"/>
            </a:br>
            <a:r>
              <a:rPr lang="en-US"/>
              <a:t>c) outfile = open(file = “c:\scores.txt”, “w”)</a:t>
            </a:r>
            <a:br>
              <a:rPr lang="en-US"/>
            </a:br>
            <a:r>
              <a:rPr lang="en-US"/>
              <a:t>d) outfile = open(file = “c:\\scores.txt”, “w”)</a:t>
            </a:r>
            <a:endParaRPr/>
          </a:p>
          <a:p>
            <a:pPr indent="-457200" lvl="0" marL="457200" rtl="0" algn="l">
              <a:lnSpc>
                <a:spcPct val="90000"/>
              </a:lnSpc>
              <a:spcBef>
                <a:spcPts val="1000"/>
              </a:spcBef>
              <a:spcAft>
                <a:spcPts val="0"/>
              </a:spcAft>
              <a:buClr>
                <a:schemeClr val="dk1"/>
              </a:buClr>
              <a:buSzPts val="2800"/>
              <a:buAutoNum type="arabicPeriod"/>
            </a:pPr>
            <a:r>
              <a:rPr lang="en-US"/>
              <a:t>To read two characters from a file object infile, we use</a:t>
            </a:r>
            <a:br>
              <a:rPr lang="en-US"/>
            </a:br>
            <a:r>
              <a:rPr lang="en-US"/>
              <a:t>a) infile.read(2)</a:t>
            </a:r>
            <a:br>
              <a:rPr lang="en-US"/>
            </a:br>
            <a:r>
              <a:rPr lang="en-US"/>
              <a:t>b) infile.read()</a:t>
            </a:r>
            <a:br>
              <a:rPr lang="en-US"/>
            </a:br>
            <a:r>
              <a:rPr lang="en-US"/>
              <a:t>c) infile.readline()</a:t>
            </a:r>
            <a:br>
              <a:rPr lang="en-US"/>
            </a:br>
            <a:r>
              <a:rPr lang="en-US"/>
              <a:t>d) infile.readlines()</a:t>
            </a:r>
            <a:endParaRPr b="1"/>
          </a:p>
          <a:p>
            <a:pPr indent="-279400" lvl="0" marL="45720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9"/>
          <p:cNvSpPr txBox="1"/>
          <p:nvPr>
            <p:ph type="title"/>
          </p:nvPr>
        </p:nvSpPr>
        <p:spPr>
          <a:xfrm>
            <a:off x="-1" y="0"/>
            <a:ext cx="9431383" cy="4702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Reading &amp; writing</a:t>
            </a:r>
            <a:endParaRPr b="1" i="1" sz="2900">
              <a:solidFill>
                <a:schemeClr val="accent4"/>
              </a:solidFill>
            </a:endParaRPr>
          </a:p>
        </p:txBody>
      </p:sp>
      <p:sp>
        <p:nvSpPr>
          <p:cNvPr id="433" name="Google Shape;433;p29"/>
          <p:cNvSpPr txBox="1"/>
          <p:nvPr>
            <p:ph idx="1" type="body"/>
          </p:nvPr>
        </p:nvSpPr>
        <p:spPr>
          <a:xfrm>
            <a:off x="287383" y="535577"/>
            <a:ext cx="11586753" cy="5953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4. </a:t>
            </a:r>
            <a:r>
              <a:rPr b="1" lang="en-US" sz="1800"/>
              <a:t>What is the output?</a:t>
            </a:r>
            <a:endParaRPr b="1" sz="1050"/>
          </a:p>
          <a:p>
            <a:pPr indent="0" lvl="1" marL="457200" rtl="0" algn="l">
              <a:lnSpc>
                <a:spcPct val="90000"/>
              </a:lnSpc>
              <a:spcBef>
                <a:spcPts val="500"/>
              </a:spcBef>
              <a:spcAft>
                <a:spcPts val="0"/>
              </a:spcAft>
              <a:buClr>
                <a:schemeClr val="dk1"/>
              </a:buClr>
              <a:buSzPts val="1800"/>
              <a:buNone/>
            </a:pPr>
            <a:r>
              <a:rPr lang="en-US" sz="1800"/>
              <a:t>f = None</a:t>
            </a:r>
            <a:endParaRPr/>
          </a:p>
          <a:p>
            <a:pPr indent="0" lvl="1" marL="457200" rtl="0" algn="l">
              <a:lnSpc>
                <a:spcPct val="90000"/>
              </a:lnSpc>
              <a:spcBef>
                <a:spcPts val="500"/>
              </a:spcBef>
              <a:spcAft>
                <a:spcPts val="0"/>
              </a:spcAft>
              <a:buClr>
                <a:schemeClr val="dk1"/>
              </a:buClr>
              <a:buSzPts val="1800"/>
              <a:buNone/>
            </a:pPr>
            <a:r>
              <a:rPr lang="en-US" sz="1800"/>
              <a:t>for i in range (5):</a:t>
            </a:r>
            <a:endParaRPr/>
          </a:p>
          <a:p>
            <a:pPr indent="0" lvl="1" marL="457200" rtl="0" algn="l">
              <a:lnSpc>
                <a:spcPct val="90000"/>
              </a:lnSpc>
              <a:spcBef>
                <a:spcPts val="500"/>
              </a:spcBef>
              <a:spcAft>
                <a:spcPts val="0"/>
              </a:spcAft>
              <a:buClr>
                <a:schemeClr val="dk1"/>
              </a:buClr>
              <a:buSzPts val="1800"/>
              <a:buNone/>
            </a:pPr>
            <a:r>
              <a:rPr lang="en-US" sz="1800"/>
              <a:t>    with open("data.txt", "w") as f:</a:t>
            </a:r>
            <a:endParaRPr/>
          </a:p>
          <a:p>
            <a:pPr indent="0" lvl="1" marL="457200" rtl="0" algn="l">
              <a:lnSpc>
                <a:spcPct val="90000"/>
              </a:lnSpc>
              <a:spcBef>
                <a:spcPts val="500"/>
              </a:spcBef>
              <a:spcAft>
                <a:spcPts val="0"/>
              </a:spcAft>
              <a:buClr>
                <a:schemeClr val="dk1"/>
              </a:buClr>
              <a:buSzPts val="1800"/>
              <a:buNone/>
            </a:pPr>
            <a:r>
              <a:rPr lang="en-US" sz="1800"/>
              <a:t>        if i &gt; 2:</a:t>
            </a:r>
            <a:endParaRPr/>
          </a:p>
          <a:p>
            <a:pPr indent="0" lvl="1" marL="457200" rtl="0" algn="l">
              <a:lnSpc>
                <a:spcPct val="90000"/>
              </a:lnSpc>
              <a:spcBef>
                <a:spcPts val="500"/>
              </a:spcBef>
              <a:spcAft>
                <a:spcPts val="0"/>
              </a:spcAft>
              <a:buClr>
                <a:schemeClr val="dk1"/>
              </a:buClr>
              <a:buSzPts val="1800"/>
              <a:buNone/>
            </a:pPr>
            <a:r>
              <a:rPr lang="en-US" sz="1800"/>
              <a:t>            break</a:t>
            </a:r>
            <a:endParaRPr/>
          </a:p>
          <a:p>
            <a:pPr indent="0" lvl="1" marL="457200" rtl="0" algn="l">
              <a:lnSpc>
                <a:spcPct val="90000"/>
              </a:lnSpc>
              <a:spcBef>
                <a:spcPts val="500"/>
              </a:spcBef>
              <a:spcAft>
                <a:spcPts val="0"/>
              </a:spcAft>
              <a:buClr>
                <a:schemeClr val="dk1"/>
              </a:buClr>
              <a:buSzPts val="1800"/>
              <a:buNone/>
            </a:pPr>
            <a:r>
              <a:rPr lang="en-US" sz="1800"/>
              <a:t>print(f.closed)</a:t>
            </a:r>
            <a:endParaRPr/>
          </a:p>
          <a:p>
            <a:pPr indent="0" lvl="1" marL="457200" rtl="0" algn="l">
              <a:lnSpc>
                <a:spcPct val="90000"/>
              </a:lnSpc>
              <a:spcBef>
                <a:spcPts val="500"/>
              </a:spcBef>
              <a:spcAft>
                <a:spcPts val="0"/>
              </a:spcAft>
              <a:buClr>
                <a:schemeClr val="dk1"/>
              </a:buClr>
              <a:buSzPts val="1800"/>
              <a:buNone/>
            </a:pPr>
            <a:r>
              <a:rPr lang="en-US" sz="1800"/>
              <a:t>a) True</a:t>
            </a:r>
            <a:endParaRPr/>
          </a:p>
          <a:p>
            <a:pPr indent="0" lvl="1" marL="457200" rtl="0" algn="l">
              <a:lnSpc>
                <a:spcPct val="90000"/>
              </a:lnSpc>
              <a:spcBef>
                <a:spcPts val="500"/>
              </a:spcBef>
              <a:spcAft>
                <a:spcPts val="0"/>
              </a:spcAft>
              <a:buClr>
                <a:schemeClr val="dk1"/>
              </a:buClr>
              <a:buSzPts val="1800"/>
              <a:buNone/>
            </a:pPr>
            <a:r>
              <a:rPr lang="en-US" sz="1800"/>
              <a:t>b) False</a:t>
            </a:r>
            <a:endParaRPr/>
          </a:p>
          <a:p>
            <a:pPr indent="0" lvl="1" marL="457200" rtl="0" algn="l">
              <a:lnSpc>
                <a:spcPct val="90000"/>
              </a:lnSpc>
              <a:spcBef>
                <a:spcPts val="500"/>
              </a:spcBef>
              <a:spcAft>
                <a:spcPts val="0"/>
              </a:spcAft>
              <a:buClr>
                <a:schemeClr val="dk1"/>
              </a:buClr>
              <a:buSzPts val="1800"/>
              <a:buNone/>
            </a:pPr>
            <a:r>
              <a:rPr lang="en-US" sz="1800"/>
              <a:t>c) None</a:t>
            </a:r>
            <a:endParaRPr/>
          </a:p>
          <a:p>
            <a:pPr indent="0" lvl="1" marL="457200" rtl="0" algn="l">
              <a:lnSpc>
                <a:spcPct val="90000"/>
              </a:lnSpc>
              <a:spcBef>
                <a:spcPts val="500"/>
              </a:spcBef>
              <a:spcAft>
                <a:spcPts val="0"/>
              </a:spcAft>
              <a:buClr>
                <a:schemeClr val="dk1"/>
              </a:buClr>
              <a:buSzPts val="1800"/>
              <a:buNone/>
            </a:pPr>
            <a:r>
              <a:rPr lang="en-US" sz="1800"/>
              <a:t>d) Error</a:t>
            </a:r>
            <a:endParaRPr/>
          </a:p>
          <a:p>
            <a:pPr indent="0" lvl="0" marL="0" rtl="0" algn="l">
              <a:lnSpc>
                <a:spcPct val="90000"/>
              </a:lnSpc>
              <a:spcBef>
                <a:spcPts val="1000"/>
              </a:spcBef>
              <a:spcAft>
                <a:spcPts val="0"/>
              </a:spcAft>
              <a:buClr>
                <a:schemeClr val="dk1"/>
              </a:buClr>
              <a:buSzPts val="1300"/>
              <a:buNone/>
            </a:pPr>
            <a:r>
              <a:rPr b="1" lang="en-US" sz="1300"/>
              <a:t>Note : opening a file with </a:t>
            </a:r>
            <a:r>
              <a:rPr b="1" i="1" lang="en-US" sz="1300">
                <a:solidFill>
                  <a:srgbClr val="FF0000"/>
                </a:solidFill>
              </a:rPr>
              <a:t>with</a:t>
            </a:r>
            <a:r>
              <a:rPr b="1" lang="en-US" sz="1300"/>
              <a:t> will ensure that the  file is closed as well.</a:t>
            </a:r>
            <a:endParaRPr/>
          </a:p>
          <a:p>
            <a:pPr indent="0" lvl="0" marL="0" rtl="0" algn="l">
              <a:lnSpc>
                <a:spcPct val="90000"/>
              </a:lnSpc>
              <a:spcBef>
                <a:spcPts val="1000"/>
              </a:spcBef>
              <a:spcAft>
                <a:spcPts val="0"/>
              </a:spcAft>
              <a:buClr>
                <a:schemeClr val="dk1"/>
              </a:buClr>
              <a:buSzPts val="2800"/>
              <a:buNone/>
            </a:pPr>
            <a:r>
              <a:rPr b="1" lang="en-US"/>
              <a:t>5. </a:t>
            </a:r>
            <a:r>
              <a:rPr lang="en-US"/>
              <a:t>What is the use of tell() method in python?</a:t>
            </a:r>
            <a:br>
              <a:rPr lang="en-US"/>
            </a:br>
            <a:r>
              <a:rPr lang="en-US"/>
              <a:t>	a) tells you the current position within the file</a:t>
            </a:r>
            <a:br>
              <a:rPr lang="en-US"/>
            </a:br>
            <a:r>
              <a:rPr lang="en-US"/>
              <a:t>	b) tells you the end position within the file</a:t>
            </a:r>
            <a:br>
              <a:rPr lang="en-US"/>
            </a:br>
            <a:r>
              <a:rPr lang="en-US"/>
              <a:t>	c) tells you the file is opened or not</a:t>
            </a:r>
            <a:br>
              <a:rPr lang="en-US"/>
            </a:br>
            <a:r>
              <a:rPr lang="en-US"/>
              <a:t>	d) none of the mentioned</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0"/>
          <p:cNvSpPr txBox="1"/>
          <p:nvPr>
            <p:ph type="title"/>
          </p:nvPr>
        </p:nvSpPr>
        <p:spPr>
          <a:xfrm>
            <a:off x="0" y="169816"/>
            <a:ext cx="11826240" cy="3918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FILE MANAGEMENT- Reading &amp; writing</a:t>
            </a:r>
            <a:endParaRPr b="1" i="1" sz="2900">
              <a:solidFill>
                <a:schemeClr val="accent4"/>
              </a:solidFill>
            </a:endParaRPr>
          </a:p>
        </p:txBody>
      </p:sp>
      <p:sp>
        <p:nvSpPr>
          <p:cNvPr id="439" name="Google Shape;439;p30"/>
          <p:cNvSpPr txBox="1"/>
          <p:nvPr>
            <p:ph idx="1" type="body"/>
          </p:nvPr>
        </p:nvSpPr>
        <p:spPr>
          <a:xfrm>
            <a:off x="287383" y="796835"/>
            <a:ext cx="11586753" cy="56918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6. </a:t>
            </a:r>
            <a:r>
              <a:rPr lang="en-US"/>
              <a:t> What is the current syntax of rename() a file?</a:t>
            </a:r>
            <a:br>
              <a:rPr lang="en-US"/>
            </a:br>
            <a:r>
              <a:rPr lang="en-US"/>
              <a:t>	a) rename(current_file_name, new_file_name)</a:t>
            </a:r>
            <a:br>
              <a:rPr lang="en-US"/>
            </a:br>
            <a:r>
              <a:rPr lang="en-US"/>
              <a:t>	b) rename(new_file_name, current_file_name,)</a:t>
            </a:r>
            <a:br>
              <a:rPr lang="en-US"/>
            </a:br>
            <a:r>
              <a:rPr lang="en-US"/>
              <a:t>	c) rename(()(current_file_name, new_file_name))</a:t>
            </a:r>
            <a:br>
              <a:rPr lang="en-US"/>
            </a:br>
            <a:r>
              <a:rPr lang="en-US"/>
              <a:t>	d) none of the mentioned</a:t>
            </a:r>
            <a:endParaRPr b="1"/>
          </a:p>
          <a:p>
            <a:pPr indent="0" lvl="0" marL="0" rtl="0" algn="l">
              <a:lnSpc>
                <a:spcPct val="90000"/>
              </a:lnSpc>
              <a:spcBef>
                <a:spcPts val="1000"/>
              </a:spcBef>
              <a:spcAft>
                <a:spcPts val="0"/>
              </a:spcAft>
              <a:buClr>
                <a:schemeClr val="dk1"/>
              </a:buClr>
              <a:buSzPts val="2800"/>
              <a:buNone/>
            </a:pPr>
            <a:r>
              <a:rPr b="1" lang="en-US"/>
              <a:t>7. What is the output of the following lines of code ?</a:t>
            </a:r>
            <a:endParaRPr/>
          </a:p>
          <a:p>
            <a:pPr indent="0" lvl="0" marL="0" rtl="0" algn="l">
              <a:lnSpc>
                <a:spcPct val="90000"/>
              </a:lnSpc>
              <a:spcBef>
                <a:spcPts val="1000"/>
              </a:spcBef>
              <a:spcAft>
                <a:spcPts val="0"/>
              </a:spcAft>
              <a:buClr>
                <a:schemeClr val="dk1"/>
              </a:buClr>
              <a:buSzPts val="2800"/>
              <a:buNone/>
            </a:pPr>
            <a:r>
              <a:rPr b="1" lang="en-US"/>
              <a:t>	fo = open("foo.txt", "rw+")</a:t>
            </a:r>
            <a:endParaRPr/>
          </a:p>
          <a:p>
            <a:pPr indent="0" lvl="0" marL="0" rtl="0" algn="l">
              <a:lnSpc>
                <a:spcPct val="90000"/>
              </a:lnSpc>
              <a:spcBef>
                <a:spcPts val="1000"/>
              </a:spcBef>
              <a:spcAft>
                <a:spcPts val="0"/>
              </a:spcAft>
              <a:buClr>
                <a:schemeClr val="dk1"/>
              </a:buClr>
              <a:buSzPts val="2800"/>
              <a:buNone/>
            </a:pPr>
            <a:r>
              <a:rPr b="1" lang="en-US"/>
              <a:t>	print ("Name of the file: ", fo.name)</a:t>
            </a:r>
            <a:endParaRPr/>
          </a:p>
          <a:p>
            <a:pPr indent="0" lvl="0" marL="0" rtl="0" algn="l">
              <a:lnSpc>
                <a:spcPct val="90000"/>
              </a:lnSpc>
              <a:spcBef>
                <a:spcPts val="1000"/>
              </a:spcBef>
              <a:spcAft>
                <a:spcPts val="0"/>
              </a:spcAft>
              <a:buClr>
                <a:schemeClr val="dk1"/>
              </a:buClr>
              <a:buSzPts val="2800"/>
              <a:buNone/>
            </a:pPr>
            <a:r>
              <a:rPr b="1" lang="en-US"/>
              <a:t>8. </a:t>
            </a:r>
            <a:r>
              <a:rPr lang="en-US"/>
              <a:t>What is the use of seek() method in files?</a:t>
            </a:r>
            <a:br>
              <a:rPr lang="en-US"/>
            </a:br>
            <a:r>
              <a:rPr lang="en-US"/>
              <a:t>	a) sets the file’s current position at the offset</a:t>
            </a:r>
            <a:br>
              <a:rPr lang="en-US"/>
            </a:br>
            <a:r>
              <a:rPr lang="en-US"/>
              <a:t>	b) sets the file’s previous position at the offset</a:t>
            </a:r>
            <a:br>
              <a:rPr lang="en-US"/>
            </a:br>
            <a:r>
              <a:rPr lang="en-US"/>
              <a:t>	c) sets the file’s current position within the file</a:t>
            </a:r>
            <a:br>
              <a:rPr lang="en-US"/>
            </a:br>
            <a:r>
              <a:rPr lang="en-US"/>
              <a:t>	d) none of the mentioned</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txBox="1"/>
          <p:nvPr>
            <p:ph type="title"/>
          </p:nvPr>
        </p:nvSpPr>
        <p:spPr>
          <a:xfrm>
            <a:off x="2808135" y="2756876"/>
            <a:ext cx="7186097" cy="78273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1E4E79"/>
              </a:buClr>
              <a:buSzPct val="100000"/>
              <a:buFont typeface="Garamond"/>
              <a:buNone/>
            </a:pPr>
            <a:r>
              <a:rPr b="1" lang="en-US">
                <a:solidFill>
                  <a:srgbClr val="1E4E79"/>
                </a:solidFill>
              </a:rPr>
              <a:t>EXCEPTION HANDLING</a:t>
            </a:r>
            <a:endParaRPr b="1">
              <a:solidFill>
                <a:srgbClr val="1E4E79"/>
              </a:solidFill>
            </a:endParaRPr>
          </a:p>
        </p:txBody>
      </p:sp>
      <p:pic>
        <p:nvPicPr>
          <p:cNvPr id="445" name="Google Shape;445;p31"/>
          <p:cNvPicPr preferRelativeResize="0"/>
          <p:nvPr/>
        </p:nvPicPr>
        <p:blipFill rotWithShape="1">
          <a:blip r:embed="rId3">
            <a:alphaModFix/>
          </a:blip>
          <a:srcRect b="0" l="0" r="0" t="0"/>
          <a:stretch/>
        </p:blipFill>
        <p:spPr>
          <a:xfrm>
            <a:off x="0" y="532014"/>
            <a:ext cx="2228735" cy="1504396"/>
          </a:xfrm>
          <a:prstGeom prst="rect">
            <a:avLst/>
          </a:prstGeom>
          <a:noFill/>
          <a:ln>
            <a:noFill/>
          </a:ln>
        </p:spPr>
      </p:pic>
      <p:sp>
        <p:nvSpPr>
          <p:cNvPr id="446" name="Google Shape;446;p31"/>
          <p:cNvSpPr/>
          <p:nvPr/>
        </p:nvSpPr>
        <p:spPr>
          <a:xfrm>
            <a:off x="2118360" y="4035475"/>
            <a:ext cx="105460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accent1"/>
                </a:solidFill>
                <a:latin typeface="Arial"/>
                <a:ea typeface="Arial"/>
                <a:cs typeface="Arial"/>
                <a:sym typeface="Arial"/>
              </a:rPr>
              <a:t>One man’s crappy software is another man’s full time job. (Jessica Gaston)</a:t>
            </a:r>
            <a:endParaRPr b="1" i="1" sz="2000">
              <a:solidFill>
                <a:schemeClr val="accent1"/>
              </a:solidFill>
              <a:latin typeface="Arial"/>
              <a:ea typeface="Arial"/>
              <a:cs typeface="Arial"/>
              <a:sym typeface="Arial"/>
            </a:endParaRPr>
          </a:p>
          <a:p>
            <a:pPr indent="0" lvl="0" marL="0" marR="0" rtl="0" algn="l">
              <a:spcBef>
                <a:spcPts val="0"/>
              </a:spcBef>
              <a:spcAft>
                <a:spcPts val="0"/>
              </a:spcAft>
              <a:buNone/>
            </a:pPr>
            <a:r>
              <a:t/>
            </a:r>
            <a:endParaRPr b="1" i="1" sz="2000">
              <a:solidFill>
                <a:schemeClr val="accent1"/>
              </a:solidFill>
            </a:endParaRPr>
          </a:p>
          <a:p>
            <a:pPr indent="0" lvl="0" marL="0" marR="0" rtl="0" algn="l">
              <a:spcBef>
                <a:spcPts val="0"/>
              </a:spcBef>
              <a:spcAft>
                <a:spcPts val="0"/>
              </a:spcAft>
              <a:buNone/>
            </a:pPr>
            <a:r>
              <a:rPr b="1" i="1" lang="en-US" sz="2000" u="sng">
                <a:solidFill>
                  <a:schemeClr val="hlink"/>
                </a:solidFill>
                <a:hlinkClick r:id="rId4"/>
              </a:rPr>
              <a:t>https://www.geeksforgeeks.org/python-exception-handling/</a:t>
            </a:r>
            <a:endParaRPr b="1" i="1" sz="2000">
              <a:solidFill>
                <a:schemeClr val="accent1"/>
              </a:solidFill>
            </a:endParaRPr>
          </a:p>
          <a:p>
            <a:pPr indent="0" lvl="0" marL="0" marR="0" rtl="0" algn="l">
              <a:spcBef>
                <a:spcPts val="0"/>
              </a:spcBef>
              <a:spcAft>
                <a:spcPts val="0"/>
              </a:spcAft>
              <a:buNone/>
            </a:pPr>
            <a:r>
              <a:t/>
            </a:r>
            <a:endParaRPr b="1" i="1" sz="200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u="sng">
                <a:latin typeface="Calibri"/>
                <a:ea typeface="Calibri"/>
                <a:cs typeface="Calibri"/>
                <a:sym typeface="Calibri"/>
              </a:rPr>
              <a:t>What</a:t>
            </a:r>
            <a:r>
              <a:rPr b="1" lang="en-US" sz="3600" u="sng">
                <a:latin typeface="Calibri"/>
                <a:ea typeface="Calibri"/>
                <a:cs typeface="Calibri"/>
                <a:sym typeface="Calibri"/>
              </a:rPr>
              <a:t> </a:t>
            </a:r>
            <a:r>
              <a:rPr b="1" lang="en-US" sz="2400" u="sng">
                <a:latin typeface="Calibri"/>
                <a:ea typeface="Calibri"/>
                <a:cs typeface="Calibri"/>
                <a:sym typeface="Calibri"/>
              </a:rPr>
              <a:t>is an  Exception?</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An exception is an error that happens during execution of a program. When that error occurs, Python generate an exception that can be handled, which avoids your program to crash.</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Why use exceptions?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Exceptions are convenient in many ways for handling errors and special conditions in a program. When you think that you have a code which can produce an error then you can use exception handling.</a:t>
            </a:r>
            <a:endParaRPr/>
          </a:p>
          <a:p>
            <a:pPr indent="0" lvl="0" marL="0" rtl="0" algn="l">
              <a:lnSpc>
                <a:spcPct val="90000"/>
              </a:lnSpc>
              <a:spcBef>
                <a:spcPts val="1000"/>
              </a:spcBef>
              <a:spcAft>
                <a:spcPts val="0"/>
              </a:spcAft>
              <a:buClr>
                <a:schemeClr val="dk1"/>
              </a:buClr>
              <a:buSzPts val="1200"/>
              <a:buNone/>
            </a:pPr>
            <a:r>
              <a:t/>
            </a:r>
            <a:endParaRPr sz="1200">
              <a:latin typeface="Calibri"/>
              <a:ea typeface="Calibri"/>
              <a:cs typeface="Calibri"/>
              <a:sym typeface="Calibri"/>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p:txBody>
      </p:sp>
      <p:sp>
        <p:nvSpPr>
          <p:cNvPr id="453" name="Google Shape;453;p32"/>
          <p:cNvSpPr txBox="1"/>
          <p:nvPr>
            <p:ph type="title"/>
          </p:nvPr>
        </p:nvSpPr>
        <p:spPr>
          <a:xfrm>
            <a:off x="0" y="0"/>
            <a:ext cx="5460274" cy="60089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EXCEPTION HANDLING</a:t>
            </a:r>
            <a:endParaRPr b="1" i="1" sz="2900">
              <a:solidFill>
                <a:schemeClr val="accent4"/>
              </a:solidFill>
            </a:endParaRPr>
          </a:p>
        </p:txBody>
      </p:sp>
      <p:pic>
        <p:nvPicPr>
          <p:cNvPr id="454" name="Google Shape;454;p32"/>
          <p:cNvPicPr preferRelativeResize="0"/>
          <p:nvPr/>
        </p:nvPicPr>
        <p:blipFill rotWithShape="1">
          <a:blip r:embed="rId3">
            <a:alphaModFix/>
          </a:blip>
          <a:srcRect b="0" l="0" r="0" t="0"/>
          <a:stretch/>
        </p:blipFill>
        <p:spPr>
          <a:xfrm>
            <a:off x="6659880" y="3429000"/>
            <a:ext cx="5394960" cy="30175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400" u="sng">
                <a:latin typeface="Calibri"/>
                <a:ea typeface="Calibri"/>
                <a:cs typeface="Calibri"/>
                <a:sym typeface="Calibri"/>
              </a:rPr>
              <a:t>How does it work?</a:t>
            </a:r>
            <a:endParaRPr b="1" sz="2400" u="sng">
              <a:latin typeface="Calibri"/>
              <a:ea typeface="Calibri"/>
              <a:cs typeface="Calibri"/>
              <a:sym typeface="Calibri"/>
            </a:endParaRPr>
          </a:p>
          <a:p>
            <a:pPr indent="-228600" lvl="0" marL="228600" rtl="0" algn="l">
              <a:lnSpc>
                <a:spcPct val="90000"/>
              </a:lnSpc>
              <a:spcBef>
                <a:spcPts val="1000"/>
              </a:spcBef>
              <a:spcAft>
                <a:spcPts val="0"/>
              </a:spcAft>
              <a:buClr>
                <a:schemeClr val="dk1"/>
              </a:buClr>
              <a:buSzPct val="100000"/>
              <a:buFont typeface="Noto Sans Symbols"/>
              <a:buChar char="▪"/>
            </a:pPr>
            <a:r>
              <a:rPr lang="en-US"/>
              <a:t>Exception handling enables you handle errors gracefully and do something meaningful about it. Like display a message to user if intended file not found. Python handles exception using try.. except ..  block.</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Error handling is done through the use of exceptions that are caught in try blocks and handled in except blocks. If an error is encountered, a try block code execution is stopped and transferred down to the except block.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a:t>The code in the finally block will be executed regardless of whether an exception occurs.</a:t>
            </a:r>
            <a:endParaRPr/>
          </a:p>
          <a:p>
            <a:pPr indent="0" lvl="0" marL="0" rtl="0" algn="l">
              <a:lnSpc>
                <a:spcPct val="90000"/>
              </a:lnSpc>
              <a:spcBef>
                <a:spcPts val="1000"/>
              </a:spcBef>
              <a:spcAft>
                <a:spcPts val="0"/>
              </a:spcAft>
              <a:buClr>
                <a:schemeClr val="dk1"/>
              </a:buClr>
              <a:buSzPct val="100000"/>
              <a:buNone/>
            </a:pPr>
            <a:r>
              <a:rPr b="1" lang="en-US" sz="2400" u="sng">
                <a:latin typeface="Calibri"/>
                <a:ea typeface="Calibri"/>
                <a:cs typeface="Calibri"/>
                <a:sym typeface="Calibri"/>
              </a:rPr>
              <a:t>Time to get our hands dirty. Lets try it out</a:t>
            </a:r>
            <a:endParaRPr/>
          </a:p>
          <a:p>
            <a:pPr indent="0" lvl="0" marL="0" rtl="0" algn="l">
              <a:lnSpc>
                <a:spcPct val="90000"/>
              </a:lnSpc>
              <a:spcBef>
                <a:spcPts val="1000"/>
              </a:spcBef>
              <a:spcAft>
                <a:spcPts val="0"/>
              </a:spcAft>
              <a:buClr>
                <a:schemeClr val="dk1"/>
              </a:buClr>
              <a:buSzPct val="100000"/>
              <a:buNone/>
            </a:pPr>
            <a:r>
              <a:rPr b="1" lang="en-US" sz="2400" u="sng">
                <a:latin typeface="Calibri"/>
                <a:ea typeface="Calibri"/>
                <a:cs typeface="Calibri"/>
                <a:sym typeface="Calibri"/>
              </a:rPr>
              <a:t>Syntax :-</a:t>
            </a:r>
            <a:endParaRPr/>
          </a:p>
          <a:p>
            <a:pPr indent="0" lvl="0" marL="0" rtl="0" algn="l">
              <a:lnSpc>
                <a:spcPct val="90000"/>
              </a:lnSpc>
              <a:spcBef>
                <a:spcPts val="1000"/>
              </a:spcBef>
              <a:spcAft>
                <a:spcPts val="0"/>
              </a:spcAft>
              <a:buClr>
                <a:schemeClr val="dk1"/>
              </a:buClr>
              <a:buSzPct val="100000"/>
              <a:buNone/>
            </a:pPr>
            <a:r>
              <a:rPr b="1" lang="en-US" sz="2400">
                <a:latin typeface="Calibri"/>
                <a:ea typeface="Calibri"/>
                <a:cs typeface="Calibri"/>
                <a:sym typeface="Calibri"/>
              </a:rPr>
              <a:t>try:</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    # write some code </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    # that might throw exception</a:t>
            </a:r>
            <a:endParaRPr/>
          </a:p>
          <a:p>
            <a:pPr indent="0" lvl="0" marL="0" rtl="0" algn="l">
              <a:lnSpc>
                <a:spcPct val="90000"/>
              </a:lnSpc>
              <a:spcBef>
                <a:spcPts val="1000"/>
              </a:spcBef>
              <a:spcAft>
                <a:spcPts val="0"/>
              </a:spcAft>
              <a:buClr>
                <a:schemeClr val="dk1"/>
              </a:buClr>
              <a:buSzPct val="100000"/>
              <a:buNone/>
            </a:pPr>
            <a:r>
              <a:rPr b="1" lang="en-US" sz="2400">
                <a:latin typeface="Calibri"/>
                <a:ea typeface="Calibri"/>
                <a:cs typeface="Calibri"/>
                <a:sym typeface="Calibri"/>
              </a:rPr>
              <a:t>except &lt;ExceptionType&gt;: </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    # Exception handler, alert the user</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400" u="sng">
              <a:latin typeface="Calibri"/>
              <a:ea typeface="Calibri"/>
              <a:cs typeface="Calibri"/>
              <a:sym typeface="Calibri"/>
            </a:endParaRPr>
          </a:p>
          <a:p>
            <a:pPr indent="-87629" lvl="0" marL="228600" rtl="0" algn="l">
              <a:lnSpc>
                <a:spcPct val="90000"/>
              </a:lnSpc>
              <a:spcBef>
                <a:spcPts val="1000"/>
              </a:spcBef>
              <a:spcAft>
                <a:spcPts val="0"/>
              </a:spcAft>
              <a:buClr>
                <a:schemeClr val="dk1"/>
              </a:buClr>
              <a:buSzPct val="100000"/>
              <a:buFont typeface="Noto Sans Symbols"/>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400" u="sng">
              <a:latin typeface="Calibri"/>
              <a:ea typeface="Calibri"/>
              <a:cs typeface="Calibri"/>
              <a:sym typeface="Calibri"/>
            </a:endParaRPr>
          </a:p>
        </p:txBody>
      </p:sp>
      <p:sp>
        <p:nvSpPr>
          <p:cNvPr id="461" name="Google Shape;461;p33"/>
          <p:cNvSpPr txBox="1"/>
          <p:nvPr>
            <p:ph type="title"/>
          </p:nvPr>
        </p:nvSpPr>
        <p:spPr>
          <a:xfrm>
            <a:off x="17405" y="0"/>
            <a:ext cx="5769442" cy="53557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EXCEPTION HANDLING</a:t>
            </a:r>
            <a:endParaRPr b="1" i="1" sz="29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
          <p:cNvSpPr txBox="1"/>
          <p:nvPr>
            <p:ph type="title"/>
          </p:nvPr>
        </p:nvSpPr>
        <p:spPr>
          <a:xfrm>
            <a:off x="-1" y="0"/>
            <a:ext cx="2743201" cy="5878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Namespaces</a:t>
            </a:r>
            <a:endParaRPr/>
          </a:p>
        </p:txBody>
      </p:sp>
      <p:sp>
        <p:nvSpPr>
          <p:cNvPr id="207" name="Google Shape;207;p4"/>
          <p:cNvSpPr txBox="1"/>
          <p:nvPr>
            <p:ph idx="1" type="body"/>
          </p:nvPr>
        </p:nvSpPr>
        <p:spPr>
          <a:xfrm>
            <a:off x="472439" y="783771"/>
            <a:ext cx="11430000" cy="590441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Noto Sans Symbols"/>
              <a:buChar char="▪"/>
            </a:pPr>
            <a:r>
              <a:rPr lang="en-US"/>
              <a:t>A namespace is thus a logical concept, think of it like different tumblers holding different names. </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Modules and  namespaces go hand-in-hand.</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A module , whenever imported, gets its own namespace within which it exists.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Each namespace is completely isolated. Two modules can have the same name within them.</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There can be a module named </a:t>
            </a:r>
            <a:r>
              <a:rPr b="1" i="1" lang="en-US"/>
              <a:t>Integer</a:t>
            </a:r>
            <a:r>
              <a:rPr lang="en-US"/>
              <a:t>, and another module named </a:t>
            </a:r>
            <a:r>
              <a:rPr b="1" i="1" lang="en-US"/>
              <a:t>Float.</a:t>
            </a:r>
            <a:endParaRPr/>
          </a:p>
          <a:p>
            <a:pPr indent="-228600" lvl="0" marL="228600" rtl="0" algn="l">
              <a:lnSpc>
                <a:spcPct val="90000"/>
              </a:lnSpc>
              <a:spcBef>
                <a:spcPts val="1000"/>
              </a:spcBef>
              <a:spcAft>
                <a:spcPts val="0"/>
              </a:spcAft>
              <a:buClr>
                <a:schemeClr val="dk1"/>
              </a:buClr>
              <a:buSzPts val="2800"/>
              <a:buFont typeface="Noto Sans Symbols"/>
              <a:buChar char="▪"/>
            </a:pPr>
            <a:r>
              <a:rPr i="1" lang="en-US"/>
              <a:t>Both can have the same method </a:t>
            </a:r>
            <a:r>
              <a:rPr b="1" i="1" lang="en-US"/>
              <a:t>Add()</a:t>
            </a:r>
            <a:r>
              <a:rPr i="1" lang="en-US"/>
              <a:t> within them.</a:t>
            </a:r>
            <a:endParaRPr/>
          </a:p>
          <a:p>
            <a:pPr indent="-228600" lvl="0" marL="228600" rtl="0" algn="l">
              <a:lnSpc>
                <a:spcPct val="90000"/>
              </a:lnSpc>
              <a:spcBef>
                <a:spcPts val="1000"/>
              </a:spcBef>
              <a:spcAft>
                <a:spcPts val="0"/>
              </a:spcAft>
              <a:buClr>
                <a:schemeClr val="dk1"/>
              </a:buClr>
              <a:buSzPts val="2800"/>
              <a:buFont typeface="Noto Sans Symbols"/>
              <a:buChar char="▪"/>
            </a:pPr>
            <a:r>
              <a:rPr i="1" lang="en-US"/>
              <a:t> When we invoke the Add() which resides within Integer, we invoke Integer.Add()</a:t>
            </a:r>
            <a:endParaRPr/>
          </a:p>
          <a:p>
            <a:pPr indent="-228600" lvl="0" marL="228600" rtl="0" algn="l">
              <a:lnSpc>
                <a:spcPct val="90000"/>
              </a:lnSpc>
              <a:spcBef>
                <a:spcPts val="1000"/>
              </a:spcBef>
              <a:spcAft>
                <a:spcPts val="0"/>
              </a:spcAft>
              <a:buClr>
                <a:schemeClr val="dk1"/>
              </a:buClr>
              <a:buSzPts val="2800"/>
              <a:buFont typeface="Noto Sans Symbols"/>
              <a:buChar char="▪"/>
            </a:pPr>
            <a:r>
              <a:rPr i="1" lang="en-US"/>
              <a:t>To invoke Add() which resides within Float, we invoke Float.Add()</a:t>
            </a:r>
            <a:endParaRPr/>
          </a:p>
          <a:p>
            <a:pPr indent="-228600" lvl="0" marL="228600" rtl="0" algn="l">
              <a:lnSpc>
                <a:spcPct val="90000"/>
              </a:lnSpc>
              <a:spcBef>
                <a:spcPts val="1000"/>
              </a:spcBef>
              <a:spcAft>
                <a:spcPts val="0"/>
              </a:spcAft>
              <a:buClr>
                <a:schemeClr val="dk1"/>
              </a:buClr>
              <a:buSzPts val="2800"/>
              <a:buFont typeface="Noto Sans Symbols"/>
              <a:buChar char="▪"/>
            </a:pPr>
            <a:r>
              <a:rPr i="1" lang="en-US"/>
              <a:t>Whenever you run a simple Python script, the interpreter treats it as module called __main__, which gets its own namespace. The builtin functions that you would use also live in a module called __builtin__ and have their own namespace.</a:t>
            </a:r>
            <a:endParaRPr/>
          </a:p>
          <a:p>
            <a:pPr indent="-50800" lvl="0" marL="228600" rtl="0" algn="l">
              <a:lnSpc>
                <a:spcPct val="90000"/>
              </a:lnSpc>
              <a:spcBef>
                <a:spcPts val="1000"/>
              </a:spcBef>
              <a:spcAft>
                <a:spcPts val="0"/>
              </a:spcAft>
              <a:buClr>
                <a:schemeClr val="dk1"/>
              </a:buClr>
              <a:buSzPts val="2800"/>
              <a:buFont typeface="Noto Sans Symbols"/>
              <a:buNone/>
            </a:pPr>
            <a:r>
              <a:t/>
            </a:r>
            <a:endParaRPr i="1"/>
          </a:p>
        </p:txBody>
      </p:sp>
      <p:sp>
        <p:nvSpPr>
          <p:cNvPr id="208" name="Google Shape;208;p4"/>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4"/>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b="1" lang="en-US" sz="2400" u="sng">
                <a:latin typeface="Calibri"/>
                <a:ea typeface="Calibri"/>
                <a:cs typeface="Calibri"/>
                <a:sym typeface="Calibri"/>
              </a:rPr>
              <a:t>Try and Learn :-</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Open a file to just read, file name is “somemissingfile.txt”. Create a Try and Except block to catch the error and print a message like “File doesn’t exist”.</a:t>
            </a:r>
            <a:endParaRPr/>
          </a:p>
          <a:p>
            <a:pPr indent="0" lvl="0" marL="0" rtl="0" algn="l">
              <a:lnSpc>
                <a:spcPct val="90000"/>
              </a:lnSpc>
              <a:spcBef>
                <a:spcPts val="1000"/>
              </a:spcBef>
              <a:spcAft>
                <a:spcPts val="0"/>
              </a:spcAft>
              <a:buClr>
                <a:schemeClr val="dk1"/>
              </a:buClr>
              <a:buSzPct val="100000"/>
              <a:buNone/>
            </a:pPr>
            <a:r>
              <a:rPr b="1" lang="en-US" sz="2400">
                <a:latin typeface="Calibri"/>
                <a:ea typeface="Calibri"/>
                <a:cs typeface="Calibri"/>
                <a:sym typeface="Calibri"/>
              </a:rPr>
              <a:t>try:</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    f = open("somemissingfile.txt","r")</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    print(f.read())</a:t>
            </a:r>
            <a:endParaRPr/>
          </a:p>
          <a:p>
            <a:pPr indent="0" lvl="0" marL="0" rtl="0" algn="l">
              <a:lnSpc>
                <a:spcPct val="90000"/>
              </a:lnSpc>
              <a:spcBef>
                <a:spcPts val="1000"/>
              </a:spcBef>
              <a:spcAft>
                <a:spcPts val="0"/>
              </a:spcAft>
              <a:buClr>
                <a:schemeClr val="dk1"/>
              </a:buClr>
              <a:buSzPct val="100000"/>
              <a:buNone/>
            </a:pPr>
            <a:r>
              <a:rPr b="1" lang="en-US" sz="2400">
                <a:latin typeface="Calibri"/>
                <a:ea typeface="Calibri"/>
                <a:cs typeface="Calibri"/>
                <a:sym typeface="Calibri"/>
              </a:rPr>
              <a:t>except IOError:</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    print("OOps..file doesnt exist")</a:t>
            </a:r>
            <a:endParaRPr/>
          </a:p>
          <a:p>
            <a:pPr indent="0" lvl="0" marL="0" rtl="0" algn="l">
              <a:lnSpc>
                <a:spcPct val="90000"/>
              </a:lnSpc>
              <a:spcBef>
                <a:spcPts val="1000"/>
              </a:spcBef>
              <a:spcAft>
                <a:spcPts val="0"/>
              </a:spcAft>
              <a:buClr>
                <a:schemeClr val="dk1"/>
              </a:buClr>
              <a:buSzPct val="100000"/>
              <a:buNone/>
            </a:pPr>
            <a:r>
              <a:rPr b="1" lang="en-US" sz="2400" u="sng">
                <a:latin typeface="Calibri"/>
                <a:ea typeface="Calibri"/>
                <a:cs typeface="Calibri"/>
                <a:sym typeface="Calibri"/>
              </a:rPr>
              <a:t>How  did this code work?</a:t>
            </a:r>
            <a:endParaRPr/>
          </a:p>
          <a:p>
            <a:pPr indent="0" lvl="0" marL="0" rtl="0" algn="l">
              <a:lnSpc>
                <a:spcPct val="90000"/>
              </a:lnSpc>
              <a:spcBef>
                <a:spcPts val="1000"/>
              </a:spcBef>
              <a:spcAft>
                <a:spcPts val="0"/>
              </a:spcAft>
              <a:buClr>
                <a:schemeClr val="dk1"/>
              </a:buClr>
              <a:buSzPct val="116666"/>
              <a:buNone/>
            </a:pPr>
            <a:r>
              <a:rPr lang="en-US"/>
              <a:t>1. First statement between try  and except  block are executed.</a:t>
            </a:r>
            <a:br>
              <a:rPr lang="en-US" sz="2400"/>
            </a:br>
            <a:r>
              <a:rPr lang="en-US"/>
              <a:t>2. If no exception occurs then code under except  clause will be skipped.</a:t>
            </a:r>
            <a:br>
              <a:rPr lang="en-US" sz="2400"/>
            </a:br>
            <a:r>
              <a:rPr lang="en-US"/>
              <a:t>3. If file don’t exist then exception will be raised and the rest of the code in the try  block will be skipped</a:t>
            </a:r>
            <a:br>
              <a:rPr lang="en-US" sz="2400"/>
            </a:br>
            <a:r>
              <a:rPr lang="en-US"/>
              <a:t>4. When exceptions occurs, if the exception type matches exception name after except  keyword, then the code in that except  clause is executed.</a:t>
            </a:r>
            <a:endParaRPr b="1" sz="2400" u="sng">
              <a:latin typeface="Calibri"/>
              <a:ea typeface="Calibri"/>
              <a:cs typeface="Calibri"/>
              <a:sym typeface="Calibri"/>
            </a:endParaRPr>
          </a:p>
          <a:p>
            <a:pPr indent="-87629" lvl="0" marL="228600" rtl="0" algn="l">
              <a:lnSpc>
                <a:spcPct val="90000"/>
              </a:lnSpc>
              <a:spcBef>
                <a:spcPts val="1000"/>
              </a:spcBef>
              <a:spcAft>
                <a:spcPts val="0"/>
              </a:spcAft>
              <a:buClr>
                <a:schemeClr val="dk1"/>
              </a:buClr>
              <a:buSzPct val="100000"/>
              <a:buFont typeface="Noto Sans Symbols"/>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t/>
            </a:r>
            <a:endParaRPr b="1" sz="2400" u="sng">
              <a:latin typeface="Calibri"/>
              <a:ea typeface="Calibri"/>
              <a:cs typeface="Calibri"/>
              <a:sym typeface="Calibri"/>
            </a:endParaRPr>
          </a:p>
        </p:txBody>
      </p:sp>
      <p:sp>
        <p:nvSpPr>
          <p:cNvPr id="468" name="Google Shape;468;p34"/>
          <p:cNvSpPr txBox="1"/>
          <p:nvPr>
            <p:ph type="title"/>
          </p:nvPr>
        </p:nvSpPr>
        <p:spPr>
          <a:xfrm>
            <a:off x="0" y="1"/>
            <a:ext cx="5564777" cy="5747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EXCEPTION HANDLING</a:t>
            </a:r>
            <a:endParaRPr b="1" i="1" sz="2900">
              <a:solidFill>
                <a:schemeClr val="accent4"/>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5"/>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sz="2400" u="sng">
                <a:latin typeface="Calibri"/>
                <a:ea typeface="Calibri"/>
                <a:cs typeface="Calibri"/>
                <a:sym typeface="Calibri"/>
              </a:rPr>
              <a:t>What if I had multiple errors to handle?</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What if we were to handle multiple errors from the previous program?</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Suppose, the program is being written by a newbie, and she has a high chance of commiting Syntax errors, as also wrong input?</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Assume , you are an architect for the project, and you have to review the code.</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000">
                <a:latin typeface="Calibri"/>
                <a:ea typeface="Calibri"/>
                <a:cs typeface="Calibri"/>
                <a:sym typeface="Calibri"/>
              </a:rPr>
              <a:t>What would you instruct the developer to do to handle such multiple exceptions?</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b="1" lang="en-US" sz="2500">
                <a:latin typeface="Calibri"/>
                <a:ea typeface="Calibri"/>
                <a:cs typeface="Calibri"/>
                <a:sym typeface="Calibri"/>
              </a:rPr>
              <a:t>try:</a:t>
            </a:r>
            <a:endParaRPr/>
          </a:p>
          <a:p>
            <a:pPr indent="0" lvl="0" marL="0" rtl="0" algn="l">
              <a:lnSpc>
                <a:spcPct val="90000"/>
              </a:lnSpc>
              <a:spcBef>
                <a:spcPts val="1000"/>
              </a:spcBef>
              <a:spcAft>
                <a:spcPts val="0"/>
              </a:spcAft>
              <a:buClr>
                <a:schemeClr val="dk1"/>
              </a:buClr>
              <a:buSzPct val="100000"/>
              <a:buNone/>
            </a:pPr>
            <a:r>
              <a:rPr lang="en-US" sz="2500">
                <a:latin typeface="Calibri"/>
                <a:ea typeface="Calibri"/>
                <a:cs typeface="Calibri"/>
                <a:sym typeface="Calibri"/>
              </a:rPr>
              <a:t>    f = open("foo.txt","r")</a:t>
            </a:r>
            <a:endParaRPr/>
          </a:p>
          <a:p>
            <a:pPr indent="0" lvl="0" marL="0" rtl="0" algn="l">
              <a:lnSpc>
                <a:spcPct val="90000"/>
              </a:lnSpc>
              <a:spcBef>
                <a:spcPts val="1000"/>
              </a:spcBef>
              <a:spcAft>
                <a:spcPts val="0"/>
              </a:spcAft>
              <a:buClr>
                <a:schemeClr val="dk1"/>
              </a:buClr>
              <a:buSzPct val="100000"/>
              <a:buNone/>
            </a:pPr>
            <a:r>
              <a:rPr lang="en-US" sz="2500">
                <a:latin typeface="Calibri"/>
                <a:ea typeface="Calibri"/>
                <a:cs typeface="Calibri"/>
                <a:sym typeface="Calibri"/>
              </a:rPr>
              <a:t>    print(f.read())</a:t>
            </a:r>
            <a:endParaRPr/>
          </a:p>
          <a:p>
            <a:pPr indent="0" lvl="0" marL="0" rtl="0" algn="l">
              <a:lnSpc>
                <a:spcPct val="90000"/>
              </a:lnSpc>
              <a:spcBef>
                <a:spcPts val="1000"/>
              </a:spcBef>
              <a:spcAft>
                <a:spcPts val="0"/>
              </a:spcAft>
              <a:buClr>
                <a:schemeClr val="dk1"/>
              </a:buClr>
              <a:buSzPct val="100000"/>
              <a:buNone/>
            </a:pPr>
            <a:r>
              <a:rPr lang="en-US" sz="2500">
                <a:latin typeface="Calibri"/>
                <a:ea typeface="Calibri"/>
                <a:cs typeface="Calibri"/>
                <a:sym typeface="Calibri"/>
              </a:rPr>
              <a:t>    f.close()</a:t>
            </a:r>
            <a:endParaRPr/>
          </a:p>
          <a:p>
            <a:pPr indent="0" lvl="0" marL="0" rtl="0" algn="l">
              <a:lnSpc>
                <a:spcPct val="90000"/>
              </a:lnSpc>
              <a:spcBef>
                <a:spcPts val="1000"/>
              </a:spcBef>
              <a:spcAft>
                <a:spcPts val="0"/>
              </a:spcAft>
              <a:buClr>
                <a:schemeClr val="dk1"/>
              </a:buClr>
              <a:buSzPct val="100000"/>
              <a:buNone/>
            </a:pPr>
            <a:r>
              <a:t/>
            </a:r>
            <a:endParaRPr sz="25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b="1" lang="en-US" sz="2500">
                <a:latin typeface="Calibri"/>
                <a:ea typeface="Calibri"/>
                <a:cs typeface="Calibri"/>
                <a:sym typeface="Calibri"/>
              </a:rPr>
              <a:t>except IOError:</a:t>
            </a:r>
            <a:endParaRPr/>
          </a:p>
          <a:p>
            <a:pPr indent="0" lvl="0" marL="0" rtl="0" algn="l">
              <a:lnSpc>
                <a:spcPct val="90000"/>
              </a:lnSpc>
              <a:spcBef>
                <a:spcPts val="1000"/>
              </a:spcBef>
              <a:spcAft>
                <a:spcPts val="0"/>
              </a:spcAft>
              <a:buClr>
                <a:schemeClr val="dk1"/>
              </a:buClr>
              <a:buSzPct val="100000"/>
              <a:buNone/>
            </a:pPr>
            <a:r>
              <a:rPr lang="en-US" sz="2500">
                <a:latin typeface="Calibri"/>
                <a:ea typeface="Calibri"/>
                <a:cs typeface="Calibri"/>
                <a:sym typeface="Calibri"/>
              </a:rPr>
              <a:t>    print("OOps..file doesnt exist")</a:t>
            </a:r>
            <a:endParaRPr/>
          </a:p>
          <a:p>
            <a:pPr indent="0" lvl="0" marL="0" rtl="0" algn="l">
              <a:lnSpc>
                <a:spcPct val="90000"/>
              </a:lnSpc>
              <a:spcBef>
                <a:spcPts val="1000"/>
              </a:spcBef>
              <a:spcAft>
                <a:spcPts val="0"/>
              </a:spcAft>
              <a:buClr>
                <a:schemeClr val="dk1"/>
              </a:buClr>
              <a:buSzPct val="100000"/>
              <a:buNone/>
            </a:pPr>
            <a:r>
              <a:rPr b="1" lang="en-US" sz="2500">
                <a:latin typeface="Calibri"/>
                <a:ea typeface="Calibri"/>
                <a:cs typeface="Calibri"/>
                <a:sym typeface="Calibri"/>
              </a:rPr>
              <a:t>except:</a:t>
            </a:r>
            <a:endParaRPr/>
          </a:p>
          <a:p>
            <a:pPr indent="0" lvl="0" marL="0" rtl="0" algn="l">
              <a:lnSpc>
                <a:spcPct val="90000"/>
              </a:lnSpc>
              <a:spcBef>
                <a:spcPts val="1000"/>
              </a:spcBef>
              <a:spcAft>
                <a:spcPts val="0"/>
              </a:spcAft>
              <a:buClr>
                <a:schemeClr val="dk1"/>
              </a:buClr>
              <a:buSzPct val="100000"/>
              <a:buNone/>
            </a:pPr>
            <a:r>
              <a:rPr lang="en-US" sz="2500">
                <a:latin typeface="Calibri"/>
                <a:ea typeface="Calibri"/>
                <a:cs typeface="Calibri"/>
                <a:sym typeface="Calibri"/>
              </a:rPr>
              <a:t>    print("Wrong input")</a:t>
            </a:r>
            <a:endParaRPr/>
          </a:p>
          <a:p>
            <a:pPr indent="0" lvl="0" marL="0" rtl="0" algn="l">
              <a:lnSpc>
                <a:spcPct val="90000"/>
              </a:lnSpc>
              <a:spcBef>
                <a:spcPts val="1000"/>
              </a:spcBef>
              <a:spcAft>
                <a:spcPts val="0"/>
              </a:spcAft>
              <a:buClr>
                <a:schemeClr val="dk1"/>
              </a:buClr>
              <a:buSzPct val="100000"/>
              <a:buNone/>
            </a:pPr>
            <a:r>
              <a:rPr b="1" lang="en-US" sz="2500">
                <a:latin typeface="Calibri"/>
                <a:ea typeface="Calibri"/>
                <a:cs typeface="Calibri"/>
                <a:sym typeface="Calibri"/>
              </a:rPr>
              <a:t>else:</a:t>
            </a:r>
            <a:endParaRPr/>
          </a:p>
          <a:p>
            <a:pPr indent="0" lvl="0" marL="0" rtl="0" algn="l">
              <a:lnSpc>
                <a:spcPct val="90000"/>
              </a:lnSpc>
              <a:spcBef>
                <a:spcPts val="1000"/>
              </a:spcBef>
              <a:spcAft>
                <a:spcPts val="0"/>
              </a:spcAft>
              <a:buClr>
                <a:schemeClr val="dk1"/>
              </a:buClr>
              <a:buSzPct val="100000"/>
              <a:buNone/>
            </a:pPr>
            <a:r>
              <a:rPr lang="en-US" sz="2500">
                <a:latin typeface="Calibri"/>
                <a:ea typeface="Calibri"/>
                <a:cs typeface="Calibri"/>
                <a:sym typeface="Calibri"/>
              </a:rPr>
              <a:t>    print("Yeah!! Its a bug free code")</a:t>
            </a:r>
            <a:endParaRPr/>
          </a:p>
          <a:p>
            <a:pPr indent="0" lvl="0" marL="0" rtl="0" algn="l">
              <a:lnSpc>
                <a:spcPct val="90000"/>
              </a:lnSpc>
              <a:spcBef>
                <a:spcPts val="1000"/>
              </a:spcBef>
              <a:spcAft>
                <a:spcPts val="0"/>
              </a:spcAft>
              <a:buClr>
                <a:schemeClr val="dk1"/>
              </a:buClr>
              <a:buSzPct val="100000"/>
              <a:buNone/>
            </a:pPr>
            <a:r>
              <a:rPr b="1" lang="en-US" sz="2500">
                <a:latin typeface="Calibri"/>
                <a:ea typeface="Calibri"/>
                <a:cs typeface="Calibri"/>
                <a:sym typeface="Calibri"/>
              </a:rPr>
              <a:t>finally:</a:t>
            </a:r>
            <a:endParaRPr/>
          </a:p>
          <a:p>
            <a:pPr indent="0" lvl="0" marL="0" rtl="0" algn="l">
              <a:lnSpc>
                <a:spcPct val="90000"/>
              </a:lnSpc>
              <a:spcBef>
                <a:spcPts val="1000"/>
              </a:spcBef>
              <a:spcAft>
                <a:spcPts val="0"/>
              </a:spcAft>
              <a:buClr>
                <a:schemeClr val="dk1"/>
              </a:buClr>
              <a:buSzPct val="100000"/>
              <a:buNone/>
            </a:pPr>
            <a:r>
              <a:rPr lang="en-US" sz="2500">
                <a:latin typeface="Calibri"/>
                <a:ea typeface="Calibri"/>
                <a:cs typeface="Calibri"/>
                <a:sym typeface="Calibri"/>
              </a:rPr>
              <a:t>     print("This will execute no matter what")</a:t>
            </a:r>
            <a:endParaRPr sz="2500">
              <a:latin typeface="Calibri"/>
              <a:ea typeface="Calibri"/>
              <a:cs typeface="Calibri"/>
              <a:sym typeface="Calibri"/>
            </a:endParaRPr>
          </a:p>
        </p:txBody>
      </p:sp>
      <p:sp>
        <p:nvSpPr>
          <p:cNvPr id="475" name="Google Shape;475;p35"/>
          <p:cNvSpPr txBox="1"/>
          <p:nvPr>
            <p:ph type="title"/>
          </p:nvPr>
        </p:nvSpPr>
        <p:spPr>
          <a:xfrm>
            <a:off x="0" y="1"/>
            <a:ext cx="5003074" cy="4310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i="1" lang="en-US" sz="2900">
                <a:solidFill>
                  <a:schemeClr val="accent4"/>
                </a:solidFill>
              </a:rPr>
              <a:t>EXCEPTION HANDLING</a:t>
            </a:r>
            <a:endParaRPr b="1" i="1" sz="2900">
              <a:solidFill>
                <a:schemeClr val="accent4"/>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6"/>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600"/>
              <a:buNone/>
            </a:pPr>
            <a:r>
              <a:rPr b="1" lang="en-US" sz="2600" u="sng">
                <a:latin typeface="Calibri"/>
                <a:ea typeface="Calibri"/>
                <a:cs typeface="Calibri"/>
                <a:sym typeface="Calibri"/>
              </a:rPr>
              <a:t>Raising Exceptions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To raise your exceptions from your own methods you need to use raise  keyword as shown below</a:t>
            </a:r>
            <a:endParaRPr/>
          </a:p>
          <a:p>
            <a:pPr indent="0" lvl="0" marL="0" rtl="0" algn="l">
              <a:lnSpc>
                <a:spcPct val="90000"/>
              </a:lnSpc>
              <a:spcBef>
                <a:spcPts val="1000"/>
              </a:spcBef>
              <a:spcAft>
                <a:spcPts val="0"/>
              </a:spcAft>
              <a:buClr>
                <a:schemeClr val="dk1"/>
              </a:buClr>
              <a:buSzPts val="2500"/>
              <a:buNone/>
            </a:pPr>
            <a:r>
              <a:rPr lang="en-US" sz="2500">
                <a:latin typeface="Calibri"/>
                <a:ea typeface="Calibri"/>
                <a:cs typeface="Calibri"/>
                <a:sym typeface="Calibri"/>
              </a:rPr>
              <a:t>	</a:t>
            </a:r>
            <a:r>
              <a:rPr b="1" lang="en-US"/>
              <a:t>raise ExceptionClass("Your argument")</a:t>
            </a:r>
            <a:endParaRPr/>
          </a:p>
          <a:p>
            <a:pPr indent="0" lvl="0" marL="0" rtl="0" algn="l">
              <a:lnSpc>
                <a:spcPct val="90000"/>
              </a:lnSpc>
              <a:spcBef>
                <a:spcPts val="1000"/>
              </a:spcBef>
              <a:spcAft>
                <a:spcPts val="0"/>
              </a:spcAft>
              <a:buClr>
                <a:schemeClr val="dk1"/>
              </a:buClr>
              <a:buSzPts val="2600"/>
              <a:buNone/>
            </a:pPr>
            <a:r>
              <a:rPr b="1" lang="en-US" sz="2600" u="sng">
                <a:latin typeface="Calibri"/>
                <a:ea typeface="Calibri"/>
                <a:cs typeface="Calibri"/>
                <a:sym typeface="Calibri"/>
              </a:rPr>
              <a:t>Try and Learn</a:t>
            </a:r>
            <a:r>
              <a:rPr b="1" lang="en-US" sz="2600">
                <a:latin typeface="Calibri"/>
                <a:ea typeface="Calibri"/>
                <a:cs typeface="Calibri"/>
                <a:sym typeface="Calibri"/>
              </a:rPr>
              <a:t> : </a:t>
            </a:r>
            <a:endParaRPr/>
          </a:p>
          <a:p>
            <a:pPr indent="0" lvl="0" marL="0" rtl="0" algn="l">
              <a:lnSpc>
                <a:spcPct val="90000"/>
              </a:lnSpc>
              <a:spcBef>
                <a:spcPts val="1000"/>
              </a:spcBef>
              <a:spcAft>
                <a:spcPts val="0"/>
              </a:spcAft>
              <a:buClr>
                <a:schemeClr val="dk1"/>
              </a:buClr>
              <a:buSzPts val="2500"/>
              <a:buNone/>
            </a:pPr>
            <a:r>
              <a:rPr lang="en-US" sz="2500">
                <a:latin typeface="Calibri"/>
                <a:ea typeface="Calibri"/>
                <a:cs typeface="Calibri"/>
                <a:sym typeface="Calibri"/>
              </a:rPr>
              <a:t>Write a function to input age . If age is less than zero raise an exception that’s says that age is less than zero. If age is 0 , print that it’s a “New Born”. Else check if age is even, or odd and print the same.</a:t>
            </a:r>
            <a:endParaRPr/>
          </a:p>
          <a:p>
            <a:pPr indent="0" lvl="1" marL="457200" rtl="0" algn="l">
              <a:lnSpc>
                <a:spcPct val="90000"/>
              </a:lnSpc>
              <a:spcBef>
                <a:spcPts val="500"/>
              </a:spcBef>
              <a:spcAft>
                <a:spcPts val="0"/>
              </a:spcAft>
              <a:buClr>
                <a:schemeClr val="dk1"/>
              </a:buClr>
              <a:buSzPts val="1700"/>
              <a:buNone/>
            </a:pPr>
            <a:r>
              <a:rPr b="1" lang="en-US" sz="1700">
                <a:latin typeface="Calibri"/>
                <a:ea typeface="Calibri"/>
                <a:cs typeface="Calibri"/>
                <a:sym typeface="Calibri"/>
              </a:rPr>
              <a:t>def ageEvenOrOdd(age):</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if age&lt;0 :</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raise </a:t>
            </a:r>
            <a:r>
              <a:rPr b="1" lang="en-US" sz="1700">
                <a:latin typeface="Calibri"/>
                <a:ea typeface="Calibri"/>
                <a:cs typeface="Calibri"/>
                <a:sym typeface="Calibri"/>
              </a:rPr>
              <a:t>ValueError("Oops , age cant be Less than 0")</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elif age==0:</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print("New Born")</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elif age%2==0:</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print("Age is Even")</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else:</a:t>
            </a:r>
            <a:endParaRPr/>
          </a:p>
          <a:p>
            <a:pPr indent="0" lvl="1" marL="457200" rtl="0" algn="l">
              <a:lnSpc>
                <a:spcPct val="90000"/>
              </a:lnSpc>
              <a:spcBef>
                <a:spcPts val="500"/>
              </a:spcBef>
              <a:spcAft>
                <a:spcPts val="0"/>
              </a:spcAft>
              <a:buClr>
                <a:schemeClr val="dk1"/>
              </a:buClr>
              <a:buSzPts val="1700"/>
              <a:buNone/>
            </a:pPr>
            <a:r>
              <a:rPr lang="en-US" sz="1700">
                <a:latin typeface="Calibri"/>
                <a:ea typeface="Calibri"/>
                <a:cs typeface="Calibri"/>
                <a:sym typeface="Calibri"/>
              </a:rPr>
              <a:t>        print("Age is Odd")</a:t>
            </a:r>
            <a:endParaRPr/>
          </a:p>
          <a:p>
            <a:pPr indent="0" lvl="0" marL="0" rtl="0" algn="l">
              <a:lnSpc>
                <a:spcPct val="90000"/>
              </a:lnSpc>
              <a:spcBef>
                <a:spcPts val="1000"/>
              </a:spcBef>
              <a:spcAft>
                <a:spcPts val="0"/>
              </a:spcAft>
              <a:buClr>
                <a:schemeClr val="dk1"/>
              </a:buClr>
              <a:buSzPts val="1900"/>
              <a:buNone/>
            </a:pPr>
            <a:r>
              <a:t/>
            </a:r>
            <a:endParaRPr sz="1900">
              <a:latin typeface="Calibri"/>
              <a:ea typeface="Calibri"/>
              <a:cs typeface="Calibri"/>
              <a:sym typeface="Calibri"/>
            </a:endParaRPr>
          </a:p>
        </p:txBody>
      </p:sp>
      <p:sp>
        <p:nvSpPr>
          <p:cNvPr id="482" name="Google Shape;482;p36"/>
          <p:cNvSpPr txBox="1"/>
          <p:nvPr>
            <p:ph type="title"/>
          </p:nvPr>
        </p:nvSpPr>
        <p:spPr>
          <a:xfrm>
            <a:off x="0" y="1"/>
            <a:ext cx="5029200" cy="5747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EXCEPTION HANDLING</a:t>
            </a:r>
            <a:endParaRPr b="1" i="1" sz="2900">
              <a:solidFill>
                <a:schemeClr val="accent4"/>
              </a:solidFill>
            </a:endParaRPr>
          </a:p>
        </p:txBody>
      </p:sp>
      <p:sp>
        <p:nvSpPr>
          <p:cNvPr id="483" name="Google Shape;483;p36"/>
          <p:cNvSpPr txBox="1"/>
          <p:nvPr/>
        </p:nvSpPr>
        <p:spPr>
          <a:xfrm>
            <a:off x="6087291" y="4114799"/>
            <a:ext cx="478100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aramond"/>
                <a:ea typeface="Garamond"/>
                <a:cs typeface="Garamond"/>
                <a:sym typeface="Garamond"/>
              </a:rPr>
              <a:t>try:</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age = int(input("Enter age"))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ageEvenOrOdd(age)</a:t>
            </a:r>
            <a:endParaRPr/>
          </a:p>
          <a:p>
            <a:pPr indent="0" lvl="0" marL="0" marR="0" rtl="0" algn="l">
              <a:spcBef>
                <a:spcPts val="0"/>
              </a:spcBef>
              <a:spcAft>
                <a:spcPts val="0"/>
              </a:spcAft>
              <a:buNone/>
            </a:pPr>
            <a:r>
              <a:rPr b="1" lang="en-US" sz="1800">
                <a:solidFill>
                  <a:schemeClr val="dk1"/>
                </a:solidFill>
                <a:latin typeface="Garamond"/>
                <a:ea typeface="Garamond"/>
                <a:cs typeface="Garamond"/>
                <a:sym typeface="Garamond"/>
              </a:rPr>
              <a:t>except ValueError as 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print("Error is",e.args[0])</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b="1" lang="en-US" sz="1800">
                <a:solidFill>
                  <a:schemeClr val="dk1"/>
                </a:solidFill>
                <a:latin typeface="Garamond"/>
                <a:ea typeface="Garamond"/>
                <a:cs typeface="Garamond"/>
                <a:sym typeface="Garamond"/>
              </a:rPr>
              <a:t>else: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print("No problem")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7"/>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b="1" lang="en-US" sz="3500" u="sng">
                <a:latin typeface="Calibri"/>
                <a:ea typeface="Calibri"/>
                <a:cs typeface="Calibri"/>
                <a:sym typeface="Calibri"/>
              </a:rPr>
              <a:t>Exception Objects</a:t>
            </a:r>
            <a:endParaRPr/>
          </a:p>
          <a:p>
            <a:pPr indent="-228631" lvl="0" marL="228600" rtl="0" algn="l">
              <a:lnSpc>
                <a:spcPct val="90000"/>
              </a:lnSpc>
              <a:spcBef>
                <a:spcPts val="1000"/>
              </a:spcBef>
              <a:spcAft>
                <a:spcPts val="0"/>
              </a:spcAft>
              <a:buClr>
                <a:schemeClr val="dk1"/>
              </a:buClr>
              <a:buSzPct val="100000"/>
              <a:buFont typeface="Noto Sans Symbols"/>
              <a:buChar char="▪"/>
            </a:pPr>
            <a:r>
              <a:rPr lang="en-US" sz="3500">
                <a:latin typeface="Calibri"/>
                <a:ea typeface="Calibri"/>
                <a:cs typeface="Calibri"/>
                <a:sym typeface="Calibri"/>
              </a:rPr>
              <a:t>An exception can have an argument, which is a value that gives additional information about the problem. The contents of the argument vary by exception. You capture an exception's argument by supplying a variable in the except clause as follows −</a:t>
            </a:r>
            <a:endParaRPr/>
          </a:p>
          <a:p>
            <a:pPr indent="0" lvl="1" marL="457200" rtl="0" algn="l">
              <a:lnSpc>
                <a:spcPct val="90000"/>
              </a:lnSpc>
              <a:spcBef>
                <a:spcPts val="500"/>
              </a:spcBef>
              <a:spcAft>
                <a:spcPts val="0"/>
              </a:spcAft>
              <a:buClr>
                <a:schemeClr val="accent6"/>
              </a:buClr>
              <a:buSzPct val="100000"/>
              <a:buNone/>
            </a:pPr>
            <a:r>
              <a:rPr b="1" i="1" lang="en-US" sz="3300">
                <a:solidFill>
                  <a:schemeClr val="accent6"/>
                </a:solidFill>
                <a:latin typeface="Calibri"/>
                <a:ea typeface="Calibri"/>
                <a:cs typeface="Calibri"/>
                <a:sym typeface="Calibri"/>
              </a:rPr>
              <a:t>try:</a:t>
            </a:r>
            <a:endParaRPr/>
          </a:p>
          <a:p>
            <a:pPr indent="0" lvl="1" marL="457200" rtl="0" algn="l">
              <a:lnSpc>
                <a:spcPct val="90000"/>
              </a:lnSpc>
              <a:spcBef>
                <a:spcPts val="500"/>
              </a:spcBef>
              <a:spcAft>
                <a:spcPts val="0"/>
              </a:spcAft>
              <a:buClr>
                <a:schemeClr val="accent6"/>
              </a:buClr>
              <a:buSzPct val="100000"/>
              <a:buNone/>
            </a:pPr>
            <a:r>
              <a:rPr b="1" i="1" lang="en-US" sz="3300">
                <a:solidFill>
                  <a:schemeClr val="accent6"/>
                </a:solidFill>
                <a:latin typeface="Calibri"/>
                <a:ea typeface="Calibri"/>
                <a:cs typeface="Calibri"/>
                <a:sym typeface="Calibri"/>
              </a:rPr>
              <a:t>   You do your operations here</a:t>
            </a:r>
            <a:endParaRPr/>
          </a:p>
          <a:p>
            <a:pPr indent="0" lvl="1" marL="457200" rtl="0" algn="l">
              <a:lnSpc>
                <a:spcPct val="90000"/>
              </a:lnSpc>
              <a:spcBef>
                <a:spcPts val="500"/>
              </a:spcBef>
              <a:spcAft>
                <a:spcPts val="0"/>
              </a:spcAft>
              <a:buClr>
                <a:schemeClr val="accent6"/>
              </a:buClr>
              <a:buSzPct val="100000"/>
              <a:buNone/>
            </a:pPr>
            <a:r>
              <a:rPr b="1" i="1" lang="en-US" sz="3300">
                <a:solidFill>
                  <a:schemeClr val="accent6"/>
                </a:solidFill>
                <a:latin typeface="Calibri"/>
                <a:ea typeface="Calibri"/>
                <a:cs typeface="Calibri"/>
                <a:sym typeface="Calibri"/>
              </a:rPr>
              <a:t>   ......................</a:t>
            </a:r>
            <a:endParaRPr/>
          </a:p>
          <a:p>
            <a:pPr indent="0" lvl="1" marL="457200" rtl="0" algn="l">
              <a:lnSpc>
                <a:spcPct val="90000"/>
              </a:lnSpc>
              <a:spcBef>
                <a:spcPts val="500"/>
              </a:spcBef>
              <a:spcAft>
                <a:spcPts val="0"/>
              </a:spcAft>
              <a:buClr>
                <a:schemeClr val="accent6"/>
              </a:buClr>
              <a:buSzPct val="100000"/>
              <a:buNone/>
            </a:pPr>
            <a:r>
              <a:rPr b="1" i="1" lang="en-US" sz="3300">
                <a:solidFill>
                  <a:schemeClr val="accent6"/>
                </a:solidFill>
                <a:latin typeface="Calibri"/>
                <a:ea typeface="Calibri"/>
                <a:cs typeface="Calibri"/>
                <a:sym typeface="Calibri"/>
              </a:rPr>
              <a:t>except ExceptionType as Argument:</a:t>
            </a:r>
            <a:endParaRPr/>
          </a:p>
          <a:p>
            <a:pPr indent="0" lvl="1" marL="457200" rtl="0" algn="l">
              <a:lnSpc>
                <a:spcPct val="90000"/>
              </a:lnSpc>
              <a:spcBef>
                <a:spcPts val="500"/>
              </a:spcBef>
              <a:spcAft>
                <a:spcPts val="0"/>
              </a:spcAft>
              <a:buClr>
                <a:schemeClr val="accent6"/>
              </a:buClr>
              <a:buSzPct val="100000"/>
              <a:buNone/>
            </a:pPr>
            <a:r>
              <a:rPr b="1" i="1" lang="en-US" sz="3300">
                <a:solidFill>
                  <a:schemeClr val="accent6"/>
                </a:solidFill>
                <a:latin typeface="Calibri"/>
                <a:ea typeface="Calibri"/>
                <a:cs typeface="Calibri"/>
                <a:sym typeface="Calibri"/>
              </a:rPr>
              <a:t>   You can print value of Argument here...</a:t>
            </a:r>
            <a:endParaRPr/>
          </a:p>
          <a:p>
            <a:pPr indent="0" lvl="0" marL="0" rtl="0" algn="l">
              <a:lnSpc>
                <a:spcPct val="90000"/>
              </a:lnSpc>
              <a:spcBef>
                <a:spcPts val="1000"/>
              </a:spcBef>
              <a:spcAft>
                <a:spcPts val="0"/>
              </a:spcAft>
              <a:buClr>
                <a:schemeClr val="dk1"/>
              </a:buClr>
              <a:buSzPct val="100000"/>
              <a:buNone/>
            </a:pPr>
            <a:r>
              <a:rPr b="1" i="1" lang="en-US" sz="3500" u="sng">
                <a:latin typeface="Calibri"/>
                <a:ea typeface="Calibri"/>
                <a:cs typeface="Calibri"/>
                <a:sym typeface="Calibri"/>
              </a:rPr>
              <a:t>Try and learn :-</a:t>
            </a:r>
            <a:endParaRPr/>
          </a:p>
          <a:p>
            <a:pPr indent="0" lvl="0" marL="0" rtl="0" algn="l">
              <a:lnSpc>
                <a:spcPct val="90000"/>
              </a:lnSpc>
              <a:spcBef>
                <a:spcPts val="1000"/>
              </a:spcBef>
              <a:spcAft>
                <a:spcPts val="0"/>
              </a:spcAft>
              <a:buClr>
                <a:schemeClr val="dk1"/>
              </a:buClr>
              <a:buSzPct val="100000"/>
              <a:buNone/>
            </a:pPr>
            <a:r>
              <a:rPr lang="en-US" sz="3500">
                <a:latin typeface="Calibri"/>
                <a:ea typeface="Calibri"/>
                <a:cs typeface="Calibri"/>
                <a:sym typeface="Calibri"/>
              </a:rPr>
              <a:t>Write a program to pass a string argument to a ceil function. Have an exception block to calculate the error, and type the Exact error.</a:t>
            </a:r>
            <a:endParaRPr/>
          </a:p>
          <a:p>
            <a:pPr indent="0" lvl="0" marL="0" rtl="0" algn="l">
              <a:lnSpc>
                <a:spcPct val="90000"/>
              </a:lnSpc>
              <a:spcBef>
                <a:spcPts val="1000"/>
              </a:spcBef>
              <a:spcAft>
                <a:spcPts val="0"/>
              </a:spcAft>
              <a:buClr>
                <a:schemeClr val="dk1"/>
              </a:buClr>
              <a:buSzPct val="100000"/>
              <a:buNone/>
            </a:pPr>
            <a:r>
              <a:rPr b="1" lang="en-US" sz="3500">
                <a:latin typeface="Calibri"/>
                <a:ea typeface="Calibri"/>
                <a:cs typeface="Calibri"/>
                <a:sym typeface="Calibri"/>
              </a:rPr>
              <a:t>import math</a:t>
            </a:r>
            <a:endParaRPr/>
          </a:p>
          <a:p>
            <a:pPr indent="0" lvl="0" marL="0" rtl="0" algn="l">
              <a:lnSpc>
                <a:spcPct val="90000"/>
              </a:lnSpc>
              <a:spcBef>
                <a:spcPts val="1000"/>
              </a:spcBef>
              <a:spcAft>
                <a:spcPts val="0"/>
              </a:spcAft>
              <a:buClr>
                <a:schemeClr val="dk1"/>
              </a:buClr>
              <a:buSzPct val="100000"/>
              <a:buNone/>
            </a:pPr>
            <a:r>
              <a:rPr b="1" lang="en-US" sz="3500">
                <a:latin typeface="Calibri"/>
                <a:ea typeface="Calibri"/>
                <a:cs typeface="Calibri"/>
                <a:sym typeface="Calibri"/>
              </a:rPr>
              <a:t>try:</a:t>
            </a:r>
            <a:endParaRPr/>
          </a:p>
          <a:p>
            <a:pPr indent="0" lvl="0" marL="0" rtl="0" algn="l">
              <a:lnSpc>
                <a:spcPct val="90000"/>
              </a:lnSpc>
              <a:spcBef>
                <a:spcPts val="1000"/>
              </a:spcBef>
              <a:spcAft>
                <a:spcPts val="0"/>
              </a:spcAft>
              <a:buClr>
                <a:schemeClr val="dk1"/>
              </a:buClr>
              <a:buSzPct val="100000"/>
              <a:buNone/>
            </a:pPr>
            <a:r>
              <a:rPr b="1" lang="en-US" sz="3500">
                <a:latin typeface="Calibri"/>
                <a:ea typeface="Calibri"/>
                <a:cs typeface="Calibri"/>
                <a:sym typeface="Calibri"/>
              </a:rPr>
              <a:t>    num = int(input("Enter Number"))</a:t>
            </a:r>
            <a:endParaRPr/>
          </a:p>
          <a:p>
            <a:pPr indent="0" lvl="0" marL="0" rtl="0" algn="l">
              <a:lnSpc>
                <a:spcPct val="90000"/>
              </a:lnSpc>
              <a:spcBef>
                <a:spcPts val="1000"/>
              </a:spcBef>
              <a:spcAft>
                <a:spcPts val="0"/>
              </a:spcAft>
              <a:buClr>
                <a:schemeClr val="dk1"/>
              </a:buClr>
              <a:buSzPct val="100000"/>
              <a:buNone/>
            </a:pPr>
            <a:r>
              <a:rPr b="1" lang="en-US" sz="3500">
                <a:latin typeface="Calibri"/>
                <a:ea typeface="Calibri"/>
                <a:cs typeface="Calibri"/>
                <a:sym typeface="Calibri"/>
              </a:rPr>
              <a:t>    number = math.ceil(num)</a:t>
            </a:r>
            <a:endParaRPr/>
          </a:p>
          <a:p>
            <a:pPr indent="0" lvl="0" marL="0" rtl="0" algn="l">
              <a:lnSpc>
                <a:spcPct val="90000"/>
              </a:lnSpc>
              <a:spcBef>
                <a:spcPts val="1000"/>
              </a:spcBef>
              <a:spcAft>
                <a:spcPts val="0"/>
              </a:spcAft>
              <a:buClr>
                <a:schemeClr val="dk1"/>
              </a:buClr>
              <a:buSzPct val="100000"/>
              <a:buNone/>
            </a:pPr>
            <a:r>
              <a:rPr b="1" lang="en-US" sz="3500">
                <a:latin typeface="Calibri"/>
                <a:ea typeface="Calibri"/>
                <a:cs typeface="Calibri"/>
                <a:sym typeface="Calibri"/>
              </a:rPr>
              <a:t>except (SyntaxError,TypeError,ValueError) as e:</a:t>
            </a:r>
            <a:endParaRPr/>
          </a:p>
          <a:p>
            <a:pPr indent="0" lvl="0" marL="0" rtl="0" algn="l">
              <a:lnSpc>
                <a:spcPct val="90000"/>
              </a:lnSpc>
              <a:spcBef>
                <a:spcPts val="1000"/>
              </a:spcBef>
              <a:spcAft>
                <a:spcPts val="0"/>
              </a:spcAft>
              <a:buClr>
                <a:schemeClr val="dk1"/>
              </a:buClr>
              <a:buSzPct val="100000"/>
              <a:buNone/>
            </a:pPr>
            <a:r>
              <a:rPr b="1" lang="en-US" sz="3500">
                <a:latin typeface="Calibri"/>
                <a:ea typeface="Calibri"/>
                <a:cs typeface="Calibri"/>
                <a:sym typeface="Calibri"/>
              </a:rPr>
              <a:t>    print("NameError : Here's the error : \n",e)</a:t>
            </a:r>
            <a:endParaRPr b="1" sz="3500">
              <a:latin typeface="Calibri"/>
              <a:ea typeface="Calibri"/>
              <a:cs typeface="Calibri"/>
              <a:sym typeface="Calibri"/>
            </a:endParaRPr>
          </a:p>
        </p:txBody>
      </p:sp>
      <p:sp>
        <p:nvSpPr>
          <p:cNvPr id="490" name="Google Shape;490;p37"/>
          <p:cNvSpPr txBox="1"/>
          <p:nvPr>
            <p:ph type="title"/>
          </p:nvPr>
        </p:nvSpPr>
        <p:spPr>
          <a:xfrm>
            <a:off x="0" y="1"/>
            <a:ext cx="5512526" cy="548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EXCEPTION HANDLING</a:t>
            </a:r>
            <a:endParaRPr b="1" i="1" sz="2900">
              <a:solidFill>
                <a:schemeClr val="accent4"/>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8"/>
          <p:cNvSpPr txBox="1"/>
          <p:nvPr>
            <p:ph idx="1" type="body"/>
          </p:nvPr>
        </p:nvSpPr>
        <p:spPr>
          <a:xfrm>
            <a:off x="886968" y="2403706"/>
            <a:ext cx="9720073" cy="1071014"/>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chemeClr val="dk1"/>
              </a:buClr>
              <a:buSzPts val="1800"/>
              <a:buNone/>
            </a:pPr>
            <a:r>
              <a:t/>
            </a:r>
            <a:endParaRPr sz="1800">
              <a:solidFill>
                <a:srgbClr val="1E4E79"/>
              </a:solidFill>
            </a:endParaRPr>
          </a:p>
          <a:p>
            <a:pPr indent="0" lvl="2" marL="310896" rtl="0" algn="ctr">
              <a:lnSpc>
                <a:spcPct val="70000"/>
              </a:lnSpc>
              <a:spcBef>
                <a:spcPts val="500"/>
              </a:spcBef>
              <a:spcAft>
                <a:spcPts val="0"/>
              </a:spcAft>
              <a:buClr>
                <a:srgbClr val="1E4E79"/>
              </a:buClr>
              <a:buSzPts val="4800"/>
              <a:buNone/>
            </a:pPr>
            <a:r>
              <a:rPr b="1" lang="en-US" sz="4800">
                <a:solidFill>
                  <a:srgbClr val="1E4E79"/>
                </a:solidFill>
              </a:rPr>
              <a:t>Stimulants</a:t>
            </a:r>
            <a:endParaRPr sz="3000">
              <a:solidFill>
                <a:srgbClr val="1E4E79"/>
              </a:solidFill>
            </a:endParaRPr>
          </a:p>
        </p:txBody>
      </p:sp>
      <p:sp>
        <p:nvSpPr>
          <p:cNvPr id="496" name="Google Shape;496;p38"/>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9"/>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l">
              <a:lnSpc>
                <a:spcPct val="90000"/>
              </a:lnSpc>
              <a:spcBef>
                <a:spcPts val="0"/>
              </a:spcBef>
              <a:spcAft>
                <a:spcPts val="0"/>
              </a:spcAft>
              <a:buClr>
                <a:schemeClr val="dk1"/>
              </a:buClr>
              <a:buSzPct val="100000"/>
              <a:buAutoNum type="arabicPeriod"/>
            </a:pPr>
            <a:r>
              <a:rPr lang="en-US"/>
              <a:t>When will the else part of try-except-else be executed?</a:t>
            </a:r>
            <a:br>
              <a:rPr lang="en-US" sz="2400"/>
            </a:br>
            <a:r>
              <a:rPr lang="en-US"/>
              <a:t>a) always</a:t>
            </a:r>
            <a:br>
              <a:rPr lang="en-US" sz="2400"/>
            </a:br>
            <a:r>
              <a:rPr lang="en-US"/>
              <a:t>b) when an exception occurs</a:t>
            </a:r>
            <a:br>
              <a:rPr lang="en-US" sz="2400"/>
            </a:br>
            <a:r>
              <a:rPr lang="en-US"/>
              <a:t>c) when no exception occurs</a:t>
            </a:r>
            <a:br>
              <a:rPr lang="en-US" sz="2400"/>
            </a:br>
            <a:r>
              <a:rPr lang="en-US"/>
              <a:t>d) when an exception occurs in to except block</a:t>
            </a:r>
            <a:endParaRPr/>
          </a:p>
          <a:p>
            <a:pPr indent="-457200" lvl="0" marL="457200" rtl="0" algn="l">
              <a:lnSpc>
                <a:spcPct val="90000"/>
              </a:lnSpc>
              <a:spcBef>
                <a:spcPts val="1000"/>
              </a:spcBef>
              <a:spcAft>
                <a:spcPts val="0"/>
              </a:spcAft>
              <a:buClr>
                <a:schemeClr val="dk1"/>
              </a:buClr>
              <a:buSzPct val="100000"/>
              <a:buAutoNum type="arabicPeriod"/>
            </a:pPr>
            <a:r>
              <a:rPr lang="en-US"/>
              <a:t> What is the output of the following code?</a:t>
            </a:r>
            <a:endParaRPr/>
          </a:p>
          <a:p>
            <a:pPr indent="0" lvl="1" marL="457200" rtl="0" algn="l">
              <a:lnSpc>
                <a:spcPct val="90000"/>
              </a:lnSpc>
              <a:spcBef>
                <a:spcPts val="500"/>
              </a:spcBef>
              <a:spcAft>
                <a:spcPts val="0"/>
              </a:spcAft>
              <a:buClr>
                <a:schemeClr val="dk1"/>
              </a:buClr>
              <a:buSzPct val="100000"/>
              <a:buNone/>
            </a:pPr>
            <a:r>
              <a:rPr lang="en-US"/>
              <a:t>   def foo():</a:t>
            </a:r>
            <a:endParaRPr/>
          </a:p>
          <a:p>
            <a:pPr indent="0" lvl="1" marL="457200" rtl="0" algn="l">
              <a:lnSpc>
                <a:spcPct val="90000"/>
              </a:lnSpc>
              <a:spcBef>
                <a:spcPts val="500"/>
              </a:spcBef>
              <a:spcAft>
                <a:spcPts val="0"/>
              </a:spcAft>
              <a:buClr>
                <a:schemeClr val="dk1"/>
              </a:buClr>
              <a:buSzPct val="100000"/>
              <a:buNone/>
            </a:pPr>
            <a:r>
              <a:rPr lang="en-US"/>
              <a:t>    try:</a:t>
            </a:r>
            <a:endParaRPr/>
          </a:p>
          <a:p>
            <a:pPr indent="0" lvl="1" marL="457200" rtl="0" algn="l">
              <a:lnSpc>
                <a:spcPct val="90000"/>
              </a:lnSpc>
              <a:spcBef>
                <a:spcPts val="500"/>
              </a:spcBef>
              <a:spcAft>
                <a:spcPts val="0"/>
              </a:spcAft>
              <a:buClr>
                <a:schemeClr val="dk1"/>
              </a:buClr>
              <a:buSzPct val="100000"/>
              <a:buNone/>
            </a:pPr>
            <a:r>
              <a:rPr lang="en-US"/>
              <a:t>        return 1</a:t>
            </a:r>
            <a:endParaRPr/>
          </a:p>
          <a:p>
            <a:pPr indent="0" lvl="1" marL="457200" rtl="0" algn="l">
              <a:lnSpc>
                <a:spcPct val="90000"/>
              </a:lnSpc>
              <a:spcBef>
                <a:spcPts val="500"/>
              </a:spcBef>
              <a:spcAft>
                <a:spcPts val="0"/>
              </a:spcAft>
              <a:buClr>
                <a:schemeClr val="dk1"/>
              </a:buClr>
              <a:buSzPct val="100000"/>
              <a:buNone/>
            </a:pPr>
            <a:r>
              <a:rPr lang="en-US"/>
              <a:t>    finally:</a:t>
            </a:r>
            <a:endParaRPr/>
          </a:p>
          <a:p>
            <a:pPr indent="0" lvl="1" marL="457200" rtl="0" algn="l">
              <a:lnSpc>
                <a:spcPct val="90000"/>
              </a:lnSpc>
              <a:spcBef>
                <a:spcPts val="500"/>
              </a:spcBef>
              <a:spcAft>
                <a:spcPts val="0"/>
              </a:spcAft>
              <a:buClr>
                <a:schemeClr val="dk1"/>
              </a:buClr>
              <a:buSzPct val="100000"/>
              <a:buNone/>
            </a:pPr>
            <a:r>
              <a:rPr lang="en-US"/>
              <a:t>        return 2</a:t>
            </a:r>
            <a:endParaRPr/>
          </a:p>
          <a:p>
            <a:pPr indent="0" lvl="1" marL="457200" rtl="0" algn="l">
              <a:lnSpc>
                <a:spcPct val="90000"/>
              </a:lnSpc>
              <a:spcBef>
                <a:spcPts val="500"/>
              </a:spcBef>
              <a:spcAft>
                <a:spcPts val="0"/>
              </a:spcAft>
              <a:buClr>
                <a:schemeClr val="dk1"/>
              </a:buClr>
              <a:buSzPct val="100000"/>
              <a:buNone/>
            </a:pPr>
            <a:r>
              <a:rPr lang="en-US"/>
              <a:t>k = foo()</a:t>
            </a:r>
            <a:endParaRPr/>
          </a:p>
          <a:p>
            <a:pPr indent="0" lvl="1" marL="457200" rtl="0" algn="l">
              <a:lnSpc>
                <a:spcPct val="90000"/>
              </a:lnSpc>
              <a:spcBef>
                <a:spcPts val="500"/>
              </a:spcBef>
              <a:spcAft>
                <a:spcPts val="0"/>
              </a:spcAft>
              <a:buClr>
                <a:schemeClr val="dk1"/>
              </a:buClr>
              <a:buSzPct val="100000"/>
              <a:buNone/>
            </a:pPr>
            <a:r>
              <a:rPr lang="en-US"/>
              <a:t>print(k)</a:t>
            </a:r>
            <a:endParaRPr/>
          </a:p>
          <a:p>
            <a:pPr indent="0" lvl="0" marL="0" rtl="0" algn="l">
              <a:lnSpc>
                <a:spcPct val="90000"/>
              </a:lnSpc>
              <a:spcBef>
                <a:spcPts val="1000"/>
              </a:spcBef>
              <a:spcAft>
                <a:spcPts val="0"/>
              </a:spcAft>
              <a:buClr>
                <a:schemeClr val="dk1"/>
              </a:buClr>
              <a:buSzPct val="116666"/>
              <a:buNone/>
            </a:pPr>
            <a:r>
              <a:rPr lang="en-US"/>
              <a:t>a) 1</a:t>
            </a:r>
            <a:br>
              <a:rPr lang="en-US" sz="2400"/>
            </a:br>
            <a:r>
              <a:rPr lang="en-US"/>
              <a:t>b) 2</a:t>
            </a:r>
            <a:br>
              <a:rPr lang="en-US" sz="2400"/>
            </a:br>
            <a:r>
              <a:rPr lang="en-US"/>
              <a:t>c) 3</a:t>
            </a:r>
            <a:br>
              <a:rPr lang="en-US" sz="2400"/>
            </a:br>
            <a:r>
              <a:rPr lang="en-US"/>
              <a:t>d) error, there is more than one return statement in a single try-finally block</a:t>
            </a:r>
            <a:endParaRPr b="1" sz="2400" u="sng">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0"/>
          <p:cNvSpPr txBox="1"/>
          <p:nvPr>
            <p:ph idx="1" type="body"/>
          </p:nvPr>
        </p:nvSpPr>
        <p:spPr>
          <a:xfrm>
            <a:off x="197225" y="487680"/>
            <a:ext cx="11659495" cy="617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2400">
                <a:latin typeface="Calibri"/>
                <a:ea typeface="Calibri"/>
                <a:cs typeface="Calibri"/>
                <a:sym typeface="Calibri"/>
              </a:rPr>
              <a:t>3. </a:t>
            </a:r>
            <a:r>
              <a:rPr lang="en-US"/>
              <a:t>What is the output of the code shown below?</a:t>
            </a:r>
            <a:endParaRPr/>
          </a:p>
          <a:p>
            <a:pPr indent="0" lvl="0" marL="0" rtl="0" algn="l">
              <a:lnSpc>
                <a:spcPct val="90000"/>
              </a:lnSpc>
              <a:spcBef>
                <a:spcPts val="1000"/>
              </a:spcBef>
              <a:spcAft>
                <a:spcPts val="0"/>
              </a:spcAft>
              <a:buClr>
                <a:schemeClr val="dk1"/>
              </a:buClr>
              <a:buSzPts val="2400"/>
              <a:buNone/>
            </a:pPr>
            <a:r>
              <a:rPr i="1" lang="en-US" sz="2400">
                <a:latin typeface="Calibri"/>
                <a:ea typeface="Calibri"/>
                <a:cs typeface="Calibri"/>
                <a:sym typeface="Calibri"/>
              </a:rPr>
              <a:t>	</a:t>
            </a:r>
            <a:r>
              <a:rPr lang="en-US" sz="2400">
                <a:latin typeface="Calibri"/>
                <a:ea typeface="Calibri"/>
                <a:cs typeface="Calibri"/>
                <a:sym typeface="Calibri"/>
              </a:rPr>
              <a:t>lst = [1, 2, 3]</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lst[3]</a:t>
            </a:r>
            <a:endParaRPr/>
          </a:p>
          <a:p>
            <a:pPr indent="0" lvl="2" marL="45720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a)NameError</a:t>
            </a:r>
            <a:br>
              <a:rPr lang="en-US" sz="2000">
                <a:latin typeface="Calibri"/>
                <a:ea typeface="Calibri"/>
                <a:cs typeface="Calibri"/>
                <a:sym typeface="Calibri"/>
              </a:rPr>
            </a:br>
            <a:r>
              <a:rPr lang="en-US" sz="2000">
                <a:latin typeface="Calibri"/>
                <a:ea typeface="Calibri"/>
                <a:cs typeface="Calibri"/>
                <a:sym typeface="Calibri"/>
              </a:rPr>
              <a:t>b)ValueError</a:t>
            </a:r>
            <a:br>
              <a:rPr lang="en-US" sz="2000">
                <a:latin typeface="Calibri"/>
                <a:ea typeface="Calibri"/>
                <a:cs typeface="Calibri"/>
                <a:sym typeface="Calibri"/>
              </a:rPr>
            </a:br>
            <a:r>
              <a:rPr lang="en-US" sz="2000">
                <a:latin typeface="Calibri"/>
                <a:ea typeface="Calibri"/>
                <a:cs typeface="Calibri"/>
                <a:sym typeface="Calibri"/>
              </a:rPr>
              <a:t>c)IndexError</a:t>
            </a:r>
            <a:br>
              <a:rPr lang="en-US" sz="2000">
                <a:latin typeface="Calibri"/>
                <a:ea typeface="Calibri"/>
                <a:cs typeface="Calibri"/>
                <a:sym typeface="Calibri"/>
              </a:rPr>
            </a:br>
            <a:r>
              <a:rPr lang="en-US" sz="2000">
                <a:latin typeface="Calibri"/>
                <a:ea typeface="Calibri"/>
                <a:cs typeface="Calibri"/>
                <a:sym typeface="Calibri"/>
              </a:rPr>
              <a:t>d)TypeError</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latin typeface="Calibri"/>
                <a:ea typeface="Calibri"/>
                <a:cs typeface="Calibri"/>
                <a:sym typeface="Calibri"/>
              </a:rPr>
              <a:t>4</a:t>
            </a:r>
            <a:r>
              <a:rPr lang="en-US" sz="2400">
                <a:latin typeface="Calibri"/>
                <a:ea typeface="Calibri"/>
                <a:cs typeface="Calibri"/>
                <a:sym typeface="Calibri"/>
              </a:rPr>
              <a:t>. </a:t>
            </a:r>
            <a:r>
              <a:rPr lang="en-US"/>
              <a:t>An exception is:</a:t>
            </a:r>
            <a:br>
              <a:rPr lang="en-US" sz="2400"/>
            </a:br>
            <a:r>
              <a:rPr lang="en-US" sz="2400"/>
              <a:t>     </a:t>
            </a:r>
            <a:r>
              <a:rPr lang="en-US"/>
              <a:t>a) an object</a:t>
            </a:r>
            <a:br>
              <a:rPr lang="en-US" sz="2400"/>
            </a:br>
            <a:r>
              <a:rPr lang="en-US" sz="2400"/>
              <a:t>     </a:t>
            </a:r>
            <a:r>
              <a:rPr lang="en-US"/>
              <a:t>b) a special function</a:t>
            </a:r>
            <a:br>
              <a:rPr lang="en-US" sz="2400"/>
            </a:br>
            <a:r>
              <a:rPr lang="en-US" sz="2400"/>
              <a:t>     </a:t>
            </a:r>
            <a:r>
              <a:rPr lang="en-US"/>
              <a:t>c) a standard module</a:t>
            </a:r>
            <a:br>
              <a:rPr lang="en-US" sz="2400"/>
            </a:br>
            <a:r>
              <a:rPr lang="en-US" sz="2400"/>
              <a:t>     </a:t>
            </a:r>
            <a:r>
              <a:rPr lang="en-US"/>
              <a:t>d) a module</a:t>
            </a:r>
            <a:endParaRPr sz="24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1"/>
          <p:cNvSpPr txBox="1"/>
          <p:nvPr/>
        </p:nvSpPr>
        <p:spPr>
          <a:xfrm>
            <a:off x="439688" y="580222"/>
            <a:ext cx="9876483"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50"/>
                </a:solidFill>
                <a:latin typeface="Calibri"/>
                <a:ea typeface="Calibri"/>
                <a:cs typeface="Calibri"/>
                <a:sym typeface="Calibri"/>
              </a:rPr>
              <a:t>8. What is the output of below program?</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def say(message, times = 1):</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    print(message * times)</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say('Hello')</a:t>
            </a:r>
            <a:endParaRPr/>
          </a:p>
          <a:p>
            <a:pPr indent="0" lvl="1" marL="45720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say('World', 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Hello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WorldWorldWorldWorldWorld</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Hello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World 5</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Hello</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World,World,World,World,World</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Hello</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0" marR="0" rtl="0" algn="l">
              <a:spcBef>
                <a:spcPts val="0"/>
              </a:spcBef>
              <a:spcAft>
                <a:spcPts val="0"/>
              </a:spcAft>
              <a:buNone/>
            </a:pPr>
            <a:r>
              <a:rPr b="1" i="0" lang="en-US" sz="2000" u="none" cap="none" strike="noStrike">
                <a:solidFill>
                  <a:srgbClr val="00B050"/>
                </a:solidFill>
                <a:latin typeface="Calibri"/>
                <a:ea typeface="Calibri"/>
                <a:cs typeface="Calibri"/>
                <a:sym typeface="Calibri"/>
              </a:rPr>
              <a:t>9. Where can a function be defined?</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a) Module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b) Class</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 Another function</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d) All of the mentioned</a:t>
            </a:r>
            <a:endParaRPr/>
          </a:p>
        </p:txBody>
      </p:sp>
      <p:sp>
        <p:nvSpPr>
          <p:cNvPr id="514" name="Google Shape;514;p41"/>
          <p:cNvSpPr/>
          <p:nvPr/>
        </p:nvSpPr>
        <p:spPr>
          <a:xfrm>
            <a:off x="8922774" y="3937819"/>
            <a:ext cx="3269226" cy="292018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Garamond"/>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idx="1" type="body"/>
          </p:nvPr>
        </p:nvSpPr>
        <p:spPr>
          <a:xfrm>
            <a:off x="197225" y="655320"/>
            <a:ext cx="11994776" cy="600456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sz="4000" u="sng">
                <a:latin typeface="Calibri"/>
                <a:ea typeface="Calibri"/>
                <a:cs typeface="Calibri"/>
                <a:sym typeface="Calibri"/>
              </a:rPr>
              <a:t>Modules and Namespaces</a:t>
            </a:r>
            <a:endParaRPr/>
          </a:p>
          <a:p>
            <a:pPr indent="0" lvl="0" marL="0" rtl="0" algn="l">
              <a:lnSpc>
                <a:spcPct val="90000"/>
              </a:lnSpc>
              <a:spcBef>
                <a:spcPts val="1000"/>
              </a:spcBef>
              <a:spcAft>
                <a:spcPts val="0"/>
              </a:spcAft>
              <a:buClr>
                <a:schemeClr val="dk1"/>
              </a:buClr>
              <a:buSzPct val="100000"/>
              <a:buNone/>
            </a:pPr>
            <a:r>
              <a:rPr lang="en-US"/>
              <a:t>A namespace, is obviously enough, a space that holds a bunch of names. The standard Python tutorials say that they are a mapping from names to objects. Think of it as a big list of all the names that you’ve defined, either explicitly or by  importing from modules. It’s not something than you have to create, it’s created whenever necessary.  To understand namespaces, we would also need to understand the concepts of </a:t>
            </a:r>
            <a:r>
              <a:rPr b="1" lang="en-US"/>
              <a:t>Modules(Coming down to the details in a while</a:t>
            </a:r>
            <a:r>
              <a:rPr lang="en-US"/>
              <a:t>). However, for the moment, think of it as a file which contains your Python code.The code can be anything :- Functions, classes, plain code body, or even a Module. Each module gets its own namespace.</a:t>
            </a:r>
            <a:endParaRPr/>
          </a:p>
          <a:p>
            <a:pPr indent="0" lvl="0" marL="0" rtl="0" algn="l">
              <a:lnSpc>
                <a:spcPct val="90000"/>
              </a:lnSpc>
              <a:spcBef>
                <a:spcPts val="1000"/>
              </a:spcBef>
              <a:spcAft>
                <a:spcPts val="0"/>
              </a:spcAft>
              <a:buClr>
                <a:schemeClr val="dk1"/>
              </a:buClr>
              <a:buSzPct val="100000"/>
              <a:buNone/>
            </a:pPr>
            <a:r>
              <a:rPr lang="en-US" sz="2400">
                <a:latin typeface="Calibri"/>
                <a:ea typeface="Calibri"/>
                <a:cs typeface="Calibri"/>
                <a:sym typeface="Calibri"/>
              </a:rPr>
              <a:t>So you can’t have two functions or two classes in the same Module with the same name. </a:t>
            </a:r>
            <a:endParaRPr/>
          </a:p>
          <a:p>
            <a:pPr indent="0" lvl="0" marL="0" rtl="0" algn="l">
              <a:lnSpc>
                <a:spcPct val="90000"/>
              </a:lnSpc>
              <a:spcBef>
                <a:spcPts val="1000"/>
              </a:spcBef>
              <a:spcAft>
                <a:spcPts val="0"/>
              </a:spcAft>
              <a:buClr>
                <a:schemeClr val="dk1"/>
              </a:buClr>
              <a:buSzPct val="100000"/>
              <a:buNone/>
            </a:pPr>
            <a:r>
              <a:rPr lang="en-US"/>
              <a:t>However each namespace is also completely isolated. So two modules can have the same names within them. You can have a module called Integer and a module called FloatingPoint and both could have a function named add(). Once you import the module into your script, you can access the names by prefixing them with the module name: </a:t>
            </a:r>
            <a:r>
              <a:rPr b="1" lang="en-US"/>
              <a:t>FloatingPoint.add() and Integer.add()</a:t>
            </a:r>
            <a:r>
              <a:rPr lang="en-US"/>
              <a:t>.</a:t>
            </a:r>
            <a:endParaRPr/>
          </a:p>
          <a:p>
            <a:pPr indent="0" lvl="0" marL="0" rtl="0" algn="l">
              <a:lnSpc>
                <a:spcPct val="90000"/>
              </a:lnSpc>
              <a:spcBef>
                <a:spcPts val="1000"/>
              </a:spcBef>
              <a:spcAft>
                <a:spcPts val="0"/>
              </a:spcAft>
              <a:buClr>
                <a:schemeClr val="dk1"/>
              </a:buClr>
              <a:buSzPct val="116666"/>
              <a:buNone/>
            </a:pPr>
            <a:r>
              <a:rPr lang="en-US"/>
              <a:t>Whenever you run a simple Python script, the interpreter treats it as module called __main__, which gets its own namespace. The builtin functions that you would use also live in a module called __builtin__ and have their own namespace.</a:t>
            </a:r>
            <a:endParaRPr sz="2400">
              <a:latin typeface="Calibri"/>
              <a:ea typeface="Calibri"/>
              <a:cs typeface="Calibri"/>
              <a:sym typeface="Calibri"/>
            </a:endParaRPr>
          </a:p>
        </p:txBody>
      </p:sp>
      <p:sp>
        <p:nvSpPr>
          <p:cNvPr id="215" name="Google Shape;215;p5"/>
          <p:cNvSpPr txBox="1"/>
          <p:nvPr>
            <p:ph type="title"/>
          </p:nvPr>
        </p:nvSpPr>
        <p:spPr>
          <a:xfrm>
            <a:off x="0" y="0"/>
            <a:ext cx="3509553" cy="6400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namespaces</a:t>
            </a:r>
            <a:endParaRPr b="1" i="1" sz="29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
          <p:cNvSpPr txBox="1"/>
          <p:nvPr>
            <p:ph type="title"/>
          </p:nvPr>
        </p:nvSpPr>
        <p:spPr>
          <a:xfrm>
            <a:off x="0" y="0"/>
            <a:ext cx="1086829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SCOPE</a:t>
            </a:r>
            <a:endParaRPr/>
          </a:p>
        </p:txBody>
      </p:sp>
      <p:sp>
        <p:nvSpPr>
          <p:cNvPr id="221" name="Google Shape;221;p6"/>
          <p:cNvSpPr txBox="1"/>
          <p:nvPr>
            <p:ph idx="1" type="body"/>
          </p:nvPr>
        </p:nvSpPr>
        <p:spPr>
          <a:xfrm>
            <a:off x="472439" y="783771"/>
            <a:ext cx="11430000" cy="59044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 Python statement can access variables in a </a:t>
            </a:r>
            <a:r>
              <a:rPr i="1" lang="en-US"/>
              <a:t>local namespace</a:t>
            </a:r>
            <a:r>
              <a:rPr lang="en-US"/>
              <a:t> and in the </a:t>
            </a:r>
            <a:r>
              <a:rPr i="1" lang="en-US"/>
              <a:t>global namespace</a:t>
            </a:r>
            <a:r>
              <a:rPr lang="en-US"/>
              <a:t>. If a local and a global variable have the same name, the local variable shadows the global variable.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Each function has its own local namespace. Class methods follow the same scoping rule as ordinary functions.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Python makes educated guesses on whether variables are local or global. It assumes that any variable assigned a value in a function is local.</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Therefore, in order to assign a value to a global variable within a function, you must first use the global statement.</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The statement </a:t>
            </a:r>
            <a:r>
              <a:rPr i="1" lang="en-US"/>
              <a:t>global VarName</a:t>
            </a:r>
            <a:r>
              <a:rPr lang="en-US"/>
              <a:t> tells Python that VarName is a global variable. Python stops searching the local namespace for the variable.</a:t>
            </a:r>
            <a:endParaRPr/>
          </a:p>
          <a:p>
            <a:pPr indent="0" lvl="0" marL="0" rtl="0" algn="l">
              <a:lnSpc>
                <a:spcPct val="90000"/>
              </a:lnSpc>
              <a:spcBef>
                <a:spcPts val="1000"/>
              </a:spcBef>
              <a:spcAft>
                <a:spcPts val="0"/>
              </a:spcAft>
              <a:buClr>
                <a:schemeClr val="dk1"/>
              </a:buClr>
              <a:buSzPts val="2800"/>
              <a:buNone/>
            </a:pPr>
            <a:r>
              <a:t/>
            </a:r>
            <a:endParaRPr i="1"/>
          </a:p>
        </p:txBody>
      </p:sp>
      <p:sp>
        <p:nvSpPr>
          <p:cNvPr id="222" name="Google Shape;222;p6"/>
          <p:cNvSpPr/>
          <p:nvPr/>
        </p:nvSpPr>
        <p:spPr>
          <a:xfrm>
            <a:off x="3048000" y="2332546"/>
            <a:ext cx="609600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05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
          <p:cNvSpPr txBox="1"/>
          <p:nvPr>
            <p:ph idx="1" type="body"/>
          </p:nvPr>
        </p:nvSpPr>
        <p:spPr>
          <a:xfrm>
            <a:off x="197225" y="655320"/>
            <a:ext cx="11994776" cy="60045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4000"/>
              <a:buNone/>
            </a:pPr>
            <a:r>
              <a:rPr b="1" lang="en-US" sz="4000" u="sng">
                <a:latin typeface="Calibri"/>
                <a:ea typeface="Calibri"/>
                <a:cs typeface="Calibri"/>
                <a:sym typeface="Calibri"/>
              </a:rPr>
              <a:t>MODULES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A module allows you to logically organize your Python code. Grouping related code into a module makes the code easier to understand and use. A module is a Python object with arbitrarily named attributes that you can bind and reference.</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Simply, a module is a file consisting of Python code. A module can define functions, classes and variables. A module can also include runnable code.</a:t>
            </a:r>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Example :-</a:t>
            </a:r>
            <a:endParaRPr/>
          </a:p>
          <a:p>
            <a:pPr indent="0" lvl="0" marL="0" rtl="0" algn="l">
              <a:lnSpc>
                <a:spcPct val="90000"/>
              </a:lnSpc>
              <a:spcBef>
                <a:spcPts val="1000"/>
              </a:spcBef>
              <a:spcAft>
                <a:spcPts val="0"/>
              </a:spcAft>
              <a:buClr>
                <a:schemeClr val="dk1"/>
              </a:buClr>
              <a:buSzPts val="2800"/>
              <a:buNone/>
            </a:pPr>
            <a:r>
              <a:rPr lang="en-US"/>
              <a:t>The Python code for a module named </a:t>
            </a:r>
            <a:r>
              <a:rPr b="1" lang="en-US"/>
              <a:t>aname</a:t>
            </a:r>
            <a:r>
              <a:rPr lang="en-US"/>
              <a:t> normally resides in a file namedaname.py. Here is an example of a simple module, support.py −</a:t>
            </a:r>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b="1" lang="en-US" sz="2400" u="sng">
                <a:latin typeface="Calibri"/>
                <a:ea typeface="Calibri"/>
                <a:cs typeface="Calibri"/>
                <a:sym typeface="Calibri"/>
              </a:rPr>
              <a:t>Importing Modules</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You can use any Python source file as a module by executing an import statement in some other Python source file. The </a:t>
            </a:r>
            <a:r>
              <a:rPr b="1" lang="en-US"/>
              <a:t>import</a:t>
            </a:r>
            <a:r>
              <a:rPr lang="en-US"/>
              <a:t> has the following syntax −</a:t>
            </a:r>
            <a:endParaRPr b="1" sz="2400" u="sng">
              <a:latin typeface="Calibri"/>
              <a:ea typeface="Calibri"/>
              <a:cs typeface="Calibri"/>
              <a:sym typeface="Calibri"/>
            </a:endParaRPr>
          </a:p>
        </p:txBody>
      </p:sp>
      <p:sp>
        <p:nvSpPr>
          <p:cNvPr id="229" name="Google Shape;229;p7"/>
          <p:cNvSpPr txBox="1"/>
          <p:nvPr>
            <p:ph type="title"/>
          </p:nvPr>
        </p:nvSpPr>
        <p:spPr>
          <a:xfrm>
            <a:off x="0" y="0"/>
            <a:ext cx="4219303"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2900"/>
              <a:buFont typeface="Garamond"/>
              <a:buNone/>
            </a:pPr>
            <a:r>
              <a:rPr b="1" i="1" lang="en-US" sz="2900">
                <a:solidFill>
                  <a:schemeClr val="accent4"/>
                </a:solidFill>
              </a:rPr>
              <a:t>Python MODULES</a:t>
            </a:r>
            <a:endParaRPr b="1" i="1" sz="2900">
              <a:solidFill>
                <a:schemeClr val="accent4"/>
              </a:solidFill>
            </a:endParaRPr>
          </a:p>
        </p:txBody>
      </p:sp>
      <p:sp>
        <p:nvSpPr>
          <p:cNvPr id="230" name="Google Shape;230;p7"/>
          <p:cNvSpPr/>
          <p:nvPr/>
        </p:nvSpPr>
        <p:spPr>
          <a:xfrm>
            <a:off x="822960" y="4312920"/>
            <a:ext cx="6339840" cy="914400"/>
          </a:xfrm>
          <a:prstGeom prst="rect">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 def  print_func(par):</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print(“Hello :”, par) </a:t>
            </a:r>
            <a:endParaRPr sz="180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8"/>
          <p:cNvSpPr txBox="1"/>
          <p:nvPr>
            <p:ph idx="1" type="body"/>
          </p:nvPr>
        </p:nvSpPr>
        <p:spPr>
          <a:xfrm>
            <a:off x="197224" y="685800"/>
            <a:ext cx="11994776" cy="60045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u="sng">
                <a:latin typeface="Calibri"/>
                <a:ea typeface="Calibri"/>
                <a:cs typeface="Calibri"/>
                <a:sym typeface="Calibri"/>
              </a:rPr>
              <a:t>MODULES</a:t>
            </a:r>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p:txBody>
      </p:sp>
      <p:sp>
        <p:nvSpPr>
          <p:cNvPr id="237" name="Google Shape;237;p8"/>
          <p:cNvSpPr txBox="1"/>
          <p:nvPr>
            <p:ph type="title"/>
          </p:nvPr>
        </p:nvSpPr>
        <p:spPr>
          <a:xfrm>
            <a:off x="43530" y="1"/>
            <a:ext cx="3548756" cy="5747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4"/>
              </a:buClr>
              <a:buSzPct val="100000"/>
              <a:buFont typeface="Garamond"/>
              <a:buNone/>
            </a:pPr>
            <a:r>
              <a:rPr b="1" i="1" lang="en-US" sz="2900">
                <a:solidFill>
                  <a:schemeClr val="accent4"/>
                </a:solidFill>
              </a:rPr>
              <a:t>Python</a:t>
            </a:r>
            <a:r>
              <a:rPr b="1" lang="en-US" sz="3600"/>
              <a:t> </a:t>
            </a:r>
            <a:r>
              <a:rPr b="1" i="1" lang="en-US" sz="2900">
                <a:solidFill>
                  <a:schemeClr val="accent4"/>
                </a:solidFill>
              </a:rPr>
              <a:t>MODULES</a:t>
            </a:r>
            <a:endParaRPr/>
          </a:p>
        </p:txBody>
      </p:sp>
      <p:sp>
        <p:nvSpPr>
          <p:cNvPr id="238" name="Google Shape;238;p8"/>
          <p:cNvSpPr/>
          <p:nvPr/>
        </p:nvSpPr>
        <p:spPr>
          <a:xfrm>
            <a:off x="1005840" y="1463040"/>
            <a:ext cx="6324600" cy="838200"/>
          </a:xfrm>
          <a:prstGeom prst="rect">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import support as sp</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sp.print_func(‘Zara’)</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239" name="Google Shape;239;p8"/>
          <p:cNvSpPr txBox="1"/>
          <p:nvPr/>
        </p:nvSpPr>
        <p:spPr>
          <a:xfrm>
            <a:off x="822960" y="2575560"/>
            <a:ext cx="9692640"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aramond"/>
                <a:ea typeface="Garamond"/>
                <a:cs typeface="Garamond"/>
                <a:sym typeface="Garamond"/>
              </a:rPr>
              <a:t>Remember in this case, we get access to the module </a:t>
            </a:r>
            <a:r>
              <a:rPr b="1" lang="en-US" sz="1800">
                <a:solidFill>
                  <a:schemeClr val="dk1"/>
                </a:solidFill>
                <a:latin typeface="Garamond"/>
                <a:ea typeface="Garamond"/>
                <a:cs typeface="Garamond"/>
                <a:sym typeface="Garamond"/>
              </a:rPr>
              <a:t>support’</a:t>
            </a:r>
            <a:r>
              <a:rPr lang="en-US" sz="1800">
                <a:solidFill>
                  <a:schemeClr val="dk1"/>
                </a:solidFill>
                <a:latin typeface="Garamond"/>
                <a:ea typeface="Garamond"/>
                <a:cs typeface="Garamond"/>
                <a:sym typeface="Garamond"/>
              </a:rPr>
              <a:t>s namespace.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aramond"/>
                <a:ea typeface="Garamond"/>
                <a:cs typeface="Garamond"/>
                <a:sym typeface="Garamond"/>
              </a:rPr>
              <a:t>All work will be done inside the modules namespace. Lets   put in another example:-</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1" marL="457200" marR="0" rtl="0" algn="l">
              <a:spcBef>
                <a:spcPts val="0"/>
              </a:spcBef>
              <a:spcAft>
                <a:spcPts val="0"/>
              </a:spcAft>
              <a:buNone/>
            </a:pPr>
            <a:r>
              <a:rPr b="0" i="0" lang="en-US" sz="1800" u="none" cap="none" strike="noStrike">
                <a:solidFill>
                  <a:schemeClr val="accent2"/>
                </a:solidFill>
                <a:latin typeface="Garamond"/>
                <a:ea typeface="Garamond"/>
                <a:cs typeface="Garamond"/>
                <a:sym typeface="Garamond"/>
              </a:rPr>
              <a:t>import math</a:t>
            </a:r>
            <a:endParaRPr/>
          </a:p>
          <a:p>
            <a:pPr indent="0" lvl="1" marL="457200" marR="0" rtl="0" algn="l">
              <a:spcBef>
                <a:spcPts val="0"/>
              </a:spcBef>
              <a:spcAft>
                <a:spcPts val="0"/>
              </a:spcAft>
              <a:buNone/>
            </a:pPr>
            <a:r>
              <a:rPr b="0" i="0" lang="en-US" sz="1800" u="none" cap="none" strike="noStrike">
                <a:solidFill>
                  <a:schemeClr val="accent2"/>
                </a:solidFill>
                <a:latin typeface="Garamond"/>
                <a:ea typeface="Garamond"/>
                <a:cs typeface="Garamond"/>
                <a:sym typeface="Garamond"/>
              </a:rPr>
              <a:t>def ceil(a1,a2):</a:t>
            </a:r>
            <a:endParaRPr/>
          </a:p>
          <a:p>
            <a:pPr indent="0" lvl="1" marL="457200" marR="0" rtl="0" algn="l">
              <a:spcBef>
                <a:spcPts val="0"/>
              </a:spcBef>
              <a:spcAft>
                <a:spcPts val="0"/>
              </a:spcAft>
              <a:buNone/>
            </a:pPr>
            <a:r>
              <a:rPr b="0" i="0" lang="en-US" sz="1800" u="none" cap="none" strike="noStrike">
                <a:solidFill>
                  <a:schemeClr val="accent2"/>
                </a:solidFill>
                <a:latin typeface="Garamond"/>
                <a:ea typeface="Garamond"/>
                <a:cs typeface="Garamond"/>
                <a:sym typeface="Garamond"/>
              </a:rPr>
              <a:t>	a = a1-a2</a:t>
            </a:r>
            <a:endParaRPr/>
          </a:p>
          <a:p>
            <a:pPr indent="0" lvl="1" marL="457200" marR="0" rtl="0" algn="l">
              <a:spcBef>
                <a:spcPts val="0"/>
              </a:spcBef>
              <a:spcAft>
                <a:spcPts val="0"/>
              </a:spcAft>
              <a:buNone/>
            </a:pPr>
            <a:r>
              <a:rPr b="0" i="0" lang="en-US" sz="1800" u="none" cap="none" strike="noStrike">
                <a:solidFill>
                  <a:schemeClr val="accent2"/>
                </a:solidFill>
                <a:latin typeface="Garamond"/>
                <a:ea typeface="Garamond"/>
                <a:cs typeface="Garamond"/>
                <a:sym typeface="Garamond"/>
              </a:rPr>
              <a:t>	return a</a:t>
            </a:r>
            <a:endParaRPr/>
          </a:p>
          <a:p>
            <a:pPr indent="0" lvl="1" marL="457200" marR="0" rtl="0" algn="l">
              <a:spcBef>
                <a:spcPts val="0"/>
              </a:spcBef>
              <a:spcAft>
                <a:spcPts val="0"/>
              </a:spcAft>
              <a:buNone/>
            </a:pPr>
            <a:r>
              <a:rPr b="0" i="0" lang="en-US" sz="1800" u="none" cap="none" strike="noStrike">
                <a:solidFill>
                  <a:schemeClr val="accent2"/>
                </a:solidFill>
                <a:latin typeface="Garamond"/>
                <a:ea typeface="Garamond"/>
                <a:cs typeface="Garamond"/>
                <a:sym typeface="Garamond"/>
              </a:rPr>
              <a:t>a = math.ceil(1.5)</a:t>
            </a:r>
            <a:endParaRPr/>
          </a:p>
          <a:p>
            <a:pPr indent="0" lvl="1" marL="457200" marR="0" rtl="0" algn="l">
              <a:spcBef>
                <a:spcPts val="0"/>
              </a:spcBef>
              <a:spcAft>
                <a:spcPts val="0"/>
              </a:spcAft>
              <a:buNone/>
            </a:pPr>
            <a:r>
              <a:rPr b="0" i="0" lang="en-US" sz="1800" u="none" cap="none" strike="noStrike">
                <a:solidFill>
                  <a:schemeClr val="accent2"/>
                </a:solidFill>
                <a:latin typeface="Garamond"/>
                <a:ea typeface="Garamond"/>
                <a:cs typeface="Garamond"/>
                <a:sym typeface="Garamond"/>
              </a:rPr>
              <a:t>b = ceil(1,22)</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Garamond"/>
              <a:ea typeface="Garamond"/>
              <a:cs typeface="Garamond"/>
              <a:sym typeface="Garamond"/>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aramond"/>
                <a:ea typeface="Garamond"/>
                <a:cs typeface="Garamond"/>
                <a:sym typeface="Garamond"/>
              </a:rPr>
              <a:t>Can you explain whats  the output?</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
        <p:nvSpPr>
          <p:cNvPr id="240" name="Google Shape;240;p8"/>
          <p:cNvSpPr/>
          <p:nvPr/>
        </p:nvSpPr>
        <p:spPr>
          <a:xfrm>
            <a:off x="6370320" y="3535680"/>
            <a:ext cx="5654040" cy="2697480"/>
          </a:xfrm>
          <a:prstGeom prst="cloud">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aramond"/>
                <a:ea typeface="Garamond"/>
                <a:cs typeface="Garamond"/>
                <a:sym typeface="Garamond"/>
              </a:rPr>
              <a:t>A module is loaded only once, regardless of the number of times it is imported. This prevents the module execution from happening repeatedly, if multiple imports occur.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9"/>
          <p:cNvSpPr txBox="1"/>
          <p:nvPr>
            <p:ph idx="1" type="body"/>
          </p:nvPr>
        </p:nvSpPr>
        <p:spPr>
          <a:xfrm>
            <a:off x="197225" y="655320"/>
            <a:ext cx="11994776" cy="60045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b="1" lang="en-US" sz="4000" u="sng">
                <a:latin typeface="Calibri"/>
                <a:ea typeface="Calibri"/>
                <a:cs typeface="Calibri"/>
                <a:sym typeface="Calibri"/>
              </a:rPr>
              <a:t>MODULES</a:t>
            </a:r>
            <a:endParaRPr/>
          </a:p>
          <a:p>
            <a:pPr indent="0" lvl="0" marL="0" rtl="0" algn="l">
              <a:lnSpc>
                <a:spcPct val="90000"/>
              </a:lnSpc>
              <a:spcBef>
                <a:spcPts val="1000"/>
              </a:spcBef>
              <a:spcAft>
                <a:spcPts val="0"/>
              </a:spcAft>
              <a:buClr>
                <a:schemeClr val="dk1"/>
              </a:buClr>
              <a:buSzPts val="2800"/>
              <a:buNone/>
            </a:pPr>
            <a:r>
              <a:rPr b="1" lang="en-US" u="sng"/>
              <a:t>The from...import Statement:</a:t>
            </a:r>
            <a:endParaRPr/>
          </a:p>
          <a:p>
            <a:pPr indent="0" lvl="0" marL="0" rtl="0" algn="l">
              <a:lnSpc>
                <a:spcPct val="90000"/>
              </a:lnSpc>
              <a:spcBef>
                <a:spcPts val="1000"/>
              </a:spcBef>
              <a:spcAft>
                <a:spcPts val="0"/>
              </a:spcAft>
              <a:buClr>
                <a:schemeClr val="dk1"/>
              </a:buClr>
              <a:buSzPts val="2800"/>
              <a:buNone/>
            </a:pPr>
            <a:r>
              <a:t/>
            </a:r>
            <a:endParaRPr b="1" u="sng"/>
          </a:p>
          <a:p>
            <a:pPr indent="0" lvl="0" marL="0" rtl="0" algn="l">
              <a:lnSpc>
                <a:spcPct val="90000"/>
              </a:lnSpc>
              <a:spcBef>
                <a:spcPts val="1000"/>
              </a:spcBef>
              <a:spcAft>
                <a:spcPts val="0"/>
              </a:spcAft>
              <a:buClr>
                <a:schemeClr val="dk1"/>
              </a:buClr>
              <a:buSzPts val="2800"/>
              <a:buNone/>
            </a:pPr>
            <a:r>
              <a:t/>
            </a:r>
            <a:endParaRPr b="1" u="sng"/>
          </a:p>
          <a:p>
            <a:pPr indent="0" lvl="0" marL="0" rtl="0" algn="l">
              <a:lnSpc>
                <a:spcPct val="90000"/>
              </a:lnSpc>
              <a:spcBef>
                <a:spcPts val="1000"/>
              </a:spcBef>
              <a:spcAft>
                <a:spcPts val="0"/>
              </a:spcAft>
              <a:buClr>
                <a:schemeClr val="dk1"/>
              </a:buClr>
              <a:buSzPts val="2000"/>
              <a:buNone/>
            </a:pPr>
            <a:r>
              <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t>This imports a name (or a few, separated by commas) from a module’s namespace directly into the program’s. To use the name you imported, you no longer have to use a prefix, just the name directly. This can be useful if you know for certain you’ll only need to use a few names. The downside is that you can’t use the name you imported for something else in your own program. For example, you could use add() instead of Integer.add(), but if your program has an add() function, you’ll lose access to the Integer’s add() function.</a:t>
            </a:r>
            <a:endParaRPr b="1" sz="20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u="sng">
                <a:latin typeface="Calibri"/>
                <a:ea typeface="Calibri"/>
                <a:cs typeface="Calibri"/>
                <a:sym typeface="Calibri"/>
              </a:rPr>
              <a:t>Example :-</a:t>
            </a:r>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t/>
            </a:r>
            <a:endParaRPr b="1" sz="2400" u="sng">
              <a:latin typeface="Calibri"/>
              <a:ea typeface="Calibri"/>
              <a:cs typeface="Calibri"/>
              <a:sym typeface="Calibri"/>
            </a:endParaRPr>
          </a:p>
        </p:txBody>
      </p:sp>
      <p:sp>
        <p:nvSpPr>
          <p:cNvPr id="247" name="Google Shape;247;p9"/>
          <p:cNvSpPr txBox="1"/>
          <p:nvPr>
            <p:ph type="title"/>
          </p:nvPr>
        </p:nvSpPr>
        <p:spPr>
          <a:xfrm>
            <a:off x="0" y="0"/>
            <a:ext cx="5146766" cy="62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4"/>
              </a:buClr>
              <a:buSzPts val="3600"/>
              <a:buFont typeface="Garamond"/>
              <a:buNone/>
            </a:pPr>
            <a:r>
              <a:rPr b="1" lang="en-US" sz="3600">
                <a:solidFill>
                  <a:schemeClr val="accent4"/>
                </a:solidFill>
              </a:rPr>
              <a:t>Python</a:t>
            </a:r>
            <a:r>
              <a:rPr b="1" lang="en-US" sz="3600"/>
              <a:t> </a:t>
            </a:r>
            <a:r>
              <a:rPr b="1" lang="en-US" sz="3600">
                <a:solidFill>
                  <a:schemeClr val="accent4"/>
                </a:solidFill>
              </a:rPr>
              <a:t>MODULES</a:t>
            </a:r>
            <a:endParaRPr b="1" sz="3600">
              <a:solidFill>
                <a:schemeClr val="accent4"/>
              </a:solidFill>
            </a:endParaRPr>
          </a:p>
        </p:txBody>
      </p:sp>
      <p:sp>
        <p:nvSpPr>
          <p:cNvPr id="248" name="Google Shape;248;p9"/>
          <p:cNvSpPr/>
          <p:nvPr/>
        </p:nvSpPr>
        <p:spPr>
          <a:xfrm>
            <a:off x="361406" y="2076994"/>
            <a:ext cx="7757160" cy="1051560"/>
          </a:xfrm>
          <a:prstGeom prst="rect">
            <a:avLst/>
          </a:prstGeom>
          <a:gradFill>
            <a:gsLst>
              <a:gs pos="0">
                <a:srgbClr val="B0CAE9"/>
              </a:gs>
              <a:gs pos="50000">
                <a:srgbClr val="A1C1E4"/>
              </a:gs>
              <a:gs pos="100000">
                <a:srgbClr val="90B8E4"/>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 from  support import print_func</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print_func(‘Zara’)</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    </a:t>
            </a:r>
            <a:endParaRPr sz="1800">
              <a:solidFill>
                <a:schemeClr val="dk1"/>
              </a:solidFill>
              <a:latin typeface="Garamond"/>
              <a:ea typeface="Garamond"/>
              <a:cs typeface="Garamond"/>
              <a:sym typeface="Garamond"/>
            </a:endParaRPr>
          </a:p>
        </p:txBody>
      </p:sp>
      <p:sp>
        <p:nvSpPr>
          <p:cNvPr id="249" name="Google Shape;249;p9"/>
          <p:cNvSpPr/>
          <p:nvPr/>
        </p:nvSpPr>
        <p:spPr>
          <a:xfrm>
            <a:off x="1584960" y="5044440"/>
            <a:ext cx="10043160" cy="1371600"/>
          </a:xfrm>
          <a:prstGeom prst="rect">
            <a:avLst/>
          </a:prstGeom>
          <a:solidFill>
            <a:schemeClr val="accent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050">
                <a:solidFill>
                  <a:schemeClr val="dk1"/>
                </a:solidFill>
                <a:latin typeface="Garamond"/>
                <a:ea typeface="Garamond"/>
                <a:cs typeface="Garamond"/>
                <a:sym typeface="Garamond"/>
              </a:rPr>
              <a:t>&gt;&gt;&gt; from functions import multiply</a:t>
            </a:r>
            <a:endParaRPr/>
          </a:p>
          <a:p>
            <a:pPr indent="0" lvl="0" marL="0" marR="0" rtl="0" algn="l">
              <a:spcBef>
                <a:spcPts val="0"/>
              </a:spcBef>
              <a:spcAft>
                <a:spcPts val="0"/>
              </a:spcAft>
              <a:buNone/>
            </a:pPr>
            <a:r>
              <a:rPr b="1" lang="en-US" sz="1050">
                <a:solidFill>
                  <a:schemeClr val="dk1"/>
                </a:solidFill>
                <a:latin typeface="Garamond"/>
                <a:ea typeface="Garamond"/>
                <a:cs typeface="Garamond"/>
                <a:sym typeface="Garamond"/>
              </a:rPr>
              <a:t>&gt;&gt;&gt; multiply(1,2)</a:t>
            </a:r>
            <a:endParaRPr/>
          </a:p>
          <a:p>
            <a:pPr indent="0" lvl="0" marL="0" marR="0" rtl="0" algn="l">
              <a:spcBef>
                <a:spcPts val="0"/>
              </a:spcBef>
              <a:spcAft>
                <a:spcPts val="0"/>
              </a:spcAft>
              <a:buNone/>
            </a:pPr>
            <a:r>
              <a:rPr b="1" lang="en-US" sz="1050">
                <a:solidFill>
                  <a:schemeClr val="dk1"/>
                </a:solidFill>
                <a:latin typeface="Garamond"/>
                <a:ea typeface="Garamond"/>
                <a:cs typeface="Garamond"/>
                <a:sym typeface="Garamond"/>
              </a:rPr>
              <a:t>4</a:t>
            </a:r>
            <a:endParaRPr b="1" sz="1050">
              <a:solidFill>
                <a:schemeClr val="dk1"/>
              </a:solidFill>
              <a:latin typeface="Garamond"/>
              <a:ea typeface="Garamond"/>
              <a:cs typeface="Garamond"/>
              <a:sym typeface="Garamond"/>
            </a:endParaRPr>
          </a:p>
          <a:p>
            <a:pPr indent="0" lvl="0" marL="0" marR="0" rtl="0" algn="l">
              <a:spcBef>
                <a:spcPts val="0"/>
              </a:spcBef>
              <a:spcAft>
                <a:spcPts val="0"/>
              </a:spcAft>
              <a:buNone/>
            </a:pPr>
            <a:r>
              <a:rPr b="1" lang="en-US" sz="1050">
                <a:solidFill>
                  <a:schemeClr val="dk1"/>
                </a:solidFill>
                <a:latin typeface="Garamond"/>
                <a:ea typeface="Garamond"/>
                <a:cs typeface="Garamond"/>
                <a:sym typeface="Garamond"/>
              </a:rPr>
              <a:t>&gt;&gt;&gt; def multiply(a,b):</a:t>
            </a:r>
            <a:endParaRPr/>
          </a:p>
          <a:p>
            <a:pPr indent="0" lvl="0" marL="0" marR="0" rtl="0" algn="l">
              <a:spcBef>
                <a:spcPts val="0"/>
              </a:spcBef>
              <a:spcAft>
                <a:spcPts val="0"/>
              </a:spcAft>
              <a:buNone/>
            </a:pPr>
            <a:r>
              <a:rPr b="1" lang="en-US" sz="1050">
                <a:solidFill>
                  <a:schemeClr val="dk1"/>
                </a:solidFill>
                <a:latin typeface="Garamond"/>
                <a:ea typeface="Garamond"/>
                <a:cs typeface="Garamond"/>
                <a:sym typeface="Garamond"/>
              </a:rPr>
              <a:t>	return(a/b)</a:t>
            </a:r>
            <a:endParaRPr/>
          </a:p>
          <a:p>
            <a:pPr indent="0" lvl="0" marL="0" marR="0" rtl="0" algn="l">
              <a:spcBef>
                <a:spcPts val="0"/>
              </a:spcBef>
              <a:spcAft>
                <a:spcPts val="0"/>
              </a:spcAft>
              <a:buNone/>
            </a:pPr>
            <a:r>
              <a:rPr b="1" lang="en-US" sz="1050">
                <a:solidFill>
                  <a:schemeClr val="dk1"/>
                </a:solidFill>
                <a:latin typeface="Garamond"/>
                <a:ea typeface="Garamond"/>
                <a:cs typeface="Garamond"/>
                <a:sym typeface="Garamond"/>
              </a:rPr>
              <a:t>&gt;&gt;&gt; a = multiply(4,2)</a:t>
            </a:r>
            <a:endParaRPr/>
          </a:p>
          <a:p>
            <a:pPr indent="0" lvl="0" marL="0" marR="0" rtl="0" algn="l">
              <a:spcBef>
                <a:spcPts val="0"/>
              </a:spcBef>
              <a:spcAft>
                <a:spcPts val="0"/>
              </a:spcAft>
              <a:buNone/>
            </a:pPr>
            <a:r>
              <a:rPr b="1" lang="en-US" sz="1050">
                <a:solidFill>
                  <a:schemeClr val="dk1"/>
                </a:solidFill>
                <a:latin typeface="Garamond"/>
                <a:ea typeface="Garamond"/>
                <a:cs typeface="Garamond"/>
                <a:sym typeface="Garamond"/>
              </a:rPr>
              <a:t>&gt;&gt;&gt; print(a)</a:t>
            </a:r>
            <a:endParaRPr/>
          </a:p>
          <a:p>
            <a:pPr indent="0" lvl="0" marL="0" marR="0" rtl="0" algn="l">
              <a:spcBef>
                <a:spcPts val="0"/>
              </a:spcBef>
              <a:spcAft>
                <a:spcPts val="0"/>
              </a:spcAft>
              <a:buNone/>
            </a:pPr>
            <a:r>
              <a:rPr b="1" lang="en-US" sz="1050">
                <a:solidFill>
                  <a:schemeClr val="dk1"/>
                </a:solidFill>
                <a:latin typeface="Garamond"/>
                <a:ea typeface="Garamond"/>
                <a:cs typeface="Garamond"/>
                <a:sym typeface="Garamond"/>
              </a:rPr>
              <a:t>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igin">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2019-10-28T09:36:33Z</dcterms:created>
  <dc:creator>Srinivas Reddy Gurrala</dc:creator>
</cp:coreProperties>
</file>