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commentAuthors.xml" ContentType="application/vnd.openxmlformats-officedocument.presentationml.commentAuthor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5" r:id="rId1"/>
    <p:sldMasterId id="2147484059" r:id="rId2"/>
  </p:sldMasterIdLst>
  <p:notesMasterIdLst>
    <p:notesMasterId r:id="rId56"/>
  </p:notesMasterIdLst>
  <p:sldIdLst>
    <p:sldId id="288" r:id="rId3"/>
    <p:sldId id="1213" r:id="rId4"/>
    <p:sldId id="1215" r:id="rId5"/>
    <p:sldId id="1216" r:id="rId6"/>
    <p:sldId id="1217" r:id="rId7"/>
    <p:sldId id="1218" r:id="rId8"/>
    <p:sldId id="1219" r:id="rId9"/>
    <p:sldId id="1220" r:id="rId10"/>
    <p:sldId id="1221" r:id="rId11"/>
    <p:sldId id="1222" r:id="rId12"/>
    <p:sldId id="1223" r:id="rId13"/>
    <p:sldId id="1224" r:id="rId14"/>
    <p:sldId id="1225" r:id="rId15"/>
    <p:sldId id="1226" r:id="rId16"/>
    <p:sldId id="1227" r:id="rId17"/>
    <p:sldId id="1228" r:id="rId18"/>
    <p:sldId id="1229" r:id="rId19"/>
    <p:sldId id="1230" r:id="rId20"/>
    <p:sldId id="1231" r:id="rId21"/>
    <p:sldId id="1232" r:id="rId22"/>
    <p:sldId id="1233" r:id="rId23"/>
    <p:sldId id="1234" r:id="rId24"/>
    <p:sldId id="1235" r:id="rId25"/>
    <p:sldId id="1236" r:id="rId26"/>
    <p:sldId id="1237" r:id="rId27"/>
    <p:sldId id="1238" r:id="rId28"/>
    <p:sldId id="1239" r:id="rId29"/>
    <p:sldId id="1240" r:id="rId30"/>
    <p:sldId id="1241" r:id="rId31"/>
    <p:sldId id="1242" r:id="rId32"/>
    <p:sldId id="1243" r:id="rId33"/>
    <p:sldId id="1244" r:id="rId34"/>
    <p:sldId id="1245" r:id="rId35"/>
    <p:sldId id="1246" r:id="rId36"/>
    <p:sldId id="1247" r:id="rId37"/>
    <p:sldId id="1248" r:id="rId38"/>
    <p:sldId id="1249" r:id="rId39"/>
    <p:sldId id="1250" r:id="rId40"/>
    <p:sldId id="1251" r:id="rId41"/>
    <p:sldId id="1252" r:id="rId42"/>
    <p:sldId id="1253" r:id="rId43"/>
    <p:sldId id="1254" r:id="rId44"/>
    <p:sldId id="1255" r:id="rId45"/>
    <p:sldId id="1256" r:id="rId46"/>
    <p:sldId id="1257" r:id="rId47"/>
    <p:sldId id="1258" r:id="rId48"/>
    <p:sldId id="1259" r:id="rId49"/>
    <p:sldId id="1260" r:id="rId50"/>
    <p:sldId id="1261" r:id="rId51"/>
    <p:sldId id="1262" r:id="rId52"/>
    <p:sldId id="1263" r:id="rId53"/>
    <p:sldId id="1264" r:id="rId54"/>
    <p:sldId id="1265"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iptarko Das Sarma" initials="DD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191" autoAdjust="0"/>
    <p:restoredTop sz="95827"/>
  </p:normalViewPr>
  <p:slideViewPr>
    <p:cSldViewPr snapToGrid="0">
      <p:cViewPr>
        <p:scale>
          <a:sx n="73" d="100"/>
          <a:sy n="73" d="100"/>
        </p:scale>
        <p:origin x="-450"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43CB04-DEB3-41A8-9B58-9518E3F8E855}" type="datetimeFigureOut">
              <a:rPr lang="en-US" smtClean="0"/>
              <a:pPr/>
              <a:t>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6139F7-8FE2-4DB9-A44B-D4C2F92B5EB9}" type="slidenum">
              <a:rPr lang="en-US" smtClean="0"/>
              <a:pPr/>
              <a:t>‹#›</a:t>
            </a:fld>
            <a:endParaRPr lang="en-US"/>
          </a:p>
        </p:txBody>
      </p:sp>
    </p:spTree>
    <p:extLst>
      <p:ext uri="{BB962C8B-B14F-4D97-AF65-F5344CB8AC3E}">
        <p14:creationId xmlns="" xmlns:p14="http://schemas.microsoft.com/office/powerpoint/2010/main" val="2574050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Explain about Miles</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80F9F66-AE46-42FE-8B5E-90217BDC1C6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 xmlns:p14="http://schemas.microsoft.com/office/powerpoint/2010/main" val="3505930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Guido van Rossum has designed the language according to the principle "first-class everything". He wrote: "One of my goals for Python was to make it so that all objects were "first class." By this, I meant that I wanted all objects that could be named in the language (e.g., integers, strings, functions, classes, modules, methods, and so on) to have equal status. That is, they can be assigned to variables, placed in lists, stored in dictionaries, passed as arguments, and so forth." (Blog, The History of Python, February 27, 2009) This means that "everything" is treated the same way, everything is a class: functions and methods are values just like lists, integers or floats. Each of these are instances of their corresponding classes.</a:t>
            </a:r>
            <a:endParaRPr lang="en-US" dirty="0"/>
          </a:p>
        </p:txBody>
      </p:sp>
      <p:sp>
        <p:nvSpPr>
          <p:cNvPr id="4" name="Slide Number Placeholder 3"/>
          <p:cNvSpPr>
            <a:spLocks noGrp="1"/>
          </p:cNvSpPr>
          <p:nvPr>
            <p:ph type="sldNum" sz="quarter" idx="10"/>
          </p:nvPr>
        </p:nvSpPr>
        <p:spPr/>
        <p:txBody>
          <a:bodyPr/>
          <a:lstStyle/>
          <a:p>
            <a:fld id="{9A9E92F7-9573-4322-A7C6-F3C505295EB1}" type="slidenum">
              <a:rPr lang="en-IN" smtClean="0"/>
              <a:pPr/>
              <a:t>2</a:t>
            </a:fld>
            <a:endParaRPr lang="en-IN"/>
          </a:p>
        </p:txBody>
      </p:sp>
    </p:spTree>
    <p:extLst>
      <p:ext uri="{BB962C8B-B14F-4D97-AF65-F5344CB8AC3E}">
        <p14:creationId xmlns:p14="http://schemas.microsoft.com/office/powerpoint/2010/main" xmlns="" val="3259238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4EC626-53BD-4975-A938-1409C578A876}" type="datetimeFigureOut">
              <a:rPr lang="en-US" smtClean="0"/>
              <a:pPr/>
              <a:t>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 xmlns:p14="http://schemas.microsoft.com/office/powerpoint/2010/main" val="3576070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EC626-53BD-4975-A938-1409C578A876}" type="datetimeFigureOut">
              <a:rPr lang="en-US" smtClean="0"/>
              <a:pPr/>
              <a:t>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 xmlns:p14="http://schemas.microsoft.com/office/powerpoint/2010/main" val="3951730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EC626-53BD-4975-A938-1409C578A876}" type="datetimeFigureOut">
              <a:rPr lang="en-US" smtClean="0"/>
              <a:pPr/>
              <a:t>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 xmlns:p14="http://schemas.microsoft.com/office/powerpoint/2010/main" val="3258771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lang="en-US"/>
              <a:t>Click to edit Master title style</a:t>
            </a:r>
            <a:endParaRPr lang="en-US" dirty="0"/>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lt"/>
                <a:cs typeface="+mj-l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2" name="Date Placeholder 1"/>
          <p:cNvSpPr>
            <a:spLocks noGrp="1"/>
          </p:cNvSpPr>
          <p:nvPr>
            <p:ph type="dt" sz="half" idx="10"/>
          </p:nvPr>
        </p:nvSpPr>
        <p:spPr/>
        <p:txBody>
          <a:bodyPr/>
          <a:lstStyle/>
          <a:p>
            <a:fld id="{C6E1477E-316E-4C91-803A-E2CE31DD2B84}" type="datetime1">
              <a:rPr lang="en-US" smtClean="0"/>
              <a:pPr/>
              <a:t>1/7/2021</a:t>
            </a:fld>
            <a:endParaRPr lang="en-US" dirty="0"/>
          </a:p>
        </p:txBody>
      </p:sp>
      <p:sp>
        <p:nvSpPr>
          <p:cNvPr id="3" name="Footer Placeholder 2"/>
          <p:cNvSpPr>
            <a:spLocks noGrp="1"/>
          </p:cNvSpPr>
          <p:nvPr>
            <p:ph type="ftr" sz="quarter" idx="11"/>
          </p:nvPr>
        </p:nvSpPr>
        <p:spPr/>
        <p:txBody>
          <a:bodyPr/>
          <a:lstStyle/>
          <a:p>
            <a:r>
              <a:rPr lang="en-US"/>
              <a:t>ptrainingbyam@gmail.com</a:t>
            </a:r>
            <a:endParaRPr lang="en-US" dirty="0"/>
          </a:p>
        </p:txBody>
      </p:sp>
      <p:sp>
        <p:nvSpPr>
          <p:cNvPr id="4" name="Slide Number Placeholder 3"/>
          <p:cNvSpPr>
            <a:spLocks noGrp="1"/>
          </p:cNvSpPr>
          <p:nvPr>
            <p:ph type="sldNum" sz="quarter" idx="12"/>
          </p:nvPr>
        </p:nvSpPr>
        <p:spPr/>
        <p:txBody>
          <a:bodyPr/>
          <a:lstStyle/>
          <a:p>
            <a:fld id="{D4B5ADC2-7248-4799-8E52-477E151C3EE9}" type="slidenum">
              <a:rPr lang="en-US" smtClean="0"/>
              <a:pPr/>
              <a:t>‹#›</a:t>
            </a:fld>
            <a:endParaRPr lang="en-US" sz="1600" dirty="0"/>
          </a:p>
        </p:txBody>
      </p:sp>
    </p:spTree>
    <p:extLst>
      <p:ext uri="{BB962C8B-B14F-4D97-AF65-F5344CB8AC3E}">
        <p14:creationId xmlns="" xmlns:p14="http://schemas.microsoft.com/office/powerpoint/2010/main" val="1101222699"/>
      </p:ext>
    </p:extLst>
  </p:cSld>
  <p:clrMapOvr>
    <a:overrideClrMapping bg1="dk1" tx1="lt1" bg2="dk2" tx2="lt2" accent1="accent1" accent2="accent2" accent3="accent3" accent4="accent4" accent5="accent5" accent6="accent6" hlink="hlink" folHlink="folHlink"/>
  </p:clrMapOvr>
  <p:extLst>
    <p:ext uri="{DCECCB84-F9BA-43D5-87BE-67443E8EF086}">
      <p15:sldGuideLst xmlns="" xmlns:p15="http://schemas.microsoft.com/office/powerpoint/2012/main">
        <p15:guide id="1" orient="horz" pos="216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lvl1pPr algn="r">
              <a:defRPr sz="1600">
                <a:latin typeface="+mj-lt"/>
              </a:defRPr>
            </a:lvl1pPr>
          </a:lstStyle>
          <a:p>
            <a:fld id="{DB17AFF6-BB38-48A1-A87F-DD9CBBD7CCBC}" type="datetime1">
              <a:rPr lang="en-US" smtClean="0"/>
              <a:pPr/>
              <a:t>1/7/2021</a:t>
            </a:fld>
            <a:endParaRPr lang="en-US" dirty="0"/>
          </a:p>
        </p:txBody>
      </p:sp>
      <p:sp>
        <p:nvSpPr>
          <p:cNvPr id="5" name="Footer Placeholder 4"/>
          <p:cNvSpPr>
            <a:spLocks noGrp="1"/>
          </p:cNvSpPr>
          <p:nvPr>
            <p:ph type="ftr" sz="quarter" idx="11"/>
          </p:nvPr>
        </p:nvSpPr>
        <p:spPr/>
        <p:txBody>
          <a:bodyPr/>
          <a:lstStyle>
            <a:lvl1pPr algn="ctr">
              <a:defRPr sz="1600">
                <a:latin typeface="+mj-lt"/>
              </a:defRPr>
            </a:lvl1pPr>
          </a:lstStyle>
          <a:p>
            <a:r>
              <a:rPr lang="en-US"/>
              <a:t>ptrainingbyam@gmail.com</a:t>
            </a:r>
            <a:endParaRPr lang="en-US" dirty="0"/>
          </a:p>
        </p:txBody>
      </p:sp>
      <p:sp>
        <p:nvSpPr>
          <p:cNvPr id="6" name="Slide Number Placeholder 5"/>
          <p:cNvSpPr>
            <a:spLocks noGrp="1"/>
          </p:cNvSpPr>
          <p:nvPr>
            <p:ph type="sldNum" sz="quarter" idx="12"/>
          </p:nvPr>
        </p:nvSpPr>
        <p:spPr/>
        <p:txBody>
          <a:bodyPr/>
          <a:lstStyle>
            <a:lvl1pPr>
              <a:defRPr sz="1600">
                <a:latin typeface="+mj-lt"/>
              </a:defRPr>
            </a:lvl1pPr>
          </a:lstStyle>
          <a:p>
            <a:fld id="{78702994-462F-458E-AEB7-B7926639A7F4}" type="slidenum">
              <a:rPr lang="en-US" smtClean="0"/>
              <a:pPr/>
              <a:t>‹#›</a:t>
            </a:fld>
            <a:endParaRPr lang="en-US" dirty="0"/>
          </a:p>
        </p:txBody>
      </p:sp>
      <p:sp>
        <p:nvSpPr>
          <p:cNvPr id="8" name="Content Placeholder 7"/>
          <p:cNvSpPr>
            <a:spLocks noGrp="1"/>
          </p:cNvSpPr>
          <p:nvPr>
            <p:ph sz="quarter" idx="1"/>
          </p:nvPr>
        </p:nvSpPr>
        <p:spPr>
          <a:xfrm>
            <a:off x="609600" y="1219200"/>
            <a:ext cx="109728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 xmlns:p14="http://schemas.microsoft.com/office/powerpoint/2010/main" val="827407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727200" y="4267200"/>
            <a:ext cx="9042400" cy="1143000"/>
          </a:xfrm>
        </p:spPr>
        <p:txBody>
          <a:bodyPr anchor="t" anchorCtr="0"/>
          <a:lstStyle>
            <a:lvl1pPr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9" name="Date Placeholder 8"/>
          <p:cNvSpPr>
            <a:spLocks noGrp="1"/>
          </p:cNvSpPr>
          <p:nvPr>
            <p:ph type="dt" sz="half" idx="10"/>
          </p:nvPr>
        </p:nvSpPr>
        <p:spPr/>
        <p:txBody>
          <a:bodyPr/>
          <a:lstStyle>
            <a:lvl1pPr algn="r">
              <a:defRPr/>
            </a:lvl1pPr>
          </a:lstStyle>
          <a:p>
            <a:fld id="{11A9BA3B-1516-42C4-9A90-85D7F3A87ACE}" type="datetime1">
              <a:rPr lang="en-US" sz="1600" smtClean="0">
                <a:solidFill>
                  <a:srgbClr val="002060"/>
                </a:solidFill>
                <a:latin typeface="+mj-lt"/>
              </a:rPr>
              <a:pPr/>
              <a:t>1/7/2021</a:t>
            </a:fld>
            <a:endParaRPr lang="en-US" sz="1600" dirty="0">
              <a:solidFill>
                <a:srgbClr val="002060"/>
              </a:solidFill>
              <a:latin typeface="+mj-lt"/>
            </a:endParaRPr>
          </a:p>
        </p:txBody>
      </p:sp>
      <p:sp>
        <p:nvSpPr>
          <p:cNvPr id="10" name="Footer Placeholder 9"/>
          <p:cNvSpPr>
            <a:spLocks noGrp="1"/>
          </p:cNvSpPr>
          <p:nvPr>
            <p:ph type="ftr" sz="quarter" idx="11"/>
          </p:nvPr>
        </p:nvSpPr>
        <p:spPr/>
        <p:txBody>
          <a:bodyPr/>
          <a:lstStyle>
            <a:lvl1pPr algn="ctr">
              <a:defRPr b="0"/>
            </a:lvl1pPr>
          </a:lstStyle>
          <a:p>
            <a:r>
              <a:rPr lang="en-US" sz="1600">
                <a:solidFill>
                  <a:srgbClr val="002060"/>
                </a:solidFill>
                <a:latin typeface="+mj-lt"/>
              </a:rPr>
              <a:t>ptrainingbyam@gmail.com</a:t>
            </a:r>
            <a:endParaRPr lang="en-US" sz="1600" dirty="0">
              <a:solidFill>
                <a:srgbClr val="002060"/>
              </a:solidFill>
              <a:latin typeface="+mj-lt"/>
            </a:endParaRPr>
          </a:p>
        </p:txBody>
      </p:sp>
      <p:sp>
        <p:nvSpPr>
          <p:cNvPr id="11" name="Slide Number Placeholder 10"/>
          <p:cNvSpPr>
            <a:spLocks noGrp="1"/>
          </p:cNvSpPr>
          <p:nvPr>
            <p:ph type="sldNum" sz="quarter" idx="12"/>
          </p:nvPr>
        </p:nvSpPr>
        <p:spPr/>
        <p:txBody>
          <a:bodyPr/>
          <a:lstStyle>
            <a:lvl1pPr>
              <a:defRPr sz="1600" b="0">
                <a:latin typeface="+mj-lt"/>
              </a:defRPr>
            </a:lvl1pPr>
          </a:lstStyle>
          <a:p>
            <a:fld id="{BD722385-1E23-42BC-AEFA-2E3D0953FA47}" type="slidenum">
              <a:rPr lang="en-US" smtClean="0"/>
              <a:pPr/>
              <a:t>‹#›</a:t>
            </a:fld>
            <a:endParaRPr lang="en-US" dirty="0"/>
          </a:p>
        </p:txBody>
      </p:sp>
    </p:spTree>
    <p:extLst>
      <p:ext uri="{BB962C8B-B14F-4D97-AF65-F5344CB8AC3E}">
        <p14:creationId xmlns="" xmlns:p14="http://schemas.microsoft.com/office/powerpoint/2010/main" val="403097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lang="en-US"/>
              <a:t>Click to edit Master title style</a:t>
            </a:r>
          </a:p>
        </p:txBody>
      </p:sp>
      <p:sp>
        <p:nvSpPr>
          <p:cNvPr id="5" name="Date Placeholder 4"/>
          <p:cNvSpPr>
            <a:spLocks noGrp="1"/>
          </p:cNvSpPr>
          <p:nvPr>
            <p:ph type="dt" sz="half" idx="10"/>
          </p:nvPr>
        </p:nvSpPr>
        <p:spPr/>
        <p:txBody>
          <a:bodyPr/>
          <a:lstStyle/>
          <a:p>
            <a:fld id="{BAC2F1E4-9D35-479A-A2D5-5705D8725389}" type="datetime1">
              <a:rPr lang="en-US" smtClean="0"/>
              <a:pPr/>
              <a:t>1/7/2021</a:t>
            </a:fld>
            <a:endParaRPr lang="en-US"/>
          </a:p>
        </p:txBody>
      </p:sp>
      <p:sp>
        <p:nvSpPr>
          <p:cNvPr id="6" name="Footer Placeholder 5"/>
          <p:cNvSpPr>
            <a:spLocks noGrp="1"/>
          </p:cNvSpPr>
          <p:nvPr>
            <p:ph type="ftr" sz="quarter" idx="11"/>
          </p:nvPr>
        </p:nvSpPr>
        <p:spPr/>
        <p:txBody>
          <a:bodyPr/>
          <a:lstStyle/>
          <a:p>
            <a:r>
              <a:rPr lang="en-US"/>
              <a:t>ptrainingbyam@gmail.com</a:t>
            </a:r>
          </a:p>
        </p:txBody>
      </p:sp>
      <p:sp>
        <p:nvSpPr>
          <p:cNvPr id="7" name="Slide Number Placeholder 6"/>
          <p:cNvSpPr>
            <a:spLocks noGrp="1"/>
          </p:cNvSpPr>
          <p:nvPr>
            <p:ph type="sldNum" sz="quarter" idx="12"/>
          </p:nvPr>
        </p:nvSpPr>
        <p:spPr/>
        <p:txBody>
          <a:bodyPr/>
          <a:lstStyle/>
          <a:p>
            <a:fld id="{147C1B20-DEF4-46E3-B77F-0FB6B8193D90}" type="slidenum">
              <a:rPr lang="en-US" smtClean="0"/>
              <a:pPr/>
              <a:t>‹#›</a:t>
            </a:fld>
            <a:endParaRPr lang="en-US"/>
          </a:p>
        </p:txBody>
      </p:sp>
      <p:sp>
        <p:nvSpPr>
          <p:cNvPr id="9" name="Content Placeholder 8"/>
          <p:cNvSpPr>
            <a:spLocks noGrp="1"/>
          </p:cNvSpPr>
          <p:nvPr>
            <p:ph sz="quarter" idx="1"/>
          </p:nvPr>
        </p:nvSpPr>
        <p:spPr>
          <a:xfrm>
            <a:off x="609600" y="1219200"/>
            <a:ext cx="5388864"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
          </p:nvPr>
        </p:nvSpPr>
        <p:spPr>
          <a:xfrm>
            <a:off x="6176264" y="1216152"/>
            <a:ext cx="5388864"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 xmlns:p14="http://schemas.microsoft.com/office/powerpoint/2010/main" val="22280798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7" name="Date Placeholder 6"/>
          <p:cNvSpPr>
            <a:spLocks noGrp="1"/>
          </p:cNvSpPr>
          <p:nvPr>
            <p:ph type="dt" sz="half" idx="10"/>
          </p:nvPr>
        </p:nvSpPr>
        <p:spPr/>
        <p:txBody>
          <a:bodyPr/>
          <a:lstStyle/>
          <a:p>
            <a:fld id="{64D6BDFB-FFEA-404D-9855-A259A38CE263}" type="datetime1">
              <a:rPr lang="en-US" smtClean="0"/>
              <a:pPr/>
              <a:t>1/7/2021</a:t>
            </a:fld>
            <a:endParaRPr lang="en-US"/>
          </a:p>
        </p:txBody>
      </p:sp>
      <p:sp>
        <p:nvSpPr>
          <p:cNvPr id="8" name="Footer Placeholder 7"/>
          <p:cNvSpPr>
            <a:spLocks noGrp="1"/>
          </p:cNvSpPr>
          <p:nvPr>
            <p:ph type="ftr" sz="quarter" idx="11"/>
          </p:nvPr>
        </p:nvSpPr>
        <p:spPr/>
        <p:txBody>
          <a:bodyPr/>
          <a:lstStyle/>
          <a:p>
            <a:r>
              <a:rPr lang="en-US"/>
              <a:t>ptrainingbyam@gmail.com</a:t>
            </a:r>
          </a:p>
        </p:txBody>
      </p:sp>
      <p:sp>
        <p:nvSpPr>
          <p:cNvPr id="9" name="Slide Number Placeholder 8"/>
          <p:cNvSpPr>
            <a:spLocks noGrp="1"/>
          </p:cNvSpPr>
          <p:nvPr>
            <p:ph type="sldNum" sz="quarter" idx="12"/>
          </p:nvPr>
        </p:nvSpPr>
        <p:spPr/>
        <p:txBody>
          <a:bodyPr/>
          <a:lstStyle/>
          <a:p>
            <a:fld id="{147C1B20-DEF4-46E3-B77F-0FB6B8193D90}" type="slidenum">
              <a:rPr lang="en-US" smtClean="0"/>
              <a:pPr/>
              <a:t>‹#›</a:t>
            </a:fld>
            <a:endParaRPr lang="en-US"/>
          </a:p>
        </p:txBody>
      </p:sp>
      <p:sp>
        <p:nvSpPr>
          <p:cNvPr id="11" name="Content Placeholder 10"/>
          <p:cNvSpPr>
            <a:spLocks noGrp="1"/>
          </p:cNvSpPr>
          <p:nvPr>
            <p:ph sz="quarter" idx="2"/>
          </p:nvPr>
        </p:nvSpPr>
        <p:spPr>
          <a:xfrm>
            <a:off x="609600" y="2133600"/>
            <a:ext cx="53848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6197600" y="2133600"/>
            <a:ext cx="53848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 xmlns:p14="http://schemas.microsoft.com/office/powerpoint/2010/main" val="3026128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F5D91D26-9774-4885-923E-CB002865B0EF}" type="datetime1">
              <a:rPr lang="en-US" smtClean="0"/>
              <a:pPr/>
              <a:t>1/7/2021</a:t>
            </a:fld>
            <a:endParaRPr lang="en-US"/>
          </a:p>
        </p:txBody>
      </p:sp>
      <p:sp>
        <p:nvSpPr>
          <p:cNvPr id="4" name="Footer Placeholder 3"/>
          <p:cNvSpPr>
            <a:spLocks noGrp="1"/>
          </p:cNvSpPr>
          <p:nvPr>
            <p:ph type="ftr" sz="quarter" idx="11"/>
          </p:nvPr>
        </p:nvSpPr>
        <p:spPr/>
        <p:txBody>
          <a:bodyPr/>
          <a:lstStyle/>
          <a:p>
            <a:r>
              <a:rPr lang="en-US"/>
              <a:t>ptrainingbyam@gmail.com</a:t>
            </a:r>
          </a:p>
        </p:txBody>
      </p:sp>
      <p:sp>
        <p:nvSpPr>
          <p:cNvPr id="5" name="Slide Number Placeholder 4"/>
          <p:cNvSpPr>
            <a:spLocks noGrp="1"/>
          </p:cNvSpPr>
          <p:nvPr>
            <p:ph type="sldNum" sz="quarter" idx="12"/>
          </p:nvPr>
        </p:nvSpPr>
        <p:spPr/>
        <p:txBody>
          <a:bodyPr/>
          <a:lstStyle/>
          <a:p>
            <a:fld id="{D4B5ADC2-7248-4799-8E52-477E151C3EE9}" type="slidenum">
              <a:rPr lang="en-US" sz="1400" b="1" smtClean="0">
                <a:solidFill>
                  <a:srgbClr val="FFFFFF"/>
                </a:solidFill>
              </a:rPr>
              <a:pPr/>
              <a:t>‹#›</a:t>
            </a:fld>
            <a:endParaRPr lang="en-US"/>
          </a:p>
        </p:txBody>
      </p:sp>
      <p:sp>
        <p:nvSpPr>
          <p:cNvPr id="6" name="Shap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Tree>
    <p:extLst>
      <p:ext uri="{BB962C8B-B14F-4D97-AF65-F5344CB8AC3E}">
        <p14:creationId xmlns="" xmlns:p14="http://schemas.microsoft.com/office/powerpoint/2010/main" val="32962381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97BF2-4F34-40B2-BAD0-040CA40BA308}" type="datetime1">
              <a:rPr lang="en-US" smtClean="0"/>
              <a:pPr/>
              <a:t>1/7/2021</a:t>
            </a:fld>
            <a:endParaRPr lang="en-US"/>
          </a:p>
        </p:txBody>
      </p:sp>
      <p:sp>
        <p:nvSpPr>
          <p:cNvPr id="3" name="Footer Placeholder 2"/>
          <p:cNvSpPr>
            <a:spLocks noGrp="1"/>
          </p:cNvSpPr>
          <p:nvPr>
            <p:ph type="ftr" sz="quarter" idx="11"/>
          </p:nvPr>
        </p:nvSpPr>
        <p:spPr/>
        <p:txBody>
          <a:bodyPr/>
          <a:lstStyle/>
          <a:p>
            <a:r>
              <a:rPr lang="en-US"/>
              <a:t>ptrainingbyam@gmail.com</a:t>
            </a:r>
          </a:p>
        </p:txBody>
      </p:sp>
      <p:sp>
        <p:nvSpPr>
          <p:cNvPr id="4" name="Slide Number Placeholder 3"/>
          <p:cNvSpPr>
            <a:spLocks noGrp="1"/>
          </p:cNvSpPr>
          <p:nvPr>
            <p:ph type="sldNum" sz="quarter" idx="12"/>
          </p:nvPr>
        </p:nvSpPr>
        <p:spPr/>
        <p:txBody>
          <a:bodyPr/>
          <a:lstStyle/>
          <a:p>
            <a:fld id="{147C1B20-DEF4-46E3-B77F-0FB6B8193D90}" type="slidenum">
              <a:rPr lang="en-US" smtClean="0"/>
              <a:pPr/>
              <a:t>‹#›</a:t>
            </a:fld>
            <a:endParaRPr lang="en-US"/>
          </a:p>
        </p:txBody>
      </p:sp>
      <p:sp>
        <p:nvSpPr>
          <p:cNvPr id="5" name="Straight Connector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p>
        </p:txBody>
      </p:sp>
      <p:sp>
        <p:nvSpPr>
          <p:cNvPr id="6" name="Shap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Tree>
    <p:extLst>
      <p:ext uri="{BB962C8B-B14F-4D97-AF65-F5344CB8AC3E}">
        <p14:creationId xmlns="" xmlns:p14="http://schemas.microsoft.com/office/powerpoint/2010/main" val="35678771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lt"/>
                <a:cs typeface="+mn-lt"/>
              </a:defRPr>
            </a:lvl1pPr>
          </a:lstStyle>
          <a:p>
            <a:r>
              <a:rPr lang="en-US"/>
              <a:t>Click to edit Master title style</a:t>
            </a:r>
            <a:endParaRPr lang="en-US" dirty="0"/>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5" name="Date Placeholder 4"/>
          <p:cNvSpPr>
            <a:spLocks noGrp="1"/>
          </p:cNvSpPr>
          <p:nvPr>
            <p:ph type="dt" sz="half" idx="10"/>
          </p:nvPr>
        </p:nvSpPr>
        <p:spPr/>
        <p:txBody>
          <a:bodyPr/>
          <a:lstStyle/>
          <a:p>
            <a:fld id="{2C3DBDAF-E94E-48F3-BAA4-B06555BE734B}" type="datetime1">
              <a:rPr lang="en-US" smtClean="0"/>
              <a:pPr/>
              <a:t>1/7/2021</a:t>
            </a:fld>
            <a:endParaRPr lang="en-US"/>
          </a:p>
        </p:txBody>
      </p:sp>
      <p:sp>
        <p:nvSpPr>
          <p:cNvPr id="6" name="Footer Placeholder 5"/>
          <p:cNvSpPr>
            <a:spLocks noGrp="1"/>
          </p:cNvSpPr>
          <p:nvPr>
            <p:ph type="ftr" sz="quarter" idx="11"/>
          </p:nvPr>
        </p:nvSpPr>
        <p:spPr/>
        <p:txBody>
          <a:bodyPr/>
          <a:lstStyle/>
          <a:p>
            <a:r>
              <a:rPr lang="en-US"/>
              <a:t>ptrainingbyam@gmail.com</a:t>
            </a:r>
          </a:p>
        </p:txBody>
      </p:sp>
      <p:sp>
        <p:nvSpPr>
          <p:cNvPr id="7" name="Slide Number Placeholder 6"/>
          <p:cNvSpPr>
            <a:spLocks noGrp="1"/>
          </p:cNvSpPr>
          <p:nvPr>
            <p:ph type="sldNum" sz="quarter" idx="12"/>
          </p:nvPr>
        </p:nvSpPr>
        <p:spPr/>
        <p:txBody>
          <a:bodyPr/>
          <a:lstStyle/>
          <a:p>
            <a:fld id="{D4B5ADC2-7248-4799-8E52-477E151C3EE9}" type="slidenum">
              <a:rPr lang="en-US" sz="1400" b="1" smtClean="0">
                <a:solidFill>
                  <a:srgbClr val="FFFFFF"/>
                </a:solidFill>
              </a:rPr>
              <a:pPr/>
              <a:t>‹#›</a:t>
            </a:fld>
            <a:endParaRPr 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dirty="0"/>
          </a:p>
        </p:txBody>
      </p:sp>
      <p:sp>
        <p:nvSpPr>
          <p:cNvPr id="9" name="Shap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12" name="Content Placeholder 11"/>
          <p:cNvSpPr>
            <a:spLocks noGrp="1"/>
          </p:cNvSpPr>
          <p:nvPr>
            <p:ph sz="quarter" idx="1"/>
          </p:nvPr>
        </p:nvSpPr>
        <p:spPr>
          <a:xfrm>
            <a:off x="406400" y="304800"/>
            <a:ext cx="76200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 xmlns:p14="http://schemas.microsoft.com/office/powerpoint/2010/main" val="4169872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EC626-53BD-4975-A938-1409C578A876}" type="datetimeFigureOut">
              <a:rPr lang="en-US" smtClean="0"/>
              <a:pPr/>
              <a:t>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 xmlns:p14="http://schemas.microsoft.com/office/powerpoint/2010/main" val="41552038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lang="en-US"/>
              <a:t>Click icon to add picture</a:t>
            </a:r>
            <a:endParaRPr lang="en-US" dirty="0"/>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a:r>
              <a:rPr lang="en-US"/>
              <a:t>Click to edit Master text styles</a:t>
            </a:r>
          </a:p>
        </p:txBody>
      </p:sp>
      <p:sp>
        <p:nvSpPr>
          <p:cNvPr id="5" name="Date Placeholder 4"/>
          <p:cNvSpPr>
            <a:spLocks noGrp="1"/>
          </p:cNvSpPr>
          <p:nvPr>
            <p:ph type="dt" sz="half" idx="10"/>
          </p:nvPr>
        </p:nvSpPr>
        <p:spPr/>
        <p:txBody>
          <a:bodyPr/>
          <a:lstStyle/>
          <a:p>
            <a:fld id="{209673E3-EBEA-4929-BECB-BE045CA59484}" type="datetime1">
              <a:rPr lang="en-US" smtClean="0"/>
              <a:pPr/>
              <a:t>1/7/2021</a:t>
            </a:fld>
            <a:endParaRPr lang="en-US"/>
          </a:p>
        </p:txBody>
      </p:sp>
      <p:sp>
        <p:nvSpPr>
          <p:cNvPr id="6" name="Footer Placeholder 5"/>
          <p:cNvSpPr>
            <a:spLocks noGrp="1"/>
          </p:cNvSpPr>
          <p:nvPr>
            <p:ph type="ftr" sz="quarter" idx="11"/>
          </p:nvPr>
        </p:nvSpPr>
        <p:spPr/>
        <p:txBody>
          <a:bodyPr/>
          <a:lstStyle/>
          <a:p>
            <a:r>
              <a:rPr lang="en-US"/>
              <a:t>ptrainingbyam@gmail.com</a:t>
            </a:r>
          </a:p>
        </p:txBody>
      </p:sp>
      <p:sp>
        <p:nvSpPr>
          <p:cNvPr id="7" name="Slide Number Placeholder 6"/>
          <p:cNvSpPr>
            <a:spLocks noGrp="1"/>
          </p:cNvSpPr>
          <p:nvPr>
            <p:ph type="sldNum" sz="quarter" idx="12"/>
          </p:nvPr>
        </p:nvSpPr>
        <p:spPr/>
        <p:txBody>
          <a:bodyPr/>
          <a:lstStyle/>
          <a:p>
            <a:fld id="{D4B5ADC2-7248-4799-8E52-477E151C3EE9}" type="slidenum">
              <a:rPr lang="en-US" sz="1400" b="1" smtClean="0">
                <a:solidFill>
                  <a:srgbClr val="FFFFFF"/>
                </a:solidFill>
              </a:rPr>
              <a:pPr/>
              <a:t>‹#›</a:t>
            </a:fld>
            <a:endParaRPr 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p>
        </p:txBody>
      </p:sp>
      <p:sp>
        <p:nvSpPr>
          <p:cNvPr id="9" name="Shap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Tree>
    <p:extLst>
      <p:ext uri="{BB962C8B-B14F-4D97-AF65-F5344CB8AC3E}">
        <p14:creationId xmlns="" xmlns:p14="http://schemas.microsoft.com/office/powerpoint/2010/main" val="35592805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E138F6-F6CA-4E19-96C9-B549141DBB25}" type="datetime1">
              <a:rPr lang="en-US" smtClean="0"/>
              <a:pPr/>
              <a:t>1/7/2021</a:t>
            </a:fld>
            <a:endParaRPr lang="en-US"/>
          </a:p>
        </p:txBody>
      </p:sp>
      <p:sp>
        <p:nvSpPr>
          <p:cNvPr id="5" name="Footer Placeholder 4"/>
          <p:cNvSpPr>
            <a:spLocks noGrp="1"/>
          </p:cNvSpPr>
          <p:nvPr>
            <p:ph type="ftr" sz="quarter" idx="11"/>
          </p:nvPr>
        </p:nvSpPr>
        <p:spPr/>
        <p:txBody>
          <a:bodyPr/>
          <a:lstStyle/>
          <a:p>
            <a:r>
              <a:rPr lang="en-US"/>
              <a:t>ptrainingbyam@gmail.com</a:t>
            </a:r>
          </a:p>
        </p:txBody>
      </p:sp>
      <p:sp>
        <p:nvSpPr>
          <p:cNvPr id="6" name="Slide Number Placeholder 5"/>
          <p:cNvSpPr>
            <a:spLocks noGrp="1"/>
          </p:cNvSpPr>
          <p:nvPr>
            <p:ph type="sldNum" sz="quarter" idx="12"/>
          </p:nvPr>
        </p:nvSpPr>
        <p:spPr/>
        <p:txBody>
          <a:bodyPr/>
          <a:lstStyle/>
          <a:p>
            <a:fld id="{D4B5ADC2-7248-4799-8E52-477E151C3EE9}" type="slidenum">
              <a:rPr lang="en-US" sz="1400" b="1" smtClean="0">
                <a:solidFill>
                  <a:srgbClr val="FFFFFF"/>
                </a:solidFill>
              </a:rPr>
              <a:pPr/>
              <a:t>‹#›</a:t>
            </a:fld>
            <a:endParaRPr lang="en-US"/>
          </a:p>
        </p:txBody>
      </p:sp>
    </p:spTree>
    <p:extLst>
      <p:ext uri="{BB962C8B-B14F-4D97-AF65-F5344CB8AC3E}">
        <p14:creationId xmlns="" xmlns:p14="http://schemas.microsoft.com/office/powerpoint/2010/main" val="10608835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08BCD9-72A5-4164-838D-9BB528B0AAFB}" type="datetime1">
              <a:rPr lang="en-US" smtClean="0"/>
              <a:pPr/>
              <a:t>1/7/2021</a:t>
            </a:fld>
            <a:endParaRPr lang="en-US"/>
          </a:p>
        </p:txBody>
      </p:sp>
      <p:sp>
        <p:nvSpPr>
          <p:cNvPr id="5" name="Footer Placeholder 4"/>
          <p:cNvSpPr>
            <a:spLocks noGrp="1"/>
          </p:cNvSpPr>
          <p:nvPr>
            <p:ph type="ftr" sz="quarter" idx="11"/>
          </p:nvPr>
        </p:nvSpPr>
        <p:spPr/>
        <p:txBody>
          <a:bodyPr/>
          <a:lstStyle/>
          <a:p>
            <a:r>
              <a:rPr lang="en-US"/>
              <a:t>ptrainingbyam@gmail.com</a:t>
            </a:r>
          </a:p>
        </p:txBody>
      </p:sp>
      <p:sp>
        <p:nvSpPr>
          <p:cNvPr id="6" name="Slide Number Placeholder 5"/>
          <p:cNvSpPr>
            <a:spLocks noGrp="1"/>
          </p:cNvSpPr>
          <p:nvPr>
            <p:ph type="sldNum" sz="quarter" idx="12"/>
          </p:nvPr>
        </p:nvSpPr>
        <p:spPr/>
        <p:txBody>
          <a:bodyPr/>
          <a:lstStyle/>
          <a:p>
            <a:fld id="{D4B5ADC2-7248-4799-8E52-477E151C3EE9}" type="slidenum">
              <a:rPr lang="en-US" sz="1400" b="1" smtClean="0">
                <a:solidFill>
                  <a:srgbClr val="FFFFFF"/>
                </a:solidFill>
              </a:rPr>
              <a:pPr/>
              <a:t>‹#›</a:t>
            </a:fld>
            <a:endParaRPr lang="en-US"/>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p>
        </p:txBody>
      </p:sp>
      <p:sp>
        <p:nvSpPr>
          <p:cNvPr id="8" name="Shap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p>
        </p:txBody>
      </p:sp>
    </p:spTree>
    <p:extLst>
      <p:ext uri="{BB962C8B-B14F-4D97-AF65-F5344CB8AC3E}">
        <p14:creationId xmlns="" xmlns:p14="http://schemas.microsoft.com/office/powerpoint/2010/main" val="2660751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A4EC626-53BD-4975-A938-1409C578A876}" type="datetimeFigureOut">
              <a:rPr lang="en-US" smtClean="0"/>
              <a:pPr/>
              <a:t>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 xmlns:p14="http://schemas.microsoft.com/office/powerpoint/2010/main" val="1531615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4EC626-53BD-4975-A938-1409C578A876}" type="datetimeFigureOut">
              <a:rPr lang="en-US" smtClean="0"/>
              <a:pPr/>
              <a:t>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 xmlns:p14="http://schemas.microsoft.com/office/powerpoint/2010/main" val="3215523944"/>
      </p:ext>
    </p:extLst>
  </p:cSld>
  <p:clrMapOvr>
    <a:masterClrMapping/>
  </p:clrMapOvr>
  <p:extLst>
    <p:ext uri="{DCECCB84-F9BA-43D5-87BE-67443E8EF086}">
      <p15:sldGuideLst xmlns=""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4EC626-53BD-4975-A938-1409C578A876}" type="datetimeFigureOut">
              <a:rPr lang="en-US" smtClean="0"/>
              <a:pPr/>
              <a:t>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 xmlns:p14="http://schemas.microsoft.com/office/powerpoint/2010/main" val="146719756"/>
      </p:ext>
    </p:extLst>
  </p:cSld>
  <p:clrMapOvr>
    <a:masterClrMapping/>
  </p:clrMapOvr>
  <p:extLst>
    <p:ext uri="{DCECCB84-F9BA-43D5-87BE-67443E8EF086}">
      <p15:sldGuideLst xmlns=""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4EC626-53BD-4975-A938-1409C578A876}" type="datetimeFigureOut">
              <a:rPr lang="en-US" smtClean="0"/>
              <a:pPr/>
              <a:t>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 xmlns:p14="http://schemas.microsoft.com/office/powerpoint/2010/main" val="446859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4EC626-53BD-4975-A938-1409C578A876}" type="datetimeFigureOut">
              <a:rPr lang="en-US" smtClean="0"/>
              <a:pPr/>
              <a:t>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 xmlns:p14="http://schemas.microsoft.com/office/powerpoint/2010/main" val="168051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A4EC626-53BD-4975-A938-1409C578A876}" type="datetimeFigureOut">
              <a:rPr lang="en-US" smtClean="0"/>
              <a:pPr/>
              <a:t>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 xmlns:p14="http://schemas.microsoft.com/office/powerpoint/2010/main" val="3205116133"/>
      </p:ext>
    </p:extLst>
  </p:cSld>
  <p:clrMapOvr>
    <a:masterClrMapping/>
  </p:clrMapOvr>
  <p:extLst>
    <p:ext uri="{DCECCB84-F9BA-43D5-87BE-67443E8EF086}">
      <p15:sldGuideLst xmlns=""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A4EC626-53BD-4975-A938-1409C578A876}" type="datetimeFigureOut">
              <a:rPr lang="en-US" smtClean="0"/>
              <a:pPr/>
              <a:t>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 xmlns:p14="http://schemas.microsoft.com/office/powerpoint/2010/main" val="24085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4EC626-53BD-4975-A938-1409C578A876}" type="datetimeFigureOut">
              <a:rPr lang="en-US" smtClean="0"/>
              <a:pPr/>
              <a:t>1/7/2021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A3B257-13DD-4767-B2DD-AFBABB1CFC21}" type="slidenum">
              <a:rPr lang="en-US" smtClean="0"/>
              <a:pPr/>
              <a:t>‹#›</a:t>
            </a:fld>
            <a:endParaRPr lang="en-US"/>
          </a:p>
        </p:txBody>
      </p:sp>
      <p:pic>
        <p:nvPicPr>
          <p:cNvPr id="7" name="Picture 6" descr="A close up of a sign&#10;&#10;Description generated with very high confidence">
            <a:extLst>
              <a:ext uri="{FF2B5EF4-FFF2-40B4-BE49-F238E27FC236}">
                <a16:creationId xmlns="" xmlns:a16="http://schemas.microsoft.com/office/drawing/2014/main" id="{6E9EF99A-0D5C-5C49-8FDD-E259A493869C}"/>
              </a:ext>
            </a:extLst>
          </p:cNvPr>
          <p:cNvPicPr>
            <a:picLocks noChangeAspect="1"/>
          </p:cNvPicPr>
          <p:nvPr userDrawn="1"/>
        </p:nvPicPr>
        <p:blipFill>
          <a:blip r:embed="rId13" cstate="print">
            <a:extLst>
              <a:ext uri="{28A0092B-C50C-407E-A947-70E740481C1C}">
                <a14:useLocalDpi xmlns="" xmlns:a14="http://schemas.microsoft.com/office/drawing/2010/main" val="0"/>
              </a:ext>
            </a:extLst>
          </a:blip>
          <a:stretch>
            <a:fillRect/>
          </a:stretch>
        </p:blipFill>
        <p:spPr>
          <a:xfrm>
            <a:off x="11013413" y="-43271"/>
            <a:ext cx="1178587" cy="486615"/>
          </a:xfrm>
          <a:prstGeom prst="rect">
            <a:avLst/>
          </a:prstGeom>
        </p:spPr>
      </p:pic>
    </p:spTree>
    <p:extLst>
      <p:ext uri="{BB962C8B-B14F-4D97-AF65-F5344CB8AC3E}">
        <p14:creationId xmlns="" xmlns:p14="http://schemas.microsoft.com/office/powerpoint/2010/main" val="2069560336"/>
      </p:ext>
    </p:extLst>
  </p:cSld>
  <p:clrMap bg1="lt1" tx1="dk1" bg2="lt2" tx2="dk2" accent1="accent1" accent2="accent2" accent3="accent3" accent4="accent4" accent5="accent5" accent6="accent6" hlink="hlink" folHlink="folHlink"/>
  <p:sldLayoutIdLst>
    <p:sldLayoutId id="2147484036" r:id="rId1"/>
    <p:sldLayoutId id="2147484037" r:id="rId2"/>
    <p:sldLayoutId id="2147484038" r:id="rId3"/>
    <p:sldLayoutId id="2147484039" r:id="rId4"/>
    <p:sldLayoutId id="2147484040" r:id="rId5"/>
    <p:sldLayoutId id="2147484041" r:id="rId6"/>
    <p:sldLayoutId id="2147484042" r:id="rId7"/>
    <p:sldLayoutId id="2147484043" r:id="rId8"/>
    <p:sldLayoutId id="2147484044" r:id="rId9"/>
    <p:sldLayoutId id="2147484045" r:id="rId10"/>
    <p:sldLayoutId id="214748404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lang="en-US"/>
              <a:t>Click to edit Master title style</a:t>
            </a:r>
            <a:endParaRPr lang="en-US" dirty="0"/>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2"/>
          </p:nvPr>
        </p:nvSpPr>
        <p:spPr>
          <a:xfrm>
            <a:off x="8534400" y="6356350"/>
            <a:ext cx="3052064" cy="365760"/>
          </a:xfrm>
          <a:prstGeom prst="rect">
            <a:avLst/>
          </a:prstGeom>
        </p:spPr>
        <p:txBody>
          <a:bodyPr vert="horz"/>
          <a:lstStyle>
            <a:lvl1pPr algn="r">
              <a:defRPr sz="1400">
                <a:solidFill>
                  <a:schemeClr val="tx2"/>
                </a:solidFill>
              </a:defRPr>
            </a:lvl1pPr>
          </a:lstStyle>
          <a:p>
            <a:fld id="{19760C7E-BAE1-451A-9521-C5C8362485D3}" type="datetime1">
              <a:rPr lang="en-US" smtClean="0"/>
              <a:pPr/>
              <a:t>1/7/2021</a:t>
            </a:fld>
            <a:endParaRPr lang="en-US" dirty="0"/>
          </a:p>
        </p:txBody>
      </p:sp>
      <p:sp>
        <p:nvSpPr>
          <p:cNvPr id="3" name="Footer Placeholder 2"/>
          <p:cNvSpPr>
            <a:spLocks noGrp="1"/>
          </p:cNvSpPr>
          <p:nvPr>
            <p:ph type="ftr" sz="quarter" idx="3"/>
          </p:nvPr>
        </p:nvSpPr>
        <p:spPr>
          <a:xfrm>
            <a:off x="3864864" y="6356350"/>
            <a:ext cx="4673600" cy="365760"/>
          </a:xfrm>
          <a:prstGeom prst="rect">
            <a:avLst/>
          </a:prstGeom>
        </p:spPr>
        <p:txBody>
          <a:bodyPr vert="horz"/>
          <a:lstStyle>
            <a:lvl1pPr algn="ctr">
              <a:defRPr sz="1400">
                <a:solidFill>
                  <a:schemeClr val="tx2"/>
                </a:solidFill>
              </a:defRPr>
            </a:lvl1pPr>
          </a:lstStyle>
          <a:p>
            <a:r>
              <a:rPr lang="en-US"/>
              <a:t>ptrainingbyam@gmail.com</a:t>
            </a:r>
            <a:endParaRPr lang="en-US" dirty="0"/>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a:defRPr sz="1400" b="0">
                <a:solidFill>
                  <a:srgbClr val="002060"/>
                </a:solidFill>
              </a:defRPr>
            </a:lvl1pPr>
          </a:lstStyle>
          <a:p>
            <a:fld id="{D4B5ADC2-7248-4799-8E52-477E151C3EE9}" type="slidenum">
              <a:rPr lang="en-US" smtClean="0"/>
              <a:pPr/>
              <a:t>‹#›</a:t>
            </a:fld>
            <a:endParaRPr lang="en-US" sz="1600"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p>
        </p:txBody>
      </p:sp>
      <p:sp>
        <p:nvSpPr>
          <p:cNvPr id="10" name="Shap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Tree>
    <p:extLst>
      <p:ext uri="{BB962C8B-B14F-4D97-AF65-F5344CB8AC3E}">
        <p14:creationId xmlns="" xmlns:p14="http://schemas.microsoft.com/office/powerpoint/2010/main" val="1245585651"/>
      </p:ext>
    </p:extLst>
  </p:cSld>
  <p:clrMap bg1="lt1" tx1="dk1" bg2="lt2" tx2="dk2" accent1="accent1" accent2="accent2" accent3="accent3" accent4="accent4" accent5="accent5" accent6="accent6" hlink="hlink" folHlink="folHlink"/>
  <p:sldLayoutIdLst>
    <p:sldLayoutId id="2147484060" r:id="rId1"/>
    <p:sldLayoutId id="2147484061" r:id="rId2"/>
    <p:sldLayoutId id="2147484062" r:id="rId3"/>
    <p:sldLayoutId id="2147484063" r:id="rId4"/>
    <p:sldLayoutId id="2147484064" r:id="rId5"/>
    <p:sldLayoutId id="2147484065" r:id="rId6"/>
    <p:sldLayoutId id="2147484066" r:id="rId7"/>
    <p:sldLayoutId id="2147484067" r:id="rId8"/>
    <p:sldLayoutId id="2147484068" r:id="rId9"/>
    <p:sldLayoutId id="2147484069" r:id="rId10"/>
    <p:sldLayoutId id="2147484070" r:id="rId11"/>
  </p:sldLayoutIdLst>
  <p:hf hdr="0"/>
  <p:txStyles>
    <p:titleStyle>
      <a:lvl1pPr algn="l" rtl="0" eaLnBrk="1" latinLnBrk="0" hangingPunct="1">
        <a:spcBef>
          <a:spcPct val="0"/>
        </a:spcBef>
        <a:buNone/>
        <a:defRPr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lang="en-US" sz="1200" kern="1200" smtClean="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4.xml"/><Relationship Id="rId5" Type="http://schemas.openxmlformats.org/officeDocument/2006/relationships/image" Target="../media/image18.jpeg"/><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www.digitalocean.com/community/tutorials/how-to-construct-classes-and-define-objects-in-python-3"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gif"/><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6"/>
          <p:cNvSpPr txBox="1"/>
          <p:nvPr/>
        </p:nvSpPr>
        <p:spPr>
          <a:xfrm>
            <a:off x="4762179" y="973997"/>
            <a:ext cx="3740554" cy="2215991"/>
          </a:xfrm>
          <a:prstGeom prst="rect">
            <a:avLst/>
          </a:prstGeom>
        </p:spPr>
        <p:txBody>
          <a:bodyPr vert="horz" wrap="square" lIns="0" tIns="0" rIns="0" bIns="0" rtlCol="0">
            <a:spAutoFit/>
          </a:bodyPr>
          <a:lstStyle/>
          <a:p>
            <a:pPr marL="2976718" marR="6096" lvl="0" indent="-2962241" algn="l" defTabSz="457200" rtl="0" eaLnBrk="1" fontAlgn="auto" latinLnBrk="0" hangingPunct="1">
              <a:lnSpc>
                <a:spcPct val="100000"/>
              </a:lnSpc>
              <a:spcBef>
                <a:spcPts val="0"/>
              </a:spcBef>
              <a:spcAft>
                <a:spcPts val="0"/>
              </a:spcAft>
              <a:buClrTx/>
              <a:buSzTx/>
              <a:buFontTx/>
              <a:buNone/>
              <a:tabLst/>
              <a:defRPr/>
            </a:pPr>
            <a:r>
              <a:rPr kumimoji="0" lang="en-US" sz="7200" b="1" i="0" u="none" strike="noStrike" kern="1200" cap="none" spc="-24" normalizeH="0" baseline="0" noProof="0" dirty="0">
                <a:ln>
                  <a:noFill/>
                </a:ln>
                <a:solidFill>
                  <a:srgbClr val="808080"/>
                </a:solidFill>
                <a:effectLst/>
                <a:uLnTx/>
                <a:uFillTx/>
                <a:latin typeface="Times New Roman"/>
                <a:ea typeface="+mn-ea"/>
                <a:cs typeface="Times New Roman"/>
              </a:rPr>
              <a:t>Python </a:t>
            </a:r>
          </a:p>
          <a:p>
            <a:pPr marL="2976718" marR="6096" lvl="0" indent="-2962241" algn="l" defTabSz="457200" rtl="0" eaLnBrk="1" fontAlgn="auto" latinLnBrk="0" hangingPunct="1">
              <a:lnSpc>
                <a:spcPct val="100000"/>
              </a:lnSpc>
              <a:spcBef>
                <a:spcPts val="0"/>
              </a:spcBef>
              <a:spcAft>
                <a:spcPts val="0"/>
              </a:spcAft>
              <a:buClrTx/>
              <a:buSzTx/>
              <a:buFontTx/>
              <a:buNone/>
              <a:tabLst/>
              <a:defRPr/>
            </a:pPr>
            <a:endParaRPr kumimoji="0" lang="en-US" sz="7200" b="1" i="0" u="none" strike="noStrike" kern="1200" cap="none" spc="-24" normalizeH="0" baseline="0" noProof="0" dirty="0">
              <a:ln>
                <a:noFill/>
              </a:ln>
              <a:solidFill>
                <a:srgbClr val="808080"/>
              </a:solidFill>
              <a:effectLst/>
              <a:uLnTx/>
              <a:uFillTx/>
              <a:latin typeface="Times New Roman"/>
              <a:ea typeface="+mn-ea"/>
              <a:cs typeface="Times New Roman"/>
            </a:endParaRPr>
          </a:p>
        </p:txBody>
      </p:sp>
      <p:pic>
        <p:nvPicPr>
          <p:cNvPr id="5" name="Picture 4" descr="A close up of a sign&#10;&#10;Description generated with very high confidence">
            <a:extLst>
              <a:ext uri="{FF2B5EF4-FFF2-40B4-BE49-F238E27FC236}">
                <a16:creationId xmlns="" xmlns:a16="http://schemas.microsoft.com/office/drawing/2014/main" id="{AB69C725-CF0E-46F3-9107-0141EB2B9B02}"/>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084842" y="2612571"/>
            <a:ext cx="6380703" cy="2634466"/>
          </a:xfrm>
          <a:prstGeom prst="rect">
            <a:avLst/>
          </a:prstGeom>
        </p:spPr>
      </p:pic>
    </p:spTree>
    <p:extLst>
      <p:ext uri="{BB962C8B-B14F-4D97-AF65-F5344CB8AC3E}">
        <p14:creationId xmlns="" xmlns:p14="http://schemas.microsoft.com/office/powerpoint/2010/main" val="40253904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853440"/>
            <a:ext cx="11582400" cy="5710906"/>
          </a:xfrm>
        </p:spPr>
        <p:txBody>
          <a:bodyPr>
            <a:normAutofit fontScale="92500" lnSpcReduction="20000"/>
          </a:bodyPr>
          <a:lstStyle/>
          <a:p>
            <a:pPr marL="0" indent="0">
              <a:buNone/>
            </a:pPr>
            <a:r>
              <a:rPr lang="en-US" sz="2000" dirty="0"/>
              <a:t>&gt;&gt;&gt; class Callback:</a:t>
            </a:r>
          </a:p>
          <a:p>
            <a:pPr marL="0" indent="0">
              <a:buNone/>
            </a:pPr>
            <a:r>
              <a:rPr lang="en-US" sz="2000" dirty="0"/>
              <a:t>...   def __init__(self, color):</a:t>
            </a:r>
          </a:p>
          <a:p>
            <a:pPr marL="0" indent="0">
              <a:buNone/>
            </a:pPr>
            <a:r>
              <a:rPr lang="en-US" sz="2000" dirty="0"/>
              <a:t>...     </a:t>
            </a:r>
            <a:r>
              <a:rPr lang="en-US" sz="2000" dirty="0" err="1"/>
              <a:t>self.color</a:t>
            </a:r>
            <a:r>
              <a:rPr lang="en-US" sz="2000" dirty="0"/>
              <a:t> = color</a:t>
            </a:r>
          </a:p>
          <a:p>
            <a:pPr marL="0" indent="0">
              <a:buNone/>
            </a:pPr>
            <a:r>
              <a:rPr lang="en-US" sz="2000" dirty="0"/>
              <a:t>...   def </a:t>
            </a:r>
            <a:r>
              <a:rPr lang="en-US" sz="2000" dirty="0" err="1"/>
              <a:t>changeColor</a:t>
            </a:r>
            <a:r>
              <a:rPr lang="en-US" sz="2000" dirty="0"/>
              <a:t>(self):</a:t>
            </a:r>
          </a:p>
          <a:p>
            <a:pPr marL="0" indent="0">
              <a:buNone/>
            </a:pPr>
            <a:r>
              <a:rPr lang="en-US" sz="2000" dirty="0"/>
              <a:t>...     print(</a:t>
            </a:r>
            <a:r>
              <a:rPr lang="en-US" sz="2000" dirty="0" err="1"/>
              <a:t>self.color</a:t>
            </a:r>
            <a:r>
              <a:rPr lang="en-US" sz="2000" dirty="0"/>
              <a:t>)</a:t>
            </a:r>
          </a:p>
          <a:p>
            <a:pPr marL="0" indent="0">
              <a:buNone/>
            </a:pPr>
            <a:r>
              <a:rPr lang="en-US" sz="2000" dirty="0"/>
              <a:t>... </a:t>
            </a:r>
            <a:r>
              <a:rPr lang="en-US" sz="2000" dirty="0" smtClean="0"/>
              <a:t>&gt;&gt;&gt; </a:t>
            </a:r>
            <a:r>
              <a:rPr lang="en-US" sz="2000" dirty="0" err="1"/>
              <a:t>obj</a:t>
            </a:r>
            <a:r>
              <a:rPr lang="en-US" sz="2000" dirty="0"/>
              <a:t> = Callback('red')</a:t>
            </a:r>
          </a:p>
          <a:p>
            <a:pPr marL="0" indent="0">
              <a:buNone/>
            </a:pPr>
            <a:r>
              <a:rPr lang="en-US" sz="2000" dirty="0"/>
              <a:t>&gt;&gt;&gt; </a:t>
            </a:r>
            <a:r>
              <a:rPr lang="en-US" sz="2000" dirty="0" err="1"/>
              <a:t>cb</a:t>
            </a:r>
            <a:r>
              <a:rPr lang="en-US" sz="2000" dirty="0"/>
              <a:t> = </a:t>
            </a:r>
            <a:r>
              <a:rPr lang="en-US" sz="2000" dirty="0" err="1" smtClean="0"/>
              <a:t>obj.changeColor</a:t>
            </a:r>
            <a:r>
              <a:rPr lang="en-US" sz="2000" dirty="0" smtClean="0"/>
              <a:t>()</a:t>
            </a:r>
          </a:p>
          <a:p>
            <a:pPr marL="0" indent="0">
              <a:buNone/>
            </a:pPr>
            <a:r>
              <a:rPr lang="en-US" b="1" dirty="0"/>
              <a:t>Unbound method (class call</a:t>
            </a:r>
            <a:r>
              <a:rPr lang="en-US" b="1" dirty="0" smtClean="0"/>
              <a:t>)</a:t>
            </a:r>
            <a:r>
              <a:rPr lang="en-US" dirty="0" smtClean="0"/>
              <a:t>: </a:t>
            </a:r>
            <a:r>
              <a:rPr lang="en-US" dirty="0"/>
              <a:t>Accessing a function attribute of a class by qualifying the class returns an </a:t>
            </a:r>
            <a:r>
              <a:rPr lang="en-US" dirty="0" smtClean="0"/>
              <a:t>unbound </a:t>
            </a:r>
            <a:r>
              <a:rPr lang="en-US" dirty="0"/>
              <a:t>method </a:t>
            </a:r>
            <a:r>
              <a:rPr lang="en-US" dirty="0" smtClean="0"/>
              <a:t>object. </a:t>
            </a:r>
          </a:p>
          <a:p>
            <a:pPr marL="0" indent="0">
              <a:buNone/>
            </a:pPr>
            <a:r>
              <a:rPr lang="en-US" sz="2000" dirty="0" smtClean="0"/>
              <a:t>class </a:t>
            </a:r>
            <a:r>
              <a:rPr lang="en-US" sz="2000" dirty="0"/>
              <a:t>B(object):</a:t>
            </a:r>
          </a:p>
          <a:p>
            <a:pPr marL="0" indent="0">
              <a:buNone/>
            </a:pPr>
            <a:r>
              <a:rPr lang="en-US" sz="2000" dirty="0"/>
              <a:t>  def first(self):</a:t>
            </a:r>
          </a:p>
          <a:p>
            <a:pPr marL="0" indent="0">
              <a:buNone/>
            </a:pPr>
            <a:r>
              <a:rPr lang="en-US" sz="2000" dirty="0"/>
              <a:t>    print("First method called")</a:t>
            </a:r>
          </a:p>
          <a:p>
            <a:pPr marL="0" indent="0">
              <a:buNone/>
            </a:pPr>
            <a:r>
              <a:rPr lang="en-US" sz="2000" dirty="0"/>
              <a:t>  def second():</a:t>
            </a:r>
          </a:p>
          <a:p>
            <a:pPr marL="0" indent="0">
              <a:buNone/>
            </a:pPr>
            <a:r>
              <a:rPr lang="en-US" sz="2000" dirty="0"/>
              <a:t>    print("Second method called")</a:t>
            </a:r>
          </a:p>
          <a:p>
            <a:pPr marL="0" indent="0">
              <a:buNone/>
            </a:pPr>
            <a:r>
              <a:rPr lang="en-US" sz="2000" dirty="0" err="1"/>
              <a:t>ob</a:t>
            </a:r>
            <a:r>
              <a:rPr lang="en-US" sz="2000" dirty="0"/>
              <a:t> = B()</a:t>
            </a:r>
          </a:p>
          <a:p>
            <a:pPr marL="0" indent="0">
              <a:buNone/>
            </a:pPr>
            <a:r>
              <a:rPr lang="en-US" sz="2000" dirty="0" err="1"/>
              <a:t>B.first</a:t>
            </a:r>
            <a:r>
              <a:rPr lang="en-US" sz="2000" dirty="0"/>
              <a:t>(</a:t>
            </a:r>
            <a:r>
              <a:rPr lang="en-US" sz="2000" dirty="0" err="1"/>
              <a:t>ob</a:t>
            </a:r>
            <a:r>
              <a:rPr lang="en-US" sz="2000" dirty="0"/>
              <a:t>)</a:t>
            </a:r>
          </a:p>
        </p:txBody>
      </p:sp>
      <p:sp>
        <p:nvSpPr>
          <p:cNvPr id="9" name="Title 1"/>
          <p:cNvSpPr>
            <a:spLocks noGrp="1"/>
          </p:cNvSpPr>
          <p:nvPr>
            <p:ph type="title"/>
          </p:nvPr>
        </p:nvSpPr>
        <p:spPr>
          <a:xfrm>
            <a:off x="0" y="0"/>
            <a:ext cx="10907486" cy="511617"/>
          </a:xfrm>
        </p:spPr>
        <p:txBody>
          <a:bodyPr>
            <a:noAutofit/>
          </a:bodyPr>
          <a:lstStyle/>
          <a:p>
            <a:r>
              <a:rPr lang="en-US" sz="3600" b="1" dirty="0" smtClean="0">
                <a:solidFill>
                  <a:srgbClr val="FFC000"/>
                </a:solidFill>
              </a:rPr>
              <a:t>Bound &amp; Unbound Method Calls</a:t>
            </a:r>
            <a:endParaRPr lang="en-US" sz="3600" b="1" dirty="0">
              <a:solidFill>
                <a:srgbClr val="FFC000"/>
              </a:solidFill>
            </a:endParaRPr>
          </a:p>
        </p:txBody>
      </p:sp>
    </p:spTree>
    <p:extLst>
      <p:ext uri="{BB962C8B-B14F-4D97-AF65-F5344CB8AC3E}">
        <p14:creationId xmlns:p14="http://schemas.microsoft.com/office/powerpoint/2010/main" xmlns="" val="4072612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853440"/>
            <a:ext cx="11582400" cy="5710906"/>
          </a:xfrm>
        </p:spPr>
        <p:txBody>
          <a:bodyPr>
            <a:normAutofit/>
          </a:bodyPr>
          <a:lstStyle/>
          <a:p>
            <a:pPr>
              <a:buFont typeface="Wingdings" panose="05000000000000000000" pitchFamily="2" charset="2"/>
              <a:buChar char="§"/>
            </a:pPr>
            <a:r>
              <a:rPr lang="en-US" i="1" dirty="0"/>
              <a:t> </a:t>
            </a:r>
            <a:r>
              <a:rPr lang="en-US" i="1" dirty="0" smtClean="0"/>
              <a:t>What is an attribute of an object ?</a:t>
            </a:r>
          </a:p>
          <a:p>
            <a:pPr>
              <a:buFont typeface="Wingdings" panose="05000000000000000000" pitchFamily="2" charset="2"/>
              <a:buChar char="§"/>
            </a:pPr>
            <a:r>
              <a:rPr lang="en-US" i="1" dirty="0" smtClean="0"/>
              <a:t> Well </a:t>
            </a:r>
            <a:r>
              <a:rPr lang="en-US" i="1" dirty="0"/>
              <a:t>these are </a:t>
            </a:r>
          </a:p>
          <a:p>
            <a:pPr marL="0" indent="0">
              <a:buNone/>
            </a:pPr>
            <a:endParaRPr lang="en-US" sz="2600" dirty="0" smtClean="0"/>
          </a:p>
          <a:p>
            <a:pPr marL="0" indent="0">
              <a:buNone/>
            </a:pPr>
            <a:endParaRPr lang="en-US" sz="2600" dirty="0"/>
          </a:p>
        </p:txBody>
      </p:sp>
      <p:sp>
        <p:nvSpPr>
          <p:cNvPr id="9" name="Title 1"/>
          <p:cNvSpPr>
            <a:spLocks noGrp="1"/>
          </p:cNvSpPr>
          <p:nvPr>
            <p:ph type="title"/>
          </p:nvPr>
        </p:nvSpPr>
        <p:spPr>
          <a:xfrm>
            <a:off x="0" y="0"/>
            <a:ext cx="10907486" cy="511617"/>
          </a:xfrm>
        </p:spPr>
        <p:txBody>
          <a:bodyPr>
            <a:noAutofit/>
          </a:bodyPr>
          <a:lstStyle/>
          <a:p>
            <a:r>
              <a:rPr lang="en-US" sz="3600" b="1" dirty="0" smtClean="0">
                <a:solidFill>
                  <a:srgbClr val="FFC000"/>
                </a:solidFill>
              </a:rPr>
              <a:t>Initializing attributes</a:t>
            </a:r>
            <a:endParaRPr lang="en-US" sz="3600" b="1" dirty="0">
              <a:solidFill>
                <a:srgbClr val="FFC00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86752" y="2054542"/>
            <a:ext cx="2619375" cy="174307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072890" y="3147060"/>
            <a:ext cx="2857500" cy="16002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745730" y="4152900"/>
            <a:ext cx="2857500" cy="16002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1128712" y="4562475"/>
            <a:ext cx="2466975" cy="1847850"/>
          </a:xfrm>
          <a:prstGeom prst="rect">
            <a:avLst/>
          </a:prstGeom>
        </p:spPr>
      </p:pic>
    </p:spTree>
    <p:extLst>
      <p:ext uri="{BB962C8B-B14F-4D97-AF65-F5344CB8AC3E}">
        <p14:creationId xmlns:p14="http://schemas.microsoft.com/office/powerpoint/2010/main" xmlns="" val="2846884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59080" y="731520"/>
            <a:ext cx="11628120" cy="5832826"/>
          </a:xfrm>
        </p:spPr>
        <p:txBody>
          <a:bodyPr>
            <a:normAutofit lnSpcReduction="10000"/>
          </a:bodyPr>
          <a:lstStyle/>
          <a:p>
            <a:pPr>
              <a:buFont typeface="Wingdings" panose="05000000000000000000" pitchFamily="2" charset="2"/>
              <a:buChar char="§"/>
            </a:pPr>
            <a:r>
              <a:rPr lang="en-US" sz="2600" dirty="0" smtClean="0"/>
              <a:t> Remember the ceil method we used in one of our sessions?</a:t>
            </a:r>
          </a:p>
          <a:p>
            <a:pPr marL="0" indent="0">
              <a:buNone/>
            </a:pPr>
            <a:r>
              <a:rPr lang="en-US" sz="2600" dirty="0"/>
              <a:t>&gt;&gt;&gt; import math</a:t>
            </a:r>
          </a:p>
          <a:p>
            <a:pPr marL="0" indent="0">
              <a:buNone/>
            </a:pPr>
            <a:r>
              <a:rPr lang="en-US" sz="2600" dirty="0"/>
              <a:t>&gt;&gt;&gt; </a:t>
            </a:r>
            <a:r>
              <a:rPr lang="en-US" sz="2600" dirty="0" err="1"/>
              <a:t>math.ceil</a:t>
            </a:r>
            <a:r>
              <a:rPr lang="en-US" sz="2600" dirty="0"/>
              <a:t>(1.5)</a:t>
            </a:r>
          </a:p>
          <a:p>
            <a:pPr marL="0" indent="0">
              <a:buNone/>
            </a:pPr>
            <a:r>
              <a:rPr lang="en-US" sz="2600" dirty="0" smtClean="0"/>
              <a:t>2</a:t>
            </a:r>
          </a:p>
          <a:p>
            <a:pPr>
              <a:buFont typeface="Wingdings" panose="05000000000000000000" pitchFamily="2" charset="2"/>
              <a:buChar char="§"/>
            </a:pPr>
            <a:r>
              <a:rPr lang="en-US" sz="2600" dirty="0" smtClean="0"/>
              <a:t>What did we do here? We passed an attribute to a method.</a:t>
            </a:r>
          </a:p>
          <a:p>
            <a:pPr>
              <a:buFont typeface="Wingdings" panose="05000000000000000000" pitchFamily="2" charset="2"/>
              <a:buChar char="§"/>
            </a:pPr>
            <a:r>
              <a:rPr lang="en-US" sz="2600" dirty="0"/>
              <a:t> </a:t>
            </a:r>
            <a:r>
              <a:rPr lang="en-US" sz="2600" dirty="0" smtClean="0"/>
              <a:t>Whenever a Object is  to be created, and we have to define some properties for it, we initialize these attributes by means of an </a:t>
            </a:r>
            <a:r>
              <a:rPr lang="en-US" sz="2600" b="1" i="1" dirty="0" smtClean="0"/>
              <a:t>__init__</a:t>
            </a:r>
            <a:r>
              <a:rPr lang="en-US" sz="2600" dirty="0" smtClean="0"/>
              <a:t> method.</a:t>
            </a:r>
          </a:p>
          <a:p>
            <a:pPr>
              <a:buFont typeface="Wingdings" panose="05000000000000000000" pitchFamily="2" charset="2"/>
              <a:buChar char="§"/>
            </a:pPr>
            <a:r>
              <a:rPr lang="en-US" sz="2600" dirty="0" smtClean="0"/>
              <a:t>This is also known as </a:t>
            </a:r>
            <a:r>
              <a:rPr lang="en-US" sz="2600" b="1" dirty="0" smtClean="0"/>
              <a:t>CONSTRUCTOR</a:t>
            </a:r>
            <a:r>
              <a:rPr lang="en-US" sz="2600" dirty="0" smtClean="0"/>
              <a:t> Method.</a:t>
            </a:r>
          </a:p>
          <a:p>
            <a:pPr>
              <a:buFont typeface="Wingdings" panose="05000000000000000000" pitchFamily="2" charset="2"/>
              <a:buChar char="§"/>
            </a:pPr>
            <a:r>
              <a:rPr lang="en-US" sz="2600" dirty="0"/>
              <a:t> </a:t>
            </a:r>
            <a:r>
              <a:rPr lang="en-US" sz="2600" dirty="0" smtClean="0"/>
              <a:t>It is usually the first  definition of a Class.</a:t>
            </a:r>
          </a:p>
          <a:p>
            <a:pPr>
              <a:buFont typeface="Wingdings" panose="05000000000000000000" pitchFamily="2" charset="2"/>
              <a:buChar char="§"/>
            </a:pPr>
            <a:r>
              <a:rPr lang="en-US" sz="2600" dirty="0" smtClean="0"/>
              <a:t>Looks something like this </a:t>
            </a:r>
          </a:p>
          <a:p>
            <a:pPr marL="0" indent="0">
              <a:buNone/>
            </a:pPr>
            <a:r>
              <a:rPr lang="en-US" sz="2600" dirty="0" smtClean="0"/>
              <a:t>class </a:t>
            </a:r>
            <a:r>
              <a:rPr lang="en-US" sz="2600" dirty="0"/>
              <a:t>Shark:</a:t>
            </a:r>
          </a:p>
          <a:p>
            <a:pPr marL="0" indent="0">
              <a:buNone/>
            </a:pPr>
            <a:r>
              <a:rPr lang="en-US" sz="2600" dirty="0"/>
              <a:t>    def __init__(self):</a:t>
            </a:r>
          </a:p>
          <a:p>
            <a:pPr marL="0" indent="0">
              <a:buNone/>
            </a:pPr>
            <a:r>
              <a:rPr lang="en-US" sz="2600" dirty="0"/>
              <a:t>        print("This is the constructor method.")</a:t>
            </a:r>
          </a:p>
        </p:txBody>
      </p:sp>
      <p:sp>
        <p:nvSpPr>
          <p:cNvPr id="9" name="Title 1"/>
          <p:cNvSpPr>
            <a:spLocks noGrp="1"/>
          </p:cNvSpPr>
          <p:nvPr>
            <p:ph type="title"/>
          </p:nvPr>
        </p:nvSpPr>
        <p:spPr>
          <a:xfrm>
            <a:off x="97960" y="287395"/>
            <a:ext cx="5715011" cy="522504"/>
          </a:xfrm>
        </p:spPr>
        <p:txBody>
          <a:bodyPr>
            <a:noAutofit/>
          </a:bodyPr>
          <a:lstStyle/>
          <a:p>
            <a:r>
              <a:rPr lang="en-US" sz="3600" b="1" dirty="0" smtClean="0">
                <a:solidFill>
                  <a:srgbClr val="FFC000"/>
                </a:solidFill>
              </a:rPr>
              <a:t>Initializing attributes</a:t>
            </a:r>
            <a:endParaRPr lang="en-US" sz="3600" b="1" dirty="0">
              <a:solidFill>
                <a:srgbClr val="FFC000"/>
              </a:solidFill>
            </a:endParaRPr>
          </a:p>
        </p:txBody>
      </p:sp>
    </p:spTree>
    <p:extLst>
      <p:ext uri="{BB962C8B-B14F-4D97-AF65-F5344CB8AC3E}">
        <p14:creationId xmlns:p14="http://schemas.microsoft.com/office/powerpoint/2010/main" xmlns="" val="37477108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59080" y="731520"/>
            <a:ext cx="11628120" cy="5832826"/>
          </a:xfrm>
        </p:spPr>
        <p:txBody>
          <a:bodyPr>
            <a:normAutofit/>
          </a:bodyPr>
          <a:lstStyle/>
          <a:p>
            <a:pPr>
              <a:buFont typeface="Wingdings" panose="05000000000000000000" pitchFamily="2" charset="2"/>
              <a:buChar char="§"/>
            </a:pPr>
            <a:r>
              <a:rPr lang="en-US" sz="2600" dirty="0" smtClean="0"/>
              <a:t>Now, we want to assign a name to the Shark , instead of saying things like “The Shark”.</a:t>
            </a:r>
          </a:p>
          <a:p>
            <a:pPr>
              <a:buFont typeface="Wingdings" panose="05000000000000000000" pitchFamily="2" charset="2"/>
              <a:buChar char="§"/>
            </a:pPr>
            <a:r>
              <a:rPr lang="en-US" sz="2600" dirty="0" smtClean="0"/>
              <a:t>We will create two Sharks , “Jai”, “</a:t>
            </a:r>
            <a:r>
              <a:rPr lang="en-US" sz="2600" dirty="0" err="1" smtClean="0"/>
              <a:t>Veeru</a:t>
            </a:r>
            <a:r>
              <a:rPr lang="en-US" sz="2600" dirty="0" smtClean="0"/>
              <a:t>” </a:t>
            </a:r>
            <a:r>
              <a:rPr lang="en-US" sz="2600" dirty="0" smtClean="0">
                <a:sym typeface="Wingdings" panose="05000000000000000000" pitchFamily="2" charset="2"/>
              </a:rPr>
              <a:t></a:t>
            </a:r>
          </a:p>
          <a:p>
            <a:pPr marL="0" indent="0">
              <a:buNone/>
            </a:pPr>
            <a:endParaRPr lang="en-US" sz="2600" dirty="0" smtClean="0"/>
          </a:p>
          <a:p>
            <a:pPr marL="0" indent="0">
              <a:buNone/>
            </a:pPr>
            <a:r>
              <a:rPr lang="en-US" sz="2600" b="1" u="sng" dirty="0" smtClean="0"/>
              <a:t>Try and  Learn :-</a:t>
            </a:r>
          </a:p>
          <a:p>
            <a:pPr>
              <a:buFont typeface="Wingdings" panose="05000000000000000000" pitchFamily="2" charset="2"/>
              <a:buChar char="Ø"/>
            </a:pPr>
            <a:r>
              <a:rPr lang="en-US" sz="2600" dirty="0"/>
              <a:t> </a:t>
            </a:r>
            <a:r>
              <a:rPr lang="en-US" sz="2600" dirty="0" smtClean="0"/>
              <a:t> Create two Sharks Jai and </a:t>
            </a:r>
            <a:r>
              <a:rPr lang="en-US" sz="2600" dirty="0" err="1" smtClean="0"/>
              <a:t>Veeru</a:t>
            </a:r>
            <a:r>
              <a:rPr lang="en-US" sz="2600" dirty="0" smtClean="0"/>
              <a:t>, and print out the following by calling the </a:t>
            </a:r>
            <a:br>
              <a:rPr lang="en-US" sz="2600" dirty="0" smtClean="0"/>
            </a:br>
            <a:r>
              <a:rPr lang="en-US" sz="2600" dirty="0" smtClean="0"/>
              <a:t>  methods </a:t>
            </a:r>
            <a:r>
              <a:rPr lang="en-US" sz="2600" b="1" dirty="0" smtClean="0"/>
              <a:t>swim()</a:t>
            </a:r>
            <a:r>
              <a:rPr lang="en-US" sz="2600" dirty="0" smtClean="0"/>
              <a:t> and </a:t>
            </a:r>
            <a:r>
              <a:rPr lang="en-US" sz="2600" b="1" dirty="0" smtClean="0"/>
              <a:t>be_awesome()</a:t>
            </a:r>
            <a:r>
              <a:rPr lang="en-US" sz="2600" dirty="0" smtClean="0"/>
              <a:t> :-</a:t>
            </a:r>
          </a:p>
          <a:p>
            <a:pPr>
              <a:buFont typeface="Wingdings" panose="05000000000000000000" pitchFamily="2" charset="2"/>
              <a:buChar char="§"/>
            </a:pPr>
            <a:r>
              <a:rPr lang="en-US" sz="2600" dirty="0" smtClean="0"/>
              <a:t>Jai is Swimming</a:t>
            </a:r>
          </a:p>
          <a:p>
            <a:pPr>
              <a:buFont typeface="Wingdings" panose="05000000000000000000" pitchFamily="2" charset="2"/>
              <a:buChar char="§"/>
            </a:pPr>
            <a:r>
              <a:rPr lang="en-US" sz="2600" dirty="0"/>
              <a:t> </a:t>
            </a:r>
            <a:r>
              <a:rPr lang="en-US" sz="2600" dirty="0" smtClean="0"/>
              <a:t> </a:t>
            </a:r>
            <a:r>
              <a:rPr lang="en-US" sz="2600" dirty="0" err="1" smtClean="0"/>
              <a:t>Veeru</a:t>
            </a:r>
            <a:r>
              <a:rPr lang="en-US" sz="2600" dirty="0" smtClean="0"/>
              <a:t> is being Awesome()</a:t>
            </a:r>
          </a:p>
          <a:p>
            <a:pPr marL="0" indent="0">
              <a:buNone/>
            </a:pPr>
            <a:r>
              <a:rPr lang="en-US" sz="2600" dirty="0" smtClean="0"/>
              <a:t>Hint :- To receive  an attribute apart from “self”, we modify the  __init__() method to receive the attribute </a:t>
            </a:r>
          </a:p>
          <a:p>
            <a:pPr marL="0" indent="0">
              <a:buNone/>
            </a:pPr>
            <a:r>
              <a:rPr lang="en-US" sz="2600" dirty="0"/>
              <a:t>	</a:t>
            </a:r>
            <a:r>
              <a:rPr lang="en-US" sz="2600" dirty="0" smtClean="0">
                <a:solidFill>
                  <a:srgbClr val="C00000"/>
                </a:solidFill>
              </a:rPr>
              <a:t>def __init__(</a:t>
            </a:r>
            <a:r>
              <a:rPr lang="en-US" sz="2600" dirty="0" err="1" smtClean="0">
                <a:solidFill>
                  <a:srgbClr val="C00000"/>
                </a:solidFill>
              </a:rPr>
              <a:t>self,name</a:t>
            </a:r>
            <a:r>
              <a:rPr lang="en-US" sz="2600" dirty="0" smtClean="0">
                <a:solidFill>
                  <a:srgbClr val="C00000"/>
                </a:solidFill>
              </a:rPr>
              <a:t>):</a:t>
            </a:r>
          </a:p>
          <a:p>
            <a:pPr marL="0" indent="0">
              <a:buNone/>
            </a:pPr>
            <a:r>
              <a:rPr lang="en-US" sz="2600" dirty="0"/>
              <a:t>	</a:t>
            </a:r>
            <a:r>
              <a:rPr lang="en-US" sz="2600" dirty="0" smtClean="0"/>
              <a:t>	self.name = name</a:t>
            </a:r>
            <a:endParaRPr lang="en-US" sz="2600" dirty="0"/>
          </a:p>
        </p:txBody>
      </p:sp>
      <p:sp>
        <p:nvSpPr>
          <p:cNvPr id="9" name="Title 1"/>
          <p:cNvSpPr>
            <a:spLocks noGrp="1"/>
          </p:cNvSpPr>
          <p:nvPr>
            <p:ph type="title"/>
          </p:nvPr>
        </p:nvSpPr>
        <p:spPr>
          <a:xfrm>
            <a:off x="0" y="0"/>
            <a:ext cx="5120640" cy="548640"/>
          </a:xfrm>
        </p:spPr>
        <p:txBody>
          <a:bodyPr>
            <a:noAutofit/>
          </a:bodyPr>
          <a:lstStyle/>
          <a:p>
            <a:r>
              <a:rPr lang="en-US" sz="3600" b="1" dirty="0" smtClean="0">
                <a:solidFill>
                  <a:srgbClr val="FFC000"/>
                </a:solidFill>
              </a:rPr>
              <a:t>Initializing attributes</a:t>
            </a:r>
            <a:endParaRPr lang="en-US" sz="3600" b="1" dirty="0">
              <a:solidFill>
                <a:srgbClr val="FFC000"/>
              </a:solidFill>
            </a:endParaRPr>
          </a:p>
        </p:txBody>
      </p:sp>
    </p:spTree>
    <p:extLst>
      <p:ext uri="{BB962C8B-B14F-4D97-AF65-F5344CB8AC3E}">
        <p14:creationId xmlns:p14="http://schemas.microsoft.com/office/powerpoint/2010/main" xmlns="" val="3782092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59080" y="731520"/>
            <a:ext cx="11628120" cy="5832826"/>
          </a:xfrm>
        </p:spPr>
        <p:txBody>
          <a:bodyPr>
            <a:normAutofit lnSpcReduction="10000"/>
          </a:bodyPr>
          <a:lstStyle/>
          <a:p>
            <a:pPr marL="0" indent="0" algn="r">
              <a:buNone/>
            </a:pPr>
            <a:r>
              <a:rPr lang="en-US" sz="2600" b="1" u="sng" dirty="0" smtClean="0"/>
              <a:t>Add , remove, modify Attributes of classes</a:t>
            </a:r>
            <a:r>
              <a:rPr lang="en-US" sz="2600" dirty="0" smtClean="0"/>
              <a:t> </a:t>
            </a:r>
          </a:p>
          <a:p>
            <a:pPr>
              <a:buFont typeface="Wingdings" panose="05000000000000000000" pitchFamily="2" charset="2"/>
              <a:buChar char="§"/>
            </a:pPr>
            <a:r>
              <a:rPr lang="en-US" sz="2600" dirty="0"/>
              <a:t> </a:t>
            </a:r>
            <a:r>
              <a:rPr lang="en-US" sz="2600" dirty="0" smtClean="0"/>
              <a:t>Instead of accessing attributes of a object,  we can use the following functions as </a:t>
            </a:r>
            <a:br>
              <a:rPr lang="en-US" sz="2600" dirty="0" smtClean="0"/>
            </a:br>
            <a:r>
              <a:rPr lang="en-US" sz="2600" dirty="0" smtClean="0"/>
              <a:t>  well :-</a:t>
            </a:r>
          </a:p>
          <a:p>
            <a:pPr lvl="1">
              <a:buFont typeface="Wingdings" panose="05000000000000000000" pitchFamily="2" charset="2"/>
              <a:buChar char="§"/>
            </a:pPr>
            <a:r>
              <a:rPr lang="en-US" dirty="0" smtClean="0"/>
              <a:t>The</a:t>
            </a:r>
            <a:r>
              <a:rPr lang="en-US" dirty="0"/>
              <a:t> </a:t>
            </a:r>
            <a:r>
              <a:rPr lang="en-US" b="1" dirty="0" err="1"/>
              <a:t>getattr</a:t>
            </a:r>
            <a:r>
              <a:rPr lang="en-US" b="1" dirty="0"/>
              <a:t>(</a:t>
            </a:r>
            <a:r>
              <a:rPr lang="en-US" b="1" dirty="0" err="1"/>
              <a:t>obj</a:t>
            </a:r>
            <a:r>
              <a:rPr lang="en-US" b="1" dirty="0"/>
              <a:t>, name[, default])</a:t>
            </a:r>
            <a:r>
              <a:rPr lang="en-US" dirty="0"/>
              <a:t> − to access the attribute of object.</a:t>
            </a:r>
          </a:p>
          <a:p>
            <a:pPr lvl="1">
              <a:buFont typeface="Wingdings" panose="05000000000000000000" pitchFamily="2" charset="2"/>
              <a:buChar char="§"/>
            </a:pPr>
            <a:r>
              <a:rPr lang="en-US" dirty="0"/>
              <a:t>The </a:t>
            </a:r>
            <a:r>
              <a:rPr lang="en-US" b="1" dirty="0" err="1"/>
              <a:t>hasattr</a:t>
            </a:r>
            <a:r>
              <a:rPr lang="en-US" b="1" dirty="0"/>
              <a:t>(</a:t>
            </a:r>
            <a:r>
              <a:rPr lang="en-US" b="1" dirty="0" err="1"/>
              <a:t>obj,name</a:t>
            </a:r>
            <a:r>
              <a:rPr lang="en-US" b="1" dirty="0"/>
              <a:t>)</a:t>
            </a:r>
            <a:r>
              <a:rPr lang="en-US" dirty="0"/>
              <a:t> − to check if an attribute exists or not.</a:t>
            </a:r>
          </a:p>
          <a:p>
            <a:pPr lvl="1">
              <a:buFont typeface="Wingdings" panose="05000000000000000000" pitchFamily="2" charset="2"/>
              <a:buChar char="§"/>
            </a:pPr>
            <a:r>
              <a:rPr lang="en-US" dirty="0"/>
              <a:t>The </a:t>
            </a:r>
            <a:r>
              <a:rPr lang="en-US" b="1" dirty="0" err="1"/>
              <a:t>setattr</a:t>
            </a:r>
            <a:r>
              <a:rPr lang="en-US" b="1" dirty="0"/>
              <a:t>(</a:t>
            </a:r>
            <a:r>
              <a:rPr lang="en-US" b="1" dirty="0" err="1"/>
              <a:t>obj,name,value</a:t>
            </a:r>
            <a:r>
              <a:rPr lang="en-US" b="1" dirty="0"/>
              <a:t>)</a:t>
            </a:r>
            <a:r>
              <a:rPr lang="en-US" dirty="0"/>
              <a:t> − to set an attribute. If attribute does not exist, then it would be created.</a:t>
            </a:r>
          </a:p>
          <a:p>
            <a:pPr lvl="1">
              <a:buFont typeface="Wingdings" panose="05000000000000000000" pitchFamily="2" charset="2"/>
              <a:buChar char="§"/>
            </a:pPr>
            <a:r>
              <a:rPr lang="en-US" dirty="0"/>
              <a:t> The </a:t>
            </a:r>
            <a:r>
              <a:rPr lang="en-US" b="1" dirty="0" err="1"/>
              <a:t>delattr</a:t>
            </a:r>
            <a:r>
              <a:rPr lang="en-US" b="1" dirty="0"/>
              <a:t>(</a:t>
            </a:r>
            <a:r>
              <a:rPr lang="en-US" b="1" dirty="0" err="1"/>
              <a:t>obj</a:t>
            </a:r>
            <a:r>
              <a:rPr lang="en-US" b="1" dirty="0"/>
              <a:t>, name)</a:t>
            </a:r>
            <a:r>
              <a:rPr lang="en-US" dirty="0"/>
              <a:t> − to delete an attribute</a:t>
            </a:r>
            <a:r>
              <a:rPr lang="en-US" dirty="0" smtClean="0"/>
              <a:t>.</a:t>
            </a:r>
            <a:endParaRPr lang="en-US" dirty="0"/>
          </a:p>
          <a:p>
            <a:pPr marL="457200" lvl="1" indent="0">
              <a:buNone/>
            </a:pPr>
            <a:endParaRPr lang="en-US" sz="1800" dirty="0"/>
          </a:p>
          <a:p>
            <a:pPr marL="0" indent="0">
              <a:buNone/>
            </a:pPr>
            <a:r>
              <a:rPr lang="en-US" sz="2000" b="1" u="sng" dirty="0" smtClean="0"/>
              <a:t>Try and Learn :-</a:t>
            </a:r>
          </a:p>
          <a:p>
            <a:pPr>
              <a:buFont typeface="Wingdings" panose="05000000000000000000" pitchFamily="2" charset="2"/>
              <a:buChar char="§"/>
            </a:pPr>
            <a:r>
              <a:rPr lang="en-US" sz="2000" dirty="0" smtClean="0"/>
              <a:t>Create an object </a:t>
            </a:r>
            <a:r>
              <a:rPr lang="en-US" sz="2000" b="1" dirty="0" smtClean="0"/>
              <a:t>Jai</a:t>
            </a:r>
            <a:r>
              <a:rPr lang="en-US" sz="2000" dirty="0" smtClean="0"/>
              <a:t> of class type </a:t>
            </a:r>
            <a:r>
              <a:rPr lang="en-US" sz="2000" b="1" dirty="0" smtClean="0"/>
              <a:t>Shark</a:t>
            </a:r>
            <a:r>
              <a:rPr lang="en-US" sz="2000" dirty="0" smtClean="0"/>
              <a:t>. The Shark should have an attribute </a:t>
            </a:r>
            <a:r>
              <a:rPr lang="en-US" sz="2000" b="1" dirty="0" smtClean="0"/>
              <a:t>“Name”</a:t>
            </a:r>
            <a:r>
              <a:rPr lang="en-US" sz="2000" dirty="0" smtClean="0"/>
              <a:t>, value  should be </a:t>
            </a:r>
            <a:r>
              <a:rPr lang="en-US" sz="2000" b="1" dirty="0" smtClean="0"/>
              <a:t>“Jai”</a:t>
            </a:r>
            <a:r>
              <a:rPr lang="en-US" sz="2000" dirty="0" smtClean="0"/>
              <a:t>. Using the above functions find out if the name attribute exists, </a:t>
            </a:r>
            <a:r>
              <a:rPr lang="en-US" sz="2000" dirty="0" err="1" smtClean="0"/>
              <a:t>whats</a:t>
            </a:r>
            <a:r>
              <a:rPr lang="en-US" sz="2000" dirty="0" smtClean="0"/>
              <a:t> the value of the attribute, and then rename the value to </a:t>
            </a:r>
            <a:r>
              <a:rPr lang="en-US" sz="2000" b="1" dirty="0" err="1" smtClean="0"/>
              <a:t>Veeru</a:t>
            </a:r>
            <a:r>
              <a:rPr lang="en-US" sz="2000" dirty="0" smtClean="0"/>
              <a:t>.</a:t>
            </a:r>
          </a:p>
          <a:p>
            <a:pPr marL="0" indent="0">
              <a:buNone/>
            </a:pPr>
            <a:r>
              <a:rPr lang="en-US" sz="2000" b="1" u="sng" dirty="0" smtClean="0"/>
              <a:t>Built in Class Attributes</a:t>
            </a:r>
          </a:p>
          <a:p>
            <a:pPr>
              <a:buFont typeface="Wingdings" panose="05000000000000000000" pitchFamily="2" charset="2"/>
              <a:buChar char="§"/>
            </a:pPr>
            <a:r>
              <a:rPr lang="en-US" dirty="0"/>
              <a:t>Every Python class keeps following built-in attributes and they can be accessed using dot operator like any other attribute −</a:t>
            </a:r>
            <a:endParaRPr lang="en-US" sz="2000" b="1" u="sng" dirty="0" smtClean="0"/>
          </a:p>
        </p:txBody>
      </p:sp>
      <p:sp>
        <p:nvSpPr>
          <p:cNvPr id="9" name="Title 1"/>
          <p:cNvSpPr>
            <a:spLocks noGrp="1"/>
          </p:cNvSpPr>
          <p:nvPr>
            <p:ph type="title"/>
          </p:nvPr>
        </p:nvSpPr>
        <p:spPr>
          <a:xfrm>
            <a:off x="0" y="0"/>
            <a:ext cx="6792686" cy="522514"/>
          </a:xfrm>
        </p:spPr>
        <p:txBody>
          <a:bodyPr>
            <a:noAutofit/>
          </a:bodyPr>
          <a:lstStyle/>
          <a:p>
            <a:r>
              <a:rPr lang="en-US" sz="3600" b="1" dirty="0" smtClean="0">
                <a:solidFill>
                  <a:srgbClr val="FFC000"/>
                </a:solidFill>
              </a:rPr>
              <a:t>Class &amp; Instance Attributes</a:t>
            </a:r>
            <a:endParaRPr lang="en-US" sz="3600" b="1" dirty="0">
              <a:solidFill>
                <a:srgbClr val="FFC000"/>
              </a:solidFill>
            </a:endParaRPr>
          </a:p>
        </p:txBody>
      </p:sp>
    </p:spTree>
    <p:extLst>
      <p:ext uri="{BB962C8B-B14F-4D97-AF65-F5344CB8AC3E}">
        <p14:creationId xmlns:p14="http://schemas.microsoft.com/office/powerpoint/2010/main" xmlns="" val="30189426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59080" y="731520"/>
            <a:ext cx="11628120" cy="5832826"/>
          </a:xfrm>
        </p:spPr>
        <p:txBody>
          <a:bodyPr>
            <a:normAutofit fontScale="92500" lnSpcReduction="20000"/>
          </a:bodyPr>
          <a:lstStyle/>
          <a:p>
            <a:pPr marL="0" indent="0">
              <a:buNone/>
            </a:pPr>
            <a:r>
              <a:rPr lang="en-US" sz="2000" b="1" u="sng" dirty="0" smtClean="0"/>
              <a:t>Built in Class Attributes(</a:t>
            </a:r>
            <a:r>
              <a:rPr lang="en-US" sz="2000" b="1" u="sng" dirty="0" err="1" smtClean="0"/>
              <a:t>contd</a:t>
            </a:r>
            <a:r>
              <a:rPr lang="en-US" sz="2000" b="1" u="sng" dirty="0" smtClean="0"/>
              <a:t>)</a:t>
            </a:r>
          </a:p>
          <a:p>
            <a:pPr>
              <a:buFont typeface="Wingdings" panose="05000000000000000000" pitchFamily="2" charset="2"/>
              <a:buChar char="§"/>
            </a:pPr>
            <a:r>
              <a:rPr lang="en-US" dirty="0" smtClean="0"/>
              <a:t> Every </a:t>
            </a:r>
            <a:r>
              <a:rPr lang="en-US" dirty="0"/>
              <a:t>Python class keeps following built-in attributes and they can be accessed using dot operator </a:t>
            </a:r>
            <a:r>
              <a:rPr lang="en-US" dirty="0" smtClean="0"/>
              <a:t> </a:t>
            </a:r>
            <a:br>
              <a:rPr lang="en-US" dirty="0" smtClean="0"/>
            </a:br>
            <a:r>
              <a:rPr lang="en-US" dirty="0" smtClean="0"/>
              <a:t> like </a:t>
            </a:r>
            <a:r>
              <a:rPr lang="en-US" dirty="0"/>
              <a:t>any other attribute </a:t>
            </a:r>
            <a:r>
              <a:rPr lang="en-US" dirty="0" smtClean="0"/>
              <a:t>−</a:t>
            </a:r>
          </a:p>
          <a:p>
            <a:pPr lvl="1">
              <a:buFont typeface="Wingdings" panose="05000000000000000000" pitchFamily="2" charset="2"/>
              <a:buChar char="ü"/>
            </a:pPr>
            <a:r>
              <a:rPr lang="en-US" b="1" dirty="0"/>
              <a:t>__</a:t>
            </a:r>
            <a:r>
              <a:rPr lang="en-US" b="1" dirty="0" err="1"/>
              <a:t>dict</a:t>
            </a:r>
            <a:r>
              <a:rPr lang="en-US" b="1" dirty="0"/>
              <a:t>__</a:t>
            </a:r>
            <a:r>
              <a:rPr lang="en-US" dirty="0"/>
              <a:t> − Dictionary containing the class's namespace.</a:t>
            </a:r>
          </a:p>
          <a:p>
            <a:pPr lvl="1">
              <a:buFont typeface="Wingdings" panose="05000000000000000000" pitchFamily="2" charset="2"/>
              <a:buChar char="ü"/>
            </a:pPr>
            <a:r>
              <a:rPr lang="en-US" b="1" dirty="0"/>
              <a:t>__doc__</a:t>
            </a:r>
            <a:r>
              <a:rPr lang="en-US" dirty="0"/>
              <a:t> − Class documentation string or none, if undefined.</a:t>
            </a:r>
          </a:p>
          <a:p>
            <a:pPr lvl="1">
              <a:buFont typeface="Wingdings" panose="05000000000000000000" pitchFamily="2" charset="2"/>
              <a:buChar char="ü"/>
            </a:pPr>
            <a:r>
              <a:rPr lang="en-US" b="1" dirty="0"/>
              <a:t>__name__</a:t>
            </a:r>
            <a:r>
              <a:rPr lang="en-US" dirty="0"/>
              <a:t> − Class name.</a:t>
            </a:r>
          </a:p>
          <a:p>
            <a:pPr lvl="1">
              <a:buFont typeface="Wingdings" panose="05000000000000000000" pitchFamily="2" charset="2"/>
              <a:buChar char="ü"/>
            </a:pPr>
            <a:r>
              <a:rPr lang="en-US" b="1" dirty="0"/>
              <a:t>__module__</a:t>
            </a:r>
            <a:r>
              <a:rPr lang="en-US" dirty="0"/>
              <a:t> − Module name in which the class is defined. This attribute is "__main__" in interactive mode.</a:t>
            </a:r>
          </a:p>
          <a:p>
            <a:pPr lvl="1">
              <a:buFont typeface="Wingdings" panose="05000000000000000000" pitchFamily="2" charset="2"/>
              <a:buChar char="ü"/>
            </a:pPr>
            <a:r>
              <a:rPr lang="en-US" b="1" dirty="0"/>
              <a:t>__bases__</a:t>
            </a:r>
            <a:r>
              <a:rPr lang="en-US" dirty="0"/>
              <a:t> − A possibly empty tuple containing the base classes, in the order of their occurrence in the base class list</a:t>
            </a:r>
            <a:r>
              <a:rPr lang="en-US" dirty="0" smtClean="0"/>
              <a:t>.</a:t>
            </a:r>
          </a:p>
          <a:p>
            <a:pPr>
              <a:buFont typeface="Wingdings" panose="05000000000000000000" pitchFamily="2" charset="2"/>
              <a:buChar char="§"/>
            </a:pPr>
            <a:r>
              <a:rPr lang="en-US" dirty="0"/>
              <a:t>Class variables are defined within the </a:t>
            </a:r>
            <a:r>
              <a:rPr lang="en-US" dirty="0">
                <a:hlinkClick r:id="rId2"/>
              </a:rPr>
              <a:t>class construction</a:t>
            </a:r>
            <a:r>
              <a:rPr lang="en-US" dirty="0"/>
              <a:t>. Because they are owned by the class itself, class variables are shared by all instances of the class. They therefore will generally have the same value for every instance unless you are using the class variable to initialize a variable.</a:t>
            </a:r>
          </a:p>
          <a:p>
            <a:pPr>
              <a:buFont typeface="Wingdings" panose="05000000000000000000" pitchFamily="2" charset="2"/>
              <a:buChar char="§"/>
            </a:pPr>
            <a:r>
              <a:rPr lang="en-US" dirty="0" smtClean="0"/>
              <a:t> Defined </a:t>
            </a:r>
            <a:r>
              <a:rPr lang="en-US" dirty="0"/>
              <a:t>outside of all the methods, class variables are, by convention, typically placed right below </a:t>
            </a:r>
            <a:r>
              <a:rPr lang="en-US" dirty="0" smtClean="0"/>
              <a:t> </a:t>
            </a:r>
            <a:br>
              <a:rPr lang="en-US" dirty="0" smtClean="0"/>
            </a:br>
            <a:r>
              <a:rPr lang="en-US" dirty="0" smtClean="0"/>
              <a:t> the </a:t>
            </a:r>
            <a:r>
              <a:rPr lang="en-US" dirty="0"/>
              <a:t>class header and before the </a:t>
            </a:r>
            <a:r>
              <a:rPr lang="en-US" dirty="0">
                <a:hlinkClick r:id="rId2"/>
              </a:rPr>
              <a:t>constructor method</a:t>
            </a:r>
            <a:r>
              <a:rPr lang="en-US" dirty="0"/>
              <a:t> and other methods.</a:t>
            </a:r>
          </a:p>
          <a:p>
            <a:pPr>
              <a:buFont typeface="Wingdings" panose="05000000000000000000" pitchFamily="2" charset="2"/>
              <a:buChar char="§"/>
            </a:pPr>
            <a:endParaRPr lang="en-US" dirty="0"/>
          </a:p>
          <a:p>
            <a:pPr marL="0" indent="0">
              <a:buNone/>
            </a:pPr>
            <a:endParaRPr lang="en-US" sz="2000" b="1" u="sng" dirty="0" smtClean="0"/>
          </a:p>
        </p:txBody>
      </p:sp>
      <p:sp>
        <p:nvSpPr>
          <p:cNvPr id="9" name="Title 1"/>
          <p:cNvSpPr>
            <a:spLocks noGrp="1"/>
          </p:cNvSpPr>
          <p:nvPr>
            <p:ph type="title"/>
          </p:nvPr>
        </p:nvSpPr>
        <p:spPr>
          <a:xfrm>
            <a:off x="0" y="0"/>
            <a:ext cx="10907486" cy="511617"/>
          </a:xfrm>
        </p:spPr>
        <p:txBody>
          <a:bodyPr>
            <a:noAutofit/>
          </a:bodyPr>
          <a:lstStyle/>
          <a:p>
            <a:r>
              <a:rPr lang="en-US" sz="3600" b="1" dirty="0" smtClean="0">
                <a:solidFill>
                  <a:srgbClr val="FFC000"/>
                </a:solidFill>
              </a:rPr>
              <a:t>Class &amp; Instance attributes</a:t>
            </a:r>
            <a:endParaRPr lang="en-US" sz="3600" b="1" dirty="0">
              <a:solidFill>
                <a:srgbClr val="FFC000"/>
              </a:solidFill>
            </a:endParaRPr>
          </a:p>
        </p:txBody>
      </p:sp>
    </p:spTree>
    <p:extLst>
      <p:ext uri="{BB962C8B-B14F-4D97-AF65-F5344CB8AC3E}">
        <p14:creationId xmlns:p14="http://schemas.microsoft.com/office/powerpoint/2010/main" xmlns="" val="12628415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94360" y="1125166"/>
            <a:ext cx="5569132" cy="5347740"/>
          </a:xfrm>
        </p:spPr>
        <p:txBody>
          <a:bodyPr>
            <a:normAutofit fontScale="77500" lnSpcReduction="20000"/>
          </a:bodyPr>
          <a:lstStyle/>
          <a:p>
            <a:pPr marL="0" indent="0">
              <a:buNone/>
            </a:pPr>
            <a:r>
              <a:rPr lang="en-US" sz="2400" b="1" dirty="0">
                <a:solidFill>
                  <a:srgbClr val="C00000"/>
                </a:solidFill>
              </a:rPr>
              <a:t>class Shark:</a:t>
            </a:r>
          </a:p>
          <a:p>
            <a:pPr marL="0" indent="0">
              <a:buNone/>
            </a:pPr>
            <a:r>
              <a:rPr lang="en-US" sz="2400" b="1" dirty="0"/>
              <a:t>    "Welcome to Base Class"</a:t>
            </a:r>
          </a:p>
          <a:p>
            <a:pPr marL="0" indent="0">
              <a:buNone/>
            </a:pPr>
            <a:r>
              <a:rPr lang="en-US" sz="2400" b="1" dirty="0"/>
              <a:t>    "Base class for Shark Objects"</a:t>
            </a:r>
          </a:p>
          <a:p>
            <a:pPr marL="0" indent="0">
              <a:buNone/>
            </a:pPr>
            <a:r>
              <a:rPr lang="en-US" sz="2400" b="1" dirty="0"/>
              <a:t>        def __init__(</a:t>
            </a:r>
            <a:r>
              <a:rPr lang="en-US" sz="2400" b="1" dirty="0" err="1"/>
              <a:t>self,name</a:t>
            </a:r>
            <a:r>
              <a:rPr lang="en-US" sz="2400" b="1" dirty="0"/>
              <a:t>):</a:t>
            </a:r>
          </a:p>
          <a:p>
            <a:pPr marL="0" indent="0">
              <a:buNone/>
            </a:pPr>
            <a:r>
              <a:rPr lang="en-US" sz="2400" b="1" dirty="0"/>
              <a:t>        print("This is the constructor </a:t>
            </a:r>
            <a:r>
              <a:rPr lang="en-US" sz="2400" b="1" dirty="0" smtClean="0"/>
              <a:t>	method</a:t>
            </a:r>
            <a:r>
              <a:rPr lang="en-US" sz="2400" b="1" dirty="0"/>
              <a:t>.")</a:t>
            </a:r>
          </a:p>
          <a:p>
            <a:pPr marL="0" indent="0">
              <a:buNone/>
            </a:pPr>
            <a:r>
              <a:rPr lang="en-US" sz="2400" b="1" dirty="0"/>
              <a:t>      </a:t>
            </a:r>
            <a:r>
              <a:rPr lang="en-US" sz="2400" b="1" dirty="0" smtClean="0"/>
              <a:t>self.name </a:t>
            </a:r>
            <a:r>
              <a:rPr lang="en-US" sz="2400" b="1" dirty="0"/>
              <a:t>= name</a:t>
            </a:r>
          </a:p>
          <a:p>
            <a:pPr marL="0" indent="0">
              <a:buNone/>
            </a:pPr>
            <a:r>
              <a:rPr lang="en-US" sz="2400" b="1" dirty="0"/>
              <a:t>    def swim(self):</a:t>
            </a:r>
          </a:p>
          <a:p>
            <a:pPr marL="0" indent="0">
              <a:buNone/>
            </a:pPr>
            <a:r>
              <a:rPr lang="en-US" sz="2400" b="1" dirty="0"/>
              <a:t>    </a:t>
            </a:r>
            <a:r>
              <a:rPr lang="en-US" sz="2400" b="1" dirty="0" smtClean="0"/>
              <a:t>print</a:t>
            </a:r>
            <a:r>
              <a:rPr lang="en-US" sz="2400" b="1" dirty="0"/>
              <a:t>("The Shark  %s is swimming \n"% (self.name))</a:t>
            </a:r>
          </a:p>
          <a:p>
            <a:pPr marL="0" indent="0">
              <a:buNone/>
            </a:pPr>
            <a:r>
              <a:rPr lang="en-US" sz="2400" b="1" dirty="0"/>
              <a:t>    def be_awesome(self):</a:t>
            </a:r>
          </a:p>
          <a:p>
            <a:pPr marL="0" indent="0">
              <a:buNone/>
            </a:pPr>
            <a:r>
              <a:rPr lang="en-US" sz="2400" b="1" dirty="0"/>
              <a:t>        print("The Shark %s is being awesome \n"% (self.name))</a:t>
            </a:r>
            <a:endParaRPr lang="en-US" dirty="0"/>
          </a:p>
        </p:txBody>
      </p:sp>
      <p:sp>
        <p:nvSpPr>
          <p:cNvPr id="4" name="Content Placeholder 3"/>
          <p:cNvSpPr>
            <a:spLocks noGrp="1"/>
          </p:cNvSpPr>
          <p:nvPr>
            <p:ph sz="half" idx="2"/>
          </p:nvPr>
        </p:nvSpPr>
        <p:spPr/>
        <p:txBody>
          <a:bodyPr>
            <a:normAutofit fontScale="77500" lnSpcReduction="20000"/>
          </a:bodyPr>
          <a:lstStyle/>
          <a:p>
            <a:pPr marL="0" indent="0">
              <a:buNone/>
            </a:pPr>
            <a:r>
              <a:rPr lang="en-US" sz="2400" b="1" dirty="0"/>
              <a:t> </a:t>
            </a:r>
            <a:r>
              <a:rPr lang="en-US" sz="2400" b="1" dirty="0">
                <a:solidFill>
                  <a:srgbClr val="C00000"/>
                </a:solidFill>
              </a:rPr>
              <a:t>def main():</a:t>
            </a:r>
          </a:p>
          <a:p>
            <a:pPr marL="0" indent="0">
              <a:buNone/>
            </a:pPr>
            <a:r>
              <a:rPr lang="en-US" sz="2400" b="1" dirty="0"/>
              <a:t>    Jai = Shark('Jai')</a:t>
            </a:r>
          </a:p>
          <a:p>
            <a:pPr marL="0" indent="0">
              <a:buNone/>
            </a:pPr>
            <a:r>
              <a:rPr lang="en-US" sz="2400" b="1" dirty="0"/>
              <a:t>    </a:t>
            </a:r>
            <a:r>
              <a:rPr lang="en-US" sz="2400" b="1" dirty="0" err="1"/>
              <a:t>Jai.swim</a:t>
            </a:r>
            <a:r>
              <a:rPr lang="en-US" sz="2400" b="1" dirty="0"/>
              <a:t>()</a:t>
            </a:r>
          </a:p>
          <a:p>
            <a:pPr marL="0" indent="0">
              <a:buNone/>
            </a:pPr>
            <a:r>
              <a:rPr lang="en-US" sz="2400" b="1" dirty="0"/>
              <a:t>    </a:t>
            </a:r>
            <a:r>
              <a:rPr lang="en-US" sz="2400" b="1" dirty="0" err="1"/>
              <a:t>Jai.be_awesome</a:t>
            </a:r>
            <a:r>
              <a:rPr lang="en-US" sz="2400" b="1" dirty="0"/>
              <a:t>()</a:t>
            </a:r>
          </a:p>
          <a:p>
            <a:pPr marL="0" indent="0">
              <a:buNone/>
            </a:pPr>
            <a:r>
              <a:rPr lang="en-US" sz="2400" b="1" dirty="0"/>
              <a:t>    </a:t>
            </a:r>
            <a:r>
              <a:rPr lang="en-US" sz="2400" b="1" dirty="0" err="1"/>
              <a:t>Veeru</a:t>
            </a:r>
            <a:r>
              <a:rPr lang="en-US" sz="2400" b="1" dirty="0"/>
              <a:t> = Shark('</a:t>
            </a:r>
            <a:r>
              <a:rPr lang="en-US" sz="2400" b="1" dirty="0" err="1"/>
              <a:t>Veeru</a:t>
            </a:r>
            <a:r>
              <a:rPr lang="en-US" sz="2400" b="1" dirty="0"/>
              <a:t>')</a:t>
            </a:r>
          </a:p>
          <a:p>
            <a:pPr marL="0" indent="0">
              <a:buNone/>
            </a:pPr>
            <a:r>
              <a:rPr lang="en-US" sz="2400" b="1" dirty="0"/>
              <a:t>    </a:t>
            </a:r>
            <a:r>
              <a:rPr lang="en-US" sz="2400" b="1" dirty="0" err="1"/>
              <a:t>Veeru.swim</a:t>
            </a:r>
            <a:r>
              <a:rPr lang="en-US" sz="2400" b="1" dirty="0"/>
              <a:t>()</a:t>
            </a:r>
          </a:p>
          <a:p>
            <a:pPr marL="0" indent="0">
              <a:buNone/>
            </a:pPr>
            <a:r>
              <a:rPr lang="en-US" sz="2400" b="1" dirty="0"/>
              <a:t>    </a:t>
            </a:r>
            <a:r>
              <a:rPr lang="en-US" sz="2400" b="1" dirty="0" err="1"/>
              <a:t>Veeru.be_awesome</a:t>
            </a:r>
            <a:r>
              <a:rPr lang="en-US" sz="2400" b="1" dirty="0"/>
              <a:t>()</a:t>
            </a:r>
          </a:p>
          <a:p>
            <a:pPr marL="0" indent="0">
              <a:buNone/>
            </a:pPr>
            <a:r>
              <a:rPr lang="en-US" sz="2400" b="1" dirty="0"/>
              <a:t>    print ("</a:t>
            </a:r>
            <a:r>
              <a:rPr lang="en-US" sz="2400" b="1" dirty="0" err="1"/>
              <a:t>Shark.__doc</a:t>
            </a:r>
            <a:r>
              <a:rPr lang="en-US" sz="2400" b="1" dirty="0"/>
              <a:t>__:", </a:t>
            </a:r>
            <a:r>
              <a:rPr lang="en-US" sz="2400" b="1" dirty="0" err="1"/>
              <a:t>Shark.__doc</a:t>
            </a:r>
            <a:r>
              <a:rPr lang="en-US" sz="2400" b="1" dirty="0"/>
              <a:t>__)</a:t>
            </a:r>
          </a:p>
          <a:p>
            <a:pPr marL="0" indent="0">
              <a:buNone/>
            </a:pPr>
            <a:r>
              <a:rPr lang="en-US" sz="2400" b="1" dirty="0"/>
              <a:t>    print ("</a:t>
            </a:r>
            <a:r>
              <a:rPr lang="en-US" sz="2400" b="1" dirty="0" err="1"/>
              <a:t>Shark.__name</a:t>
            </a:r>
            <a:r>
              <a:rPr lang="en-US" sz="2400" b="1" dirty="0"/>
              <a:t>__:", </a:t>
            </a:r>
            <a:r>
              <a:rPr lang="en-US" sz="2400" b="1" dirty="0" err="1"/>
              <a:t>Shark.__name</a:t>
            </a:r>
            <a:r>
              <a:rPr lang="en-US" sz="2400" b="1" dirty="0"/>
              <a:t>__)</a:t>
            </a:r>
          </a:p>
          <a:p>
            <a:pPr marL="0" indent="0">
              <a:buNone/>
            </a:pPr>
            <a:r>
              <a:rPr lang="en-US" sz="2400" b="1" dirty="0"/>
              <a:t>    print ("</a:t>
            </a:r>
            <a:r>
              <a:rPr lang="en-US" sz="2400" b="1" dirty="0" err="1"/>
              <a:t>Shark.__module</a:t>
            </a:r>
            <a:r>
              <a:rPr lang="en-US" sz="2400" b="1" dirty="0"/>
              <a:t>__:", </a:t>
            </a:r>
            <a:r>
              <a:rPr lang="en-US" sz="2400" b="1" dirty="0" smtClean="0"/>
              <a:t>	</a:t>
            </a:r>
            <a:r>
              <a:rPr lang="en-US" sz="2400" b="1" dirty="0" err="1" smtClean="0"/>
              <a:t>Shark</a:t>
            </a:r>
            <a:r>
              <a:rPr lang="en-US" sz="2400" b="1" dirty="0" err="1"/>
              <a:t>.__module</a:t>
            </a:r>
            <a:r>
              <a:rPr lang="en-US" sz="2400" b="1" dirty="0"/>
              <a:t>__)</a:t>
            </a:r>
          </a:p>
          <a:p>
            <a:pPr marL="0" indent="0">
              <a:buNone/>
            </a:pPr>
            <a:r>
              <a:rPr lang="en-US" sz="2400" b="1" dirty="0"/>
              <a:t>    print ("</a:t>
            </a:r>
            <a:r>
              <a:rPr lang="en-US" sz="2400" b="1" dirty="0" err="1"/>
              <a:t>Shark.__bases</a:t>
            </a:r>
            <a:r>
              <a:rPr lang="en-US" sz="2400" b="1" dirty="0"/>
              <a:t>__:", </a:t>
            </a:r>
            <a:r>
              <a:rPr lang="en-US" sz="2400" b="1" dirty="0" err="1"/>
              <a:t>Shark.__bases</a:t>
            </a:r>
            <a:r>
              <a:rPr lang="en-US" sz="2400" b="1" dirty="0"/>
              <a:t>__)</a:t>
            </a:r>
          </a:p>
          <a:p>
            <a:pPr marL="0" indent="0">
              <a:buNone/>
            </a:pPr>
            <a:r>
              <a:rPr lang="en-US" sz="2400" b="1" dirty="0"/>
              <a:t>    print ("Shark.__</a:t>
            </a:r>
            <a:r>
              <a:rPr lang="en-US" sz="2400" b="1" dirty="0" err="1"/>
              <a:t>dict</a:t>
            </a:r>
            <a:r>
              <a:rPr lang="en-US" sz="2400" b="1" dirty="0"/>
              <a:t>__:", Shark.__</a:t>
            </a:r>
            <a:r>
              <a:rPr lang="en-US" sz="2400" b="1" dirty="0" err="1"/>
              <a:t>dict</a:t>
            </a:r>
            <a:r>
              <a:rPr lang="en-US" sz="2400" b="1" dirty="0"/>
              <a:t>__ )</a:t>
            </a:r>
          </a:p>
          <a:p>
            <a:endParaRPr lang="en-US" dirty="0"/>
          </a:p>
        </p:txBody>
      </p:sp>
      <p:sp>
        <p:nvSpPr>
          <p:cNvPr id="5" name="Title 1"/>
          <p:cNvSpPr>
            <a:spLocks noGrp="1"/>
          </p:cNvSpPr>
          <p:nvPr>
            <p:ph type="title"/>
          </p:nvPr>
        </p:nvSpPr>
        <p:spPr>
          <a:xfrm>
            <a:off x="0" y="1"/>
            <a:ext cx="7184571" cy="522514"/>
          </a:xfrm>
        </p:spPr>
        <p:txBody>
          <a:bodyPr>
            <a:normAutofit fontScale="90000"/>
          </a:bodyPr>
          <a:lstStyle/>
          <a:p>
            <a:r>
              <a:rPr lang="en-US" sz="3600" b="1" dirty="0" smtClean="0">
                <a:solidFill>
                  <a:srgbClr val="FFC000"/>
                </a:solidFill>
              </a:rPr>
              <a:t>Class &amp; Instance attributes</a:t>
            </a:r>
            <a:endParaRPr lang="en-US" sz="3600" b="1" dirty="0">
              <a:solidFill>
                <a:srgbClr val="FFC000"/>
              </a:solidFill>
            </a:endParaRPr>
          </a:p>
        </p:txBody>
      </p:sp>
    </p:spTree>
    <p:extLst>
      <p:ext uri="{BB962C8B-B14F-4D97-AF65-F5344CB8AC3E}">
        <p14:creationId xmlns:p14="http://schemas.microsoft.com/office/powerpoint/2010/main" xmlns="" val="27979542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82880" y="822960"/>
            <a:ext cx="12009120" cy="5649946"/>
          </a:xfrm>
        </p:spPr>
        <p:txBody>
          <a:bodyPr>
            <a:normAutofit fontScale="92500" lnSpcReduction="20000"/>
          </a:bodyPr>
          <a:lstStyle/>
          <a:p>
            <a:pPr marL="914400" lvl="2" indent="0">
              <a:buNone/>
            </a:pPr>
            <a:r>
              <a:rPr lang="en-US" sz="2000" b="1" dirty="0"/>
              <a:t>class Shark:</a:t>
            </a:r>
          </a:p>
          <a:p>
            <a:pPr marL="914400" lvl="2" indent="0">
              <a:buNone/>
            </a:pPr>
            <a:r>
              <a:rPr lang="en-US" sz="2000" dirty="0"/>
              <a:t>    # Class variables</a:t>
            </a:r>
          </a:p>
          <a:p>
            <a:pPr marL="914400" lvl="2" indent="0">
              <a:buNone/>
            </a:pPr>
            <a:r>
              <a:rPr lang="en-US" sz="2000" dirty="0"/>
              <a:t>    </a:t>
            </a:r>
            <a:r>
              <a:rPr lang="en-US" sz="2000" dirty="0" err="1"/>
              <a:t>animal_type</a:t>
            </a:r>
            <a:r>
              <a:rPr lang="en-US" sz="2000" dirty="0"/>
              <a:t> = "fish"</a:t>
            </a:r>
          </a:p>
          <a:p>
            <a:pPr marL="914400" lvl="2" indent="0">
              <a:buNone/>
            </a:pPr>
            <a:r>
              <a:rPr lang="en-US" sz="2000" dirty="0"/>
              <a:t>    location = "ocean"</a:t>
            </a:r>
          </a:p>
          <a:p>
            <a:pPr marL="914400" lvl="2" indent="0">
              <a:buNone/>
            </a:pPr>
            <a:r>
              <a:rPr lang="en-US" sz="2000" dirty="0"/>
              <a:t>    # Constructor method with instance variables name and age</a:t>
            </a:r>
          </a:p>
          <a:p>
            <a:pPr marL="914400" lvl="2" indent="0">
              <a:buNone/>
            </a:pPr>
            <a:r>
              <a:rPr lang="en-US" sz="2000" dirty="0"/>
              <a:t>    </a:t>
            </a:r>
            <a:r>
              <a:rPr lang="en-US" sz="2000" b="1" dirty="0"/>
              <a:t>def __init__(self, name, age):</a:t>
            </a:r>
          </a:p>
          <a:p>
            <a:pPr marL="914400" lvl="2" indent="0">
              <a:buNone/>
            </a:pPr>
            <a:r>
              <a:rPr lang="en-US" sz="2000" dirty="0"/>
              <a:t>        self.name = name</a:t>
            </a:r>
          </a:p>
          <a:p>
            <a:pPr marL="914400" lvl="2" indent="0">
              <a:buNone/>
            </a:pPr>
            <a:r>
              <a:rPr lang="en-US" sz="2000" dirty="0"/>
              <a:t>        </a:t>
            </a:r>
            <a:r>
              <a:rPr lang="en-US" sz="2000" dirty="0" err="1"/>
              <a:t>self.age</a:t>
            </a:r>
            <a:r>
              <a:rPr lang="en-US" sz="2000" dirty="0"/>
              <a:t> = age</a:t>
            </a:r>
          </a:p>
          <a:p>
            <a:pPr marL="914400" lvl="2" indent="0">
              <a:buNone/>
            </a:pPr>
            <a:r>
              <a:rPr lang="en-US" sz="2000" dirty="0"/>
              <a:t>    # Method with instance variable followers</a:t>
            </a:r>
          </a:p>
          <a:p>
            <a:pPr marL="914400" lvl="2" indent="0">
              <a:buNone/>
            </a:pPr>
            <a:r>
              <a:rPr lang="en-US" sz="2000" dirty="0"/>
              <a:t>    </a:t>
            </a:r>
            <a:r>
              <a:rPr lang="en-US" sz="2000" b="1" dirty="0"/>
              <a:t>def </a:t>
            </a:r>
            <a:r>
              <a:rPr lang="en-US" sz="2000" b="1" dirty="0" err="1"/>
              <a:t>set_followers</a:t>
            </a:r>
            <a:r>
              <a:rPr lang="en-US" sz="2000" b="1" dirty="0"/>
              <a:t>(self, followers):</a:t>
            </a:r>
          </a:p>
          <a:p>
            <a:pPr marL="914400" lvl="2" indent="0">
              <a:buNone/>
            </a:pPr>
            <a:r>
              <a:rPr lang="en-US" sz="2000" dirty="0"/>
              <a:t>        print("This </a:t>
            </a:r>
            <a:r>
              <a:rPr lang="en-US" sz="2000" dirty="0" smtClean="0"/>
              <a:t>user has </a:t>
            </a:r>
            <a:r>
              <a:rPr lang="en-US" sz="2000" dirty="0"/>
              <a:t>" + </a:t>
            </a:r>
            <a:r>
              <a:rPr lang="en-US" sz="2000" dirty="0" err="1"/>
              <a:t>str</a:t>
            </a:r>
            <a:r>
              <a:rPr lang="en-US" sz="2000" dirty="0"/>
              <a:t>(followers) + " followers</a:t>
            </a:r>
            <a:r>
              <a:rPr lang="en-US" sz="2000" dirty="0" smtClean="0"/>
              <a:t>")</a:t>
            </a:r>
          </a:p>
          <a:p>
            <a:pPr marL="914400" lvl="2" indent="0">
              <a:buNone/>
            </a:pPr>
            <a:r>
              <a:rPr lang="en-US" sz="2000" b="1" dirty="0"/>
              <a:t>def main():</a:t>
            </a:r>
          </a:p>
          <a:p>
            <a:pPr marL="914400" lvl="2" indent="0">
              <a:buNone/>
            </a:pPr>
            <a:r>
              <a:rPr lang="en-US" sz="2000" dirty="0"/>
              <a:t>    # First object, set up instance variables of constructor method</a:t>
            </a:r>
          </a:p>
          <a:p>
            <a:pPr marL="914400" lvl="2" indent="0">
              <a:buNone/>
            </a:pPr>
            <a:r>
              <a:rPr lang="en-US" sz="2000" dirty="0"/>
              <a:t>    sammy = Shark("Sammy", 5)</a:t>
            </a:r>
          </a:p>
          <a:p>
            <a:pPr marL="914400" lvl="2" indent="0">
              <a:buNone/>
            </a:pPr>
            <a:r>
              <a:rPr lang="en-US" sz="2000" dirty="0"/>
              <a:t>    # Print out instance variable name</a:t>
            </a:r>
          </a:p>
          <a:p>
            <a:pPr marL="914400" lvl="2" indent="0">
              <a:buNone/>
            </a:pPr>
            <a:r>
              <a:rPr lang="en-US" sz="2000" dirty="0"/>
              <a:t>    print(sammy.name)</a:t>
            </a:r>
          </a:p>
          <a:p>
            <a:pPr marL="914400" lvl="2" indent="0">
              <a:buNone/>
            </a:pPr>
            <a:r>
              <a:rPr lang="en-US" sz="2000" dirty="0"/>
              <a:t>    # Print out class variable location</a:t>
            </a:r>
          </a:p>
          <a:p>
            <a:pPr marL="914400" lvl="2" indent="0">
              <a:buNone/>
            </a:pPr>
            <a:r>
              <a:rPr lang="en-US" sz="2000" dirty="0"/>
              <a:t>    print(</a:t>
            </a:r>
            <a:r>
              <a:rPr lang="en-US" sz="2000" dirty="0" err="1"/>
              <a:t>sammy.location</a:t>
            </a:r>
            <a:r>
              <a:rPr lang="en-US" sz="2000" dirty="0"/>
              <a:t>)</a:t>
            </a:r>
          </a:p>
          <a:p>
            <a:pPr marL="0" indent="0">
              <a:buNone/>
            </a:pPr>
            <a:endParaRPr lang="en-US" sz="1800" dirty="0" smtClean="0"/>
          </a:p>
          <a:p>
            <a:pPr marL="0" indent="0">
              <a:buNone/>
            </a:pPr>
            <a:r>
              <a:rPr lang="en-US" dirty="0" smtClean="0"/>
              <a:t>     </a:t>
            </a:r>
            <a:endParaRPr lang="en-US" dirty="0"/>
          </a:p>
        </p:txBody>
      </p:sp>
      <p:sp>
        <p:nvSpPr>
          <p:cNvPr id="5" name="Title 1"/>
          <p:cNvSpPr>
            <a:spLocks noGrp="1"/>
          </p:cNvSpPr>
          <p:nvPr>
            <p:ph type="title"/>
          </p:nvPr>
        </p:nvSpPr>
        <p:spPr>
          <a:xfrm>
            <a:off x="0" y="0"/>
            <a:ext cx="10907486" cy="620265"/>
          </a:xfrm>
        </p:spPr>
        <p:txBody>
          <a:bodyPr>
            <a:normAutofit/>
          </a:bodyPr>
          <a:lstStyle/>
          <a:p>
            <a:r>
              <a:rPr lang="en-US" sz="3600" b="1" dirty="0" smtClean="0">
                <a:solidFill>
                  <a:srgbClr val="FFC000"/>
                </a:solidFill>
              </a:rPr>
              <a:t>Class &amp; instance variables Co-Inhabitation</a:t>
            </a:r>
            <a:endParaRPr lang="en-US" sz="3600" b="1" dirty="0">
              <a:solidFill>
                <a:srgbClr val="FFC000"/>
              </a:solidFill>
            </a:endParaRPr>
          </a:p>
        </p:txBody>
      </p:sp>
    </p:spTree>
    <p:extLst>
      <p:ext uri="{BB962C8B-B14F-4D97-AF65-F5344CB8AC3E}">
        <p14:creationId xmlns:p14="http://schemas.microsoft.com/office/powerpoint/2010/main" xmlns="" val="968157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65760" y="822960"/>
            <a:ext cx="11475720" cy="5649946"/>
          </a:xfrm>
        </p:spPr>
        <p:txBody>
          <a:bodyPr>
            <a:normAutofit lnSpcReduction="10000"/>
          </a:bodyPr>
          <a:lstStyle/>
          <a:p>
            <a:pPr marL="914400" lvl="2" indent="0">
              <a:buNone/>
            </a:pPr>
            <a:r>
              <a:rPr lang="en-US" sz="2000" b="1" dirty="0" smtClean="0"/>
              <a:t># </a:t>
            </a:r>
            <a:r>
              <a:rPr lang="en-US" sz="2000" b="1" dirty="0"/>
              <a:t>Second object</a:t>
            </a:r>
          </a:p>
          <a:p>
            <a:pPr marL="914400" lvl="2" indent="0">
              <a:buNone/>
            </a:pPr>
            <a:r>
              <a:rPr lang="en-US" sz="2000" dirty="0"/>
              <a:t>    stevie = Shark("Stevie", 8)</a:t>
            </a:r>
          </a:p>
          <a:p>
            <a:pPr marL="914400" lvl="2" indent="0">
              <a:buNone/>
            </a:pPr>
            <a:r>
              <a:rPr lang="en-US" sz="2000" dirty="0"/>
              <a:t>    # Print out instance variable name</a:t>
            </a:r>
          </a:p>
          <a:p>
            <a:pPr marL="914400" lvl="2" indent="0">
              <a:buNone/>
            </a:pPr>
            <a:r>
              <a:rPr lang="en-US" sz="2000" dirty="0"/>
              <a:t>    print(stevie.name</a:t>
            </a:r>
            <a:r>
              <a:rPr lang="en-US" sz="2000" dirty="0" smtClean="0"/>
              <a:t>)</a:t>
            </a:r>
          </a:p>
          <a:p>
            <a:pPr marL="914400" lvl="2" indent="0">
              <a:buNone/>
            </a:pPr>
            <a:r>
              <a:rPr lang="en-US" sz="2000" dirty="0" smtClean="0"/>
              <a:t>  # Use </a:t>
            </a:r>
            <a:r>
              <a:rPr lang="en-US" sz="2000" dirty="0" err="1" smtClean="0"/>
              <a:t>set_followers</a:t>
            </a:r>
            <a:r>
              <a:rPr lang="en-US" sz="2000" dirty="0" smtClean="0"/>
              <a:t> method and pass followers instance variable</a:t>
            </a:r>
          </a:p>
          <a:p>
            <a:pPr marL="914400" lvl="2" indent="0">
              <a:buNone/>
            </a:pPr>
            <a:r>
              <a:rPr lang="en-US" sz="2000" dirty="0" smtClean="0"/>
              <a:t>    </a:t>
            </a:r>
            <a:r>
              <a:rPr lang="en-US" sz="2000" dirty="0" err="1"/>
              <a:t>stevie.set_followers</a:t>
            </a:r>
            <a:r>
              <a:rPr lang="en-US" sz="2000" dirty="0"/>
              <a:t>(77)</a:t>
            </a:r>
          </a:p>
          <a:p>
            <a:pPr marL="914400" lvl="2" indent="0">
              <a:buNone/>
            </a:pPr>
            <a:r>
              <a:rPr lang="en-US" sz="2000" dirty="0"/>
              <a:t>    # Print out class variable </a:t>
            </a:r>
            <a:r>
              <a:rPr lang="en-US" sz="2000" dirty="0" err="1"/>
              <a:t>animal_type</a:t>
            </a:r>
            <a:endParaRPr lang="en-US" sz="2000" dirty="0"/>
          </a:p>
          <a:p>
            <a:pPr marL="914400" lvl="2" indent="0">
              <a:buNone/>
            </a:pPr>
            <a:r>
              <a:rPr lang="en-US" sz="2000" dirty="0"/>
              <a:t>    print(</a:t>
            </a:r>
            <a:r>
              <a:rPr lang="en-US" sz="2000" dirty="0" err="1"/>
              <a:t>stevie.animal_type</a:t>
            </a:r>
            <a:r>
              <a:rPr lang="en-US" sz="2000" dirty="0" smtClean="0"/>
              <a:t>)</a:t>
            </a:r>
          </a:p>
          <a:p>
            <a:pPr marL="914400" lvl="2" indent="0">
              <a:buNone/>
            </a:pPr>
            <a:r>
              <a:rPr lang="en-US" sz="2000" dirty="0"/>
              <a:t>if __name__ == "__main__":</a:t>
            </a:r>
          </a:p>
          <a:p>
            <a:pPr marL="914400" lvl="2" indent="0">
              <a:buNone/>
            </a:pPr>
            <a:r>
              <a:rPr lang="en-US" sz="2000" dirty="0"/>
              <a:t>    main</a:t>
            </a:r>
            <a:r>
              <a:rPr lang="en-US" sz="2000" dirty="0" smtClean="0"/>
              <a:t>()</a:t>
            </a:r>
            <a:endParaRPr lang="en-US" sz="2000" dirty="0"/>
          </a:p>
          <a:p>
            <a:pPr marL="0" indent="0">
              <a:buNone/>
            </a:pPr>
            <a:r>
              <a:rPr lang="en-US" sz="2400" b="1" u="sng" dirty="0" smtClean="0"/>
              <a:t>Output :</a:t>
            </a:r>
          </a:p>
          <a:p>
            <a:pPr marL="0" indent="0">
              <a:buNone/>
            </a:pPr>
            <a:r>
              <a:rPr lang="en-US" sz="2400" dirty="0"/>
              <a:t>Sammy</a:t>
            </a:r>
          </a:p>
          <a:p>
            <a:pPr marL="0" indent="0">
              <a:buNone/>
            </a:pPr>
            <a:r>
              <a:rPr lang="en-US" sz="2400" dirty="0"/>
              <a:t>ocean</a:t>
            </a:r>
          </a:p>
          <a:p>
            <a:pPr marL="0" indent="0">
              <a:buNone/>
            </a:pPr>
            <a:r>
              <a:rPr lang="en-US" sz="2400" dirty="0"/>
              <a:t>Stevie</a:t>
            </a:r>
          </a:p>
          <a:p>
            <a:pPr marL="0" indent="0">
              <a:buNone/>
            </a:pPr>
            <a:r>
              <a:rPr lang="en-US" sz="2400" dirty="0"/>
              <a:t>This user has 77 followers</a:t>
            </a:r>
          </a:p>
          <a:p>
            <a:pPr marL="0" indent="0">
              <a:buNone/>
            </a:pPr>
            <a:r>
              <a:rPr lang="en-US" sz="2400" dirty="0"/>
              <a:t>fish</a:t>
            </a:r>
          </a:p>
        </p:txBody>
      </p:sp>
      <p:sp>
        <p:nvSpPr>
          <p:cNvPr id="5" name="Title 1"/>
          <p:cNvSpPr>
            <a:spLocks noGrp="1"/>
          </p:cNvSpPr>
          <p:nvPr>
            <p:ph type="title"/>
          </p:nvPr>
        </p:nvSpPr>
        <p:spPr>
          <a:xfrm>
            <a:off x="0" y="0"/>
            <a:ext cx="10907486" cy="620265"/>
          </a:xfrm>
        </p:spPr>
        <p:txBody>
          <a:bodyPr>
            <a:normAutofit/>
          </a:bodyPr>
          <a:lstStyle/>
          <a:p>
            <a:r>
              <a:rPr lang="en-US" sz="3600" b="1" dirty="0" smtClean="0">
                <a:solidFill>
                  <a:srgbClr val="FFC000"/>
                </a:solidFill>
              </a:rPr>
              <a:t>Class &amp; Instance variables Co-Inhabitation</a:t>
            </a:r>
            <a:endParaRPr lang="en-US" sz="3600" b="1" dirty="0">
              <a:solidFill>
                <a:srgbClr val="FFC000"/>
              </a:solidFill>
            </a:endParaRPr>
          </a:p>
        </p:txBody>
      </p:sp>
    </p:spTree>
    <p:extLst>
      <p:ext uri="{BB962C8B-B14F-4D97-AF65-F5344CB8AC3E}">
        <p14:creationId xmlns:p14="http://schemas.microsoft.com/office/powerpoint/2010/main" xmlns="" val="3793329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69807" y="104514"/>
            <a:ext cx="10907486" cy="620265"/>
          </a:xfrm>
        </p:spPr>
        <p:txBody>
          <a:bodyPr>
            <a:normAutofit/>
          </a:bodyPr>
          <a:lstStyle/>
          <a:p>
            <a:r>
              <a:rPr lang="en-US" sz="3600" b="1" dirty="0" smtClean="0">
                <a:solidFill>
                  <a:srgbClr val="FFC000"/>
                </a:solidFill>
              </a:rPr>
              <a:t>Class : Inheritance</a:t>
            </a:r>
            <a:endParaRPr lang="en-US" sz="3600" b="1" dirty="0">
              <a:solidFill>
                <a:srgbClr val="FFC000"/>
              </a:solidFill>
            </a:endParaRPr>
          </a:p>
        </p:txBody>
      </p:sp>
      <p:pic>
        <p:nvPicPr>
          <p:cNvPr id="2" name="Content Placeholder 1"/>
          <p:cNvPicPr>
            <a:picLocks noGrp="1" noChangeAspect="1"/>
          </p:cNvPicPr>
          <p:nvPr>
            <p:ph sz="half" idx="1"/>
          </p:nvPr>
        </p:nvPicPr>
        <p:blipFill>
          <a:blip r:embed="rId2">
            <a:extLst>
              <a:ext uri="{28A0092B-C50C-407E-A947-70E740481C1C}">
                <a14:useLocalDpi xmlns:a14="http://schemas.microsoft.com/office/drawing/2010/main" xmlns="" val="0"/>
              </a:ext>
            </a:extLst>
          </a:blip>
          <a:stretch>
            <a:fillRect/>
          </a:stretch>
        </p:blipFill>
        <p:spPr>
          <a:xfrm>
            <a:off x="398882" y="960120"/>
            <a:ext cx="5087518" cy="2987040"/>
          </a:xfrm>
        </p:spPr>
      </p:pic>
      <p:sp>
        <p:nvSpPr>
          <p:cNvPr id="6" name="Content Placeholder 5"/>
          <p:cNvSpPr>
            <a:spLocks noGrp="1"/>
          </p:cNvSpPr>
          <p:nvPr>
            <p:ph sz="half" idx="2"/>
          </p:nvPr>
        </p:nvSpPr>
        <p:spPr>
          <a:xfrm>
            <a:off x="5760720" y="716280"/>
            <a:ext cx="6165669" cy="5654040"/>
          </a:xfrm>
        </p:spPr>
        <p:txBody>
          <a:bodyPr>
            <a:normAutofit lnSpcReduction="10000"/>
          </a:bodyPr>
          <a:lstStyle/>
          <a:p>
            <a:pPr>
              <a:buFont typeface="Wingdings" panose="05000000000000000000" pitchFamily="2" charset="2"/>
              <a:buChar char="§"/>
            </a:pPr>
            <a:r>
              <a:rPr lang="en-US" sz="1800" dirty="0"/>
              <a:t>Object-oriented programming creates reusable patterns of code to curtail redundancy in development projects. One way that object-oriented programming achieves recyclable code is through inheritance, when one subclass can leverage code from another base class</a:t>
            </a:r>
            <a:r>
              <a:rPr lang="en-US" sz="1800" dirty="0" smtClean="0"/>
              <a:t>.</a:t>
            </a:r>
          </a:p>
          <a:p>
            <a:pPr>
              <a:buFont typeface="Wingdings" panose="05000000000000000000" pitchFamily="2" charset="2"/>
              <a:buChar char="§"/>
            </a:pPr>
            <a:r>
              <a:rPr lang="en-US" sz="1800" b="1" dirty="0"/>
              <a:t>Inheritance</a:t>
            </a:r>
            <a:r>
              <a:rPr lang="en-US" sz="1800" dirty="0"/>
              <a:t> is when a class uses code constructed within another class. If we think of inheritance in terms of biology, we can think of a child inheriting certain traits from their parent. That is, a child can inherit a parent’s height or eye color. Children also may share the same last name with their parents</a:t>
            </a:r>
            <a:r>
              <a:rPr lang="en-US" sz="1800" dirty="0" smtClean="0"/>
              <a:t>.</a:t>
            </a:r>
          </a:p>
          <a:p>
            <a:pPr>
              <a:buFont typeface="Wingdings" panose="05000000000000000000" pitchFamily="2" charset="2"/>
              <a:buChar char="§"/>
            </a:pPr>
            <a:r>
              <a:rPr lang="en-US" sz="1800" dirty="0"/>
              <a:t>Different kinds of objects often have a certain amount in common with each other. Mountain bikes, road bikes, and tandem bikes, for example, all share the characteristics of bicycles (current speed, current pedal cadence, current gear). Yet each also defines additional features that make them different: tandem bicycles have two seats and two sets of handlebars; road bikes have drop handlebars; some mountain bikes have an additional chain ring, giving them a lower gear ratio</a:t>
            </a:r>
            <a:r>
              <a:rPr lang="en-US" sz="1800" dirty="0" smtClean="0"/>
              <a:t>.</a:t>
            </a:r>
          </a:p>
          <a:p>
            <a:pPr>
              <a:buFont typeface="Wingdings" panose="05000000000000000000" pitchFamily="2" charset="2"/>
              <a:buChar char="§"/>
            </a:pPr>
            <a:r>
              <a:rPr lang="en-US" sz="1800" dirty="0"/>
              <a:t>Because the Child subclass is inheriting from the Parent base class, the Child class can reuse the code of Parent, allowing the programmer to use fewer lines of code and decrease redundancy.</a:t>
            </a:r>
            <a:endParaRPr lang="en-US" sz="1800" dirty="0" smtClean="0"/>
          </a:p>
          <a:p>
            <a:endParaRPr lang="en-US" sz="1800" dirty="0" smtClean="0"/>
          </a:p>
          <a:p>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60032" y="3785234"/>
            <a:ext cx="5073968" cy="2265045"/>
          </a:xfrm>
          <a:prstGeom prst="rect">
            <a:avLst/>
          </a:prstGeom>
        </p:spPr>
      </p:pic>
    </p:spTree>
    <p:extLst>
      <p:ext uri="{BB962C8B-B14F-4D97-AF65-F5344CB8AC3E}">
        <p14:creationId xmlns:p14="http://schemas.microsoft.com/office/powerpoint/2010/main" xmlns="" val="23348174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116491" cy="653143"/>
          </a:xfrm>
        </p:spPr>
        <p:txBody>
          <a:bodyPr>
            <a:normAutofit fontScale="90000"/>
          </a:bodyPr>
          <a:lstStyle/>
          <a:p>
            <a:r>
              <a:rPr lang="en-US" b="1" dirty="0" smtClean="0">
                <a:solidFill>
                  <a:srgbClr val="FFC000"/>
                </a:solidFill>
              </a:rPr>
              <a:t>Classes &amp; Objects</a:t>
            </a:r>
            <a:endParaRPr lang="en-US" b="1" dirty="0">
              <a:solidFill>
                <a:srgbClr val="FFC000"/>
              </a:solidFill>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93743" y="729924"/>
            <a:ext cx="2856387" cy="1828088"/>
          </a:xfrm>
        </p:spPr>
      </p:pic>
      <p:pic>
        <p:nvPicPr>
          <p:cNvPr id="7" name="Picture 6"/>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8259535" y="1048295"/>
            <a:ext cx="2857500" cy="16002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8986565" y="4531178"/>
            <a:ext cx="2657475" cy="171450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3382053" y="3855585"/>
            <a:ext cx="4905375" cy="2543175"/>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xmlns="" val="0"/>
              </a:ext>
            </a:extLst>
          </a:blip>
          <a:stretch>
            <a:fillRect/>
          </a:stretch>
        </p:blipFill>
        <p:spPr>
          <a:xfrm>
            <a:off x="198528" y="3918585"/>
            <a:ext cx="2886075" cy="1581150"/>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xmlns="" val="0"/>
              </a:ext>
            </a:extLst>
          </a:blip>
          <a:stretch>
            <a:fillRect/>
          </a:stretch>
        </p:blipFill>
        <p:spPr>
          <a:xfrm>
            <a:off x="3574460" y="855209"/>
            <a:ext cx="2143125" cy="2143125"/>
          </a:xfrm>
          <a:prstGeom prst="rect">
            <a:avLst/>
          </a:prstGeom>
        </p:spPr>
      </p:pic>
      <p:sp>
        <p:nvSpPr>
          <p:cNvPr id="12" name="Oval Callout 11"/>
          <p:cNvSpPr/>
          <p:nvPr/>
        </p:nvSpPr>
        <p:spPr>
          <a:xfrm>
            <a:off x="6048102" y="561703"/>
            <a:ext cx="1685109" cy="913093"/>
          </a:xfrm>
          <a:prstGeom prst="wedgeEllipseCallout">
            <a:avLst>
              <a:gd name="adj1" fmla="val -100833"/>
              <a:gd name="adj2" fmla="val 139259"/>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First-class </a:t>
            </a:r>
            <a:r>
              <a:rPr lang="en-US" dirty="0"/>
              <a:t>everything</a:t>
            </a:r>
          </a:p>
        </p:txBody>
      </p:sp>
    </p:spTree>
    <p:extLst>
      <p:ext uri="{BB962C8B-B14F-4D97-AF65-F5344CB8AC3E}">
        <p14:creationId xmlns:p14="http://schemas.microsoft.com/office/powerpoint/2010/main" xmlns="" val="10214040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1"/>
            <a:ext cx="5094514" cy="574766"/>
          </a:xfrm>
        </p:spPr>
        <p:txBody>
          <a:bodyPr>
            <a:normAutofit fontScale="90000"/>
          </a:bodyPr>
          <a:lstStyle/>
          <a:p>
            <a:r>
              <a:rPr lang="en-US" sz="3600" b="1" dirty="0" smtClean="0">
                <a:solidFill>
                  <a:srgbClr val="FFC000"/>
                </a:solidFill>
              </a:rPr>
              <a:t>Class : Inheritance</a:t>
            </a:r>
            <a:endParaRPr lang="en-US" sz="3600" b="1" dirty="0">
              <a:solidFill>
                <a:srgbClr val="FFC000"/>
              </a:solidFill>
            </a:endParaRPr>
          </a:p>
        </p:txBody>
      </p:sp>
      <p:sp>
        <p:nvSpPr>
          <p:cNvPr id="3" name="Content Placeholder 2"/>
          <p:cNvSpPr>
            <a:spLocks noGrp="1"/>
          </p:cNvSpPr>
          <p:nvPr>
            <p:ph idx="1"/>
          </p:nvPr>
        </p:nvSpPr>
        <p:spPr>
          <a:xfrm>
            <a:off x="518160" y="701040"/>
            <a:ext cx="11355976" cy="5787628"/>
          </a:xfrm>
        </p:spPr>
        <p:txBody>
          <a:bodyPr>
            <a:normAutofit/>
          </a:bodyPr>
          <a:lstStyle/>
          <a:p>
            <a:pPr marL="0" indent="0">
              <a:buNone/>
            </a:pPr>
            <a:r>
              <a:rPr lang="en-US" b="1" u="sng" dirty="0" smtClean="0"/>
              <a:t>PARENT CLASS</a:t>
            </a:r>
          </a:p>
          <a:p>
            <a:pPr>
              <a:buFont typeface="Wingdings" panose="05000000000000000000" pitchFamily="2" charset="2"/>
              <a:buChar char="§"/>
            </a:pPr>
            <a:r>
              <a:rPr lang="en-US" sz="2000" dirty="0" smtClean="0"/>
              <a:t> Parent </a:t>
            </a:r>
            <a:r>
              <a:rPr lang="en-US" sz="2000" dirty="0"/>
              <a:t>or base classes create a pattern out of which child or subclasses can be based on. Parent classes allow us to create child classes through inheritance without having to write the same code over again each time. Any class can be made into a parent class, so they are each fully functional classes in their own right, rather than just templates</a:t>
            </a:r>
            <a:r>
              <a:rPr lang="en-US" sz="2000" dirty="0" smtClean="0"/>
              <a:t>.</a:t>
            </a:r>
          </a:p>
          <a:p>
            <a:pPr>
              <a:buFont typeface="Wingdings" panose="05000000000000000000" pitchFamily="2" charset="2"/>
              <a:buChar char="§"/>
            </a:pPr>
            <a:r>
              <a:rPr lang="en-US" sz="2000" dirty="0" smtClean="0"/>
              <a:t> Let’s </a:t>
            </a:r>
            <a:r>
              <a:rPr lang="en-US" sz="2000" dirty="0"/>
              <a:t>say we have a general </a:t>
            </a:r>
            <a:r>
              <a:rPr lang="en-US" sz="2000" b="1" dirty="0" err="1"/>
              <a:t>Bank_account</a:t>
            </a:r>
            <a:r>
              <a:rPr lang="en-US" sz="2000" dirty="0"/>
              <a:t> parent class that has </a:t>
            </a:r>
            <a:r>
              <a:rPr lang="en-US" sz="2000" b="1" dirty="0" err="1"/>
              <a:t>Personal_account</a:t>
            </a:r>
            <a:r>
              <a:rPr lang="en-US" sz="2000" dirty="0"/>
              <a:t> and </a:t>
            </a:r>
            <a:r>
              <a:rPr lang="en-US" sz="2000" dirty="0" smtClean="0"/>
              <a:t>  </a:t>
            </a:r>
            <a:br>
              <a:rPr lang="en-US" sz="2000" dirty="0" smtClean="0"/>
            </a:br>
            <a:r>
              <a:rPr lang="en-US" sz="2000" dirty="0" smtClean="0"/>
              <a:t> </a:t>
            </a:r>
            <a:r>
              <a:rPr lang="en-US" sz="2000" b="1" dirty="0" smtClean="0"/>
              <a:t>Business_account</a:t>
            </a:r>
            <a:r>
              <a:rPr lang="en-US" sz="2000" dirty="0" smtClean="0"/>
              <a:t> </a:t>
            </a:r>
            <a:r>
              <a:rPr lang="en-US" sz="2000" dirty="0"/>
              <a:t>child classes. Many of the methods between personal and business accounts </a:t>
            </a:r>
            <a:r>
              <a:rPr lang="en-US" sz="2000" dirty="0" smtClean="0"/>
              <a:t/>
            </a:r>
            <a:br>
              <a:rPr lang="en-US" sz="2000" dirty="0" smtClean="0"/>
            </a:br>
            <a:r>
              <a:rPr lang="en-US" sz="2000" dirty="0" smtClean="0"/>
              <a:t> will </a:t>
            </a:r>
            <a:r>
              <a:rPr lang="en-US" sz="2000" dirty="0"/>
              <a:t>be similar, such as methods to withdraw and deposit money, so those can belong to the </a:t>
            </a:r>
            <a:r>
              <a:rPr lang="en-US" sz="2000" dirty="0" smtClean="0"/>
              <a:t/>
            </a:r>
            <a:br>
              <a:rPr lang="en-US" sz="2000" dirty="0" smtClean="0"/>
            </a:br>
            <a:r>
              <a:rPr lang="en-US" sz="2000" dirty="0" smtClean="0"/>
              <a:t> parent </a:t>
            </a:r>
            <a:r>
              <a:rPr lang="en-US" sz="2000" dirty="0"/>
              <a:t>class of </a:t>
            </a:r>
            <a:r>
              <a:rPr lang="en-US" sz="2000" dirty="0" err="1"/>
              <a:t>Bank_account</a:t>
            </a:r>
            <a:r>
              <a:rPr lang="en-US" sz="2000" dirty="0"/>
              <a:t>. The </a:t>
            </a:r>
            <a:r>
              <a:rPr lang="en-US" sz="2000" b="1" dirty="0"/>
              <a:t>Business_account</a:t>
            </a:r>
            <a:r>
              <a:rPr lang="en-US" sz="2000" dirty="0"/>
              <a:t> subclass would have methods specific to it, </a:t>
            </a:r>
            <a:r>
              <a:rPr lang="en-US" sz="2000" dirty="0" smtClean="0"/>
              <a:t/>
            </a:r>
            <a:br>
              <a:rPr lang="en-US" sz="2000" dirty="0" smtClean="0"/>
            </a:br>
            <a:r>
              <a:rPr lang="en-US" sz="2000" dirty="0" smtClean="0"/>
              <a:t> including </a:t>
            </a:r>
            <a:r>
              <a:rPr lang="en-US" sz="2000" dirty="0"/>
              <a:t>perhaps a way to collect business records and forms, as well as an </a:t>
            </a:r>
            <a:r>
              <a:rPr lang="en-US" sz="2000" dirty="0" smtClean="0"/>
              <a:t/>
            </a:r>
            <a:br>
              <a:rPr lang="en-US" sz="2000" dirty="0" smtClean="0"/>
            </a:br>
            <a:r>
              <a:rPr lang="en-US" sz="2000" dirty="0" smtClean="0"/>
              <a:t> </a:t>
            </a:r>
            <a:r>
              <a:rPr lang="en-US" sz="2000" b="1" dirty="0" err="1" smtClean="0"/>
              <a:t>employee_identification_number</a:t>
            </a:r>
            <a:r>
              <a:rPr lang="en-US" sz="2000" dirty="0" smtClean="0"/>
              <a:t> </a:t>
            </a:r>
            <a:r>
              <a:rPr lang="en-US" sz="2000" dirty="0"/>
              <a:t>variable</a:t>
            </a:r>
            <a:r>
              <a:rPr lang="en-US" sz="2000" dirty="0" smtClean="0"/>
              <a:t>.</a:t>
            </a:r>
          </a:p>
          <a:p>
            <a:pPr>
              <a:buFont typeface="Wingdings" panose="05000000000000000000" pitchFamily="2" charset="2"/>
              <a:buChar char="§"/>
            </a:pPr>
            <a:r>
              <a:rPr lang="en-US" sz="2000" dirty="0" smtClean="0"/>
              <a:t> Similarly</a:t>
            </a:r>
            <a:r>
              <a:rPr lang="en-US" sz="2000" dirty="0"/>
              <a:t>, an Animal class may have eating() and sleeping() methods, and a Snake subclass may </a:t>
            </a:r>
            <a:r>
              <a:rPr lang="en-US" sz="2000" dirty="0" smtClean="0"/>
              <a:t/>
            </a:r>
            <a:br>
              <a:rPr lang="en-US" sz="2000" dirty="0" smtClean="0"/>
            </a:br>
            <a:r>
              <a:rPr lang="en-US" sz="2000" dirty="0" smtClean="0"/>
              <a:t> include </a:t>
            </a:r>
            <a:r>
              <a:rPr lang="en-US" sz="2000" dirty="0"/>
              <a:t>its own specific hissing() and slithering() methods</a:t>
            </a:r>
            <a:r>
              <a:rPr lang="en-US" sz="2000" dirty="0" smtClean="0"/>
              <a:t>.</a:t>
            </a:r>
          </a:p>
          <a:p>
            <a:pPr>
              <a:buFont typeface="Wingdings" panose="05000000000000000000" pitchFamily="2" charset="2"/>
              <a:buChar char="§"/>
            </a:pPr>
            <a:r>
              <a:rPr lang="en-US" sz="2000" dirty="0"/>
              <a:t>Let’s create a Fish parent class that we will later use to construct types of fish as its subclasses. Each of these fish will have first names and last names in addition to characteristics</a:t>
            </a:r>
            <a:r>
              <a:rPr lang="en-US" sz="2000" dirty="0" smtClean="0"/>
              <a:t>.</a:t>
            </a:r>
          </a:p>
          <a:p>
            <a:pPr>
              <a:buFont typeface="Wingdings" panose="05000000000000000000" pitchFamily="2" charset="2"/>
              <a:buChar char="§"/>
            </a:pPr>
            <a:r>
              <a:rPr lang="en-US" sz="2000" dirty="0"/>
              <a:t>We’ll create a new file called fish.py and start with the __init__() constructor method, which we’ll populate with </a:t>
            </a:r>
            <a:r>
              <a:rPr lang="en-US" sz="2000" dirty="0" err="1"/>
              <a:t>first_name</a:t>
            </a:r>
            <a:r>
              <a:rPr lang="en-US" sz="2000" dirty="0"/>
              <a:t> and </a:t>
            </a:r>
            <a:r>
              <a:rPr lang="en-US" sz="2000" dirty="0" err="1"/>
              <a:t>last_name</a:t>
            </a:r>
            <a:r>
              <a:rPr lang="en-US" sz="2000" dirty="0"/>
              <a:t> class variables for each Fish object or subclass.</a:t>
            </a:r>
          </a:p>
          <a:p>
            <a:pPr marL="0" indent="0">
              <a:buNone/>
            </a:pPr>
            <a:endParaRPr lang="en-US" b="1" u="sng" dirty="0"/>
          </a:p>
        </p:txBody>
      </p:sp>
    </p:spTree>
    <p:extLst>
      <p:ext uri="{BB962C8B-B14F-4D97-AF65-F5344CB8AC3E}">
        <p14:creationId xmlns:p14="http://schemas.microsoft.com/office/powerpoint/2010/main" xmlns="" val="30078751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2721" y="115399"/>
            <a:ext cx="11181806" cy="620265"/>
          </a:xfrm>
        </p:spPr>
        <p:txBody>
          <a:bodyPr>
            <a:normAutofit/>
          </a:bodyPr>
          <a:lstStyle/>
          <a:p>
            <a:r>
              <a:rPr lang="en-US" sz="3600" b="1" dirty="0" smtClean="0">
                <a:solidFill>
                  <a:srgbClr val="FFC000"/>
                </a:solidFill>
              </a:rPr>
              <a:t>Class : Inheritance</a:t>
            </a:r>
            <a:endParaRPr lang="en-US" sz="3600" b="1" dirty="0">
              <a:solidFill>
                <a:srgbClr val="FFC000"/>
              </a:solidFill>
            </a:endParaRPr>
          </a:p>
        </p:txBody>
      </p:sp>
      <p:sp>
        <p:nvSpPr>
          <p:cNvPr id="3" name="Content Placeholder 2"/>
          <p:cNvSpPr>
            <a:spLocks noGrp="1"/>
          </p:cNvSpPr>
          <p:nvPr>
            <p:ph sz="half" idx="1"/>
          </p:nvPr>
        </p:nvSpPr>
        <p:spPr>
          <a:xfrm>
            <a:off x="487680" y="1036320"/>
            <a:ext cx="5675812" cy="5436586"/>
          </a:xfrm>
        </p:spPr>
        <p:txBody>
          <a:bodyPr>
            <a:normAutofit fontScale="77500" lnSpcReduction="20000"/>
          </a:bodyPr>
          <a:lstStyle/>
          <a:p>
            <a:pPr marL="0" indent="0">
              <a:buNone/>
            </a:pPr>
            <a:r>
              <a:rPr lang="en-US" b="1" u="sng" dirty="0" smtClean="0"/>
              <a:t>PARENT CLASS</a:t>
            </a:r>
          </a:p>
          <a:p>
            <a:pPr marL="0" indent="0">
              <a:buNone/>
            </a:pPr>
            <a:r>
              <a:rPr lang="en-US" b="1" dirty="0">
                <a:solidFill>
                  <a:srgbClr val="0070C0"/>
                </a:solidFill>
              </a:rPr>
              <a:t>class Fish:</a:t>
            </a:r>
          </a:p>
          <a:p>
            <a:pPr marL="0" indent="0">
              <a:buNone/>
            </a:pPr>
            <a:r>
              <a:rPr lang="en-US" dirty="0"/>
              <a:t>    </a:t>
            </a:r>
            <a:r>
              <a:rPr lang="en-US" dirty="0">
                <a:solidFill>
                  <a:srgbClr val="C00000"/>
                </a:solidFill>
              </a:rPr>
              <a:t>def __init__(self, </a:t>
            </a:r>
            <a:r>
              <a:rPr lang="en-US" dirty="0" err="1">
                <a:solidFill>
                  <a:srgbClr val="C00000"/>
                </a:solidFill>
              </a:rPr>
              <a:t>first_name</a:t>
            </a:r>
            <a:r>
              <a:rPr lang="en-US" dirty="0">
                <a:solidFill>
                  <a:srgbClr val="C00000"/>
                </a:solidFill>
              </a:rPr>
              <a:t>, </a:t>
            </a:r>
            <a:r>
              <a:rPr lang="en-US" dirty="0" err="1">
                <a:solidFill>
                  <a:srgbClr val="C00000"/>
                </a:solidFill>
              </a:rPr>
              <a:t>last_name</a:t>
            </a:r>
            <a:r>
              <a:rPr lang="en-US" dirty="0">
                <a:solidFill>
                  <a:srgbClr val="C00000"/>
                </a:solidFill>
              </a:rPr>
              <a:t>="Fish"):</a:t>
            </a:r>
          </a:p>
          <a:p>
            <a:pPr marL="0" indent="0">
              <a:buNone/>
            </a:pPr>
            <a:r>
              <a:rPr lang="en-US" dirty="0"/>
              <a:t>        self.first_name = </a:t>
            </a:r>
            <a:r>
              <a:rPr lang="en-US" dirty="0" err="1"/>
              <a:t>first_name</a:t>
            </a:r>
            <a:endParaRPr lang="en-US" dirty="0"/>
          </a:p>
          <a:p>
            <a:pPr marL="0" indent="0">
              <a:buNone/>
            </a:pPr>
            <a:r>
              <a:rPr lang="en-US" dirty="0"/>
              <a:t>        </a:t>
            </a:r>
            <a:r>
              <a:rPr lang="en-US" dirty="0" err="1" smtClean="0"/>
              <a:t>self.last_name</a:t>
            </a:r>
            <a:r>
              <a:rPr lang="en-US" dirty="0" smtClean="0"/>
              <a:t> </a:t>
            </a:r>
            <a:r>
              <a:rPr lang="en-US" dirty="0"/>
              <a:t>= </a:t>
            </a:r>
            <a:r>
              <a:rPr lang="en-US" dirty="0" err="1" smtClean="0"/>
              <a:t>last_name</a:t>
            </a:r>
            <a:endParaRPr lang="en-US" dirty="0" smtClean="0"/>
          </a:p>
          <a:p>
            <a:r>
              <a:rPr lang="en-US" dirty="0"/>
              <a:t>Since most of the fish we’ll be creating are considered to be bony fish (as in they have a skeleton made out of bone) rather than cartilaginous fish (as in they have a skeleton made out of cartilage), we can add a few more attributes to the __init__() method</a:t>
            </a:r>
            <a:r>
              <a:rPr lang="en-US" dirty="0" smtClean="0"/>
              <a:t>:</a:t>
            </a:r>
          </a:p>
          <a:p>
            <a:pPr marL="0" indent="0">
              <a:buNone/>
            </a:pPr>
            <a:endParaRPr lang="en-US" dirty="0" smtClean="0"/>
          </a:p>
          <a:p>
            <a:pPr marL="0" indent="0">
              <a:buNone/>
            </a:pPr>
            <a:endParaRPr lang="en-US" dirty="0"/>
          </a:p>
        </p:txBody>
      </p:sp>
      <p:sp>
        <p:nvSpPr>
          <p:cNvPr id="8" name="Content Placeholder 7"/>
          <p:cNvSpPr>
            <a:spLocks noGrp="1"/>
          </p:cNvSpPr>
          <p:nvPr>
            <p:ph sz="half" idx="2"/>
          </p:nvPr>
        </p:nvSpPr>
        <p:spPr/>
        <p:txBody>
          <a:bodyPr>
            <a:normAutofit fontScale="77500" lnSpcReduction="20000"/>
          </a:bodyPr>
          <a:lstStyle/>
          <a:p>
            <a:pPr marL="0" indent="0">
              <a:buNone/>
            </a:pPr>
            <a:r>
              <a:rPr lang="en-US" b="1" dirty="0">
                <a:solidFill>
                  <a:srgbClr val="0070C0"/>
                </a:solidFill>
              </a:rPr>
              <a:t>class Fish:</a:t>
            </a:r>
          </a:p>
          <a:p>
            <a:pPr marL="0" indent="0">
              <a:buNone/>
            </a:pPr>
            <a:r>
              <a:rPr lang="en-US" dirty="0"/>
              <a:t>    def __init__(self, </a:t>
            </a:r>
            <a:r>
              <a:rPr lang="en-US" dirty="0" err="1"/>
              <a:t>first_name</a:t>
            </a:r>
            <a:r>
              <a:rPr lang="en-US" dirty="0"/>
              <a:t>, </a:t>
            </a:r>
            <a:r>
              <a:rPr lang="en-US" dirty="0" err="1"/>
              <a:t>last_name</a:t>
            </a:r>
            <a:r>
              <a:rPr lang="en-US" dirty="0"/>
              <a:t>="Fish",</a:t>
            </a:r>
          </a:p>
          <a:p>
            <a:pPr marL="0" indent="0">
              <a:buNone/>
            </a:pPr>
            <a:r>
              <a:rPr lang="en-US" dirty="0"/>
              <a:t>                 skeleton="bone", eyelids=False):</a:t>
            </a:r>
          </a:p>
          <a:p>
            <a:pPr marL="0" indent="0">
              <a:buNone/>
            </a:pPr>
            <a:r>
              <a:rPr lang="en-US" dirty="0"/>
              <a:t>        self.first_name = </a:t>
            </a:r>
            <a:r>
              <a:rPr lang="en-US" dirty="0" err="1"/>
              <a:t>first_name</a:t>
            </a:r>
            <a:endParaRPr lang="en-US" dirty="0"/>
          </a:p>
          <a:p>
            <a:pPr marL="0" indent="0">
              <a:buNone/>
            </a:pPr>
            <a:r>
              <a:rPr lang="en-US" dirty="0"/>
              <a:t>        </a:t>
            </a:r>
            <a:r>
              <a:rPr lang="en-US" dirty="0" err="1"/>
              <a:t>self.last_name</a:t>
            </a:r>
            <a:r>
              <a:rPr lang="en-US" dirty="0"/>
              <a:t> = </a:t>
            </a:r>
            <a:r>
              <a:rPr lang="en-US" dirty="0" err="1"/>
              <a:t>last_name</a:t>
            </a:r>
            <a:endParaRPr lang="en-US" dirty="0"/>
          </a:p>
          <a:p>
            <a:pPr marL="0" indent="0">
              <a:buNone/>
            </a:pPr>
            <a:r>
              <a:rPr lang="en-US" dirty="0"/>
              <a:t>        </a:t>
            </a:r>
            <a:r>
              <a:rPr lang="en-US" dirty="0" err="1"/>
              <a:t>self.skeleton</a:t>
            </a:r>
            <a:r>
              <a:rPr lang="en-US" dirty="0"/>
              <a:t> = skeleton</a:t>
            </a:r>
          </a:p>
          <a:p>
            <a:pPr marL="0" indent="0">
              <a:buNone/>
            </a:pPr>
            <a:r>
              <a:rPr lang="en-US" dirty="0"/>
              <a:t>        </a:t>
            </a:r>
            <a:r>
              <a:rPr lang="en-US" dirty="0" err="1"/>
              <a:t>self.eyelids</a:t>
            </a:r>
            <a:r>
              <a:rPr lang="en-US" dirty="0"/>
              <a:t> = eyelids</a:t>
            </a:r>
          </a:p>
          <a:p>
            <a:pPr marL="0" indent="0">
              <a:buNone/>
            </a:pPr>
            <a:r>
              <a:rPr lang="en-US" dirty="0"/>
              <a:t>    def swim(self):</a:t>
            </a:r>
          </a:p>
          <a:p>
            <a:pPr marL="0" indent="0">
              <a:buNone/>
            </a:pPr>
            <a:r>
              <a:rPr lang="en-US" dirty="0"/>
              <a:t>        print("The fish is swimming.")</a:t>
            </a:r>
          </a:p>
          <a:p>
            <a:pPr marL="0" indent="0">
              <a:buNone/>
            </a:pPr>
            <a:r>
              <a:rPr lang="en-US" dirty="0"/>
              <a:t>    def </a:t>
            </a:r>
            <a:r>
              <a:rPr lang="en-US" dirty="0" err="1"/>
              <a:t>swim_backwards</a:t>
            </a:r>
            <a:r>
              <a:rPr lang="en-US" dirty="0"/>
              <a:t>(self):</a:t>
            </a:r>
          </a:p>
          <a:p>
            <a:pPr marL="0" indent="0">
              <a:buNone/>
            </a:pPr>
            <a:r>
              <a:rPr lang="en-US" dirty="0"/>
              <a:t>        print("The fish can swim backwards.")</a:t>
            </a:r>
          </a:p>
        </p:txBody>
      </p:sp>
    </p:spTree>
    <p:extLst>
      <p:ext uri="{BB962C8B-B14F-4D97-AF65-F5344CB8AC3E}">
        <p14:creationId xmlns:p14="http://schemas.microsoft.com/office/powerpoint/2010/main" xmlns="" val="1111669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0868296" cy="620265"/>
          </a:xfrm>
        </p:spPr>
        <p:txBody>
          <a:bodyPr>
            <a:normAutofit/>
          </a:bodyPr>
          <a:lstStyle/>
          <a:p>
            <a:r>
              <a:rPr lang="en-US" sz="3600" b="1" dirty="0" smtClean="0">
                <a:solidFill>
                  <a:srgbClr val="FFC000"/>
                </a:solidFill>
              </a:rPr>
              <a:t>Class : Inheritance</a:t>
            </a:r>
            <a:endParaRPr lang="en-US" sz="3600" b="1" dirty="0">
              <a:solidFill>
                <a:srgbClr val="FFC000"/>
              </a:solidFill>
            </a:endParaRPr>
          </a:p>
        </p:txBody>
      </p:sp>
      <p:sp>
        <p:nvSpPr>
          <p:cNvPr id="3" name="Content Placeholder 2"/>
          <p:cNvSpPr>
            <a:spLocks noGrp="1"/>
          </p:cNvSpPr>
          <p:nvPr>
            <p:ph idx="1"/>
          </p:nvPr>
        </p:nvSpPr>
        <p:spPr>
          <a:xfrm>
            <a:off x="518160" y="701040"/>
            <a:ext cx="11355976" cy="5787628"/>
          </a:xfrm>
        </p:spPr>
        <p:txBody>
          <a:bodyPr>
            <a:normAutofit fontScale="77500" lnSpcReduction="20000"/>
          </a:bodyPr>
          <a:lstStyle/>
          <a:p>
            <a:pPr marL="0" indent="0">
              <a:buNone/>
            </a:pPr>
            <a:r>
              <a:rPr lang="en-US" sz="2400" b="1" u="sng" dirty="0" smtClean="0">
                <a:solidFill>
                  <a:schemeClr val="accent1">
                    <a:lumMod val="75000"/>
                  </a:schemeClr>
                </a:solidFill>
              </a:rPr>
              <a:t>Child Classes</a:t>
            </a:r>
          </a:p>
          <a:p>
            <a:pPr>
              <a:buFont typeface="Wingdings" panose="05000000000000000000" pitchFamily="2" charset="2"/>
              <a:buChar char="§"/>
            </a:pPr>
            <a:r>
              <a:rPr lang="en-US" dirty="0" smtClean="0"/>
              <a:t> Child </a:t>
            </a:r>
            <a:r>
              <a:rPr lang="en-US" dirty="0"/>
              <a:t>or subclasses are classes that will inherit from the parent class. That means that each child </a:t>
            </a:r>
            <a:r>
              <a:rPr lang="en-US" dirty="0" smtClean="0"/>
              <a:t>  </a:t>
            </a:r>
            <a:br>
              <a:rPr lang="en-US" dirty="0" smtClean="0"/>
            </a:br>
            <a:r>
              <a:rPr lang="en-US" dirty="0" smtClean="0"/>
              <a:t> class </a:t>
            </a:r>
            <a:r>
              <a:rPr lang="en-US" dirty="0"/>
              <a:t>will be able to make use of the methods and variables of the parent class</a:t>
            </a:r>
            <a:r>
              <a:rPr lang="en-US" dirty="0" smtClean="0"/>
              <a:t>.</a:t>
            </a:r>
          </a:p>
          <a:p>
            <a:pPr>
              <a:buFont typeface="Wingdings" panose="05000000000000000000" pitchFamily="2" charset="2"/>
              <a:buChar char="§"/>
            </a:pPr>
            <a:r>
              <a:rPr lang="en-US" dirty="0"/>
              <a:t> For example, a Goldfish child class that subclasses the Fish class will be able to make use of the swim() method declared in Fish without needing to declare it</a:t>
            </a:r>
            <a:r>
              <a:rPr lang="en-US" dirty="0" smtClean="0"/>
              <a:t>.</a:t>
            </a:r>
          </a:p>
          <a:p>
            <a:pPr>
              <a:buFont typeface="Wingdings" panose="05000000000000000000" pitchFamily="2" charset="2"/>
              <a:buChar char="§"/>
            </a:pPr>
            <a:r>
              <a:rPr lang="en-US" dirty="0"/>
              <a:t> We can think of each child class as being a class of the parent class. That is, if we have a child </a:t>
            </a:r>
            <a:r>
              <a:rPr lang="en-US" dirty="0" smtClean="0"/>
              <a:t/>
            </a:r>
            <a:br>
              <a:rPr lang="en-US" dirty="0" smtClean="0"/>
            </a:br>
            <a:r>
              <a:rPr lang="en-US" dirty="0" smtClean="0"/>
              <a:t> class </a:t>
            </a:r>
            <a:r>
              <a:rPr lang="en-US" dirty="0"/>
              <a:t>called Rhombus and a parent class called Parallelogram, we can say that a Rhombus is a </a:t>
            </a:r>
            <a:r>
              <a:rPr lang="en-US" dirty="0" smtClean="0"/>
              <a:t/>
            </a:r>
            <a:br>
              <a:rPr lang="en-US" dirty="0" smtClean="0"/>
            </a:br>
            <a:r>
              <a:rPr lang="en-US" dirty="0" smtClean="0"/>
              <a:t>  Parallelogram</a:t>
            </a:r>
            <a:r>
              <a:rPr lang="en-US" dirty="0"/>
              <a:t>, just as a Goldfish is a Fish</a:t>
            </a:r>
            <a:r>
              <a:rPr lang="en-US" dirty="0" smtClean="0"/>
              <a:t>.</a:t>
            </a:r>
          </a:p>
          <a:p>
            <a:pPr>
              <a:buFont typeface="Wingdings" panose="05000000000000000000" pitchFamily="2" charset="2"/>
              <a:buChar char="§"/>
            </a:pPr>
            <a:r>
              <a:rPr lang="en-US" dirty="0"/>
              <a:t> The first line of a child class looks a little different than non-child classes as you must pass the </a:t>
            </a:r>
            <a:r>
              <a:rPr lang="en-US" dirty="0" smtClean="0"/>
              <a:t/>
            </a:r>
            <a:br>
              <a:rPr lang="en-US" dirty="0" smtClean="0"/>
            </a:br>
            <a:r>
              <a:rPr lang="en-US" dirty="0" smtClean="0"/>
              <a:t>  parent </a:t>
            </a:r>
            <a:r>
              <a:rPr lang="en-US" dirty="0"/>
              <a:t>class into the child class as a parameter:</a:t>
            </a:r>
            <a:endParaRPr lang="en-US" dirty="0" smtClean="0"/>
          </a:p>
          <a:p>
            <a:pPr marL="0" indent="0">
              <a:buNone/>
            </a:pPr>
            <a:r>
              <a:rPr lang="en-US" b="1" dirty="0" smtClean="0">
                <a:solidFill>
                  <a:srgbClr val="92D050"/>
                </a:solidFill>
              </a:rPr>
              <a:t>"</a:t>
            </a:r>
            <a:r>
              <a:rPr lang="en-US" b="1" dirty="0">
                <a:solidFill>
                  <a:srgbClr val="92D050"/>
                </a:solidFill>
              </a:rPr>
              <a:t>Now we will develop a  child class, goldfish. Lets  see what all it can do"</a:t>
            </a:r>
          </a:p>
          <a:p>
            <a:pPr marL="0" indent="0">
              <a:buNone/>
            </a:pPr>
            <a:r>
              <a:rPr lang="en-US" dirty="0"/>
              <a:t> </a:t>
            </a:r>
            <a:r>
              <a:rPr lang="en-US" dirty="0" smtClean="0">
                <a:solidFill>
                  <a:srgbClr val="FFC000"/>
                </a:solidFill>
              </a:rPr>
              <a:t>class</a:t>
            </a:r>
            <a:r>
              <a:rPr lang="en-US" dirty="0" smtClean="0"/>
              <a:t> </a:t>
            </a:r>
            <a:r>
              <a:rPr lang="en-US" dirty="0" err="1">
                <a:solidFill>
                  <a:srgbClr val="0070C0"/>
                </a:solidFill>
              </a:rPr>
              <a:t>GoldFish</a:t>
            </a:r>
            <a:r>
              <a:rPr lang="en-US" dirty="0">
                <a:solidFill>
                  <a:srgbClr val="0070C0"/>
                </a:solidFill>
              </a:rPr>
              <a:t>(Fish</a:t>
            </a:r>
            <a:r>
              <a:rPr lang="en-US" dirty="0" smtClean="0">
                <a:solidFill>
                  <a:srgbClr val="0070C0"/>
                </a:solidFill>
              </a:rPr>
              <a:t>):</a:t>
            </a:r>
          </a:p>
          <a:p>
            <a:pPr marL="0" indent="0">
              <a:buNone/>
            </a:pPr>
            <a:r>
              <a:rPr lang="en-US" dirty="0" smtClean="0"/>
              <a:t>	pass</a:t>
            </a:r>
          </a:p>
          <a:p>
            <a:pPr>
              <a:buFont typeface="Wingdings" panose="05000000000000000000" pitchFamily="2" charset="2"/>
              <a:buChar char="§"/>
            </a:pPr>
            <a:r>
              <a:rPr lang="en-US" dirty="0"/>
              <a:t> The </a:t>
            </a:r>
            <a:r>
              <a:rPr lang="en-US" b="1" dirty="0"/>
              <a:t>GoldFish</a:t>
            </a:r>
            <a:r>
              <a:rPr lang="en-US" dirty="0"/>
              <a:t> class is a child of the </a:t>
            </a:r>
            <a:r>
              <a:rPr lang="en-US" b="1" dirty="0"/>
              <a:t>Fish</a:t>
            </a:r>
            <a:r>
              <a:rPr lang="en-US" dirty="0"/>
              <a:t> class. We know this because of the inclusion of the word Fish in parentheses.</a:t>
            </a:r>
          </a:p>
        </p:txBody>
      </p:sp>
    </p:spTree>
    <p:extLst>
      <p:ext uri="{BB962C8B-B14F-4D97-AF65-F5344CB8AC3E}">
        <p14:creationId xmlns:p14="http://schemas.microsoft.com/office/powerpoint/2010/main" xmlns="" val="3508480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206842"/>
            <a:ext cx="10868296" cy="620265"/>
          </a:xfrm>
        </p:spPr>
        <p:txBody>
          <a:bodyPr>
            <a:normAutofit/>
          </a:bodyPr>
          <a:lstStyle/>
          <a:p>
            <a:r>
              <a:rPr lang="en-US" sz="3600" b="1" dirty="0" smtClean="0">
                <a:solidFill>
                  <a:srgbClr val="FFC000"/>
                </a:solidFill>
              </a:rPr>
              <a:t>Class </a:t>
            </a:r>
            <a:r>
              <a:rPr lang="en-US" sz="3600" b="1" smtClean="0">
                <a:solidFill>
                  <a:srgbClr val="FFC000"/>
                </a:solidFill>
              </a:rPr>
              <a:t>: Inheritance</a:t>
            </a:r>
            <a:endParaRPr lang="en-US" sz="3600" b="1" dirty="0">
              <a:solidFill>
                <a:srgbClr val="FFC000"/>
              </a:solidFill>
            </a:endParaRPr>
          </a:p>
        </p:txBody>
      </p:sp>
      <p:sp>
        <p:nvSpPr>
          <p:cNvPr id="3" name="Content Placeholder 2"/>
          <p:cNvSpPr>
            <a:spLocks noGrp="1"/>
          </p:cNvSpPr>
          <p:nvPr>
            <p:ph idx="1"/>
          </p:nvPr>
        </p:nvSpPr>
        <p:spPr>
          <a:xfrm>
            <a:off x="518160" y="701040"/>
            <a:ext cx="11355976" cy="5787628"/>
          </a:xfrm>
        </p:spPr>
        <p:txBody>
          <a:bodyPr>
            <a:normAutofit/>
          </a:bodyPr>
          <a:lstStyle/>
          <a:p>
            <a:pPr marL="0" indent="0">
              <a:buNone/>
            </a:pPr>
            <a:r>
              <a:rPr lang="en-US" sz="2400" b="1" u="sng" dirty="0" smtClean="0">
                <a:solidFill>
                  <a:schemeClr val="accent1">
                    <a:lumMod val="75000"/>
                  </a:schemeClr>
                </a:solidFill>
              </a:rPr>
              <a:t>Child Classes</a:t>
            </a:r>
          </a:p>
          <a:p>
            <a:pPr>
              <a:buFont typeface="Wingdings" panose="05000000000000000000" pitchFamily="2" charset="2"/>
              <a:buChar char="§"/>
            </a:pPr>
            <a:r>
              <a:rPr lang="en-US" sz="2000" dirty="0"/>
              <a:t> </a:t>
            </a:r>
            <a:r>
              <a:rPr lang="en-US" sz="2000" dirty="0" smtClean="0"/>
              <a:t>The GoldFish class will just inherit all the characteristics of its parents, and lets see how  .</a:t>
            </a:r>
          </a:p>
          <a:p>
            <a:pPr marL="0" indent="0">
              <a:buNone/>
            </a:pPr>
            <a:r>
              <a:rPr lang="en-US" sz="2000" b="1" u="sng" dirty="0" smtClean="0">
                <a:solidFill>
                  <a:srgbClr val="C00000"/>
                </a:solidFill>
              </a:rPr>
              <a:t>Try and Learn</a:t>
            </a:r>
          </a:p>
          <a:p>
            <a:pPr marL="0" indent="0">
              <a:buNone/>
            </a:pPr>
            <a:r>
              <a:rPr lang="en-US" sz="2000" dirty="0"/>
              <a:t>def main():</a:t>
            </a:r>
          </a:p>
          <a:p>
            <a:pPr marL="0" indent="0">
              <a:buNone/>
            </a:pPr>
            <a:r>
              <a:rPr lang="en-US" sz="2000" dirty="0"/>
              <a:t>    Nemo = GoldFish("Nemo")</a:t>
            </a:r>
          </a:p>
          <a:p>
            <a:pPr marL="0" indent="0">
              <a:buNone/>
            </a:pPr>
            <a:r>
              <a:rPr lang="en-US" sz="2000" dirty="0"/>
              <a:t>    print("%s is a %s  with %s"%(</a:t>
            </a:r>
            <a:r>
              <a:rPr lang="en-US" sz="2000" dirty="0" err="1"/>
              <a:t>Nemo.first_name,Nemo.last_name,Nemo.skeleton</a:t>
            </a:r>
            <a:r>
              <a:rPr lang="en-US" sz="2000" dirty="0"/>
              <a:t>))</a:t>
            </a:r>
          </a:p>
          <a:p>
            <a:pPr marL="0" indent="0">
              <a:buNone/>
            </a:pPr>
            <a:r>
              <a:rPr lang="en-US" sz="2000" dirty="0"/>
              <a:t>    Nemo.swim()</a:t>
            </a:r>
          </a:p>
          <a:p>
            <a:pPr marL="0" indent="0">
              <a:buNone/>
            </a:pPr>
            <a:r>
              <a:rPr lang="en-US" sz="2000" dirty="0"/>
              <a:t>    Nemo.swim_backwards()</a:t>
            </a:r>
          </a:p>
          <a:p>
            <a:pPr marL="0" indent="0">
              <a:buNone/>
            </a:pPr>
            <a:r>
              <a:rPr lang="en-US" sz="2000" dirty="0" smtClean="0"/>
              <a:t>if </a:t>
            </a:r>
            <a:r>
              <a:rPr lang="en-US" sz="2000" dirty="0"/>
              <a:t>__name__== "__main__":</a:t>
            </a:r>
          </a:p>
          <a:p>
            <a:pPr marL="0" indent="0">
              <a:buNone/>
            </a:pPr>
            <a:r>
              <a:rPr lang="en-US" sz="2000" dirty="0"/>
              <a:t>    main</a:t>
            </a:r>
            <a:r>
              <a:rPr lang="en-US" sz="2000" dirty="0" smtClean="0"/>
              <a:t>()</a:t>
            </a:r>
          </a:p>
          <a:p>
            <a:pPr marL="0" indent="0">
              <a:buNone/>
            </a:pPr>
            <a:endParaRPr lang="en-US" sz="2000" dirty="0"/>
          </a:p>
          <a:p>
            <a:pPr>
              <a:buFont typeface="Wingdings" panose="05000000000000000000" pitchFamily="2" charset="2"/>
              <a:buChar char="§"/>
            </a:pPr>
            <a:r>
              <a:rPr lang="en-US" sz="2000" dirty="0" smtClean="0"/>
              <a:t>With </a:t>
            </a:r>
            <a:r>
              <a:rPr lang="en-US" sz="2000" dirty="0"/>
              <a:t>child classes, we can choose to add more methods, override existing parent methods, or simply accept the default parent methods with the pass keyword, which we’ll do in this case</a:t>
            </a:r>
            <a:r>
              <a:rPr lang="en-US" sz="2000" dirty="0" smtClean="0"/>
              <a:t>:</a:t>
            </a:r>
          </a:p>
          <a:p>
            <a:pPr>
              <a:buFont typeface="Wingdings" panose="05000000000000000000" pitchFamily="2" charset="2"/>
              <a:buChar char="§"/>
            </a:pPr>
            <a:r>
              <a:rPr lang="en-US" sz="2000" dirty="0" smtClean="0"/>
              <a:t>Let’s create one more class called </a:t>
            </a:r>
            <a:r>
              <a:rPr lang="en-US" sz="2000" b="1" dirty="0" smtClean="0"/>
              <a:t>clownfish</a:t>
            </a:r>
            <a:r>
              <a:rPr lang="en-US" sz="2000" dirty="0" smtClean="0"/>
              <a:t> which has some methods of its own.</a:t>
            </a:r>
            <a:endParaRPr lang="en-US" sz="2000" dirty="0"/>
          </a:p>
          <a:p>
            <a:pPr marL="0" indent="0">
              <a:buNone/>
            </a:pPr>
            <a:endParaRPr lang="en-US" sz="2400" b="1" u="sng" dirty="0" smtClean="0">
              <a:solidFill>
                <a:schemeClr val="accent1">
                  <a:lumMod val="75000"/>
                </a:schemeClr>
              </a:solidFill>
            </a:endParaRPr>
          </a:p>
        </p:txBody>
      </p:sp>
    </p:spTree>
    <p:extLst>
      <p:ext uri="{BB962C8B-B14F-4D97-AF65-F5344CB8AC3E}">
        <p14:creationId xmlns:p14="http://schemas.microsoft.com/office/powerpoint/2010/main" xmlns="" val="1723332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2721" y="89276"/>
            <a:ext cx="10868296" cy="620265"/>
          </a:xfrm>
        </p:spPr>
        <p:txBody>
          <a:bodyPr>
            <a:normAutofit/>
          </a:bodyPr>
          <a:lstStyle/>
          <a:p>
            <a:r>
              <a:rPr lang="en-US" sz="3600" b="1" dirty="0" smtClean="0">
                <a:solidFill>
                  <a:srgbClr val="FFC000"/>
                </a:solidFill>
              </a:rPr>
              <a:t>Class : Inheritance</a:t>
            </a:r>
            <a:endParaRPr lang="en-US" sz="3600" b="1" dirty="0">
              <a:solidFill>
                <a:srgbClr val="FFC000"/>
              </a:solidFill>
            </a:endParaRPr>
          </a:p>
        </p:txBody>
      </p:sp>
      <p:sp>
        <p:nvSpPr>
          <p:cNvPr id="3" name="Content Placeholder 2"/>
          <p:cNvSpPr>
            <a:spLocks noGrp="1"/>
          </p:cNvSpPr>
          <p:nvPr>
            <p:ph idx="1"/>
          </p:nvPr>
        </p:nvSpPr>
        <p:spPr>
          <a:xfrm>
            <a:off x="518160" y="701040"/>
            <a:ext cx="11355976" cy="5787628"/>
          </a:xfrm>
        </p:spPr>
        <p:txBody>
          <a:bodyPr>
            <a:normAutofit fontScale="85000" lnSpcReduction="20000"/>
          </a:bodyPr>
          <a:lstStyle/>
          <a:p>
            <a:pPr marL="0" indent="0">
              <a:buNone/>
            </a:pPr>
            <a:r>
              <a:rPr lang="en-US" sz="2400" b="1" u="sng" dirty="0" smtClean="0">
                <a:solidFill>
                  <a:schemeClr val="accent1">
                    <a:lumMod val="75000"/>
                  </a:schemeClr>
                </a:solidFill>
              </a:rPr>
              <a:t>Child Classes</a:t>
            </a:r>
          </a:p>
          <a:p>
            <a:pPr marL="0" indent="0">
              <a:buNone/>
            </a:pPr>
            <a:r>
              <a:rPr lang="en-US" sz="2900" dirty="0" smtClean="0">
                <a:solidFill>
                  <a:srgbClr val="FFC000"/>
                </a:solidFill>
              </a:rPr>
              <a:t>class</a:t>
            </a:r>
            <a:r>
              <a:rPr lang="en-US" sz="2900" dirty="0" smtClean="0"/>
              <a:t> </a:t>
            </a:r>
            <a:r>
              <a:rPr lang="en-US" sz="2900" dirty="0">
                <a:solidFill>
                  <a:srgbClr val="0070C0"/>
                </a:solidFill>
              </a:rPr>
              <a:t>clownfish(Fish):</a:t>
            </a:r>
          </a:p>
          <a:p>
            <a:pPr marL="0" indent="0">
              <a:buNone/>
            </a:pPr>
            <a:r>
              <a:rPr lang="en-US" sz="2900" dirty="0"/>
              <a:t>    def </a:t>
            </a:r>
            <a:r>
              <a:rPr lang="en-US" sz="2900" dirty="0" smtClean="0">
                <a:solidFill>
                  <a:schemeClr val="accent1"/>
                </a:solidFill>
              </a:rPr>
              <a:t>live_with_anemone(self):</a:t>
            </a:r>
          </a:p>
          <a:p>
            <a:pPr marL="0" indent="0">
              <a:buNone/>
            </a:pPr>
            <a:r>
              <a:rPr lang="en-US" sz="2900" dirty="0" smtClean="0"/>
              <a:t>        print("%s lives with </a:t>
            </a:r>
            <a:r>
              <a:rPr lang="en-US" sz="2900" dirty="0" err="1" smtClean="0"/>
              <a:t>anemone"%self.first_name</a:t>
            </a:r>
            <a:r>
              <a:rPr lang="en-US" sz="2900" dirty="0" smtClean="0"/>
              <a:t>)</a:t>
            </a:r>
          </a:p>
          <a:p>
            <a:pPr marL="0" indent="0">
              <a:buNone/>
            </a:pPr>
            <a:endParaRPr lang="en-US" sz="2900" dirty="0"/>
          </a:p>
          <a:p>
            <a:pPr marL="0" indent="0">
              <a:buNone/>
            </a:pPr>
            <a:r>
              <a:rPr lang="en-US" sz="2900" dirty="0">
                <a:solidFill>
                  <a:schemeClr val="accent2"/>
                </a:solidFill>
              </a:rPr>
              <a:t>def</a:t>
            </a:r>
            <a:r>
              <a:rPr lang="en-US" sz="2900" dirty="0"/>
              <a:t> </a:t>
            </a:r>
            <a:r>
              <a:rPr lang="en-US" sz="2900" dirty="0">
                <a:solidFill>
                  <a:srgbClr val="7030A0"/>
                </a:solidFill>
              </a:rPr>
              <a:t>main():</a:t>
            </a:r>
          </a:p>
          <a:p>
            <a:pPr marL="0" indent="0">
              <a:buNone/>
            </a:pPr>
            <a:r>
              <a:rPr lang="en-US" sz="2900" dirty="0"/>
              <a:t>    Nemo = GoldFish("Nemo")</a:t>
            </a:r>
          </a:p>
          <a:p>
            <a:pPr marL="0" indent="0">
              <a:buNone/>
            </a:pPr>
            <a:r>
              <a:rPr lang="en-US" sz="2900" dirty="0"/>
              <a:t>    print("%s is a %s  with %s"%(</a:t>
            </a:r>
            <a:r>
              <a:rPr lang="en-US" sz="2900" dirty="0" err="1"/>
              <a:t>Nemo.first_name,Nemo.last_name,Nemo.skeleton</a:t>
            </a:r>
            <a:r>
              <a:rPr lang="en-US" sz="2900" dirty="0"/>
              <a:t>))</a:t>
            </a:r>
          </a:p>
          <a:p>
            <a:pPr marL="0" indent="0">
              <a:buNone/>
            </a:pPr>
            <a:r>
              <a:rPr lang="en-US" sz="2900" dirty="0"/>
              <a:t>    Nemo.swim()</a:t>
            </a:r>
          </a:p>
          <a:p>
            <a:pPr marL="0" indent="0">
              <a:buNone/>
            </a:pPr>
            <a:r>
              <a:rPr lang="en-US" sz="2900" dirty="0"/>
              <a:t>    Nemo.swim_backwards()</a:t>
            </a:r>
          </a:p>
          <a:p>
            <a:pPr marL="0" indent="0">
              <a:buNone/>
            </a:pPr>
            <a:r>
              <a:rPr lang="en-US" sz="2900" dirty="0" smtClean="0"/>
              <a:t>    </a:t>
            </a:r>
            <a:r>
              <a:rPr lang="en-US" sz="2900" dirty="0"/>
              <a:t>clown= clownfish("Jazzy")</a:t>
            </a:r>
          </a:p>
          <a:p>
            <a:pPr marL="0" indent="0">
              <a:buNone/>
            </a:pPr>
            <a:r>
              <a:rPr lang="en-US" sz="2900" dirty="0"/>
              <a:t>    </a:t>
            </a:r>
            <a:r>
              <a:rPr lang="en-US" sz="2900" dirty="0" err="1"/>
              <a:t>clown.live_with_anemone</a:t>
            </a:r>
            <a:r>
              <a:rPr lang="en-US" sz="2900" dirty="0"/>
              <a:t>()</a:t>
            </a:r>
          </a:p>
          <a:p>
            <a:pPr marL="0" indent="0">
              <a:buNone/>
            </a:pPr>
            <a:r>
              <a:rPr lang="en-US" sz="2900" dirty="0" smtClean="0"/>
              <a:t>if </a:t>
            </a:r>
            <a:r>
              <a:rPr lang="en-US" sz="2900" dirty="0"/>
              <a:t>__name__== "__main__":</a:t>
            </a:r>
          </a:p>
          <a:p>
            <a:pPr marL="0" indent="0">
              <a:buNone/>
            </a:pPr>
            <a:r>
              <a:rPr lang="en-US" sz="2900" dirty="0"/>
              <a:t>    main()</a:t>
            </a:r>
            <a:endParaRPr lang="en-US" sz="2900" dirty="0" smtClean="0"/>
          </a:p>
        </p:txBody>
      </p:sp>
    </p:spTree>
    <p:extLst>
      <p:ext uri="{BB962C8B-B14F-4D97-AF65-F5344CB8AC3E}">
        <p14:creationId xmlns:p14="http://schemas.microsoft.com/office/powerpoint/2010/main" xmlns="" val="1796018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0868296" cy="620265"/>
          </a:xfrm>
        </p:spPr>
        <p:txBody>
          <a:bodyPr>
            <a:normAutofit/>
          </a:bodyPr>
          <a:lstStyle/>
          <a:p>
            <a:r>
              <a:rPr lang="en-US" sz="3600" b="1" dirty="0" smtClean="0">
                <a:solidFill>
                  <a:srgbClr val="FFC000"/>
                </a:solidFill>
              </a:rPr>
              <a:t>Class : inheritance</a:t>
            </a:r>
            <a:endParaRPr lang="en-US" sz="3600" b="1" dirty="0">
              <a:solidFill>
                <a:srgbClr val="FFC000"/>
              </a:solidFill>
            </a:endParaRPr>
          </a:p>
        </p:txBody>
      </p:sp>
      <p:sp>
        <p:nvSpPr>
          <p:cNvPr id="3" name="Content Placeholder 2"/>
          <p:cNvSpPr>
            <a:spLocks noGrp="1"/>
          </p:cNvSpPr>
          <p:nvPr>
            <p:ph idx="1"/>
          </p:nvPr>
        </p:nvSpPr>
        <p:spPr>
          <a:xfrm>
            <a:off x="518160" y="563880"/>
            <a:ext cx="11355976" cy="5924788"/>
          </a:xfrm>
        </p:spPr>
        <p:txBody>
          <a:bodyPr>
            <a:normAutofit fontScale="92500"/>
          </a:bodyPr>
          <a:lstStyle/>
          <a:p>
            <a:pPr marL="0" indent="0">
              <a:buNone/>
            </a:pPr>
            <a:r>
              <a:rPr lang="en-US" sz="2900" b="1" u="sng" dirty="0" smtClean="0"/>
              <a:t>Overriding Parent Methods</a:t>
            </a:r>
          </a:p>
          <a:p>
            <a:pPr>
              <a:buFont typeface="Wingdings" panose="05000000000000000000" pitchFamily="2" charset="2"/>
              <a:buChar char="§"/>
            </a:pPr>
            <a:r>
              <a:rPr lang="en-US" sz="2000" dirty="0"/>
              <a:t>So far, we have looked at the child class </a:t>
            </a:r>
            <a:r>
              <a:rPr lang="en-US" sz="2000" b="1" dirty="0" smtClean="0"/>
              <a:t>GoldFish</a:t>
            </a:r>
            <a:r>
              <a:rPr lang="en-US" sz="2000" dirty="0" smtClean="0"/>
              <a:t> </a:t>
            </a:r>
            <a:r>
              <a:rPr lang="en-US" sz="2000" dirty="0"/>
              <a:t>that made use of the pass keyword to inherit all of the parent class </a:t>
            </a:r>
            <a:r>
              <a:rPr lang="en-US" sz="2000" b="1" dirty="0"/>
              <a:t>Fish</a:t>
            </a:r>
            <a:r>
              <a:rPr lang="en-US" sz="2000" dirty="0"/>
              <a:t> behaviors, and another child class </a:t>
            </a:r>
            <a:r>
              <a:rPr lang="en-US" sz="2000" b="1" dirty="0"/>
              <a:t>Clownfish</a:t>
            </a:r>
            <a:r>
              <a:rPr lang="en-US" sz="2000" dirty="0"/>
              <a:t> that inherited all of the parent class behaviors and also created its own unique method that is specific to the child class. Sometimes, however, we will want to make use of some of the parent class behaviors but not all of them. When we change parent class methods we override them</a:t>
            </a:r>
            <a:r>
              <a:rPr lang="en-US" sz="2000" dirty="0" smtClean="0"/>
              <a:t>.</a:t>
            </a:r>
          </a:p>
          <a:p>
            <a:pPr>
              <a:buFont typeface="Wingdings" panose="05000000000000000000" pitchFamily="2" charset="2"/>
              <a:buChar char="§"/>
            </a:pPr>
            <a:r>
              <a:rPr lang="en-US" dirty="0"/>
              <a:t>When constructing parent and child classes, it is important to keep program design in mind so that overriding does not produce unnecessary or redundant code</a:t>
            </a:r>
            <a:r>
              <a:rPr lang="en-US" dirty="0" smtClean="0"/>
              <a:t>.</a:t>
            </a:r>
          </a:p>
          <a:p>
            <a:pPr>
              <a:buFont typeface="Wingdings" panose="05000000000000000000" pitchFamily="2" charset="2"/>
              <a:buChar char="§"/>
            </a:pPr>
            <a:r>
              <a:rPr lang="en-US" sz="2000" dirty="0"/>
              <a:t>We’ll create a </a:t>
            </a:r>
            <a:r>
              <a:rPr lang="en-US" sz="2000" b="1" dirty="0"/>
              <a:t>Shark</a:t>
            </a:r>
            <a:r>
              <a:rPr lang="en-US" sz="2000" dirty="0"/>
              <a:t> child class of the </a:t>
            </a:r>
            <a:r>
              <a:rPr lang="en-US" sz="2000" b="1" dirty="0"/>
              <a:t>Fish</a:t>
            </a:r>
            <a:r>
              <a:rPr lang="en-US" sz="2000" dirty="0"/>
              <a:t> parent class. Because we created the </a:t>
            </a:r>
            <a:r>
              <a:rPr lang="en-US" sz="2000" b="1" dirty="0"/>
              <a:t>Fish</a:t>
            </a:r>
            <a:r>
              <a:rPr lang="en-US" sz="2000" dirty="0"/>
              <a:t> class with the idea that we would be creating primarily bony fish, we’ll have to make adjustments for the Shark class that is instead a cartilaginous fish. In terms of program design, if we had more than one non-bony fish, we would most likely want to make separate classes for each of these two types of fish</a:t>
            </a:r>
            <a:r>
              <a:rPr lang="en-US" sz="2000" dirty="0" smtClean="0"/>
              <a:t>.</a:t>
            </a:r>
          </a:p>
          <a:p>
            <a:pPr>
              <a:buFont typeface="Wingdings" panose="05000000000000000000" pitchFamily="2" charset="2"/>
              <a:buChar char="§"/>
            </a:pPr>
            <a:r>
              <a:rPr lang="en-US" dirty="0"/>
              <a:t>Sharks, unlike bony fish, have skeletons made of cartilage instead of bone. They also have eyelids and are unable to swim backwards. Sharks can, however, maneuver themselves backwards by sinking</a:t>
            </a:r>
            <a:r>
              <a:rPr lang="en-US" dirty="0" smtClean="0"/>
              <a:t>.</a:t>
            </a:r>
          </a:p>
          <a:p>
            <a:pPr>
              <a:buFont typeface="Wingdings" panose="05000000000000000000" pitchFamily="2" charset="2"/>
              <a:buChar char="§"/>
            </a:pPr>
            <a:r>
              <a:rPr lang="en-US" sz="2000" dirty="0"/>
              <a:t>In light of this, we’ll be overriding the </a:t>
            </a:r>
            <a:r>
              <a:rPr lang="en-US" sz="2000" b="1" dirty="0"/>
              <a:t>__init__()</a:t>
            </a:r>
            <a:r>
              <a:rPr lang="en-US" sz="2000" dirty="0"/>
              <a:t> constructor method and the </a:t>
            </a:r>
            <a:r>
              <a:rPr lang="en-US" sz="2000" b="1" dirty="0"/>
              <a:t>swim_backwards()</a:t>
            </a:r>
            <a:r>
              <a:rPr lang="en-US" sz="2000" dirty="0"/>
              <a:t> method. We don’t need to modify the swim() method since sharks are fish that can swim. Let’s take a look at this child class:</a:t>
            </a:r>
          </a:p>
          <a:p>
            <a:pPr marL="0" indent="0">
              <a:buNone/>
            </a:pPr>
            <a:endParaRPr lang="en-US" sz="2900" b="1" u="sng" dirty="0" smtClean="0"/>
          </a:p>
        </p:txBody>
      </p:sp>
    </p:spTree>
    <p:extLst>
      <p:ext uri="{BB962C8B-B14F-4D97-AF65-F5344CB8AC3E}">
        <p14:creationId xmlns:p14="http://schemas.microsoft.com/office/powerpoint/2010/main" xmlns="" val="33627407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0868296" cy="620265"/>
          </a:xfrm>
        </p:spPr>
        <p:txBody>
          <a:bodyPr>
            <a:normAutofit/>
          </a:bodyPr>
          <a:lstStyle/>
          <a:p>
            <a:r>
              <a:rPr lang="en-US" sz="3600" b="1" dirty="0" smtClean="0">
                <a:solidFill>
                  <a:srgbClr val="FFC000"/>
                </a:solidFill>
              </a:rPr>
              <a:t>Class : inheritance</a:t>
            </a:r>
            <a:endParaRPr lang="en-US" sz="3600" b="1" dirty="0">
              <a:solidFill>
                <a:srgbClr val="FFC000"/>
              </a:solidFill>
            </a:endParaRPr>
          </a:p>
        </p:txBody>
      </p:sp>
      <p:sp>
        <p:nvSpPr>
          <p:cNvPr id="3" name="Content Placeholder 2"/>
          <p:cNvSpPr>
            <a:spLocks noGrp="1"/>
          </p:cNvSpPr>
          <p:nvPr>
            <p:ph idx="1"/>
          </p:nvPr>
        </p:nvSpPr>
        <p:spPr>
          <a:xfrm>
            <a:off x="274320" y="685800"/>
            <a:ext cx="11917680" cy="5924788"/>
          </a:xfrm>
        </p:spPr>
        <p:txBody>
          <a:bodyPr>
            <a:normAutofit/>
          </a:bodyPr>
          <a:lstStyle/>
          <a:p>
            <a:pPr marL="0" indent="0">
              <a:buNone/>
            </a:pPr>
            <a:r>
              <a:rPr lang="en-US" sz="2900" b="1" u="sng" dirty="0" smtClean="0"/>
              <a:t>Overriding Parent Methods(Example)</a:t>
            </a:r>
          </a:p>
          <a:p>
            <a:pPr marL="0" indent="0">
              <a:buNone/>
            </a:pPr>
            <a:r>
              <a:rPr lang="en-US" sz="2000" b="1" dirty="0"/>
              <a:t>class Shark(Fish):</a:t>
            </a:r>
          </a:p>
          <a:p>
            <a:pPr marL="0" indent="0">
              <a:buNone/>
            </a:pPr>
            <a:r>
              <a:rPr lang="en-US" sz="2000" b="1" dirty="0"/>
              <a:t>    def __init__(</a:t>
            </a:r>
            <a:r>
              <a:rPr lang="en-US" sz="2000" b="1" dirty="0" err="1"/>
              <a:t>self,first_name,last_name</a:t>
            </a:r>
            <a:r>
              <a:rPr lang="en-US" sz="2000" b="1" dirty="0"/>
              <a:t>="</a:t>
            </a:r>
            <a:r>
              <a:rPr lang="en-US" sz="2000" b="1" dirty="0" err="1"/>
              <a:t>Shark",skeleton</a:t>
            </a:r>
            <a:r>
              <a:rPr lang="en-US" sz="2000" b="1" dirty="0"/>
              <a:t>="</a:t>
            </a:r>
            <a:r>
              <a:rPr lang="en-US" sz="2000" b="1" dirty="0" err="1"/>
              <a:t>Cartilege",eyelids</a:t>
            </a:r>
            <a:r>
              <a:rPr lang="en-US" sz="2000" b="1" dirty="0"/>
              <a:t>="True"):</a:t>
            </a:r>
          </a:p>
          <a:p>
            <a:pPr marL="0" indent="0">
              <a:buNone/>
            </a:pPr>
            <a:r>
              <a:rPr lang="en-US" sz="2000" b="1" dirty="0"/>
              <a:t>        self.first_name = </a:t>
            </a:r>
            <a:r>
              <a:rPr lang="en-US" sz="2000" b="1" dirty="0" err="1"/>
              <a:t>first_name</a:t>
            </a:r>
            <a:endParaRPr lang="en-US" sz="2000" b="1" dirty="0"/>
          </a:p>
          <a:p>
            <a:pPr marL="0" indent="0">
              <a:buNone/>
            </a:pPr>
            <a:r>
              <a:rPr lang="en-US" sz="2000" b="1" dirty="0"/>
              <a:t>        </a:t>
            </a:r>
            <a:r>
              <a:rPr lang="en-US" sz="2000" b="1" dirty="0" err="1"/>
              <a:t>self.last_name</a:t>
            </a:r>
            <a:r>
              <a:rPr lang="en-US" sz="2000" b="1" dirty="0"/>
              <a:t> =  </a:t>
            </a:r>
            <a:r>
              <a:rPr lang="en-US" sz="2000" b="1" dirty="0" err="1"/>
              <a:t>last_name</a:t>
            </a:r>
            <a:endParaRPr lang="en-US" sz="2000" b="1" dirty="0"/>
          </a:p>
          <a:p>
            <a:pPr marL="0" indent="0">
              <a:buNone/>
            </a:pPr>
            <a:r>
              <a:rPr lang="en-US" sz="2000" b="1" dirty="0"/>
              <a:t>        </a:t>
            </a:r>
            <a:r>
              <a:rPr lang="en-US" sz="2000" b="1" dirty="0" err="1"/>
              <a:t>self.skeleton</a:t>
            </a:r>
            <a:r>
              <a:rPr lang="en-US" sz="2000" b="1" dirty="0"/>
              <a:t> = skeleton</a:t>
            </a:r>
          </a:p>
          <a:p>
            <a:pPr marL="0" indent="0">
              <a:buNone/>
            </a:pPr>
            <a:r>
              <a:rPr lang="en-US" sz="2000" b="1" dirty="0"/>
              <a:t>        </a:t>
            </a:r>
            <a:r>
              <a:rPr lang="en-US" sz="2000" b="1" dirty="0" err="1"/>
              <a:t>self.eyelids</a:t>
            </a:r>
            <a:r>
              <a:rPr lang="en-US" sz="2000" b="1" dirty="0"/>
              <a:t> = eyelids</a:t>
            </a:r>
          </a:p>
          <a:p>
            <a:pPr marL="0" indent="0">
              <a:buNone/>
            </a:pPr>
            <a:r>
              <a:rPr lang="en-US" sz="2000" b="1" dirty="0"/>
              <a:t>    def </a:t>
            </a:r>
            <a:r>
              <a:rPr lang="en-US" sz="2000" b="1" dirty="0" err="1"/>
              <a:t>swim_backwards</a:t>
            </a:r>
            <a:r>
              <a:rPr lang="en-US" sz="2000" b="1" dirty="0"/>
              <a:t>(self):</a:t>
            </a:r>
          </a:p>
          <a:p>
            <a:pPr marL="0" indent="0">
              <a:buNone/>
            </a:pPr>
            <a:r>
              <a:rPr lang="en-US" sz="2000" b="1" dirty="0"/>
              <a:t>        print("Sharks cant swim backwards directly. They sink and swim back</a:t>
            </a:r>
            <a:r>
              <a:rPr lang="en-US" sz="2000" b="1" dirty="0" smtClean="0"/>
              <a:t>")</a:t>
            </a:r>
          </a:p>
          <a:p>
            <a:pPr marL="0" indent="0">
              <a:buNone/>
            </a:pPr>
            <a:r>
              <a:rPr lang="en-US" sz="2000" b="1" u="sng" dirty="0" smtClean="0"/>
              <a:t>Super() Function :</a:t>
            </a:r>
          </a:p>
          <a:p>
            <a:pPr>
              <a:buFont typeface="Wingdings" panose="05000000000000000000" pitchFamily="2" charset="2"/>
              <a:buChar char="§"/>
            </a:pPr>
            <a:r>
              <a:rPr lang="en-US" sz="2000" dirty="0"/>
              <a:t>With the super() function, you can gain access to inherited methods that have been overwritten in a class object</a:t>
            </a:r>
            <a:r>
              <a:rPr lang="en-US" sz="2000" dirty="0" smtClean="0"/>
              <a:t>.</a:t>
            </a:r>
          </a:p>
          <a:p>
            <a:pPr>
              <a:buFont typeface="Wingdings" panose="05000000000000000000" pitchFamily="2" charset="2"/>
              <a:buChar char="§"/>
            </a:pPr>
            <a:r>
              <a:rPr lang="en-US" sz="2000" dirty="0"/>
              <a:t>When we use the super() function, we are calling a parent method into a child method to make use of it. For example, we may want to override one aspect of the parent method with certain functionality, but then call the rest of the original parent method to finish the method.</a:t>
            </a:r>
            <a:endParaRPr lang="en-US" sz="2000" dirty="0" smtClean="0"/>
          </a:p>
          <a:p>
            <a:pPr marL="0" indent="0">
              <a:buNone/>
            </a:pPr>
            <a:endParaRPr lang="en-US" sz="2900" b="1" u="sng" dirty="0" smtClean="0"/>
          </a:p>
          <a:p>
            <a:pPr marL="0" indent="0">
              <a:buNone/>
            </a:pPr>
            <a:endParaRPr lang="en-US" sz="2900" b="1" u="sng" dirty="0" smtClean="0"/>
          </a:p>
        </p:txBody>
      </p:sp>
    </p:spTree>
    <p:extLst>
      <p:ext uri="{BB962C8B-B14F-4D97-AF65-F5344CB8AC3E}">
        <p14:creationId xmlns:p14="http://schemas.microsoft.com/office/powerpoint/2010/main" xmlns="" val="3121359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0868296" cy="620265"/>
          </a:xfrm>
        </p:spPr>
        <p:txBody>
          <a:bodyPr>
            <a:normAutofit/>
          </a:bodyPr>
          <a:lstStyle/>
          <a:p>
            <a:r>
              <a:rPr lang="en-US" sz="3600" b="1" dirty="0" smtClean="0">
                <a:solidFill>
                  <a:srgbClr val="FFC000"/>
                </a:solidFill>
              </a:rPr>
              <a:t>Class : Inheritance</a:t>
            </a:r>
            <a:endParaRPr lang="en-US" sz="3600" b="1" dirty="0">
              <a:solidFill>
                <a:srgbClr val="FFC000"/>
              </a:solidFill>
            </a:endParaRPr>
          </a:p>
        </p:txBody>
      </p:sp>
      <p:sp>
        <p:nvSpPr>
          <p:cNvPr id="3" name="Content Placeholder 2"/>
          <p:cNvSpPr>
            <a:spLocks noGrp="1"/>
          </p:cNvSpPr>
          <p:nvPr>
            <p:ph idx="1"/>
          </p:nvPr>
        </p:nvSpPr>
        <p:spPr>
          <a:xfrm>
            <a:off x="276635" y="227577"/>
            <a:ext cx="11565228" cy="6511209"/>
          </a:xfrm>
        </p:spPr>
        <p:txBody>
          <a:bodyPr>
            <a:normAutofit/>
          </a:bodyPr>
          <a:lstStyle/>
          <a:p>
            <a:pPr marL="0" indent="0" algn="r">
              <a:spcBef>
                <a:spcPct val="0"/>
              </a:spcBef>
              <a:buNone/>
            </a:pPr>
            <a:endParaRPr lang="en-US" sz="3600" b="1" dirty="0" smtClean="0">
              <a:solidFill>
                <a:srgbClr val="FFC000"/>
              </a:solidFill>
              <a:latin typeface="+mj-lt"/>
              <a:ea typeface="+mj-ea"/>
              <a:cs typeface="+mj-cs"/>
            </a:endParaRPr>
          </a:p>
          <a:p>
            <a:pPr marL="0" indent="0">
              <a:buNone/>
            </a:pPr>
            <a:r>
              <a:rPr lang="en-US" sz="2600" b="1" u="sng" dirty="0" smtClean="0"/>
              <a:t>Super() Function(</a:t>
            </a:r>
            <a:r>
              <a:rPr lang="en-US" sz="2600" b="1" u="sng" dirty="0" err="1" smtClean="0"/>
              <a:t>contd</a:t>
            </a:r>
            <a:r>
              <a:rPr lang="en-US" sz="2600" b="1" u="sng" dirty="0" smtClean="0"/>
              <a:t>) :</a:t>
            </a:r>
          </a:p>
          <a:p>
            <a:pPr>
              <a:buFont typeface="Wingdings" panose="05000000000000000000" pitchFamily="2" charset="2"/>
              <a:buChar char="§"/>
            </a:pPr>
            <a:r>
              <a:rPr lang="en-US" sz="2600" dirty="0"/>
              <a:t>With the super() function, you can gain access to inherited methods that have been overwritten in a class object</a:t>
            </a:r>
            <a:r>
              <a:rPr lang="en-US" sz="2600" dirty="0" smtClean="0"/>
              <a:t>.</a:t>
            </a:r>
          </a:p>
          <a:p>
            <a:pPr>
              <a:buFont typeface="Wingdings" panose="05000000000000000000" pitchFamily="2" charset="2"/>
              <a:buChar char="§"/>
            </a:pPr>
            <a:r>
              <a:rPr lang="en-US" sz="2600" dirty="0"/>
              <a:t>When we use the super() function, we are calling a parent method into a child method to make use of it. For example, we may want to override one aspect of the parent method with certain functionality, but then call the rest of the original parent method to finish the method</a:t>
            </a:r>
            <a:r>
              <a:rPr lang="en-US" sz="2600" dirty="0" smtClean="0"/>
              <a:t>.</a:t>
            </a:r>
          </a:p>
          <a:p>
            <a:pPr>
              <a:buFont typeface="Wingdings" panose="05000000000000000000" pitchFamily="2" charset="2"/>
              <a:buChar char="§"/>
            </a:pPr>
            <a:r>
              <a:rPr lang="en-US" sz="2600" dirty="0" smtClean="0"/>
              <a:t>The rest of the attributes, that were supposed to be part of the parent class, now automatically comes into the childclass</a:t>
            </a:r>
            <a:r>
              <a:rPr lang="en-US" sz="2600" dirty="0"/>
              <a:t> </a:t>
            </a:r>
            <a:r>
              <a:rPr lang="en-US" sz="2600" dirty="0" smtClean="0"/>
              <a:t>as part of inheritance.</a:t>
            </a:r>
          </a:p>
          <a:p>
            <a:pPr marL="0" indent="0">
              <a:buNone/>
            </a:pPr>
            <a:endParaRPr lang="en-US" sz="2900" b="1" u="sng" dirty="0" smtClean="0"/>
          </a:p>
        </p:txBody>
      </p:sp>
    </p:spTree>
    <p:extLst>
      <p:ext uri="{BB962C8B-B14F-4D97-AF65-F5344CB8AC3E}">
        <p14:creationId xmlns:p14="http://schemas.microsoft.com/office/powerpoint/2010/main" xmlns="" val="14320722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0868296" cy="620265"/>
          </a:xfrm>
        </p:spPr>
        <p:txBody>
          <a:bodyPr>
            <a:normAutofit/>
          </a:bodyPr>
          <a:lstStyle/>
          <a:p>
            <a:r>
              <a:rPr lang="en-US" sz="3600" b="1" dirty="0" smtClean="0">
                <a:solidFill>
                  <a:srgbClr val="FFC000"/>
                </a:solidFill>
              </a:rPr>
              <a:t>Class : Inheritance</a:t>
            </a:r>
            <a:endParaRPr lang="en-US" sz="3600" b="1" dirty="0">
              <a:solidFill>
                <a:srgbClr val="FFC000"/>
              </a:solidFill>
            </a:endParaRPr>
          </a:p>
        </p:txBody>
      </p:sp>
      <p:sp>
        <p:nvSpPr>
          <p:cNvPr id="3" name="Content Placeholder 2"/>
          <p:cNvSpPr>
            <a:spLocks noGrp="1"/>
          </p:cNvSpPr>
          <p:nvPr>
            <p:ph idx="1"/>
          </p:nvPr>
        </p:nvSpPr>
        <p:spPr>
          <a:xfrm>
            <a:off x="274320" y="685800"/>
            <a:ext cx="11917680" cy="5745480"/>
          </a:xfrm>
        </p:spPr>
        <p:txBody>
          <a:bodyPr>
            <a:normAutofit lnSpcReduction="10000"/>
          </a:bodyPr>
          <a:lstStyle/>
          <a:p>
            <a:pPr marL="0" indent="0">
              <a:lnSpc>
                <a:spcPct val="100000"/>
              </a:lnSpc>
              <a:buNone/>
            </a:pPr>
            <a:r>
              <a:rPr lang="en-US" sz="2000" b="1" u="sng" dirty="0"/>
              <a:t>Super() Function(</a:t>
            </a:r>
            <a:r>
              <a:rPr lang="en-US" sz="2000" b="1" u="sng" dirty="0" err="1"/>
              <a:t>contd</a:t>
            </a:r>
            <a:r>
              <a:rPr lang="en-US" sz="2000" b="1" u="sng" dirty="0"/>
              <a:t>) :</a:t>
            </a:r>
          </a:p>
          <a:p>
            <a:pPr>
              <a:lnSpc>
                <a:spcPct val="100000"/>
              </a:lnSpc>
              <a:buFont typeface="Wingdings" panose="05000000000000000000" pitchFamily="2" charset="2"/>
              <a:buChar char="§"/>
            </a:pPr>
            <a:r>
              <a:rPr lang="en-US" sz="2000" dirty="0" smtClean="0"/>
              <a:t>In </a:t>
            </a:r>
            <a:r>
              <a:rPr lang="en-US" sz="2000" dirty="0"/>
              <a:t>a program that grades students, we may want to have a child class for Weighted_grade </a:t>
            </a:r>
            <a:r>
              <a:rPr lang="en-US" sz="2000" dirty="0" smtClean="0"/>
              <a:t>that inherits </a:t>
            </a:r>
            <a:r>
              <a:rPr lang="en-US" sz="2000" dirty="0"/>
              <a:t>from the Grade parent class. In the child class Weighted_grade, we may want to </a:t>
            </a:r>
            <a:r>
              <a:rPr lang="en-US" sz="2000" dirty="0" smtClean="0"/>
              <a:t>override </a:t>
            </a:r>
            <a:r>
              <a:rPr lang="en-US" sz="2000" dirty="0"/>
              <a:t>a calculate_grade() method of the parent class in order to include functionality to calculate a weighted grade, but still keep the rest of the functionality of the original class. By invoking the super() function we would be able to achieve this</a:t>
            </a:r>
            <a:r>
              <a:rPr lang="en-US" sz="2000" dirty="0" smtClean="0"/>
              <a:t>.</a:t>
            </a:r>
          </a:p>
          <a:p>
            <a:pPr>
              <a:lnSpc>
                <a:spcPct val="100000"/>
              </a:lnSpc>
              <a:buFont typeface="Wingdings" panose="05000000000000000000" pitchFamily="2" charset="2"/>
              <a:buChar char="§"/>
            </a:pPr>
            <a:r>
              <a:rPr lang="en-US" sz="2000" dirty="0"/>
              <a:t>The super() function is most commonly used within the __</a:t>
            </a:r>
            <a:r>
              <a:rPr lang="en-US" sz="2000" dirty="0" err="1"/>
              <a:t>init</a:t>
            </a:r>
            <a:r>
              <a:rPr lang="en-US" sz="2000" dirty="0"/>
              <a:t>__()</a:t>
            </a:r>
            <a:r>
              <a:rPr lang="en-US" sz="2000" b="1" dirty="0"/>
              <a:t> </a:t>
            </a:r>
            <a:r>
              <a:rPr lang="en-US" sz="2000" dirty="0"/>
              <a:t>method because that is where you will most likely need to add some uniqueness to the child class and then complete initialization from the parent</a:t>
            </a:r>
            <a:r>
              <a:rPr lang="en-US" sz="2000" dirty="0" smtClean="0"/>
              <a:t>.</a:t>
            </a:r>
          </a:p>
          <a:p>
            <a:pPr marL="0" indent="0">
              <a:lnSpc>
                <a:spcPct val="100000"/>
              </a:lnSpc>
              <a:buNone/>
            </a:pPr>
            <a:r>
              <a:rPr lang="en-US" sz="2000" dirty="0" smtClean="0"/>
              <a:t>class Trout(Fish):</a:t>
            </a:r>
          </a:p>
          <a:p>
            <a:pPr marL="0" indent="0">
              <a:lnSpc>
                <a:spcPct val="100000"/>
              </a:lnSpc>
              <a:buNone/>
            </a:pPr>
            <a:r>
              <a:rPr lang="en-US" sz="2000" dirty="0" smtClean="0"/>
              <a:t>    </a:t>
            </a:r>
            <a:r>
              <a:rPr lang="en-US" sz="1800" dirty="0" err="1" smtClean="0"/>
              <a:t>def</a:t>
            </a:r>
            <a:r>
              <a:rPr lang="en-US" sz="1800" dirty="0" smtClean="0"/>
              <a:t> __</a:t>
            </a:r>
            <a:r>
              <a:rPr lang="en-US" sz="1800" dirty="0" err="1" smtClean="0"/>
              <a:t>init</a:t>
            </a:r>
            <a:r>
              <a:rPr lang="en-US" sz="1800" dirty="0" smtClean="0"/>
              <a:t>__(self, water = "freshwater"):</a:t>
            </a:r>
          </a:p>
          <a:p>
            <a:pPr marL="0" indent="0">
              <a:lnSpc>
                <a:spcPct val="100000"/>
              </a:lnSpc>
              <a:buNone/>
            </a:pPr>
            <a:r>
              <a:rPr lang="en-US" sz="1800" dirty="0" smtClean="0"/>
              <a:t>        </a:t>
            </a:r>
            <a:r>
              <a:rPr lang="en-US" sz="1800" dirty="0" err="1" smtClean="0"/>
              <a:t>self.water</a:t>
            </a:r>
            <a:r>
              <a:rPr lang="en-US" sz="1800" dirty="0" smtClean="0"/>
              <a:t> = water</a:t>
            </a:r>
          </a:p>
          <a:p>
            <a:pPr marL="0" indent="0">
              <a:lnSpc>
                <a:spcPct val="100000"/>
              </a:lnSpc>
              <a:buNone/>
            </a:pPr>
            <a:r>
              <a:rPr lang="en-US" sz="1800" dirty="0" smtClean="0"/>
              <a:t>        super().__</a:t>
            </a:r>
            <a:r>
              <a:rPr lang="en-US" sz="1800" dirty="0" err="1" smtClean="0"/>
              <a:t>init</a:t>
            </a:r>
            <a:r>
              <a:rPr lang="en-US" sz="1800" dirty="0" smtClean="0"/>
              <a:t>__(self)</a:t>
            </a:r>
          </a:p>
          <a:p>
            <a:pPr>
              <a:lnSpc>
                <a:spcPct val="100000"/>
              </a:lnSpc>
              <a:buFont typeface="Wingdings" panose="05000000000000000000" pitchFamily="2" charset="2"/>
              <a:buChar char="§"/>
            </a:pPr>
            <a:r>
              <a:rPr lang="en-US" sz="1800" dirty="0" smtClean="0"/>
              <a:t>We </a:t>
            </a:r>
            <a:r>
              <a:rPr lang="en-US" sz="1800" dirty="0"/>
              <a:t>have overridden the __</a:t>
            </a:r>
            <a:r>
              <a:rPr lang="en-US" sz="1800" dirty="0" err="1"/>
              <a:t>init</a:t>
            </a:r>
            <a:r>
              <a:rPr lang="en-US" sz="1800" dirty="0"/>
              <a:t>__() method in the Trout child class, providing a different implementation of the __</a:t>
            </a:r>
            <a:r>
              <a:rPr lang="en-US" sz="1800" dirty="0" err="1"/>
              <a:t>init</a:t>
            </a:r>
            <a:r>
              <a:rPr lang="en-US" sz="1800" dirty="0"/>
              <a:t>__() that is already defined by its parent class Fish. Within the __</a:t>
            </a:r>
            <a:r>
              <a:rPr lang="en-US" sz="1800" dirty="0" err="1"/>
              <a:t>init</a:t>
            </a:r>
            <a:r>
              <a:rPr lang="en-US" sz="1800" dirty="0"/>
              <a:t>__() method of our Trout class we have explicitly invoked the __</a:t>
            </a:r>
            <a:r>
              <a:rPr lang="en-US" sz="1800" dirty="0" err="1"/>
              <a:t>init</a:t>
            </a:r>
            <a:r>
              <a:rPr lang="en-US" sz="1800" dirty="0"/>
              <a:t>__() method of the Fish class</a:t>
            </a:r>
            <a:r>
              <a:rPr lang="en-US" sz="1800" dirty="0" smtClean="0"/>
              <a:t>.</a:t>
            </a:r>
          </a:p>
          <a:p>
            <a:pPr>
              <a:lnSpc>
                <a:spcPct val="100000"/>
              </a:lnSpc>
              <a:buFont typeface="Wingdings" panose="05000000000000000000" pitchFamily="2" charset="2"/>
              <a:buChar char="§"/>
            </a:pPr>
            <a:r>
              <a:rPr lang="en-US" sz="1800" dirty="0"/>
              <a:t>Because we have overridden the method, we no longer need to pass </a:t>
            </a:r>
            <a:r>
              <a:rPr lang="en-US" sz="1800" dirty="0" err="1"/>
              <a:t>first_name</a:t>
            </a:r>
            <a:r>
              <a:rPr lang="en-US" sz="1800" dirty="0"/>
              <a:t> in as a parameter to Trout, and if we did pass in a parameter, we would reset freshwater instead. We will therefore initialize the </a:t>
            </a:r>
            <a:r>
              <a:rPr lang="en-US" sz="1800" dirty="0" err="1"/>
              <a:t>first_name</a:t>
            </a:r>
            <a:r>
              <a:rPr lang="en-US" sz="1800" dirty="0"/>
              <a:t> by calling the variable in our object instance.</a:t>
            </a:r>
            <a:endParaRPr lang="en-US" sz="1800" dirty="0" smtClean="0"/>
          </a:p>
          <a:p>
            <a:pPr>
              <a:buFont typeface="Wingdings" panose="05000000000000000000" pitchFamily="2" charset="2"/>
              <a:buChar char="§"/>
            </a:pPr>
            <a:endParaRPr lang="en-US" dirty="0" smtClean="0"/>
          </a:p>
        </p:txBody>
      </p:sp>
    </p:spTree>
    <p:extLst>
      <p:ext uri="{BB962C8B-B14F-4D97-AF65-F5344CB8AC3E}">
        <p14:creationId xmlns:p14="http://schemas.microsoft.com/office/powerpoint/2010/main" xmlns="" val="32271720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0868296" cy="620265"/>
          </a:xfrm>
        </p:spPr>
        <p:txBody>
          <a:bodyPr>
            <a:normAutofit/>
          </a:bodyPr>
          <a:lstStyle/>
          <a:p>
            <a:r>
              <a:rPr lang="en-US" sz="3600" b="1" dirty="0" smtClean="0">
                <a:solidFill>
                  <a:srgbClr val="FFC000"/>
                </a:solidFill>
              </a:rPr>
              <a:t>Class : inheritance</a:t>
            </a:r>
            <a:endParaRPr lang="en-US" sz="3600" b="1" dirty="0">
              <a:solidFill>
                <a:srgbClr val="FFC000"/>
              </a:solidFill>
            </a:endParaRPr>
          </a:p>
        </p:txBody>
      </p:sp>
      <p:sp>
        <p:nvSpPr>
          <p:cNvPr id="3" name="Content Placeholder 2"/>
          <p:cNvSpPr>
            <a:spLocks noGrp="1"/>
          </p:cNvSpPr>
          <p:nvPr>
            <p:ph idx="1"/>
          </p:nvPr>
        </p:nvSpPr>
        <p:spPr>
          <a:xfrm>
            <a:off x="274320" y="685800"/>
            <a:ext cx="11917680" cy="5745480"/>
          </a:xfrm>
        </p:spPr>
        <p:txBody>
          <a:bodyPr>
            <a:normAutofit fontScale="85000" lnSpcReduction="20000"/>
          </a:bodyPr>
          <a:lstStyle/>
          <a:p>
            <a:pPr marL="0" indent="0">
              <a:lnSpc>
                <a:spcPct val="100000"/>
              </a:lnSpc>
              <a:buNone/>
            </a:pPr>
            <a:r>
              <a:rPr lang="en-US" sz="2600" b="1" u="sng" dirty="0"/>
              <a:t>Super() Function(</a:t>
            </a:r>
            <a:r>
              <a:rPr lang="en-US" sz="2600" b="1" u="sng" dirty="0" err="1"/>
              <a:t>contd</a:t>
            </a:r>
            <a:r>
              <a:rPr lang="en-US" sz="2600" b="1" u="sng" dirty="0"/>
              <a:t>) :</a:t>
            </a:r>
          </a:p>
          <a:p>
            <a:pPr>
              <a:buFont typeface="Wingdings" panose="05000000000000000000" pitchFamily="2" charset="2"/>
              <a:buChar char="§"/>
            </a:pPr>
            <a:r>
              <a:rPr lang="en-US" sz="2300" dirty="0"/>
              <a:t>Now we can invoke the initialized variables of the parent class and also make use of the unique child variable. Let’s </a:t>
            </a:r>
            <a:r>
              <a:rPr lang="en-US" sz="2300" dirty="0" smtClean="0"/>
              <a:t>refer the example below</a:t>
            </a:r>
          </a:p>
          <a:p>
            <a:pPr marL="0" indent="0">
              <a:buNone/>
            </a:pPr>
            <a:r>
              <a:rPr lang="en-US" sz="2600" dirty="0"/>
              <a:t>class Account():</a:t>
            </a:r>
          </a:p>
          <a:p>
            <a:pPr marL="0" indent="0">
              <a:buNone/>
            </a:pPr>
            <a:r>
              <a:rPr lang="en-US" sz="2600" dirty="0"/>
              <a:t>	</a:t>
            </a:r>
            <a:r>
              <a:rPr lang="en-US" sz="2600" dirty="0" err="1"/>
              <a:t>def</a:t>
            </a:r>
            <a:r>
              <a:rPr lang="en-US" sz="2600" dirty="0"/>
              <a:t> __</a:t>
            </a:r>
            <a:r>
              <a:rPr lang="en-US" sz="2600" dirty="0" err="1"/>
              <a:t>init</a:t>
            </a:r>
            <a:r>
              <a:rPr lang="en-US" sz="2600" dirty="0"/>
              <a:t>__(</a:t>
            </a:r>
            <a:r>
              <a:rPr lang="en-US" sz="2600" dirty="0" err="1"/>
              <a:t>self,name</a:t>
            </a:r>
            <a:r>
              <a:rPr lang="en-US" sz="2600" dirty="0"/>
              <a:t>):</a:t>
            </a:r>
          </a:p>
          <a:p>
            <a:pPr marL="0" indent="0">
              <a:buNone/>
            </a:pPr>
            <a:r>
              <a:rPr lang="en-US" sz="2600" dirty="0" smtClean="0"/>
              <a:t>	</a:t>
            </a:r>
            <a:r>
              <a:rPr lang="en-US" sz="2600" dirty="0"/>
              <a:t>	self.name = </a:t>
            </a:r>
            <a:r>
              <a:rPr lang="en-US" sz="2600" dirty="0" smtClean="0"/>
              <a:t>name</a:t>
            </a:r>
          </a:p>
          <a:p>
            <a:pPr marL="0" indent="0">
              <a:buNone/>
            </a:pPr>
            <a:r>
              <a:rPr lang="en-US" sz="2600" dirty="0" smtClean="0"/>
              <a:t>class </a:t>
            </a:r>
            <a:r>
              <a:rPr lang="en-US" sz="2600" dirty="0"/>
              <a:t>Locker(Account):</a:t>
            </a:r>
          </a:p>
          <a:p>
            <a:pPr marL="0" indent="0">
              <a:buNone/>
            </a:pPr>
            <a:r>
              <a:rPr lang="en-US" sz="2600" dirty="0"/>
              <a:t>	</a:t>
            </a:r>
            <a:r>
              <a:rPr lang="en-US" sz="2600" dirty="0" err="1"/>
              <a:t>def</a:t>
            </a:r>
            <a:r>
              <a:rPr lang="en-US" sz="2600" dirty="0"/>
              <a:t> __</a:t>
            </a:r>
            <a:r>
              <a:rPr lang="en-US" sz="2600" dirty="0" err="1"/>
              <a:t>init</a:t>
            </a:r>
            <a:r>
              <a:rPr lang="en-US" sz="2600" dirty="0"/>
              <a:t>__(</a:t>
            </a:r>
            <a:r>
              <a:rPr lang="en-US" sz="2600" dirty="0" err="1"/>
              <a:t>self,locker,name</a:t>
            </a:r>
            <a:r>
              <a:rPr lang="en-US" sz="2600" dirty="0"/>
              <a:t>):</a:t>
            </a:r>
          </a:p>
          <a:p>
            <a:pPr marL="0" indent="0">
              <a:buNone/>
            </a:pPr>
            <a:r>
              <a:rPr lang="en-US" sz="2600" dirty="0"/>
              <a:t>		</a:t>
            </a:r>
            <a:r>
              <a:rPr lang="en-US" sz="2600" dirty="0" err="1"/>
              <a:t>self.locker</a:t>
            </a:r>
            <a:r>
              <a:rPr lang="en-US" sz="2600" dirty="0"/>
              <a:t> = locker</a:t>
            </a:r>
          </a:p>
          <a:p>
            <a:pPr marL="0" indent="0">
              <a:buNone/>
            </a:pPr>
            <a:r>
              <a:rPr lang="en-US" sz="2600" dirty="0"/>
              <a:t>		super().__</a:t>
            </a:r>
            <a:r>
              <a:rPr lang="en-US" sz="2600" dirty="0" err="1"/>
              <a:t>init</a:t>
            </a:r>
            <a:r>
              <a:rPr lang="en-US" sz="2600" dirty="0"/>
              <a:t>__(name)</a:t>
            </a:r>
          </a:p>
          <a:p>
            <a:pPr marL="0" indent="0">
              <a:buNone/>
            </a:pPr>
            <a:r>
              <a:rPr lang="en-US" sz="2600" dirty="0" smtClean="0"/>
              <a:t>&gt;&gt;&gt; </a:t>
            </a:r>
            <a:r>
              <a:rPr lang="en-US" sz="2600" dirty="0"/>
              <a:t>lock = Locker("1001","Arun")</a:t>
            </a:r>
          </a:p>
          <a:p>
            <a:pPr marL="0" indent="0">
              <a:buNone/>
            </a:pPr>
            <a:r>
              <a:rPr lang="en-US" sz="2600" dirty="0"/>
              <a:t>&gt;&gt;&gt; lock.name</a:t>
            </a:r>
          </a:p>
          <a:p>
            <a:pPr marL="0" indent="0">
              <a:buNone/>
            </a:pPr>
            <a:r>
              <a:rPr lang="en-US" sz="2600" dirty="0"/>
              <a:t>'</a:t>
            </a:r>
            <a:r>
              <a:rPr lang="en-US" sz="2600" dirty="0" err="1"/>
              <a:t>Arun</a:t>
            </a:r>
            <a:r>
              <a:rPr lang="en-US" sz="2600" dirty="0"/>
              <a:t>'</a:t>
            </a:r>
          </a:p>
          <a:p>
            <a:pPr marL="0" indent="0">
              <a:buNone/>
            </a:pPr>
            <a:r>
              <a:rPr lang="en-US" sz="2600" dirty="0"/>
              <a:t>&gt;&gt;&gt; </a:t>
            </a:r>
            <a:r>
              <a:rPr lang="en-US" sz="2600" dirty="0" err="1"/>
              <a:t>lock.locker</a:t>
            </a:r>
            <a:endParaRPr lang="en-US" sz="2600" dirty="0"/>
          </a:p>
          <a:p>
            <a:pPr marL="0" indent="0">
              <a:buNone/>
            </a:pPr>
            <a:r>
              <a:rPr lang="en-US" sz="2600" dirty="0"/>
              <a:t>'1001'</a:t>
            </a:r>
          </a:p>
          <a:p>
            <a:pPr marL="0" indent="0">
              <a:buNone/>
            </a:pPr>
            <a:r>
              <a:rPr lang="en-US" sz="2600" dirty="0"/>
              <a:t>&gt;&gt;&gt;</a:t>
            </a:r>
            <a:r>
              <a:rPr lang="en-US" sz="2300" dirty="0"/>
              <a:t> </a:t>
            </a:r>
          </a:p>
          <a:p>
            <a:pPr>
              <a:buFont typeface="Wingdings" panose="05000000000000000000" pitchFamily="2" charset="2"/>
              <a:buChar char="§"/>
            </a:pPr>
            <a:endParaRPr lang="en-US" sz="2000" dirty="0" smtClean="0"/>
          </a:p>
        </p:txBody>
      </p:sp>
    </p:spTree>
    <p:extLst>
      <p:ext uri="{BB962C8B-B14F-4D97-AF65-F5344CB8AC3E}">
        <p14:creationId xmlns:p14="http://schemas.microsoft.com/office/powerpoint/2010/main" xmlns="" val="27793876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349931" cy="535577"/>
          </a:xfrm>
        </p:spPr>
        <p:txBody>
          <a:bodyPr>
            <a:noAutofit/>
          </a:bodyPr>
          <a:lstStyle/>
          <a:p>
            <a:r>
              <a:rPr lang="en-US" sz="4000" b="1" dirty="0" smtClean="0">
                <a:solidFill>
                  <a:srgbClr val="FFC000"/>
                </a:solidFill>
              </a:rPr>
              <a:t>What</a:t>
            </a:r>
            <a:r>
              <a:rPr lang="en-US" sz="4000" b="1" dirty="0">
                <a:solidFill>
                  <a:srgbClr val="FFC000"/>
                </a:solidFill>
              </a:rPr>
              <a:t> are </a:t>
            </a:r>
            <a:r>
              <a:rPr lang="en-US" sz="4000" b="1" dirty="0" smtClean="0">
                <a:solidFill>
                  <a:srgbClr val="FFC000"/>
                </a:solidFill>
              </a:rPr>
              <a:t>classes ?</a:t>
            </a:r>
            <a:endParaRPr lang="en-US" sz="4000" b="1" dirty="0">
              <a:solidFill>
                <a:srgbClr val="FFC000"/>
              </a:solidFill>
            </a:endParaRPr>
          </a:p>
        </p:txBody>
      </p:sp>
      <p:sp>
        <p:nvSpPr>
          <p:cNvPr id="3" name="Content Placeholder 2"/>
          <p:cNvSpPr>
            <a:spLocks noGrp="1"/>
          </p:cNvSpPr>
          <p:nvPr>
            <p:ph sz="half" idx="1"/>
          </p:nvPr>
        </p:nvSpPr>
        <p:spPr>
          <a:xfrm>
            <a:off x="426720" y="868680"/>
            <a:ext cx="6004560" cy="4937760"/>
          </a:xfrm>
        </p:spPr>
        <p:txBody>
          <a:bodyPr>
            <a:noAutofit/>
          </a:bodyPr>
          <a:lstStyle/>
          <a:p>
            <a:pPr>
              <a:buFont typeface="Wingdings" panose="05000000000000000000" pitchFamily="2" charset="2"/>
              <a:buChar char="§"/>
            </a:pPr>
            <a:r>
              <a:rPr lang="en-US" sz="1600" dirty="0"/>
              <a:t>Classes are like a blueprint or a prototype that you can define to use to create objects</a:t>
            </a:r>
            <a:r>
              <a:rPr lang="en-US" sz="1600" dirty="0" smtClean="0"/>
              <a:t>.</a:t>
            </a:r>
          </a:p>
          <a:p>
            <a:pPr>
              <a:buFont typeface="Wingdings" panose="05000000000000000000" pitchFamily="2" charset="2"/>
              <a:buChar char="§"/>
            </a:pPr>
            <a:r>
              <a:rPr lang="en-US" sz="1600" dirty="0" smtClean="0"/>
              <a:t>A class brings to life, the abstract charecteristics of a real life </a:t>
            </a:r>
            <a:r>
              <a:rPr lang="en-US" sz="1600" b="1" i="1" dirty="0" smtClean="0"/>
              <a:t>thing</a:t>
            </a:r>
            <a:r>
              <a:rPr lang="en-US" sz="1600" dirty="0" smtClean="0"/>
              <a:t>.</a:t>
            </a:r>
          </a:p>
          <a:p>
            <a:pPr>
              <a:buFont typeface="Wingdings" panose="05000000000000000000" pitchFamily="2" charset="2"/>
              <a:buChar char="§"/>
            </a:pPr>
            <a:r>
              <a:rPr lang="en-US" sz="1600" dirty="0" smtClean="0"/>
              <a:t>A </a:t>
            </a:r>
            <a:r>
              <a:rPr lang="en-US" sz="1600" dirty="0"/>
              <a:t>class definition can be compared to the recipe to bake a cake. </a:t>
            </a:r>
            <a:r>
              <a:rPr lang="en-US" sz="1600" dirty="0" smtClean="0"/>
              <a:t>A </a:t>
            </a:r>
            <a:r>
              <a:rPr lang="en-US" sz="1600" dirty="0"/>
              <a:t>recipe is needed to </a:t>
            </a:r>
            <a:r>
              <a:rPr lang="en-US" sz="1600" dirty="0" smtClean="0"/>
              <a:t>bake </a:t>
            </a:r>
            <a:r>
              <a:rPr lang="en-US" sz="1600" dirty="0"/>
              <a:t>a cake. The main difference between a recipe (class) and a cake (an instance or </a:t>
            </a:r>
            <a:r>
              <a:rPr lang="en-US" sz="1600" dirty="0" smtClean="0"/>
              <a:t>an </a:t>
            </a:r>
            <a:r>
              <a:rPr lang="en-US" sz="1600" dirty="0"/>
              <a:t>object of this class) is obvious. </a:t>
            </a:r>
            <a:endParaRPr lang="en-US" sz="1600" dirty="0" smtClean="0"/>
          </a:p>
          <a:p>
            <a:pPr>
              <a:buFont typeface="Wingdings" panose="05000000000000000000" pitchFamily="2" charset="2"/>
              <a:buChar char="§"/>
            </a:pPr>
            <a:r>
              <a:rPr lang="en-US" sz="1600" dirty="0" smtClean="0"/>
              <a:t>A </a:t>
            </a:r>
            <a:r>
              <a:rPr lang="en-US" sz="1600" dirty="0"/>
              <a:t>cake can be eaten when it is baked, but you can't </a:t>
            </a:r>
            <a:r>
              <a:rPr lang="en-US" sz="1600" dirty="0" smtClean="0"/>
              <a:t>eat </a:t>
            </a:r>
            <a:r>
              <a:rPr lang="en-US" sz="1600" dirty="0"/>
              <a:t>a recipe, unless you like the taste of printed paper. </a:t>
            </a:r>
            <a:endParaRPr lang="en-US" sz="1600" dirty="0" smtClean="0"/>
          </a:p>
          <a:p>
            <a:pPr>
              <a:buFont typeface="Wingdings" panose="05000000000000000000" pitchFamily="2" charset="2"/>
              <a:buChar char="§"/>
            </a:pPr>
            <a:r>
              <a:rPr lang="en-US" sz="1600" dirty="0" smtClean="0"/>
              <a:t>Like </a:t>
            </a:r>
            <a:r>
              <a:rPr lang="en-US" sz="1600" dirty="0"/>
              <a:t>baking a cake, an OOP </a:t>
            </a:r>
            <a:r>
              <a:rPr lang="en-US" sz="1600" dirty="0" smtClean="0"/>
              <a:t>program </a:t>
            </a:r>
            <a:r>
              <a:rPr lang="en-US" sz="1600" dirty="0"/>
              <a:t>constructs objects according to the class definitions of the </a:t>
            </a:r>
            <a:r>
              <a:rPr lang="en-US" sz="1600" dirty="0" smtClean="0"/>
              <a:t>program. </a:t>
            </a:r>
            <a:endParaRPr lang="en-US" sz="1600" dirty="0"/>
          </a:p>
          <a:p>
            <a:pPr>
              <a:buFont typeface="Wingdings" panose="05000000000000000000" pitchFamily="2" charset="2"/>
              <a:buChar char="§"/>
            </a:pPr>
            <a:r>
              <a:rPr lang="en-US" sz="1600" dirty="0" smtClean="0"/>
              <a:t>A </a:t>
            </a:r>
            <a:r>
              <a:rPr lang="en-US" sz="1600" dirty="0"/>
              <a:t>class contains variables and methods. If you bake a cake you need ingredients and </a:t>
            </a:r>
            <a:r>
              <a:rPr lang="en-US" sz="1600" dirty="0" smtClean="0"/>
              <a:t>instructions to bake the cake. </a:t>
            </a:r>
          </a:p>
          <a:p>
            <a:pPr>
              <a:buFont typeface="Wingdings" panose="05000000000000000000" pitchFamily="2" charset="2"/>
              <a:buChar char="§"/>
            </a:pPr>
            <a:r>
              <a:rPr lang="en-US" sz="1600" dirty="0" smtClean="0"/>
              <a:t>Accordingly a class needs variables and methods. There are class variables, which have the same value in all methods and there are instance variables, which have normally different values for different objects. </a:t>
            </a:r>
          </a:p>
          <a:p>
            <a:pPr>
              <a:buFont typeface="Wingdings" panose="05000000000000000000" pitchFamily="2" charset="2"/>
              <a:buChar char="§"/>
            </a:pPr>
            <a:r>
              <a:rPr lang="en-US" sz="1600" dirty="0" smtClean="0"/>
              <a:t>A class also has to define all the necessary methods, which are needed to access the data. </a:t>
            </a:r>
            <a:br>
              <a:rPr lang="en-US" sz="1600" dirty="0" smtClean="0"/>
            </a:br>
            <a:endParaRPr lang="en-US" sz="1600"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xmlns="" val="0"/>
              </a:ext>
            </a:extLst>
          </a:blip>
          <a:stretch>
            <a:fillRect/>
          </a:stretch>
        </p:blipFill>
        <p:spPr>
          <a:xfrm>
            <a:off x="6927956" y="1310640"/>
            <a:ext cx="4639203" cy="3977640"/>
          </a:xfrm>
        </p:spPr>
      </p:pic>
    </p:spTree>
    <p:extLst>
      <p:ext uri="{BB962C8B-B14F-4D97-AF65-F5344CB8AC3E}">
        <p14:creationId xmlns:p14="http://schemas.microsoft.com/office/powerpoint/2010/main" xmlns="" val="33793959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0868296" cy="620265"/>
          </a:xfrm>
        </p:spPr>
        <p:txBody>
          <a:bodyPr>
            <a:normAutofit/>
          </a:bodyPr>
          <a:lstStyle/>
          <a:p>
            <a:r>
              <a:rPr lang="en-US" sz="3600" b="1" dirty="0" smtClean="0">
                <a:solidFill>
                  <a:srgbClr val="FFC000"/>
                </a:solidFill>
              </a:rPr>
              <a:t>Class : Multiple Inheritance</a:t>
            </a:r>
            <a:endParaRPr lang="en-US" sz="3600" b="1" dirty="0">
              <a:solidFill>
                <a:srgbClr val="FFC000"/>
              </a:solidFill>
            </a:endParaRPr>
          </a:p>
        </p:txBody>
      </p:sp>
      <p:sp>
        <p:nvSpPr>
          <p:cNvPr id="3" name="Content Placeholder 2"/>
          <p:cNvSpPr>
            <a:spLocks noGrp="1"/>
          </p:cNvSpPr>
          <p:nvPr>
            <p:ph idx="1"/>
          </p:nvPr>
        </p:nvSpPr>
        <p:spPr>
          <a:xfrm>
            <a:off x="121920" y="640080"/>
            <a:ext cx="11887200" cy="5848588"/>
          </a:xfrm>
        </p:spPr>
        <p:txBody>
          <a:bodyPr>
            <a:normAutofit/>
          </a:bodyPr>
          <a:lstStyle/>
          <a:p>
            <a:pPr>
              <a:spcBef>
                <a:spcPts val="100"/>
              </a:spcBef>
              <a:buFont typeface="Wingdings" panose="05000000000000000000" pitchFamily="2" charset="2"/>
              <a:buChar char="§"/>
            </a:pPr>
            <a:r>
              <a:rPr lang="en-US" sz="2000" dirty="0" smtClean="0"/>
              <a:t>When  a class inherits from two or more parent class, it is known as Multiple inheritance. </a:t>
            </a:r>
          </a:p>
          <a:p>
            <a:pPr>
              <a:spcBef>
                <a:spcPts val="100"/>
              </a:spcBef>
              <a:buFont typeface="Wingdings" panose="05000000000000000000" pitchFamily="2" charset="2"/>
              <a:buChar char="§"/>
            </a:pPr>
            <a:r>
              <a:rPr lang="en-US" sz="2000" dirty="0" smtClean="0"/>
              <a:t>Can reduce lot of redundancy, but can introduce multiple ambiguity.</a:t>
            </a:r>
          </a:p>
          <a:p>
            <a:pPr marL="0" indent="0">
              <a:spcBef>
                <a:spcPts val="100"/>
              </a:spcBef>
              <a:buNone/>
            </a:pPr>
            <a:r>
              <a:rPr lang="en-US" sz="2000" dirty="0" smtClean="0"/>
              <a:t>Lets </a:t>
            </a:r>
            <a:r>
              <a:rPr lang="en-US" sz="2000" dirty="0"/>
              <a:t>create a </a:t>
            </a:r>
            <a:r>
              <a:rPr lang="en-US" sz="2000" b="1" dirty="0" err="1"/>
              <a:t>Coral_reef</a:t>
            </a:r>
            <a:r>
              <a:rPr lang="en-US" sz="2000" dirty="0"/>
              <a:t> child class than inherits from a </a:t>
            </a:r>
            <a:r>
              <a:rPr lang="en-US" sz="2000" b="1" dirty="0"/>
              <a:t>Coral</a:t>
            </a:r>
            <a:r>
              <a:rPr lang="en-US" sz="2000" dirty="0"/>
              <a:t> class and a </a:t>
            </a:r>
            <a:r>
              <a:rPr lang="en-US" sz="2000" b="1" dirty="0" err="1"/>
              <a:t>Sea_anemone</a:t>
            </a:r>
            <a:r>
              <a:rPr lang="en-US" sz="2000" dirty="0"/>
              <a:t> class. We can create a method in each and then use the pass keyword in the </a:t>
            </a:r>
            <a:r>
              <a:rPr lang="en-US" sz="2000" b="1" dirty="0" err="1"/>
              <a:t>Coral_reef</a:t>
            </a:r>
            <a:r>
              <a:rPr lang="en-US" sz="2000" dirty="0"/>
              <a:t> child class:</a:t>
            </a:r>
            <a:endParaRPr lang="en-US" sz="2000" dirty="0" smtClean="0"/>
          </a:p>
          <a:p>
            <a:pPr marL="0" indent="0">
              <a:spcBef>
                <a:spcPts val="100"/>
              </a:spcBef>
              <a:buNone/>
            </a:pPr>
            <a:endParaRPr lang="en-US" sz="2000" dirty="0"/>
          </a:p>
          <a:p>
            <a:pPr marL="0" indent="0">
              <a:spcBef>
                <a:spcPts val="100"/>
              </a:spcBef>
              <a:buNone/>
            </a:pPr>
            <a:r>
              <a:rPr lang="en-US" sz="2000" dirty="0"/>
              <a:t>class </a:t>
            </a:r>
            <a:r>
              <a:rPr lang="en-US" sz="2000" b="1" dirty="0"/>
              <a:t>Coral</a:t>
            </a:r>
            <a:r>
              <a:rPr lang="en-US" sz="2000" dirty="0"/>
              <a:t>:</a:t>
            </a:r>
          </a:p>
          <a:p>
            <a:pPr marL="0" indent="0">
              <a:spcBef>
                <a:spcPts val="100"/>
              </a:spcBef>
              <a:buNone/>
            </a:pPr>
            <a:r>
              <a:rPr lang="en-US" sz="2000" dirty="0"/>
              <a:t>    def </a:t>
            </a:r>
            <a:r>
              <a:rPr lang="en-US" sz="2000" b="1" dirty="0"/>
              <a:t>community(self)</a:t>
            </a:r>
            <a:r>
              <a:rPr lang="en-US" sz="2000" dirty="0"/>
              <a:t>:</a:t>
            </a:r>
          </a:p>
          <a:p>
            <a:pPr marL="0" indent="0">
              <a:spcBef>
                <a:spcPts val="100"/>
              </a:spcBef>
              <a:buNone/>
            </a:pPr>
            <a:r>
              <a:rPr lang="en-US" sz="2000" dirty="0"/>
              <a:t>        print("Coral lives in a community.")</a:t>
            </a:r>
          </a:p>
          <a:p>
            <a:pPr marL="0" indent="0">
              <a:spcBef>
                <a:spcPts val="100"/>
              </a:spcBef>
              <a:buNone/>
            </a:pPr>
            <a:r>
              <a:rPr lang="en-US" sz="2000" dirty="0"/>
              <a:t>class Anemone:</a:t>
            </a:r>
          </a:p>
          <a:p>
            <a:pPr marL="0" indent="0">
              <a:spcBef>
                <a:spcPts val="100"/>
              </a:spcBef>
              <a:buNone/>
            </a:pPr>
            <a:r>
              <a:rPr lang="en-US" sz="2000" dirty="0"/>
              <a:t>    def </a:t>
            </a:r>
            <a:r>
              <a:rPr lang="en-US" sz="2000" b="1" dirty="0"/>
              <a:t>protect_clownfish(self)</a:t>
            </a:r>
            <a:r>
              <a:rPr lang="en-US" sz="2000" dirty="0"/>
              <a:t>:</a:t>
            </a:r>
          </a:p>
          <a:p>
            <a:pPr marL="0" indent="0">
              <a:spcBef>
                <a:spcPts val="100"/>
              </a:spcBef>
              <a:buNone/>
            </a:pPr>
            <a:r>
              <a:rPr lang="en-US" sz="2000" dirty="0"/>
              <a:t>        print("The anemone is protecting the clownfish.")</a:t>
            </a:r>
          </a:p>
          <a:p>
            <a:pPr marL="0" indent="0">
              <a:spcBef>
                <a:spcPts val="100"/>
              </a:spcBef>
              <a:buNone/>
            </a:pPr>
            <a:r>
              <a:rPr lang="en-US" sz="2000" dirty="0"/>
              <a:t>class </a:t>
            </a:r>
            <a:r>
              <a:rPr lang="en-US" sz="2000" b="1" dirty="0" err="1"/>
              <a:t>Coral_reef</a:t>
            </a:r>
            <a:r>
              <a:rPr lang="en-US" sz="2000" b="1" dirty="0"/>
              <a:t>(</a:t>
            </a:r>
            <a:r>
              <a:rPr lang="en-US" sz="2000" b="1" dirty="0" err="1"/>
              <a:t>Coral,Anemone</a:t>
            </a:r>
            <a:r>
              <a:rPr lang="en-US" sz="2000" b="1" dirty="0"/>
              <a:t>)</a:t>
            </a:r>
            <a:r>
              <a:rPr lang="en-US" sz="2000" dirty="0"/>
              <a:t>:</a:t>
            </a:r>
          </a:p>
          <a:p>
            <a:pPr marL="0" indent="0">
              <a:spcBef>
                <a:spcPts val="100"/>
              </a:spcBef>
              <a:buNone/>
            </a:pPr>
            <a:r>
              <a:rPr lang="en-US" sz="2000" dirty="0"/>
              <a:t>    pass</a:t>
            </a:r>
          </a:p>
          <a:p>
            <a:pPr marL="0" indent="0">
              <a:spcBef>
                <a:spcPts val="100"/>
              </a:spcBef>
              <a:buNone/>
            </a:pPr>
            <a:endParaRPr lang="en-US" sz="2000" dirty="0" smtClean="0"/>
          </a:p>
          <a:p>
            <a:pPr marL="0" indent="0">
              <a:spcBef>
                <a:spcPts val="100"/>
              </a:spcBef>
              <a:buNone/>
            </a:pPr>
            <a:r>
              <a:rPr lang="en-US" sz="2000" dirty="0" err="1" smtClean="0"/>
              <a:t>great_barrier</a:t>
            </a:r>
            <a:r>
              <a:rPr lang="en-US" sz="2000" dirty="0" smtClean="0"/>
              <a:t> </a:t>
            </a:r>
            <a:r>
              <a:rPr lang="en-US" sz="2000" dirty="0"/>
              <a:t>= </a:t>
            </a:r>
            <a:r>
              <a:rPr lang="en-US" sz="2000" dirty="0" err="1"/>
              <a:t>Coral_reef</a:t>
            </a:r>
            <a:r>
              <a:rPr lang="en-US" sz="2000" dirty="0"/>
              <a:t>()</a:t>
            </a:r>
          </a:p>
          <a:p>
            <a:pPr marL="0" indent="0">
              <a:spcBef>
                <a:spcPts val="100"/>
              </a:spcBef>
              <a:buNone/>
            </a:pPr>
            <a:r>
              <a:rPr lang="en-US" sz="2000" dirty="0" err="1"/>
              <a:t>great_barrier.community</a:t>
            </a:r>
            <a:r>
              <a:rPr lang="en-US" sz="2000" dirty="0"/>
              <a:t>()</a:t>
            </a:r>
          </a:p>
          <a:p>
            <a:pPr marL="0" indent="0">
              <a:spcBef>
                <a:spcPts val="100"/>
              </a:spcBef>
              <a:buNone/>
            </a:pPr>
            <a:r>
              <a:rPr lang="en-US" sz="2000" dirty="0" err="1"/>
              <a:t>great_barrier.protect_clownfish</a:t>
            </a:r>
            <a:r>
              <a:rPr lang="en-US" sz="2000" dirty="0"/>
              <a:t>()</a:t>
            </a:r>
            <a:endParaRPr lang="en-US" sz="2000" dirty="0" smtClean="0"/>
          </a:p>
          <a:p>
            <a:pPr>
              <a:buFont typeface="Wingdings" panose="05000000000000000000" pitchFamily="2" charset="2"/>
              <a:buChar char="§"/>
            </a:pPr>
            <a:endParaRPr lang="en-US" sz="2800" b="1" u="sng" dirty="0" smtClean="0"/>
          </a:p>
        </p:txBody>
      </p:sp>
    </p:spTree>
    <p:extLst>
      <p:ext uri="{BB962C8B-B14F-4D97-AF65-F5344CB8AC3E}">
        <p14:creationId xmlns:p14="http://schemas.microsoft.com/office/powerpoint/2010/main" xmlns="" val="6645346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1"/>
            <a:ext cx="9157063" cy="548640"/>
          </a:xfrm>
        </p:spPr>
        <p:txBody>
          <a:bodyPr>
            <a:normAutofit fontScale="90000"/>
          </a:bodyPr>
          <a:lstStyle/>
          <a:p>
            <a:r>
              <a:rPr lang="en-US" sz="3600" b="1" dirty="0" smtClean="0">
                <a:solidFill>
                  <a:srgbClr val="FFC000"/>
                </a:solidFill>
              </a:rPr>
              <a:t>Class : Inheritance Functions</a:t>
            </a:r>
            <a:endParaRPr lang="en-US" sz="3600" b="1" dirty="0">
              <a:solidFill>
                <a:srgbClr val="FFC000"/>
              </a:solidFill>
            </a:endParaRPr>
          </a:p>
        </p:txBody>
      </p:sp>
      <p:sp>
        <p:nvSpPr>
          <p:cNvPr id="3" name="Content Placeholder 2"/>
          <p:cNvSpPr>
            <a:spLocks noGrp="1"/>
          </p:cNvSpPr>
          <p:nvPr>
            <p:ph idx="1"/>
          </p:nvPr>
        </p:nvSpPr>
        <p:spPr>
          <a:xfrm>
            <a:off x="121920" y="640080"/>
            <a:ext cx="11887200" cy="5848588"/>
          </a:xfrm>
        </p:spPr>
        <p:txBody>
          <a:bodyPr>
            <a:normAutofit/>
          </a:bodyPr>
          <a:lstStyle/>
          <a:p>
            <a:pPr>
              <a:buFont typeface="Wingdings" panose="05000000000000000000" pitchFamily="2" charset="2"/>
              <a:buChar char="§"/>
            </a:pPr>
            <a:r>
              <a:rPr lang="en-US" dirty="0"/>
              <a:t>Use the </a:t>
            </a:r>
            <a:r>
              <a:rPr lang="en-US" b="1" dirty="0" err="1"/>
              <a:t>issubclass</a:t>
            </a:r>
            <a:r>
              <a:rPr lang="en-US" b="1" dirty="0"/>
              <a:t>() </a:t>
            </a:r>
            <a:r>
              <a:rPr lang="en-US" dirty="0"/>
              <a:t>or </a:t>
            </a:r>
            <a:r>
              <a:rPr lang="en-US" b="1" dirty="0" err="1"/>
              <a:t>isinstance</a:t>
            </a:r>
            <a:r>
              <a:rPr lang="en-US" b="1" dirty="0"/>
              <a:t>()</a:t>
            </a:r>
            <a:r>
              <a:rPr lang="en-US" dirty="0"/>
              <a:t> functions to check a relationships of two classes and instances</a:t>
            </a:r>
            <a:r>
              <a:rPr lang="en-US" dirty="0" smtClean="0"/>
              <a:t>.</a:t>
            </a:r>
          </a:p>
          <a:p>
            <a:pPr marL="0" indent="0">
              <a:buNone/>
            </a:pPr>
            <a:r>
              <a:rPr lang="en-US" sz="2800" b="1" u="sng" dirty="0" smtClean="0"/>
              <a:t>Format :-</a:t>
            </a:r>
          </a:p>
          <a:p>
            <a:pPr>
              <a:buFont typeface="Wingdings" panose="05000000000000000000" pitchFamily="2" charset="2"/>
              <a:buChar char="§"/>
            </a:pPr>
            <a:r>
              <a:rPr lang="en-US" dirty="0"/>
              <a:t>The </a:t>
            </a:r>
            <a:r>
              <a:rPr lang="en-US" b="1" dirty="0" err="1"/>
              <a:t>issubclass</a:t>
            </a:r>
            <a:r>
              <a:rPr lang="en-US" b="1" dirty="0"/>
              <a:t>(sub, sup)</a:t>
            </a:r>
            <a:r>
              <a:rPr lang="en-US" dirty="0"/>
              <a:t> </a:t>
            </a:r>
            <a:r>
              <a:rPr lang="en-US" dirty="0" err="1"/>
              <a:t>boolean</a:t>
            </a:r>
            <a:r>
              <a:rPr lang="en-US" dirty="0"/>
              <a:t> function returns True, if the given subclass </a:t>
            </a:r>
            <a:r>
              <a:rPr lang="en-US" b="1" dirty="0"/>
              <a:t>sub</a:t>
            </a:r>
            <a:r>
              <a:rPr lang="en-US" dirty="0"/>
              <a:t> is indeed a subclass of the superclass </a:t>
            </a:r>
            <a:r>
              <a:rPr lang="en-US" b="1" dirty="0"/>
              <a:t>sup</a:t>
            </a:r>
            <a:r>
              <a:rPr lang="en-US" dirty="0" smtClean="0"/>
              <a:t>.</a:t>
            </a:r>
          </a:p>
          <a:p>
            <a:pPr>
              <a:buFont typeface="Wingdings" panose="05000000000000000000" pitchFamily="2" charset="2"/>
              <a:buChar char="§"/>
            </a:pPr>
            <a:r>
              <a:rPr lang="en-US" dirty="0"/>
              <a:t>The </a:t>
            </a:r>
            <a:r>
              <a:rPr lang="en-US" b="1" dirty="0" err="1"/>
              <a:t>isinstance</a:t>
            </a:r>
            <a:r>
              <a:rPr lang="en-US" b="1" dirty="0"/>
              <a:t>(obj, Class)</a:t>
            </a:r>
            <a:r>
              <a:rPr lang="en-US" dirty="0"/>
              <a:t> </a:t>
            </a:r>
            <a:r>
              <a:rPr lang="en-US" dirty="0" err="1"/>
              <a:t>boolean</a:t>
            </a:r>
            <a:r>
              <a:rPr lang="en-US" dirty="0"/>
              <a:t> function returns True, if </a:t>
            </a:r>
            <a:r>
              <a:rPr lang="en-US" i="1" dirty="0"/>
              <a:t>obj</a:t>
            </a:r>
            <a:r>
              <a:rPr lang="en-US" dirty="0"/>
              <a:t> is an instance of class </a:t>
            </a:r>
            <a:r>
              <a:rPr lang="en-US" i="1" dirty="0" err="1"/>
              <a:t>Class</a:t>
            </a:r>
            <a:r>
              <a:rPr lang="en-US" dirty="0"/>
              <a:t> or is an instance of a subclass of Class</a:t>
            </a:r>
            <a:endParaRPr lang="en-US" sz="2800" b="1" u="sng" dirty="0"/>
          </a:p>
          <a:p>
            <a:pPr marL="0" indent="0">
              <a:buNone/>
            </a:pPr>
            <a:r>
              <a:rPr lang="en-US" b="1" u="sng" dirty="0"/>
              <a:t>Example:-</a:t>
            </a:r>
          </a:p>
          <a:p>
            <a:pPr marL="457200" lvl="1" indent="0">
              <a:buNone/>
            </a:pPr>
            <a:r>
              <a:rPr lang="en-US" sz="2400" b="1" dirty="0" err="1"/>
              <a:t>issubclass</a:t>
            </a:r>
            <a:r>
              <a:rPr lang="en-US" sz="2400" b="1" dirty="0"/>
              <a:t>(</a:t>
            </a:r>
            <a:r>
              <a:rPr lang="en-US" sz="2400" b="1" dirty="0" err="1"/>
              <a:t>Coral_reef,Anemone</a:t>
            </a:r>
            <a:r>
              <a:rPr lang="en-US" sz="2400" b="1" dirty="0" smtClean="0"/>
              <a:t>)</a:t>
            </a:r>
          </a:p>
          <a:p>
            <a:pPr marL="457200" lvl="1" indent="0">
              <a:buNone/>
            </a:pPr>
            <a:r>
              <a:rPr lang="en-US" sz="2400" b="1" dirty="0" smtClean="0"/>
              <a:t>True</a:t>
            </a:r>
          </a:p>
          <a:p>
            <a:pPr marL="457200" lvl="1" indent="0">
              <a:buNone/>
            </a:pPr>
            <a:r>
              <a:rPr lang="en-US" sz="2400" b="1" dirty="0" err="1"/>
              <a:t>isinstance</a:t>
            </a:r>
            <a:r>
              <a:rPr lang="en-US" sz="2400" b="1" dirty="0"/>
              <a:t>(</a:t>
            </a:r>
            <a:r>
              <a:rPr lang="en-US" sz="2400" b="1" dirty="0" err="1"/>
              <a:t>great_barrier,Coral</a:t>
            </a:r>
            <a:r>
              <a:rPr lang="en-US" sz="2400" b="1" dirty="0" smtClean="0"/>
              <a:t>)</a:t>
            </a:r>
          </a:p>
          <a:p>
            <a:pPr marL="457200" lvl="1" indent="0">
              <a:buNone/>
            </a:pPr>
            <a:r>
              <a:rPr lang="en-US" sz="2400" b="1" dirty="0" smtClean="0"/>
              <a:t>True</a:t>
            </a:r>
          </a:p>
          <a:p>
            <a:pPr marL="0" indent="0">
              <a:buNone/>
            </a:pPr>
            <a:endParaRPr lang="en-US" sz="2800" b="1" u="sng" dirty="0" smtClean="0"/>
          </a:p>
        </p:txBody>
      </p:sp>
    </p:spTree>
    <p:extLst>
      <p:ext uri="{BB962C8B-B14F-4D97-AF65-F5344CB8AC3E}">
        <p14:creationId xmlns:p14="http://schemas.microsoft.com/office/powerpoint/2010/main" xmlns="" val="883334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0868296" cy="620265"/>
          </a:xfrm>
        </p:spPr>
        <p:txBody>
          <a:bodyPr>
            <a:normAutofit/>
          </a:bodyPr>
          <a:lstStyle/>
          <a:p>
            <a:r>
              <a:rPr lang="en-US" sz="3600" b="1" dirty="0" smtClean="0">
                <a:solidFill>
                  <a:srgbClr val="FFC000"/>
                </a:solidFill>
              </a:rPr>
              <a:t>Class : Multiple inheritance &amp; MRO</a:t>
            </a:r>
          </a:p>
        </p:txBody>
      </p:sp>
      <p:sp>
        <p:nvSpPr>
          <p:cNvPr id="3" name="Content Placeholder 2"/>
          <p:cNvSpPr>
            <a:spLocks noGrp="1"/>
          </p:cNvSpPr>
          <p:nvPr>
            <p:ph idx="1"/>
          </p:nvPr>
        </p:nvSpPr>
        <p:spPr>
          <a:xfrm>
            <a:off x="121920" y="640080"/>
            <a:ext cx="11887200" cy="5848588"/>
          </a:xfrm>
        </p:spPr>
        <p:txBody>
          <a:bodyPr>
            <a:normAutofit/>
          </a:bodyPr>
          <a:lstStyle/>
          <a:p>
            <a:pPr marL="0" indent="0">
              <a:buNone/>
            </a:pPr>
            <a:r>
              <a:rPr lang="en-US" sz="2800" b="1" u="sng" dirty="0"/>
              <a:t>super() in Multiple </a:t>
            </a:r>
            <a:r>
              <a:rPr lang="en-US" sz="2800" b="1" u="sng" dirty="0" smtClean="0"/>
              <a:t>Inheritance :</a:t>
            </a:r>
          </a:p>
          <a:p>
            <a:pPr marL="0" indent="0">
              <a:buNone/>
            </a:pPr>
            <a:r>
              <a:rPr lang="en-US" sz="2400" dirty="0"/>
              <a:t>Now that </a:t>
            </a:r>
            <a:r>
              <a:rPr lang="en-US" sz="2400" dirty="0" smtClean="0"/>
              <a:t>we have worked </a:t>
            </a:r>
            <a:r>
              <a:rPr lang="en-US" sz="2400" dirty="0"/>
              <a:t>through an overview and some examples of super() and single inheritance, </a:t>
            </a:r>
            <a:r>
              <a:rPr lang="en-US" sz="2400" dirty="0" smtClean="0"/>
              <a:t>we will </a:t>
            </a:r>
            <a:r>
              <a:rPr lang="en-US" sz="2400" dirty="0"/>
              <a:t>be introduced to an overview and some examples that will demonstrate how multiple inheritance works and how super() enables that functionality.</a:t>
            </a:r>
            <a:endParaRPr lang="en-US" sz="2400" dirty="0" smtClean="0"/>
          </a:p>
          <a:p>
            <a:pPr marL="0" indent="0">
              <a:buNone/>
            </a:pPr>
            <a:endParaRPr lang="en-US" sz="2800" dirty="0" smtClean="0"/>
          </a:p>
          <a:p>
            <a:pPr marL="0" indent="0">
              <a:buNone/>
            </a:pPr>
            <a:endParaRPr lang="en-US" sz="2800" dirty="0"/>
          </a:p>
          <a:p>
            <a:pPr marL="0" indent="0">
              <a:buNone/>
            </a:pPr>
            <a:endParaRPr lang="en-US" sz="2800" dirty="0"/>
          </a:p>
          <a:p>
            <a:pPr marL="0" indent="0">
              <a:buNone/>
            </a:pPr>
            <a:endParaRPr lang="en-US" sz="2800" dirty="0" smtClean="0"/>
          </a:p>
        </p:txBody>
      </p:sp>
      <p:sp>
        <p:nvSpPr>
          <p:cNvPr id="2" name="Rectangle 1"/>
          <p:cNvSpPr/>
          <p:nvPr/>
        </p:nvSpPr>
        <p:spPr>
          <a:xfrm>
            <a:off x="1799013" y="3564374"/>
            <a:ext cx="1551709" cy="914400"/>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Superclass 1</a:t>
            </a:r>
            <a:endParaRPr lang="en-US" dirty="0">
              <a:solidFill>
                <a:schemeClr val="tx1"/>
              </a:solidFill>
            </a:endParaRPr>
          </a:p>
        </p:txBody>
      </p:sp>
      <p:sp>
        <p:nvSpPr>
          <p:cNvPr id="6" name="Rectangle 5"/>
          <p:cNvSpPr/>
          <p:nvPr/>
        </p:nvSpPr>
        <p:spPr>
          <a:xfrm>
            <a:off x="5877492" y="3564373"/>
            <a:ext cx="1490751" cy="914400"/>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Superclass 2</a:t>
            </a:r>
          </a:p>
        </p:txBody>
      </p:sp>
      <p:sp>
        <p:nvSpPr>
          <p:cNvPr id="7" name="Rounded Rectangle 6"/>
          <p:cNvSpPr/>
          <p:nvPr/>
        </p:nvSpPr>
        <p:spPr>
          <a:xfrm>
            <a:off x="3699164" y="5574268"/>
            <a:ext cx="1870363" cy="914400"/>
          </a:xfrm>
          <a:prstGeom prst="round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Subclass</a:t>
            </a:r>
          </a:p>
        </p:txBody>
      </p:sp>
      <p:cxnSp>
        <p:nvCxnSpPr>
          <p:cNvPr id="11" name="Elbow Connector 10"/>
          <p:cNvCxnSpPr>
            <a:endCxn id="7" idx="3"/>
          </p:cNvCxnSpPr>
          <p:nvPr/>
        </p:nvCxnSpPr>
        <p:spPr>
          <a:xfrm rot="5400000">
            <a:off x="5329757" y="4738358"/>
            <a:ext cx="1532880" cy="10533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endCxn id="7" idx="1"/>
          </p:cNvCxnSpPr>
          <p:nvPr/>
        </p:nvCxnSpPr>
        <p:spPr>
          <a:xfrm rot="16200000" flipH="1">
            <a:off x="2360669" y="4692973"/>
            <a:ext cx="1552694" cy="112429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7476373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0868296" cy="620265"/>
          </a:xfrm>
        </p:spPr>
        <p:txBody>
          <a:bodyPr>
            <a:normAutofit/>
          </a:bodyPr>
          <a:lstStyle/>
          <a:p>
            <a:r>
              <a:rPr lang="en-US" sz="3600" b="1" dirty="0" smtClean="0">
                <a:solidFill>
                  <a:srgbClr val="FFC000"/>
                </a:solidFill>
              </a:rPr>
              <a:t>Class : Multiple inheritance &amp; MRO</a:t>
            </a:r>
            <a:endParaRPr lang="en-US" sz="3600" b="1" dirty="0">
              <a:solidFill>
                <a:srgbClr val="FFC000"/>
              </a:solidFill>
            </a:endParaRPr>
          </a:p>
        </p:txBody>
      </p:sp>
      <p:sp>
        <p:nvSpPr>
          <p:cNvPr id="3" name="Content Placeholder 2"/>
          <p:cNvSpPr>
            <a:spLocks noGrp="1"/>
          </p:cNvSpPr>
          <p:nvPr>
            <p:ph idx="1"/>
          </p:nvPr>
        </p:nvSpPr>
        <p:spPr>
          <a:xfrm>
            <a:off x="121920" y="640080"/>
            <a:ext cx="11887200" cy="5848588"/>
          </a:xfrm>
        </p:spPr>
        <p:txBody>
          <a:bodyPr>
            <a:normAutofit lnSpcReduction="10000"/>
          </a:bodyPr>
          <a:lstStyle/>
          <a:p>
            <a:pPr marL="0" indent="0">
              <a:buNone/>
            </a:pPr>
            <a:r>
              <a:rPr lang="en-US" sz="2800" b="1" u="sng" dirty="0"/>
              <a:t>super() in Multiple </a:t>
            </a:r>
            <a:r>
              <a:rPr lang="en-US" sz="2800" b="1" u="sng" dirty="0" smtClean="0"/>
              <a:t>Inheritance :</a:t>
            </a:r>
          </a:p>
          <a:p>
            <a:pPr marL="0" indent="0">
              <a:buNone/>
            </a:pPr>
            <a:r>
              <a:rPr lang="en-US" sz="2400" dirty="0" smtClean="0"/>
              <a:t>Let’s use the below code to understand how multiple inheritance works in Python.</a:t>
            </a:r>
          </a:p>
          <a:p>
            <a:pPr marL="0" indent="0">
              <a:buNone/>
            </a:pPr>
            <a:r>
              <a:rPr lang="en-US" sz="2000" dirty="0" smtClean="0"/>
              <a:t>#Create Class A , which has an attribute “</a:t>
            </a:r>
            <a:r>
              <a:rPr lang="en-US" sz="2000" b="1" i="1" dirty="0" smtClean="0"/>
              <a:t>name</a:t>
            </a:r>
            <a:r>
              <a:rPr lang="en-US" sz="2000" dirty="0" smtClean="0"/>
              <a:t>’</a:t>
            </a:r>
          </a:p>
          <a:p>
            <a:pPr marL="0" indent="0">
              <a:buNone/>
            </a:pPr>
            <a:r>
              <a:rPr lang="en-US" sz="2000" b="1" i="1" dirty="0" smtClean="0">
                <a:solidFill>
                  <a:schemeClr val="accent1"/>
                </a:solidFill>
              </a:rPr>
              <a:t>class </a:t>
            </a:r>
            <a:r>
              <a:rPr lang="en-US" sz="2000" b="1" i="1" dirty="0">
                <a:solidFill>
                  <a:schemeClr val="accent1"/>
                </a:solidFill>
              </a:rPr>
              <a:t>A:</a:t>
            </a:r>
          </a:p>
          <a:p>
            <a:pPr marL="0" indent="0">
              <a:buNone/>
            </a:pPr>
            <a:r>
              <a:rPr lang="en-US" sz="2000" b="1" i="1" dirty="0">
                <a:solidFill>
                  <a:schemeClr val="accent1"/>
                </a:solidFill>
              </a:rPr>
              <a:t>	</a:t>
            </a:r>
            <a:r>
              <a:rPr lang="en-US" sz="2000" b="1" i="1" dirty="0" err="1">
                <a:solidFill>
                  <a:schemeClr val="accent1"/>
                </a:solidFill>
              </a:rPr>
              <a:t>def</a:t>
            </a:r>
            <a:r>
              <a:rPr lang="en-US" sz="2000" b="1" i="1" dirty="0">
                <a:solidFill>
                  <a:schemeClr val="accent1"/>
                </a:solidFill>
              </a:rPr>
              <a:t> __</a:t>
            </a:r>
            <a:r>
              <a:rPr lang="en-US" sz="2000" b="1" i="1" dirty="0" err="1">
                <a:solidFill>
                  <a:schemeClr val="accent1"/>
                </a:solidFill>
              </a:rPr>
              <a:t>init</a:t>
            </a:r>
            <a:r>
              <a:rPr lang="en-US" sz="2000" b="1" i="1" dirty="0">
                <a:solidFill>
                  <a:schemeClr val="accent1"/>
                </a:solidFill>
              </a:rPr>
              <a:t>__(</a:t>
            </a:r>
            <a:r>
              <a:rPr lang="en-US" sz="2000" b="1" i="1" dirty="0" err="1">
                <a:solidFill>
                  <a:schemeClr val="accent1"/>
                </a:solidFill>
              </a:rPr>
              <a:t>self,name</a:t>
            </a:r>
            <a:r>
              <a:rPr lang="en-US" sz="2000" b="1" i="1" dirty="0">
                <a:solidFill>
                  <a:schemeClr val="accent1"/>
                </a:solidFill>
              </a:rPr>
              <a:t>):</a:t>
            </a:r>
          </a:p>
          <a:p>
            <a:pPr marL="0" indent="0">
              <a:buNone/>
            </a:pPr>
            <a:r>
              <a:rPr lang="en-US" sz="2000" b="1" i="1" dirty="0">
                <a:solidFill>
                  <a:schemeClr val="accent1"/>
                </a:solidFill>
              </a:rPr>
              <a:t>		self.name = </a:t>
            </a:r>
            <a:r>
              <a:rPr lang="en-US" sz="2000" b="1" i="1" dirty="0" smtClean="0">
                <a:solidFill>
                  <a:schemeClr val="accent1"/>
                </a:solidFill>
              </a:rPr>
              <a:t>name</a:t>
            </a:r>
          </a:p>
          <a:p>
            <a:pPr marL="0" indent="0">
              <a:buNone/>
            </a:pPr>
            <a:r>
              <a:rPr lang="en-US" sz="2000" dirty="0"/>
              <a:t># Create class B, which has an attribute </a:t>
            </a:r>
            <a:r>
              <a:rPr lang="en-US" sz="2000" dirty="0" smtClean="0"/>
              <a:t>surname</a:t>
            </a:r>
          </a:p>
          <a:p>
            <a:pPr marL="0" indent="0">
              <a:buNone/>
            </a:pPr>
            <a:r>
              <a:rPr lang="en-US" sz="2000" b="1" i="1" dirty="0">
                <a:solidFill>
                  <a:schemeClr val="accent1"/>
                </a:solidFill>
              </a:rPr>
              <a:t>class B:</a:t>
            </a:r>
          </a:p>
          <a:p>
            <a:pPr marL="0" indent="0">
              <a:buNone/>
            </a:pPr>
            <a:r>
              <a:rPr lang="en-US" sz="2000" b="1" i="1" dirty="0">
                <a:solidFill>
                  <a:schemeClr val="accent1"/>
                </a:solidFill>
              </a:rPr>
              <a:t>	</a:t>
            </a:r>
            <a:r>
              <a:rPr lang="en-US" sz="2000" b="1" i="1" dirty="0" err="1">
                <a:solidFill>
                  <a:schemeClr val="accent1"/>
                </a:solidFill>
              </a:rPr>
              <a:t>def</a:t>
            </a:r>
            <a:r>
              <a:rPr lang="en-US" sz="2000" b="1" i="1" dirty="0">
                <a:solidFill>
                  <a:schemeClr val="accent1"/>
                </a:solidFill>
              </a:rPr>
              <a:t> __</a:t>
            </a:r>
            <a:r>
              <a:rPr lang="en-US" sz="2000" b="1" i="1" dirty="0" err="1">
                <a:solidFill>
                  <a:schemeClr val="accent1"/>
                </a:solidFill>
              </a:rPr>
              <a:t>init</a:t>
            </a:r>
            <a:r>
              <a:rPr lang="en-US" sz="2000" b="1" i="1" dirty="0">
                <a:solidFill>
                  <a:schemeClr val="accent1"/>
                </a:solidFill>
              </a:rPr>
              <a:t>__(</a:t>
            </a:r>
            <a:r>
              <a:rPr lang="en-US" sz="2000" b="1" i="1" dirty="0" err="1">
                <a:solidFill>
                  <a:schemeClr val="accent1"/>
                </a:solidFill>
              </a:rPr>
              <a:t>self,surname</a:t>
            </a:r>
            <a:r>
              <a:rPr lang="en-US" sz="2000" b="1" i="1" dirty="0">
                <a:solidFill>
                  <a:schemeClr val="accent1"/>
                </a:solidFill>
              </a:rPr>
              <a:t>):</a:t>
            </a:r>
          </a:p>
          <a:p>
            <a:pPr marL="0" indent="0">
              <a:buNone/>
            </a:pPr>
            <a:r>
              <a:rPr lang="en-US" sz="2000" b="1" i="1" dirty="0">
                <a:solidFill>
                  <a:schemeClr val="accent1"/>
                </a:solidFill>
              </a:rPr>
              <a:t>		</a:t>
            </a:r>
            <a:r>
              <a:rPr lang="en-US" sz="2000" b="1" i="1" dirty="0" err="1">
                <a:solidFill>
                  <a:schemeClr val="accent1"/>
                </a:solidFill>
              </a:rPr>
              <a:t>self.surname</a:t>
            </a:r>
            <a:r>
              <a:rPr lang="en-US" sz="2000" b="1" i="1" dirty="0">
                <a:solidFill>
                  <a:schemeClr val="accent1"/>
                </a:solidFill>
              </a:rPr>
              <a:t> = surname</a:t>
            </a:r>
          </a:p>
          <a:p>
            <a:pPr marL="0" indent="0">
              <a:buNone/>
            </a:pPr>
            <a:r>
              <a:rPr lang="en-US" sz="2000" dirty="0" smtClean="0"/>
              <a:t># Child class C,  which inherits from both A &amp; B</a:t>
            </a:r>
          </a:p>
          <a:p>
            <a:pPr marL="0" indent="0">
              <a:buNone/>
            </a:pPr>
            <a:r>
              <a:rPr lang="en-US" sz="2000" b="1" i="1" dirty="0">
                <a:solidFill>
                  <a:schemeClr val="accent1"/>
                </a:solidFill>
              </a:rPr>
              <a:t>class C(A,B):</a:t>
            </a:r>
          </a:p>
          <a:p>
            <a:pPr marL="0" indent="0">
              <a:buNone/>
            </a:pPr>
            <a:r>
              <a:rPr lang="en-US" sz="2000" b="1" i="1" dirty="0">
                <a:solidFill>
                  <a:schemeClr val="accent1"/>
                </a:solidFill>
              </a:rPr>
              <a:t>	</a:t>
            </a:r>
            <a:r>
              <a:rPr lang="en-US" sz="2000" b="1" i="1" dirty="0" err="1">
                <a:solidFill>
                  <a:schemeClr val="accent1"/>
                </a:solidFill>
              </a:rPr>
              <a:t>def</a:t>
            </a:r>
            <a:r>
              <a:rPr lang="en-US" sz="2000" b="1" i="1" dirty="0">
                <a:solidFill>
                  <a:schemeClr val="accent1"/>
                </a:solidFill>
              </a:rPr>
              <a:t> __</a:t>
            </a:r>
            <a:r>
              <a:rPr lang="en-US" sz="2000" b="1" i="1" dirty="0" err="1">
                <a:solidFill>
                  <a:schemeClr val="accent1"/>
                </a:solidFill>
              </a:rPr>
              <a:t>init</a:t>
            </a:r>
            <a:r>
              <a:rPr lang="en-US" sz="2000" b="1" i="1" dirty="0">
                <a:solidFill>
                  <a:schemeClr val="accent1"/>
                </a:solidFill>
              </a:rPr>
              <a:t>__(</a:t>
            </a:r>
            <a:r>
              <a:rPr lang="en-US" sz="2000" b="1" i="1" dirty="0" err="1">
                <a:solidFill>
                  <a:schemeClr val="accent1"/>
                </a:solidFill>
              </a:rPr>
              <a:t>self,accntName,name,surname</a:t>
            </a:r>
            <a:r>
              <a:rPr lang="en-US" sz="2000" b="1" i="1" dirty="0">
                <a:solidFill>
                  <a:schemeClr val="accent1"/>
                </a:solidFill>
              </a:rPr>
              <a:t>):</a:t>
            </a:r>
          </a:p>
          <a:p>
            <a:pPr marL="0" indent="0">
              <a:buNone/>
            </a:pPr>
            <a:r>
              <a:rPr lang="en-US" sz="2000" b="1" i="1" dirty="0">
                <a:solidFill>
                  <a:schemeClr val="accent1"/>
                </a:solidFill>
              </a:rPr>
              <a:t>		</a:t>
            </a:r>
            <a:r>
              <a:rPr lang="en-US" sz="2000" b="1" i="1" dirty="0" err="1">
                <a:solidFill>
                  <a:schemeClr val="accent1"/>
                </a:solidFill>
              </a:rPr>
              <a:t>self.accntName</a:t>
            </a:r>
            <a:r>
              <a:rPr lang="en-US" sz="2000" b="1" i="1" dirty="0">
                <a:solidFill>
                  <a:schemeClr val="accent1"/>
                </a:solidFill>
              </a:rPr>
              <a:t> = </a:t>
            </a:r>
            <a:r>
              <a:rPr lang="en-US" sz="2000" b="1" i="1" dirty="0" err="1">
                <a:solidFill>
                  <a:schemeClr val="accent1"/>
                </a:solidFill>
              </a:rPr>
              <a:t>accntName</a:t>
            </a:r>
            <a:endParaRPr lang="en-US" sz="2000" b="1" i="1" dirty="0">
              <a:solidFill>
                <a:schemeClr val="accent1"/>
              </a:solidFill>
            </a:endParaRPr>
          </a:p>
          <a:p>
            <a:pPr marL="0" indent="0">
              <a:buNone/>
            </a:pPr>
            <a:r>
              <a:rPr lang="en-US" sz="2000" b="1" i="1" dirty="0">
                <a:solidFill>
                  <a:schemeClr val="accent1"/>
                </a:solidFill>
              </a:rPr>
              <a:t>		super().__</a:t>
            </a:r>
            <a:r>
              <a:rPr lang="en-US" sz="2000" b="1" i="1" dirty="0" err="1">
                <a:solidFill>
                  <a:schemeClr val="accent1"/>
                </a:solidFill>
              </a:rPr>
              <a:t>init</a:t>
            </a:r>
            <a:r>
              <a:rPr lang="en-US" sz="2000" b="1" i="1" dirty="0">
                <a:solidFill>
                  <a:schemeClr val="accent1"/>
                </a:solidFill>
              </a:rPr>
              <a:t>__(‘</a:t>
            </a:r>
            <a:r>
              <a:rPr lang="en-US" sz="2000" b="1" i="1" dirty="0" err="1">
                <a:solidFill>
                  <a:schemeClr val="accent1"/>
                </a:solidFill>
              </a:rPr>
              <a:t>Mr.Singh</a:t>
            </a:r>
            <a:r>
              <a:rPr lang="en-US" sz="2000" b="1" i="1" dirty="0">
                <a:solidFill>
                  <a:schemeClr val="accent1"/>
                </a:solidFill>
              </a:rPr>
              <a:t>’)</a:t>
            </a:r>
          </a:p>
          <a:p>
            <a:pPr marL="0" indent="0">
              <a:buNone/>
            </a:pPr>
            <a:endParaRPr lang="en-US" sz="2000" dirty="0" smtClean="0"/>
          </a:p>
          <a:p>
            <a:pPr marL="0" indent="0">
              <a:buNone/>
            </a:pPr>
            <a:endParaRPr lang="en-US" sz="2000" dirty="0"/>
          </a:p>
          <a:p>
            <a:pPr marL="0" indent="0">
              <a:buNone/>
            </a:pPr>
            <a:endParaRPr lang="en-US" sz="2000" dirty="0">
              <a:solidFill>
                <a:schemeClr val="accent1"/>
              </a:solidFill>
            </a:endParaRPr>
          </a:p>
          <a:p>
            <a:pPr marL="0" indent="0">
              <a:buNone/>
            </a:pPr>
            <a:endParaRPr lang="en-US" sz="2800" dirty="0" smtClean="0"/>
          </a:p>
          <a:p>
            <a:pPr marL="0" indent="0">
              <a:buNone/>
            </a:pPr>
            <a:endParaRPr lang="en-US" sz="2800" dirty="0"/>
          </a:p>
          <a:p>
            <a:pPr marL="0" indent="0">
              <a:buNone/>
            </a:pPr>
            <a:endParaRPr lang="en-US" sz="2800" dirty="0"/>
          </a:p>
          <a:p>
            <a:pPr marL="0" indent="0">
              <a:buNone/>
            </a:pPr>
            <a:endParaRPr lang="en-US" sz="2800" dirty="0" smtClean="0"/>
          </a:p>
        </p:txBody>
      </p:sp>
    </p:spTree>
    <p:extLst>
      <p:ext uri="{BB962C8B-B14F-4D97-AF65-F5344CB8AC3E}">
        <p14:creationId xmlns:p14="http://schemas.microsoft.com/office/powerpoint/2010/main" xmlns="" val="14785563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0868296" cy="620265"/>
          </a:xfrm>
        </p:spPr>
        <p:txBody>
          <a:bodyPr>
            <a:normAutofit/>
          </a:bodyPr>
          <a:lstStyle/>
          <a:p>
            <a:r>
              <a:rPr lang="en-US" sz="3600" b="1" dirty="0" smtClean="0">
                <a:solidFill>
                  <a:srgbClr val="FFC000"/>
                </a:solidFill>
              </a:rPr>
              <a:t>Class : Multiple inheritance &amp; MRO</a:t>
            </a:r>
            <a:endParaRPr lang="en-US" sz="3600" b="1" dirty="0">
              <a:solidFill>
                <a:srgbClr val="FFC000"/>
              </a:solidFill>
            </a:endParaRPr>
          </a:p>
        </p:txBody>
      </p:sp>
      <p:sp>
        <p:nvSpPr>
          <p:cNvPr id="3" name="Content Placeholder 2"/>
          <p:cNvSpPr>
            <a:spLocks noGrp="1"/>
          </p:cNvSpPr>
          <p:nvPr>
            <p:ph idx="1"/>
          </p:nvPr>
        </p:nvSpPr>
        <p:spPr>
          <a:xfrm>
            <a:off x="121920" y="640080"/>
            <a:ext cx="11887200" cy="5848588"/>
          </a:xfrm>
        </p:spPr>
        <p:txBody>
          <a:bodyPr>
            <a:normAutofit/>
          </a:bodyPr>
          <a:lstStyle/>
          <a:p>
            <a:pPr marL="0" indent="0">
              <a:buNone/>
            </a:pPr>
            <a:r>
              <a:rPr lang="en-US" sz="2800" b="1" u="sng" dirty="0"/>
              <a:t>super() in Multiple </a:t>
            </a:r>
            <a:r>
              <a:rPr lang="en-US" sz="2800" b="1" u="sng" dirty="0" smtClean="0"/>
              <a:t>Inheritance :</a:t>
            </a:r>
          </a:p>
          <a:p>
            <a:pPr marL="0" indent="0">
              <a:buNone/>
            </a:pPr>
            <a:r>
              <a:rPr lang="en-US" sz="2000" dirty="0" smtClean="0"/>
              <a:t>If we use , the super() Function, the constructor method of parent </a:t>
            </a:r>
            <a:r>
              <a:rPr lang="en-US" sz="2000" b="1" i="1" dirty="0" smtClean="0"/>
              <a:t>A </a:t>
            </a:r>
            <a:r>
              <a:rPr lang="en-US" sz="2000" dirty="0" smtClean="0"/>
              <a:t>will be selected. How did that happen? Why was not the constructor for </a:t>
            </a:r>
            <a:r>
              <a:rPr lang="en-US" sz="2000" b="1" i="1" dirty="0" smtClean="0"/>
              <a:t>B</a:t>
            </a:r>
            <a:r>
              <a:rPr lang="en-US" sz="2000" dirty="0" smtClean="0"/>
              <a:t> selected?</a:t>
            </a:r>
          </a:p>
          <a:p>
            <a:pPr marL="0" indent="0">
              <a:buNone/>
            </a:pPr>
            <a:endParaRPr lang="en-US" sz="2000" dirty="0" smtClean="0"/>
          </a:p>
          <a:p>
            <a:pPr marL="0" indent="0">
              <a:buNone/>
            </a:pPr>
            <a:r>
              <a:rPr lang="en-US" sz="2000" dirty="0" smtClean="0"/>
              <a:t>The </a:t>
            </a:r>
            <a:r>
              <a:rPr lang="en-US" sz="2000" dirty="0"/>
              <a:t>method resolution order (or MRO) tells Python how to search for inherited methods. This comes in handy when you’re using super() because the MRO tells you exactly where Python will look for a method you’re calling with super() and in what order.</a:t>
            </a:r>
          </a:p>
          <a:p>
            <a:pPr marL="0" indent="0">
              <a:buNone/>
            </a:pPr>
            <a:r>
              <a:rPr lang="en-US" sz="2000" dirty="0" smtClean="0"/>
              <a:t>Every </a:t>
            </a:r>
            <a:r>
              <a:rPr lang="en-US" sz="2000" dirty="0"/>
              <a:t>class has an </a:t>
            </a:r>
            <a:r>
              <a:rPr lang="en-US" sz="2000" b="1" i="1" dirty="0"/>
              <a:t>.__</a:t>
            </a:r>
            <a:r>
              <a:rPr lang="en-US" sz="2000" b="1" i="1" dirty="0" err="1"/>
              <a:t>mro</a:t>
            </a:r>
            <a:r>
              <a:rPr lang="en-US" sz="2000" b="1" i="1" dirty="0"/>
              <a:t>__ </a:t>
            </a:r>
            <a:r>
              <a:rPr lang="en-US" sz="2000" dirty="0"/>
              <a:t>attribute that allows us to inspect the order, so let’s do that</a:t>
            </a:r>
            <a:r>
              <a:rPr lang="en-US" sz="2000" dirty="0" smtClean="0"/>
              <a:t>:</a:t>
            </a:r>
          </a:p>
          <a:p>
            <a:pPr marL="0" indent="0">
              <a:buNone/>
            </a:pPr>
            <a:r>
              <a:rPr lang="en-US" sz="2000" b="1" i="1" dirty="0">
                <a:solidFill>
                  <a:schemeClr val="accent1"/>
                </a:solidFill>
              </a:rPr>
              <a:t>&gt;&gt; C.__</a:t>
            </a:r>
            <a:r>
              <a:rPr lang="en-US" sz="2000" b="1" i="1" dirty="0" err="1">
                <a:solidFill>
                  <a:schemeClr val="accent1"/>
                </a:solidFill>
              </a:rPr>
              <a:t>mro</a:t>
            </a:r>
            <a:r>
              <a:rPr lang="en-US" sz="2000" b="1" i="1" dirty="0">
                <a:solidFill>
                  <a:schemeClr val="accent1"/>
                </a:solidFill>
              </a:rPr>
              <a:t>__</a:t>
            </a:r>
          </a:p>
          <a:p>
            <a:pPr marL="0" indent="0">
              <a:buNone/>
            </a:pPr>
            <a:r>
              <a:rPr lang="en-US" sz="2000" b="1" i="1" dirty="0">
                <a:solidFill>
                  <a:schemeClr val="accent1"/>
                </a:solidFill>
              </a:rPr>
              <a:t>(&lt;class '__</a:t>
            </a:r>
            <a:r>
              <a:rPr lang="en-US" sz="2000" b="1" i="1" dirty="0" err="1">
                <a:solidFill>
                  <a:schemeClr val="accent1"/>
                </a:solidFill>
              </a:rPr>
              <a:t>main__.C</a:t>
            </a:r>
            <a:r>
              <a:rPr lang="en-US" sz="2000" b="1" i="1" dirty="0">
                <a:solidFill>
                  <a:schemeClr val="accent1"/>
                </a:solidFill>
              </a:rPr>
              <a:t>'&gt;, &lt;class '__</a:t>
            </a:r>
            <a:r>
              <a:rPr lang="en-US" sz="2000" b="1" i="1" dirty="0" err="1">
                <a:solidFill>
                  <a:schemeClr val="accent1"/>
                </a:solidFill>
              </a:rPr>
              <a:t>main__.A</a:t>
            </a:r>
            <a:r>
              <a:rPr lang="en-US" sz="2000" b="1" i="1" dirty="0">
                <a:solidFill>
                  <a:schemeClr val="accent1"/>
                </a:solidFill>
              </a:rPr>
              <a:t>'&gt;, &lt;class '__</a:t>
            </a:r>
            <a:r>
              <a:rPr lang="en-US" sz="2000" b="1" i="1" dirty="0" err="1">
                <a:solidFill>
                  <a:schemeClr val="accent1"/>
                </a:solidFill>
              </a:rPr>
              <a:t>main__.B</a:t>
            </a:r>
            <a:r>
              <a:rPr lang="en-US" sz="2000" b="1" i="1" dirty="0">
                <a:solidFill>
                  <a:schemeClr val="accent1"/>
                </a:solidFill>
              </a:rPr>
              <a:t>'&gt;, &lt;class 'object</a:t>
            </a:r>
            <a:r>
              <a:rPr lang="en-US" sz="2000" b="1" i="1" dirty="0" smtClean="0">
                <a:solidFill>
                  <a:schemeClr val="accent1"/>
                </a:solidFill>
              </a:rPr>
              <a:t>'&gt;)</a:t>
            </a:r>
          </a:p>
          <a:p>
            <a:pPr marL="0" indent="0">
              <a:buNone/>
            </a:pPr>
            <a:r>
              <a:rPr lang="en-US" sz="2000" dirty="0"/>
              <a:t>This tells us that methods will be searched first in </a:t>
            </a:r>
            <a:r>
              <a:rPr lang="en-US" sz="2000" b="1" i="1" dirty="0" smtClean="0"/>
              <a:t>C</a:t>
            </a:r>
            <a:r>
              <a:rPr lang="en-US" sz="2000" dirty="0" smtClean="0"/>
              <a:t>, </a:t>
            </a:r>
            <a:r>
              <a:rPr lang="en-US" sz="2000" dirty="0"/>
              <a:t>then in </a:t>
            </a:r>
            <a:r>
              <a:rPr lang="en-US" sz="2000" b="1" i="1" dirty="0" smtClean="0"/>
              <a:t>A</a:t>
            </a:r>
            <a:r>
              <a:rPr lang="en-US" sz="2000" dirty="0" smtClean="0"/>
              <a:t>, </a:t>
            </a:r>
            <a:r>
              <a:rPr lang="en-US" sz="2000" dirty="0"/>
              <a:t>then in </a:t>
            </a:r>
            <a:r>
              <a:rPr lang="en-US" sz="2000" b="1" i="1" dirty="0" smtClean="0"/>
              <a:t>B</a:t>
            </a:r>
            <a:r>
              <a:rPr lang="en-US" sz="2000" dirty="0" smtClean="0"/>
              <a:t>, </a:t>
            </a:r>
            <a:r>
              <a:rPr lang="en-US" sz="2000" dirty="0"/>
              <a:t>then </a:t>
            </a:r>
            <a:r>
              <a:rPr lang="en-US" sz="2000" dirty="0" smtClean="0"/>
              <a:t>Object( </a:t>
            </a:r>
            <a:r>
              <a:rPr lang="en-US" sz="2000" b="1" i="1" dirty="0" smtClean="0"/>
              <a:t>c</a:t>
            </a:r>
            <a:r>
              <a:rPr lang="en-US" sz="2000" dirty="0" smtClean="0"/>
              <a:t> ).</a:t>
            </a:r>
          </a:p>
          <a:p>
            <a:pPr marL="0" indent="0">
              <a:buNone/>
            </a:pPr>
            <a:endParaRPr lang="en-US" sz="2000" dirty="0" smtClean="0"/>
          </a:p>
          <a:p>
            <a:pPr marL="0" indent="0">
              <a:buNone/>
            </a:pPr>
            <a:r>
              <a:rPr lang="en-US" sz="2000" dirty="0" smtClean="0"/>
              <a:t>Now what to do, if  we want to inherit from the parent </a:t>
            </a:r>
            <a:r>
              <a:rPr lang="en-US" sz="2000" b="1" i="1" dirty="0" smtClean="0"/>
              <a:t>B.</a:t>
            </a:r>
          </a:p>
          <a:p>
            <a:pPr marL="0" indent="0">
              <a:buNone/>
            </a:pPr>
            <a:endParaRPr lang="en-US" sz="2000" b="1" i="1"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a:solidFill>
                <a:schemeClr val="accent1"/>
              </a:solidFill>
            </a:endParaRPr>
          </a:p>
          <a:p>
            <a:pPr marL="0" indent="0">
              <a:buNone/>
            </a:pPr>
            <a:endParaRPr lang="en-US" sz="2800" dirty="0" smtClean="0"/>
          </a:p>
          <a:p>
            <a:pPr marL="0" indent="0">
              <a:buNone/>
            </a:pPr>
            <a:endParaRPr lang="en-US" sz="2800" dirty="0"/>
          </a:p>
          <a:p>
            <a:pPr marL="0" indent="0">
              <a:buNone/>
            </a:pPr>
            <a:endParaRPr lang="en-US" sz="2800" dirty="0"/>
          </a:p>
          <a:p>
            <a:pPr marL="0" indent="0">
              <a:buNone/>
            </a:pPr>
            <a:endParaRPr lang="en-US" sz="2800" dirty="0" smtClean="0"/>
          </a:p>
        </p:txBody>
      </p:sp>
    </p:spTree>
    <p:extLst>
      <p:ext uri="{BB962C8B-B14F-4D97-AF65-F5344CB8AC3E}">
        <p14:creationId xmlns:p14="http://schemas.microsoft.com/office/powerpoint/2010/main" xmlns="" val="28148591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48194" y="0"/>
            <a:ext cx="10868296" cy="620265"/>
          </a:xfrm>
        </p:spPr>
        <p:txBody>
          <a:bodyPr>
            <a:normAutofit/>
          </a:bodyPr>
          <a:lstStyle/>
          <a:p>
            <a:r>
              <a:rPr lang="en-US" sz="3600" b="1" dirty="0" smtClean="0">
                <a:solidFill>
                  <a:srgbClr val="FFC000"/>
                </a:solidFill>
              </a:rPr>
              <a:t>Class : Multiple inheritance &amp; MRO</a:t>
            </a:r>
            <a:endParaRPr lang="en-US" sz="3600" b="1" dirty="0">
              <a:solidFill>
                <a:srgbClr val="FFC000"/>
              </a:solidFill>
            </a:endParaRPr>
          </a:p>
        </p:txBody>
      </p:sp>
      <p:sp>
        <p:nvSpPr>
          <p:cNvPr id="3" name="Content Placeholder 2"/>
          <p:cNvSpPr>
            <a:spLocks noGrp="1"/>
          </p:cNvSpPr>
          <p:nvPr>
            <p:ph idx="1"/>
          </p:nvPr>
        </p:nvSpPr>
        <p:spPr>
          <a:xfrm>
            <a:off x="121920" y="640080"/>
            <a:ext cx="11887200" cy="5848588"/>
          </a:xfrm>
        </p:spPr>
        <p:txBody>
          <a:bodyPr>
            <a:normAutofit lnSpcReduction="10000"/>
          </a:bodyPr>
          <a:lstStyle/>
          <a:p>
            <a:pPr marL="0" indent="0">
              <a:buNone/>
            </a:pPr>
            <a:r>
              <a:rPr lang="en-US" b="1" dirty="0" smtClean="0"/>
              <a:t>class Coral():</a:t>
            </a:r>
          </a:p>
          <a:p>
            <a:pPr marL="0" indent="0">
              <a:buNone/>
            </a:pPr>
            <a:r>
              <a:rPr lang="en-US" b="1" dirty="0" smtClean="0"/>
              <a:t>    def community(self):</a:t>
            </a:r>
          </a:p>
          <a:p>
            <a:pPr marL="0" indent="0">
              <a:buNone/>
            </a:pPr>
            <a:r>
              <a:rPr lang="en-US" b="1" dirty="0" smtClean="0"/>
              <a:t>        print('Coral lives in a community')</a:t>
            </a:r>
          </a:p>
          <a:p>
            <a:pPr marL="0" indent="0">
              <a:buNone/>
            </a:pPr>
            <a:r>
              <a:rPr lang="en-US" b="1" dirty="0" smtClean="0"/>
              <a:t>class Anemone():</a:t>
            </a:r>
          </a:p>
          <a:p>
            <a:pPr marL="0" indent="0">
              <a:buNone/>
            </a:pPr>
            <a:r>
              <a:rPr lang="en-US" b="1" dirty="0" smtClean="0"/>
              <a:t>    def </a:t>
            </a:r>
            <a:r>
              <a:rPr lang="en-US" b="1" dirty="0" err="1" smtClean="0"/>
              <a:t>print_clownfish</a:t>
            </a:r>
            <a:r>
              <a:rPr lang="en-US" b="1" dirty="0" smtClean="0"/>
              <a:t>(self):</a:t>
            </a:r>
          </a:p>
          <a:p>
            <a:pPr marL="0" indent="0">
              <a:buNone/>
            </a:pPr>
            <a:r>
              <a:rPr lang="en-US" b="1" dirty="0" smtClean="0"/>
              <a:t>        print('Anemones protect clownfish')</a:t>
            </a:r>
          </a:p>
          <a:p>
            <a:pPr marL="0" indent="0">
              <a:buNone/>
            </a:pPr>
            <a:r>
              <a:rPr lang="en-US" b="1" dirty="0" smtClean="0"/>
              <a:t>    def community(self):</a:t>
            </a:r>
          </a:p>
          <a:p>
            <a:pPr marL="0" indent="0">
              <a:buNone/>
            </a:pPr>
            <a:r>
              <a:rPr lang="en-US" b="1" dirty="0" smtClean="0"/>
              <a:t>        print("Anemones </a:t>
            </a:r>
            <a:r>
              <a:rPr lang="en-US" b="1" dirty="0" err="1" smtClean="0"/>
              <a:t>dont</a:t>
            </a:r>
            <a:r>
              <a:rPr lang="en-US" b="1" dirty="0" smtClean="0"/>
              <a:t> live in a community")</a:t>
            </a:r>
          </a:p>
          <a:p>
            <a:pPr marL="0" indent="0">
              <a:buNone/>
            </a:pPr>
            <a:r>
              <a:rPr lang="en-US" b="1" dirty="0" smtClean="0"/>
              <a:t>        </a:t>
            </a:r>
          </a:p>
          <a:p>
            <a:pPr marL="0" indent="0">
              <a:buNone/>
            </a:pPr>
            <a:r>
              <a:rPr lang="en-US" b="1" dirty="0" smtClean="0"/>
              <a:t>class </a:t>
            </a:r>
            <a:r>
              <a:rPr lang="en-US" b="1" dirty="0" err="1" smtClean="0"/>
              <a:t>Coral_reef</a:t>
            </a:r>
            <a:r>
              <a:rPr lang="en-US" b="1" dirty="0" smtClean="0"/>
              <a:t>(</a:t>
            </a:r>
            <a:r>
              <a:rPr lang="en-US" b="1" dirty="0" err="1" smtClean="0"/>
              <a:t>Anemone,Coral</a:t>
            </a:r>
            <a:r>
              <a:rPr lang="en-US" b="1" dirty="0" smtClean="0"/>
              <a:t>):</a:t>
            </a:r>
          </a:p>
          <a:p>
            <a:pPr marL="0" indent="0">
              <a:buNone/>
            </a:pPr>
            <a:r>
              <a:rPr lang="en-US" b="1" dirty="0" smtClean="0"/>
              <a:t>    def community(self):</a:t>
            </a:r>
          </a:p>
          <a:p>
            <a:pPr marL="0" indent="0">
              <a:buNone/>
            </a:pPr>
            <a:r>
              <a:rPr lang="en-US" b="1" dirty="0" smtClean="0"/>
              <a:t>        </a:t>
            </a:r>
            <a:r>
              <a:rPr lang="en-US" b="1" dirty="0" err="1" smtClean="0"/>
              <a:t>Coral.community</a:t>
            </a:r>
            <a:r>
              <a:rPr lang="en-US" b="1" dirty="0" smtClean="0"/>
              <a:t>(self</a:t>
            </a:r>
            <a:r>
              <a:rPr lang="en-US" b="1" dirty="0" smtClean="0"/>
              <a:t>)</a:t>
            </a:r>
          </a:p>
          <a:p>
            <a:pPr marL="0" indent="0">
              <a:buNone/>
            </a:pPr>
            <a:endParaRPr lang="en-US" sz="2800" b="1" dirty="0">
              <a:solidFill>
                <a:schemeClr val="accent1"/>
              </a:solidFill>
            </a:endParaRPr>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a:solidFill>
                <a:schemeClr val="accent1"/>
              </a:solidFill>
            </a:endParaRPr>
          </a:p>
          <a:p>
            <a:pPr marL="0" indent="0">
              <a:buNone/>
            </a:pPr>
            <a:endParaRPr lang="en-US" sz="2800" dirty="0" smtClean="0"/>
          </a:p>
          <a:p>
            <a:pPr marL="0" indent="0">
              <a:buNone/>
            </a:pPr>
            <a:endParaRPr lang="en-US" sz="2800" dirty="0"/>
          </a:p>
          <a:p>
            <a:pPr marL="0" indent="0">
              <a:buNone/>
            </a:pPr>
            <a:endParaRPr lang="en-US" sz="2800" dirty="0"/>
          </a:p>
          <a:p>
            <a:pPr marL="0" indent="0">
              <a:buNone/>
            </a:pPr>
            <a:endParaRPr lang="en-US" sz="2800" dirty="0" smtClean="0"/>
          </a:p>
        </p:txBody>
      </p:sp>
    </p:spTree>
    <p:extLst>
      <p:ext uri="{BB962C8B-B14F-4D97-AF65-F5344CB8AC3E}">
        <p14:creationId xmlns:p14="http://schemas.microsoft.com/office/powerpoint/2010/main" xmlns="" val="14650938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0868296" cy="620265"/>
          </a:xfrm>
        </p:spPr>
        <p:txBody>
          <a:bodyPr>
            <a:normAutofit/>
          </a:bodyPr>
          <a:lstStyle/>
          <a:p>
            <a:r>
              <a:rPr lang="en-US" sz="3600" b="1" dirty="0" smtClean="0">
                <a:solidFill>
                  <a:srgbClr val="FFC000"/>
                </a:solidFill>
              </a:rPr>
              <a:t>Class : POLYMORPHISM</a:t>
            </a:r>
            <a:endParaRPr lang="en-US" sz="3600" b="1" dirty="0">
              <a:solidFill>
                <a:srgbClr val="FFC000"/>
              </a:solidFill>
            </a:endParaRPr>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12738" y="510223"/>
            <a:ext cx="5867400" cy="3696017"/>
          </a:xfrm>
        </p:spPr>
      </p:pic>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286500" y="486727"/>
            <a:ext cx="5715000" cy="3658553"/>
          </a:xfrm>
          <a:prstGeom prst="rect">
            <a:avLst/>
          </a:prstGeom>
        </p:spPr>
      </p:pic>
      <p:sp>
        <p:nvSpPr>
          <p:cNvPr id="6" name="Rectangle 5"/>
          <p:cNvSpPr/>
          <p:nvPr/>
        </p:nvSpPr>
        <p:spPr>
          <a:xfrm>
            <a:off x="487680" y="4267200"/>
            <a:ext cx="11506200" cy="2308324"/>
          </a:xfrm>
          <a:prstGeom prst="rect">
            <a:avLst/>
          </a:prstGeom>
        </p:spPr>
        <p:txBody>
          <a:bodyPr wrap="square">
            <a:spAutoFit/>
          </a:bodyPr>
          <a:lstStyle/>
          <a:p>
            <a:pPr marL="285750" indent="-285750">
              <a:buFont typeface="Wingdings" panose="05000000000000000000" pitchFamily="2" charset="2"/>
              <a:buChar char="§"/>
            </a:pPr>
            <a:r>
              <a:rPr lang="en-US" dirty="0"/>
              <a:t>Polymorphism is an important feature of class definition in Python that is utilized when you have commonly named methods across classes or subclasses. This allows functions to use objects of any of these polymorphic classes without needing to be aware of distinctions across the classes</a:t>
            </a:r>
            <a:r>
              <a:rPr lang="en-US" dirty="0" smtClean="0"/>
              <a:t>.</a:t>
            </a:r>
            <a:endParaRPr lang="en-US" dirty="0"/>
          </a:p>
          <a:p>
            <a:pPr marL="285750" indent="-285750">
              <a:buFont typeface="Wingdings" panose="05000000000000000000" pitchFamily="2" charset="2"/>
              <a:buChar char="§"/>
            </a:pPr>
            <a:r>
              <a:rPr lang="en-US" dirty="0"/>
              <a:t>Polymorphism can be carried out through inheritance, with subclasses making use of base class methods or overriding them</a:t>
            </a:r>
            <a:r>
              <a:rPr lang="en-US" dirty="0" smtClean="0"/>
              <a:t>.</a:t>
            </a:r>
          </a:p>
          <a:p>
            <a:pPr marL="285750" indent="-285750">
              <a:buFont typeface="Wingdings" panose="05000000000000000000" pitchFamily="2" charset="2"/>
              <a:buChar char="§"/>
            </a:pPr>
            <a:r>
              <a:rPr lang="en-US" dirty="0"/>
              <a:t>When several classes or subclasses have the same method names, but different implementations for these same methods, the classes are polymorphic because they are using a single interface to use with entities of different types. A function will be able to evaluate these polymorphic methods without knowing which classes are invoked.</a:t>
            </a:r>
          </a:p>
        </p:txBody>
      </p:sp>
    </p:spTree>
    <p:extLst>
      <p:ext uri="{BB962C8B-B14F-4D97-AF65-F5344CB8AC3E}">
        <p14:creationId xmlns:p14="http://schemas.microsoft.com/office/powerpoint/2010/main" xmlns="" val="999753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0868296" cy="620265"/>
          </a:xfrm>
        </p:spPr>
        <p:txBody>
          <a:bodyPr>
            <a:normAutofit/>
          </a:bodyPr>
          <a:lstStyle/>
          <a:p>
            <a:r>
              <a:rPr lang="en-US" sz="3600" b="1" dirty="0" smtClean="0">
                <a:solidFill>
                  <a:srgbClr val="FFC000"/>
                </a:solidFill>
              </a:rPr>
              <a:t>Class : POLYMORPHISM</a:t>
            </a:r>
            <a:endParaRPr lang="en-US" sz="3600" b="1" dirty="0">
              <a:solidFill>
                <a:srgbClr val="FFC000"/>
              </a:solidFill>
            </a:endParaRPr>
          </a:p>
        </p:txBody>
      </p:sp>
      <p:sp>
        <p:nvSpPr>
          <p:cNvPr id="3" name="Content Placeholder 2"/>
          <p:cNvSpPr>
            <a:spLocks noGrp="1"/>
          </p:cNvSpPr>
          <p:nvPr>
            <p:ph idx="1"/>
          </p:nvPr>
        </p:nvSpPr>
        <p:spPr>
          <a:xfrm>
            <a:off x="213360" y="2316480"/>
            <a:ext cx="6126480" cy="4324588"/>
          </a:xfrm>
        </p:spPr>
        <p:txBody>
          <a:bodyPr>
            <a:normAutofit/>
          </a:bodyPr>
          <a:lstStyle/>
          <a:p>
            <a:pPr marL="0" indent="0">
              <a:buNone/>
            </a:pPr>
            <a:r>
              <a:rPr lang="en-US" sz="2600" b="1" dirty="0" smtClean="0"/>
              <a:t>class </a:t>
            </a:r>
            <a:r>
              <a:rPr lang="en-US" sz="2600" b="1" dirty="0"/>
              <a:t>Shark:</a:t>
            </a:r>
          </a:p>
          <a:p>
            <a:pPr marL="0" indent="0">
              <a:buNone/>
            </a:pPr>
            <a:r>
              <a:rPr lang="en-US" i="1" dirty="0"/>
              <a:t>    </a:t>
            </a:r>
            <a:r>
              <a:rPr lang="en-US" b="1" i="1" dirty="0"/>
              <a:t>def swim(self):</a:t>
            </a:r>
          </a:p>
          <a:p>
            <a:pPr marL="0" indent="0">
              <a:buNone/>
            </a:pPr>
            <a:r>
              <a:rPr lang="en-US" i="1" dirty="0"/>
              <a:t>        print("The Shark is swimming") </a:t>
            </a:r>
          </a:p>
          <a:p>
            <a:pPr marL="0" indent="0">
              <a:buNone/>
            </a:pPr>
            <a:r>
              <a:rPr lang="en-US" i="1" dirty="0"/>
              <a:t>    </a:t>
            </a:r>
            <a:r>
              <a:rPr lang="en-US" b="1" i="1" dirty="0"/>
              <a:t>def </a:t>
            </a:r>
            <a:r>
              <a:rPr lang="en-US" b="1" i="1" dirty="0" err="1"/>
              <a:t>swim_backwards</a:t>
            </a:r>
            <a:r>
              <a:rPr lang="en-US" b="1" i="1" dirty="0"/>
              <a:t>(self):</a:t>
            </a:r>
          </a:p>
          <a:p>
            <a:pPr marL="0" indent="0">
              <a:buNone/>
            </a:pPr>
            <a:r>
              <a:rPr lang="en-US" i="1" dirty="0"/>
              <a:t>        print("Sharks cant swim backwards")</a:t>
            </a:r>
          </a:p>
          <a:p>
            <a:pPr marL="0" indent="0">
              <a:buNone/>
            </a:pPr>
            <a:r>
              <a:rPr lang="en-US" i="1" dirty="0"/>
              <a:t>    </a:t>
            </a:r>
            <a:r>
              <a:rPr lang="en-US" b="1" i="1" dirty="0"/>
              <a:t>def skeleton(self):</a:t>
            </a:r>
          </a:p>
          <a:p>
            <a:pPr marL="0" indent="0">
              <a:buNone/>
            </a:pPr>
            <a:r>
              <a:rPr lang="en-US" i="1" dirty="0"/>
              <a:t>        print("Sharks skeleton is made of cartilege")</a:t>
            </a:r>
          </a:p>
          <a:p>
            <a:pPr marL="0" indent="0">
              <a:buNone/>
            </a:pPr>
            <a:endParaRPr lang="en-US" dirty="0" smtClean="0"/>
          </a:p>
        </p:txBody>
      </p:sp>
      <p:sp>
        <p:nvSpPr>
          <p:cNvPr id="7" name="Content Placeholder 2"/>
          <p:cNvSpPr txBox="1">
            <a:spLocks/>
          </p:cNvSpPr>
          <p:nvPr/>
        </p:nvSpPr>
        <p:spPr>
          <a:xfrm>
            <a:off x="6781800" y="1981200"/>
            <a:ext cx="5273040" cy="40502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endParaRPr lang="en-US" dirty="0" smtClean="0"/>
          </a:p>
          <a:p>
            <a:pPr marL="0" indent="0">
              <a:buFont typeface="Arial" panose="020B0604020202020204" pitchFamily="34" charset="0"/>
              <a:buNone/>
            </a:pPr>
            <a:r>
              <a:rPr lang="en-US" sz="2600" b="1" dirty="0" smtClean="0"/>
              <a:t>class Clownfish:</a:t>
            </a:r>
            <a:endParaRPr lang="en-US" b="1" dirty="0" smtClean="0"/>
          </a:p>
          <a:p>
            <a:pPr marL="0" indent="0">
              <a:buFont typeface="Arial" panose="020B0604020202020204" pitchFamily="34" charset="0"/>
              <a:buNone/>
            </a:pPr>
            <a:r>
              <a:rPr lang="en-US" i="1" dirty="0" smtClean="0"/>
              <a:t>    </a:t>
            </a:r>
            <a:r>
              <a:rPr lang="en-US" b="1" i="1" dirty="0" smtClean="0"/>
              <a:t>def swim(self):</a:t>
            </a:r>
          </a:p>
          <a:p>
            <a:pPr marL="0" indent="0">
              <a:buFont typeface="Arial" panose="020B0604020202020204" pitchFamily="34" charset="0"/>
              <a:buNone/>
            </a:pPr>
            <a:r>
              <a:rPr lang="en-US" i="1" dirty="0" smtClean="0"/>
              <a:t>        print("The clownfish is swimming") </a:t>
            </a:r>
          </a:p>
          <a:p>
            <a:pPr marL="0" indent="0">
              <a:buFont typeface="Arial" panose="020B0604020202020204" pitchFamily="34" charset="0"/>
              <a:buNone/>
            </a:pPr>
            <a:r>
              <a:rPr lang="en-US" i="1" dirty="0" smtClean="0"/>
              <a:t>    </a:t>
            </a:r>
            <a:r>
              <a:rPr lang="en-US" b="1" i="1" dirty="0" smtClean="0"/>
              <a:t>def </a:t>
            </a:r>
            <a:r>
              <a:rPr lang="en-US" b="1" i="1" dirty="0" err="1" smtClean="0"/>
              <a:t>swim_backwards</a:t>
            </a:r>
            <a:r>
              <a:rPr lang="en-US" b="1" i="1" dirty="0" smtClean="0"/>
              <a:t>(self):</a:t>
            </a:r>
          </a:p>
          <a:p>
            <a:pPr marL="0" indent="0">
              <a:buFont typeface="Arial" panose="020B0604020202020204" pitchFamily="34" charset="0"/>
              <a:buNone/>
            </a:pPr>
            <a:r>
              <a:rPr lang="en-US" i="1" dirty="0" smtClean="0"/>
              <a:t>        print("clownfish can swim backwards")</a:t>
            </a:r>
          </a:p>
          <a:p>
            <a:pPr marL="0" indent="0">
              <a:buFont typeface="Arial" panose="020B0604020202020204" pitchFamily="34" charset="0"/>
              <a:buNone/>
            </a:pPr>
            <a:r>
              <a:rPr lang="en-US" b="1" i="1" dirty="0" smtClean="0"/>
              <a:t>    def skeleton(self):</a:t>
            </a:r>
          </a:p>
          <a:p>
            <a:pPr marL="0" indent="0">
              <a:buFont typeface="Arial" panose="020B0604020202020204" pitchFamily="34" charset="0"/>
              <a:buNone/>
            </a:pPr>
            <a:r>
              <a:rPr lang="en-US" i="1" dirty="0" smtClean="0"/>
              <a:t>        print("Clownfish's skeleton is made of bones")</a:t>
            </a:r>
          </a:p>
          <a:p>
            <a:pPr marL="0" indent="0">
              <a:buFont typeface="Arial" panose="020B0604020202020204" pitchFamily="34" charset="0"/>
              <a:buNone/>
            </a:pPr>
            <a:r>
              <a:rPr lang="en-US" dirty="0" smtClean="0"/>
              <a:t> </a:t>
            </a:r>
            <a:endParaRPr lang="en-US" dirty="0"/>
          </a:p>
        </p:txBody>
      </p:sp>
      <p:sp>
        <p:nvSpPr>
          <p:cNvPr id="8" name="TextBox 7"/>
          <p:cNvSpPr txBox="1"/>
          <p:nvPr/>
        </p:nvSpPr>
        <p:spPr>
          <a:xfrm>
            <a:off x="396240" y="579120"/>
            <a:ext cx="11292840" cy="1754326"/>
          </a:xfrm>
          <a:prstGeom prst="rect">
            <a:avLst/>
          </a:prstGeom>
          <a:noFill/>
        </p:spPr>
        <p:txBody>
          <a:bodyPr wrap="square" rtlCol="0">
            <a:spAutoFit/>
          </a:bodyPr>
          <a:lstStyle/>
          <a:p>
            <a:r>
              <a:rPr lang="en-US" dirty="0"/>
              <a:t>Lets create two classes, who use same method names, but with different functionalities</a:t>
            </a:r>
            <a:r>
              <a:rPr lang="en-US" dirty="0" smtClean="0"/>
              <a:t>.</a:t>
            </a:r>
          </a:p>
          <a:p>
            <a:pPr marL="285750" indent="-285750">
              <a:buFont typeface="Wingdings" panose="05000000000000000000" pitchFamily="2" charset="2"/>
              <a:buChar char="ü"/>
            </a:pPr>
            <a:r>
              <a:rPr lang="en-US" dirty="0">
                <a:solidFill>
                  <a:schemeClr val="accent2">
                    <a:lumMod val="75000"/>
                  </a:schemeClr>
                </a:solidFill>
              </a:rPr>
              <a:t>#Creating Polymorphic Classes</a:t>
            </a:r>
          </a:p>
          <a:p>
            <a:pPr marL="285750" indent="-285750">
              <a:buFont typeface="Wingdings" panose="05000000000000000000" pitchFamily="2" charset="2"/>
              <a:buChar char="ü"/>
            </a:pPr>
            <a:r>
              <a:rPr lang="en-US" dirty="0">
                <a:solidFill>
                  <a:schemeClr val="accent2">
                    <a:lumMod val="75000"/>
                  </a:schemeClr>
                </a:solidFill>
              </a:rPr>
              <a:t>''' Create two Fish classes, One is a Shark and the other is a </a:t>
            </a:r>
            <a:r>
              <a:rPr lang="en-US" dirty="0" err="1">
                <a:solidFill>
                  <a:schemeClr val="accent2">
                    <a:lumMod val="75000"/>
                  </a:schemeClr>
                </a:solidFill>
              </a:rPr>
              <a:t>clwon</a:t>
            </a:r>
            <a:r>
              <a:rPr lang="en-US" dirty="0">
                <a:solidFill>
                  <a:schemeClr val="accent2">
                    <a:lumMod val="75000"/>
                  </a:schemeClr>
                </a:solidFill>
              </a:rPr>
              <a:t> fish.  Clownfish can swim forwards as well as Backwards, </a:t>
            </a:r>
          </a:p>
          <a:p>
            <a:pPr marL="285750" indent="-285750">
              <a:buFont typeface="Wingdings" panose="05000000000000000000" pitchFamily="2" charset="2"/>
              <a:buChar char="ü"/>
            </a:pPr>
            <a:r>
              <a:rPr lang="en-US" dirty="0">
                <a:solidFill>
                  <a:schemeClr val="accent2">
                    <a:lumMod val="75000"/>
                  </a:schemeClr>
                </a:solidFill>
              </a:rPr>
              <a:t>while Shark one cant do so. Clownfish is a bony skeleton, while shark will have a </a:t>
            </a:r>
            <a:r>
              <a:rPr lang="en-US" dirty="0" smtClean="0">
                <a:solidFill>
                  <a:schemeClr val="accent2">
                    <a:lumMod val="75000"/>
                  </a:schemeClr>
                </a:solidFill>
              </a:rPr>
              <a:t>cartilaginous </a:t>
            </a:r>
            <a:r>
              <a:rPr lang="en-US" dirty="0">
                <a:solidFill>
                  <a:schemeClr val="accent2">
                    <a:lumMod val="75000"/>
                  </a:schemeClr>
                </a:solidFill>
              </a:rPr>
              <a:t>one'''</a:t>
            </a:r>
          </a:p>
          <a:p>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634606" y="5899808"/>
            <a:ext cx="4572000" cy="958192"/>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443652" y="5658786"/>
            <a:ext cx="4343400" cy="1199214"/>
          </a:xfrm>
          <a:prstGeom prst="rect">
            <a:avLst/>
          </a:prstGeom>
        </p:spPr>
      </p:pic>
    </p:spTree>
    <p:extLst>
      <p:ext uri="{BB962C8B-B14F-4D97-AF65-F5344CB8AC3E}">
        <p14:creationId xmlns:p14="http://schemas.microsoft.com/office/powerpoint/2010/main" xmlns="" val="19630407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0868296" cy="620265"/>
          </a:xfrm>
        </p:spPr>
        <p:txBody>
          <a:bodyPr>
            <a:normAutofit/>
          </a:bodyPr>
          <a:lstStyle/>
          <a:p>
            <a:r>
              <a:rPr lang="en-US" sz="3600" b="1" dirty="0" smtClean="0">
                <a:solidFill>
                  <a:srgbClr val="FFC000"/>
                </a:solidFill>
              </a:rPr>
              <a:t>Class : POLYMORPHISM</a:t>
            </a:r>
            <a:endParaRPr lang="en-US" sz="3600" b="1" dirty="0">
              <a:solidFill>
                <a:srgbClr val="FFC000"/>
              </a:solidFill>
            </a:endParaRPr>
          </a:p>
        </p:txBody>
      </p:sp>
      <p:sp>
        <p:nvSpPr>
          <p:cNvPr id="3" name="Content Placeholder 2"/>
          <p:cNvSpPr>
            <a:spLocks noGrp="1"/>
          </p:cNvSpPr>
          <p:nvPr>
            <p:ph idx="1"/>
          </p:nvPr>
        </p:nvSpPr>
        <p:spPr>
          <a:xfrm>
            <a:off x="288311" y="719529"/>
            <a:ext cx="6126480" cy="5081664"/>
          </a:xfrm>
        </p:spPr>
        <p:txBody>
          <a:bodyPr>
            <a:normAutofit/>
          </a:bodyPr>
          <a:lstStyle/>
          <a:p>
            <a:pPr marL="0" indent="0">
              <a:buNone/>
            </a:pPr>
            <a:r>
              <a:rPr lang="en-US" sz="1800" dirty="0">
                <a:solidFill>
                  <a:schemeClr val="accent2">
                    <a:lumMod val="75000"/>
                  </a:schemeClr>
                </a:solidFill>
              </a:rPr>
              <a:t>'''Creating Object instances of the class'''</a:t>
            </a:r>
            <a:endParaRPr lang="en-US" sz="2000" dirty="0">
              <a:solidFill>
                <a:schemeClr val="accent2">
                  <a:lumMod val="75000"/>
                </a:schemeClr>
              </a:solidFill>
            </a:endParaRPr>
          </a:p>
          <a:p>
            <a:pPr marL="0" indent="0">
              <a:buNone/>
            </a:pPr>
            <a:r>
              <a:rPr lang="en-US" sz="1800" i="1" dirty="0"/>
              <a:t>sammy = Shark()</a:t>
            </a:r>
          </a:p>
          <a:p>
            <a:pPr marL="0" indent="0">
              <a:buNone/>
            </a:pPr>
            <a:r>
              <a:rPr lang="en-US" sz="1800" i="1" dirty="0"/>
              <a:t>cassey = Clownfish()</a:t>
            </a:r>
          </a:p>
          <a:p>
            <a:pPr marL="0" indent="0">
              <a:buNone/>
            </a:pPr>
            <a:r>
              <a:rPr lang="en-US" sz="1800" dirty="0" smtClean="0">
                <a:solidFill>
                  <a:srgbClr val="C00000"/>
                </a:solidFill>
              </a:rPr>
              <a:t>'''Now </a:t>
            </a:r>
            <a:r>
              <a:rPr lang="en-US" sz="1800" dirty="0">
                <a:solidFill>
                  <a:srgbClr val="C00000"/>
                </a:solidFill>
              </a:rPr>
              <a:t>here's polymorphism in action, We will call the </a:t>
            </a:r>
            <a:r>
              <a:rPr lang="en-US" sz="1800" dirty="0" smtClean="0">
                <a:solidFill>
                  <a:srgbClr val="C00000"/>
                </a:solidFill>
              </a:rPr>
              <a:t>  </a:t>
            </a:r>
            <a:br>
              <a:rPr lang="en-US" sz="1800" dirty="0" smtClean="0">
                <a:solidFill>
                  <a:srgbClr val="C00000"/>
                </a:solidFill>
              </a:rPr>
            </a:br>
            <a:r>
              <a:rPr lang="en-US" sz="1800" dirty="0" smtClean="0">
                <a:solidFill>
                  <a:srgbClr val="C00000"/>
                </a:solidFill>
              </a:rPr>
              <a:t>   same </a:t>
            </a:r>
            <a:r>
              <a:rPr lang="en-US" sz="1800" dirty="0">
                <a:solidFill>
                  <a:srgbClr val="C00000"/>
                </a:solidFill>
              </a:rPr>
              <a:t>method from </a:t>
            </a:r>
            <a:r>
              <a:rPr lang="en-US" sz="1800" dirty="0" smtClean="0">
                <a:solidFill>
                  <a:srgbClr val="C00000"/>
                </a:solidFill>
              </a:rPr>
              <a:t>the   different </a:t>
            </a:r>
            <a:r>
              <a:rPr lang="en-US" sz="1800" dirty="0">
                <a:solidFill>
                  <a:srgbClr val="C00000"/>
                </a:solidFill>
              </a:rPr>
              <a:t>objects and get </a:t>
            </a:r>
            <a:r>
              <a:rPr lang="en-US" sz="1800" dirty="0" smtClean="0">
                <a:solidFill>
                  <a:srgbClr val="C00000"/>
                </a:solidFill>
              </a:rPr>
              <a:t/>
            </a:r>
            <a:br>
              <a:rPr lang="en-US" sz="1800" dirty="0" smtClean="0">
                <a:solidFill>
                  <a:srgbClr val="C00000"/>
                </a:solidFill>
              </a:rPr>
            </a:br>
            <a:r>
              <a:rPr lang="en-US" sz="1800" dirty="0" smtClean="0">
                <a:solidFill>
                  <a:srgbClr val="C00000"/>
                </a:solidFill>
              </a:rPr>
              <a:t>   different </a:t>
            </a:r>
            <a:r>
              <a:rPr lang="en-US" sz="1800" dirty="0">
                <a:solidFill>
                  <a:srgbClr val="C00000"/>
                </a:solidFill>
              </a:rPr>
              <a:t>results. First the Shark'''</a:t>
            </a:r>
          </a:p>
          <a:p>
            <a:pPr marL="0" indent="0">
              <a:buNone/>
            </a:pPr>
            <a:r>
              <a:rPr lang="en-US" sz="2000" i="1" dirty="0" smtClean="0"/>
              <a:t>sammy.swim</a:t>
            </a:r>
            <a:r>
              <a:rPr lang="en-US" sz="2000" i="1" dirty="0"/>
              <a:t>()</a:t>
            </a:r>
          </a:p>
          <a:p>
            <a:pPr marL="0" indent="0">
              <a:buNone/>
            </a:pPr>
            <a:r>
              <a:rPr lang="en-US" sz="2000" i="1" dirty="0"/>
              <a:t>sammy. swim_backwards()</a:t>
            </a:r>
          </a:p>
          <a:p>
            <a:pPr marL="0" indent="0">
              <a:buNone/>
            </a:pPr>
            <a:r>
              <a:rPr lang="en-US" sz="2000" i="1" dirty="0"/>
              <a:t>sammy.skeleton()</a:t>
            </a:r>
            <a:endParaRPr lang="en-US" sz="1800" i="1" dirty="0"/>
          </a:p>
          <a:p>
            <a:pPr marL="0" indent="0">
              <a:buNone/>
            </a:pPr>
            <a:r>
              <a:rPr lang="en-US" sz="1800" b="1" u="sng" dirty="0" smtClean="0"/>
              <a:t>Output :-</a:t>
            </a:r>
          </a:p>
          <a:p>
            <a:pPr marL="0" indent="0">
              <a:buNone/>
            </a:pPr>
            <a:r>
              <a:rPr lang="en-US" sz="1800" i="1" dirty="0">
                <a:solidFill>
                  <a:schemeClr val="accent2"/>
                </a:solidFill>
              </a:rPr>
              <a:t>The Shark is swimming</a:t>
            </a:r>
          </a:p>
          <a:p>
            <a:pPr marL="0" indent="0">
              <a:buNone/>
            </a:pPr>
            <a:r>
              <a:rPr lang="en-US" sz="1800" i="1" dirty="0">
                <a:solidFill>
                  <a:schemeClr val="accent2"/>
                </a:solidFill>
              </a:rPr>
              <a:t>Sharks cant swim backwards</a:t>
            </a:r>
          </a:p>
          <a:p>
            <a:pPr marL="0" indent="0">
              <a:buNone/>
            </a:pPr>
            <a:r>
              <a:rPr lang="en-US" sz="1800" i="1" dirty="0">
                <a:solidFill>
                  <a:schemeClr val="accent2"/>
                </a:solidFill>
              </a:rPr>
              <a:t>Sharks skeleton is made of cartilege</a:t>
            </a:r>
            <a:endParaRPr lang="en-US" sz="1800" i="1" dirty="0" smtClean="0">
              <a:solidFill>
                <a:schemeClr val="accent2"/>
              </a:solidFill>
            </a:endParaRPr>
          </a:p>
        </p:txBody>
      </p:sp>
      <p:sp>
        <p:nvSpPr>
          <p:cNvPr id="7" name="Content Placeholder 2"/>
          <p:cNvSpPr txBox="1">
            <a:spLocks/>
          </p:cNvSpPr>
          <p:nvPr/>
        </p:nvSpPr>
        <p:spPr>
          <a:xfrm>
            <a:off x="6631899" y="707033"/>
            <a:ext cx="5273040" cy="48393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sz="2000" dirty="0" smtClean="0">
                <a:solidFill>
                  <a:schemeClr val="accent2">
                    <a:lumMod val="75000"/>
                  </a:schemeClr>
                </a:solidFill>
              </a:rPr>
              <a:t>''</a:t>
            </a:r>
            <a:r>
              <a:rPr lang="en-US" sz="2000" dirty="0">
                <a:solidFill>
                  <a:schemeClr val="accent2">
                    <a:lumMod val="75000"/>
                  </a:schemeClr>
                </a:solidFill>
              </a:rPr>
              <a:t>'Now the clownfish'''</a:t>
            </a:r>
          </a:p>
          <a:p>
            <a:pPr marL="0" indent="0">
              <a:buNone/>
            </a:pPr>
            <a:r>
              <a:rPr lang="en-US" sz="2000" i="1" dirty="0"/>
              <a:t>cassey.swim()</a:t>
            </a:r>
          </a:p>
          <a:p>
            <a:pPr marL="0" indent="0">
              <a:buNone/>
            </a:pPr>
            <a:r>
              <a:rPr lang="en-US" sz="2000" i="1" dirty="0"/>
              <a:t>cassey.swim_backwards()</a:t>
            </a:r>
          </a:p>
          <a:p>
            <a:pPr marL="0" indent="0">
              <a:buNone/>
            </a:pPr>
            <a:r>
              <a:rPr lang="en-US" sz="2000" i="1" dirty="0"/>
              <a:t>cassey.skeleton</a:t>
            </a:r>
            <a:r>
              <a:rPr lang="en-US" sz="2000" i="1" dirty="0" smtClean="0"/>
              <a:t>()</a:t>
            </a:r>
          </a:p>
          <a:p>
            <a:pPr marL="0" indent="0">
              <a:buNone/>
            </a:pPr>
            <a:r>
              <a:rPr lang="en-US" sz="2000" b="1" u="sng" dirty="0"/>
              <a:t>Output :-</a:t>
            </a:r>
          </a:p>
          <a:p>
            <a:pPr marL="0" indent="0">
              <a:buNone/>
            </a:pPr>
            <a:r>
              <a:rPr lang="en-US" sz="2000" i="1" dirty="0">
                <a:solidFill>
                  <a:schemeClr val="accent2"/>
                </a:solidFill>
              </a:rPr>
              <a:t>The clownfish is swimming</a:t>
            </a:r>
          </a:p>
          <a:p>
            <a:pPr marL="0" indent="0">
              <a:buNone/>
            </a:pPr>
            <a:r>
              <a:rPr lang="en-US" sz="2000" i="1" dirty="0">
                <a:solidFill>
                  <a:schemeClr val="accent2"/>
                </a:solidFill>
              </a:rPr>
              <a:t>clownfish can swim backwards</a:t>
            </a:r>
          </a:p>
          <a:p>
            <a:pPr marL="0" indent="0">
              <a:buNone/>
            </a:pPr>
            <a:r>
              <a:rPr lang="en-US" sz="2000" i="1" dirty="0">
                <a:solidFill>
                  <a:schemeClr val="accent2"/>
                </a:solidFill>
              </a:rPr>
              <a:t>Clownfish's skeleton is made of bones</a:t>
            </a:r>
          </a:p>
          <a:p>
            <a:pPr marL="0" indent="0">
              <a:buNone/>
            </a:pPr>
            <a:endParaRPr lang="en-US" sz="2000" i="1" dirty="0"/>
          </a:p>
        </p:txBody>
      </p:sp>
      <p:pic>
        <p:nvPicPr>
          <p:cNvPr id="11" name="Picture 10"/>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81434" y="5366477"/>
            <a:ext cx="4572000" cy="1064303"/>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113582" y="5336499"/>
            <a:ext cx="4343400" cy="1199214"/>
          </a:xfrm>
          <a:prstGeom prst="rect">
            <a:avLst/>
          </a:prstGeom>
        </p:spPr>
      </p:pic>
      <p:sp>
        <p:nvSpPr>
          <p:cNvPr id="6" name="Oval Callout 5"/>
          <p:cNvSpPr/>
          <p:nvPr/>
        </p:nvSpPr>
        <p:spPr>
          <a:xfrm>
            <a:off x="4841823" y="2278505"/>
            <a:ext cx="1768839" cy="1452096"/>
          </a:xfrm>
          <a:prstGeom prst="wedgeEllipseCallout">
            <a:avLst>
              <a:gd name="adj1" fmla="val -43784"/>
              <a:gd name="adj2" fmla="val 15303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216576" y="2398427"/>
            <a:ext cx="1424067" cy="1200329"/>
          </a:xfrm>
          <a:prstGeom prst="rect">
            <a:avLst/>
          </a:prstGeom>
          <a:noFill/>
        </p:spPr>
        <p:txBody>
          <a:bodyPr wrap="square" rtlCol="0">
            <a:spAutoFit/>
          </a:bodyPr>
          <a:lstStyle/>
          <a:p>
            <a:r>
              <a:rPr lang="en-US" dirty="0" smtClean="0"/>
              <a:t>Same method, different outputs</a:t>
            </a:r>
            <a:endParaRPr lang="en-US" dirty="0"/>
          </a:p>
        </p:txBody>
      </p:sp>
    </p:spTree>
    <p:extLst>
      <p:ext uri="{BB962C8B-B14F-4D97-AF65-F5344CB8AC3E}">
        <p14:creationId xmlns:p14="http://schemas.microsoft.com/office/powerpoint/2010/main" xmlns="" val="28666352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267467"/>
            <a:ext cx="10868296" cy="515334"/>
          </a:xfrm>
        </p:spPr>
        <p:txBody>
          <a:bodyPr>
            <a:normAutofit/>
          </a:bodyPr>
          <a:lstStyle/>
          <a:p>
            <a:r>
              <a:rPr lang="en-US" sz="2800" b="1" dirty="0" smtClean="0">
                <a:solidFill>
                  <a:srgbClr val="FFC000"/>
                </a:solidFill>
              </a:rPr>
              <a:t>Class : POLYMORPHISM With Class Methods</a:t>
            </a:r>
            <a:endParaRPr lang="en-US" sz="3600" b="1" dirty="0">
              <a:solidFill>
                <a:srgbClr val="FFC000"/>
              </a:solidFill>
            </a:endParaRPr>
          </a:p>
        </p:txBody>
      </p:sp>
      <p:sp>
        <p:nvSpPr>
          <p:cNvPr id="3" name="Content Placeholder 2"/>
          <p:cNvSpPr>
            <a:spLocks noGrp="1"/>
          </p:cNvSpPr>
          <p:nvPr>
            <p:ph idx="1"/>
          </p:nvPr>
        </p:nvSpPr>
        <p:spPr>
          <a:xfrm>
            <a:off x="548140" y="1693889"/>
            <a:ext cx="11144188" cy="4992150"/>
          </a:xfrm>
        </p:spPr>
        <p:txBody>
          <a:bodyPr>
            <a:normAutofit fontScale="92500" lnSpcReduction="10000"/>
          </a:bodyPr>
          <a:lstStyle/>
          <a:p>
            <a:pPr marL="0" indent="0">
              <a:buNone/>
            </a:pPr>
            <a:r>
              <a:rPr lang="en-US" b="1" i="1" dirty="0"/>
              <a:t>for fish in (</a:t>
            </a:r>
            <a:r>
              <a:rPr lang="en-US" b="1" i="1" dirty="0" err="1"/>
              <a:t>cassey,sammy</a:t>
            </a:r>
            <a:r>
              <a:rPr lang="en-US" b="1" i="1" dirty="0"/>
              <a:t>):</a:t>
            </a:r>
          </a:p>
          <a:p>
            <a:pPr marL="0" indent="0">
              <a:buNone/>
            </a:pPr>
            <a:r>
              <a:rPr lang="en-US" i="1" dirty="0" smtClean="0"/>
              <a:t>     fish.swim()</a:t>
            </a:r>
            <a:endParaRPr lang="en-US" i="1" dirty="0"/>
          </a:p>
          <a:p>
            <a:pPr marL="0" indent="0">
              <a:buNone/>
            </a:pPr>
            <a:r>
              <a:rPr lang="en-US" i="1" dirty="0" smtClean="0"/>
              <a:t>    </a:t>
            </a:r>
            <a:r>
              <a:rPr lang="en-US" i="1" dirty="0" err="1" smtClean="0"/>
              <a:t>fish.swim_backwards</a:t>
            </a:r>
            <a:r>
              <a:rPr lang="en-US" i="1" dirty="0" smtClean="0"/>
              <a:t>()</a:t>
            </a:r>
            <a:endParaRPr lang="en-US" i="1" dirty="0"/>
          </a:p>
          <a:p>
            <a:pPr marL="0" indent="0">
              <a:buNone/>
            </a:pPr>
            <a:r>
              <a:rPr lang="en-US" i="1" dirty="0"/>
              <a:t>    </a:t>
            </a:r>
            <a:r>
              <a:rPr lang="en-US" i="1" dirty="0" err="1" smtClean="0"/>
              <a:t>fish.skeleton</a:t>
            </a:r>
            <a:r>
              <a:rPr lang="en-US" i="1" dirty="0" smtClean="0"/>
              <a:t>()</a:t>
            </a:r>
          </a:p>
          <a:p>
            <a:pPr marL="0" indent="0">
              <a:buNone/>
            </a:pPr>
            <a:r>
              <a:rPr lang="en-US" b="1" u="sng" dirty="0" smtClean="0"/>
              <a:t>Output :-</a:t>
            </a:r>
          </a:p>
          <a:p>
            <a:pPr marL="0" indent="0">
              <a:buNone/>
            </a:pPr>
            <a:r>
              <a:rPr lang="en-US" dirty="0">
                <a:solidFill>
                  <a:schemeClr val="accent1">
                    <a:lumMod val="75000"/>
                  </a:schemeClr>
                </a:solidFill>
              </a:rPr>
              <a:t>The clownfish is swimming</a:t>
            </a:r>
          </a:p>
          <a:p>
            <a:pPr marL="0" indent="0">
              <a:buNone/>
            </a:pPr>
            <a:r>
              <a:rPr lang="en-US" dirty="0" smtClean="0">
                <a:solidFill>
                  <a:schemeClr val="accent1">
                    <a:lumMod val="75000"/>
                  </a:schemeClr>
                </a:solidFill>
              </a:rPr>
              <a:t>clownfish </a:t>
            </a:r>
            <a:r>
              <a:rPr lang="en-US" dirty="0">
                <a:solidFill>
                  <a:schemeClr val="accent1">
                    <a:lumMod val="75000"/>
                  </a:schemeClr>
                </a:solidFill>
              </a:rPr>
              <a:t>can swim backwards</a:t>
            </a:r>
          </a:p>
          <a:p>
            <a:pPr marL="0" indent="0">
              <a:buNone/>
            </a:pPr>
            <a:r>
              <a:rPr lang="en-US" dirty="0" smtClean="0">
                <a:solidFill>
                  <a:schemeClr val="accent1">
                    <a:lumMod val="75000"/>
                  </a:schemeClr>
                </a:solidFill>
              </a:rPr>
              <a:t>Clownfish's </a:t>
            </a:r>
            <a:r>
              <a:rPr lang="en-US" dirty="0">
                <a:solidFill>
                  <a:schemeClr val="accent1">
                    <a:lumMod val="75000"/>
                  </a:schemeClr>
                </a:solidFill>
              </a:rPr>
              <a:t>skeleton is made of bones</a:t>
            </a:r>
          </a:p>
          <a:p>
            <a:pPr marL="0" indent="0">
              <a:buNone/>
            </a:pPr>
            <a:r>
              <a:rPr lang="en-US" dirty="0" smtClean="0">
                <a:solidFill>
                  <a:schemeClr val="accent1">
                    <a:lumMod val="75000"/>
                  </a:schemeClr>
                </a:solidFill>
              </a:rPr>
              <a:t>The </a:t>
            </a:r>
            <a:r>
              <a:rPr lang="en-US" dirty="0">
                <a:solidFill>
                  <a:schemeClr val="accent1">
                    <a:lumMod val="75000"/>
                  </a:schemeClr>
                </a:solidFill>
              </a:rPr>
              <a:t>Shark is swimming</a:t>
            </a:r>
          </a:p>
          <a:p>
            <a:pPr marL="0" indent="0">
              <a:buNone/>
            </a:pPr>
            <a:r>
              <a:rPr lang="en-US" dirty="0" smtClean="0">
                <a:solidFill>
                  <a:schemeClr val="accent1">
                    <a:lumMod val="75000"/>
                  </a:schemeClr>
                </a:solidFill>
              </a:rPr>
              <a:t>Sharks </a:t>
            </a:r>
            <a:r>
              <a:rPr lang="en-US" dirty="0">
                <a:solidFill>
                  <a:schemeClr val="accent1">
                    <a:lumMod val="75000"/>
                  </a:schemeClr>
                </a:solidFill>
              </a:rPr>
              <a:t>cant swim backwards</a:t>
            </a:r>
          </a:p>
          <a:p>
            <a:pPr marL="0" indent="0">
              <a:buNone/>
            </a:pPr>
            <a:r>
              <a:rPr lang="en-US" dirty="0" smtClean="0">
                <a:solidFill>
                  <a:schemeClr val="accent1">
                    <a:lumMod val="75000"/>
                  </a:schemeClr>
                </a:solidFill>
              </a:rPr>
              <a:t>Sharks </a:t>
            </a:r>
            <a:r>
              <a:rPr lang="en-US" dirty="0">
                <a:solidFill>
                  <a:schemeClr val="accent1">
                    <a:lumMod val="75000"/>
                  </a:schemeClr>
                </a:solidFill>
              </a:rPr>
              <a:t>skeleton is made of cartilege</a:t>
            </a:r>
          </a:p>
          <a:p>
            <a:pPr marL="0" indent="0">
              <a:buNone/>
            </a:pPr>
            <a:endParaRPr lang="en-US" dirty="0" smtClean="0"/>
          </a:p>
        </p:txBody>
      </p:sp>
      <p:sp>
        <p:nvSpPr>
          <p:cNvPr id="8" name="TextBox 7"/>
          <p:cNvSpPr txBox="1"/>
          <p:nvPr/>
        </p:nvSpPr>
        <p:spPr>
          <a:xfrm>
            <a:off x="396240" y="654070"/>
            <a:ext cx="11292840" cy="923330"/>
          </a:xfrm>
          <a:prstGeom prst="rect">
            <a:avLst/>
          </a:prstGeom>
          <a:noFill/>
        </p:spPr>
        <p:txBody>
          <a:bodyPr wrap="square" rtlCol="0">
            <a:spAutoFit/>
          </a:bodyPr>
          <a:lstStyle/>
          <a:p>
            <a:r>
              <a:rPr lang="en-US" i="1" dirty="0">
                <a:solidFill>
                  <a:srgbClr val="C00000"/>
                </a:solidFill>
              </a:rPr>
              <a:t>To show how Python can use each of these different class types in the same way, we can first create a for loop that </a:t>
            </a:r>
          </a:p>
          <a:p>
            <a:r>
              <a:rPr lang="en-US" i="1" dirty="0" smtClean="0">
                <a:solidFill>
                  <a:srgbClr val="C00000"/>
                </a:solidFill>
              </a:rPr>
              <a:t>iterates </a:t>
            </a:r>
            <a:r>
              <a:rPr lang="en-US" i="1" dirty="0">
                <a:solidFill>
                  <a:srgbClr val="C00000"/>
                </a:solidFill>
              </a:rPr>
              <a:t>through a tuple of objects. Then we can call the methods without being concerned about which class type each </a:t>
            </a:r>
            <a:r>
              <a:rPr lang="en-US" i="1" dirty="0" smtClean="0">
                <a:solidFill>
                  <a:srgbClr val="C00000"/>
                </a:solidFill>
              </a:rPr>
              <a:t>object </a:t>
            </a:r>
            <a:r>
              <a:rPr lang="en-US" i="1" dirty="0">
                <a:solidFill>
                  <a:srgbClr val="C00000"/>
                </a:solidFill>
              </a:rPr>
              <a:t>is. We will only assume that these methods actually exist in each class.</a:t>
            </a:r>
          </a:p>
        </p:txBody>
      </p:sp>
      <p:sp>
        <p:nvSpPr>
          <p:cNvPr id="11" name="Oval Callout 10"/>
          <p:cNvSpPr/>
          <p:nvPr/>
        </p:nvSpPr>
        <p:spPr>
          <a:xfrm>
            <a:off x="4841823" y="2278505"/>
            <a:ext cx="1768839" cy="1452096"/>
          </a:xfrm>
          <a:prstGeom prst="wedgeEllipseCallout">
            <a:avLst>
              <a:gd name="adj1" fmla="val -43784"/>
              <a:gd name="adj2" fmla="val 15303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216577" y="2398427"/>
            <a:ext cx="1184224" cy="1200329"/>
          </a:xfrm>
          <a:prstGeom prst="rect">
            <a:avLst/>
          </a:prstGeom>
          <a:noFill/>
        </p:spPr>
        <p:txBody>
          <a:bodyPr wrap="square" rtlCol="0">
            <a:spAutoFit/>
          </a:bodyPr>
          <a:lstStyle/>
          <a:p>
            <a:r>
              <a:rPr lang="en-US" dirty="0" smtClean="0"/>
              <a:t>Same method, different outputs</a:t>
            </a:r>
            <a:endParaRPr lang="en-US" dirty="0"/>
          </a:p>
        </p:txBody>
      </p:sp>
    </p:spTree>
    <p:extLst>
      <p:ext uri="{BB962C8B-B14F-4D97-AF65-F5344CB8AC3E}">
        <p14:creationId xmlns:p14="http://schemas.microsoft.com/office/powerpoint/2010/main" xmlns="" val="2015494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868296" cy="620265"/>
          </a:xfrm>
        </p:spPr>
        <p:txBody>
          <a:bodyPr>
            <a:noAutofit/>
          </a:bodyPr>
          <a:lstStyle/>
          <a:p>
            <a:r>
              <a:rPr lang="en-US" sz="4000" b="1" dirty="0" smtClean="0">
                <a:solidFill>
                  <a:srgbClr val="FFC000"/>
                </a:solidFill>
              </a:rPr>
              <a:t>Objects</a:t>
            </a:r>
            <a:r>
              <a:rPr lang="en-US" sz="4000" b="1" dirty="0">
                <a:solidFill>
                  <a:srgbClr val="FFC000"/>
                </a:solidFill>
              </a:rPr>
              <a:t> &amp; </a:t>
            </a:r>
            <a:r>
              <a:rPr lang="en-US" sz="4000" b="1" dirty="0" smtClean="0">
                <a:solidFill>
                  <a:srgbClr val="FFC000"/>
                </a:solidFill>
              </a:rPr>
              <a:t>Instances</a:t>
            </a:r>
            <a:endParaRPr lang="en-US" sz="4000" b="1" dirty="0">
              <a:solidFill>
                <a:srgbClr val="FFC000"/>
              </a:solidFill>
            </a:endParaRPr>
          </a:p>
        </p:txBody>
      </p:sp>
      <p:sp>
        <p:nvSpPr>
          <p:cNvPr id="3" name="Content Placeholder 2"/>
          <p:cNvSpPr>
            <a:spLocks noGrp="1"/>
          </p:cNvSpPr>
          <p:nvPr>
            <p:ph idx="1"/>
          </p:nvPr>
        </p:nvSpPr>
        <p:spPr>
          <a:xfrm>
            <a:off x="426720" y="777240"/>
            <a:ext cx="11447416" cy="5711428"/>
          </a:xfrm>
        </p:spPr>
        <p:txBody>
          <a:bodyPr>
            <a:normAutofit fontScale="92500" lnSpcReduction="10000"/>
          </a:bodyPr>
          <a:lstStyle/>
          <a:p>
            <a:pPr>
              <a:buFont typeface="Wingdings" panose="05000000000000000000" pitchFamily="2" charset="2"/>
              <a:buChar char="§"/>
            </a:pPr>
            <a:r>
              <a:rPr lang="en-US" dirty="0" smtClean="0"/>
              <a:t>So what does a class do? It brings to life a Real-life </a:t>
            </a:r>
            <a:r>
              <a:rPr lang="en-US" b="1" i="1" dirty="0" smtClean="0"/>
              <a:t>THING.</a:t>
            </a:r>
          </a:p>
          <a:p>
            <a:pPr>
              <a:buFont typeface="Wingdings" panose="05000000000000000000" pitchFamily="2" charset="2"/>
              <a:buChar char="§"/>
            </a:pPr>
            <a:r>
              <a:rPr lang="en-US" dirty="0" smtClean="0"/>
              <a:t>This Thing is an </a:t>
            </a:r>
            <a:r>
              <a:rPr lang="en-US" b="1" i="1" dirty="0" smtClean="0"/>
              <a:t>“Object”.</a:t>
            </a:r>
          </a:p>
          <a:p>
            <a:pPr>
              <a:buFont typeface="Wingdings" panose="05000000000000000000" pitchFamily="2" charset="2"/>
              <a:buChar char="§"/>
            </a:pPr>
            <a:r>
              <a:rPr lang="en-US" i="1" dirty="0" smtClean="0"/>
              <a:t>An object created from a class at runtime is an </a:t>
            </a:r>
            <a:r>
              <a:rPr lang="en-US" b="1" i="1" dirty="0" smtClean="0"/>
              <a:t>instance</a:t>
            </a:r>
            <a:r>
              <a:rPr lang="en-US" i="1" dirty="0" smtClean="0"/>
              <a:t> of a class.</a:t>
            </a:r>
          </a:p>
          <a:p>
            <a:pPr>
              <a:buFont typeface="Wingdings" panose="05000000000000000000" pitchFamily="2" charset="2"/>
              <a:buChar char="§"/>
            </a:pPr>
            <a:r>
              <a:rPr lang="en-US" i="1" dirty="0" smtClean="0"/>
              <a:t>The process of creating the instance  is called </a:t>
            </a:r>
            <a:r>
              <a:rPr lang="en-US" b="1" i="1" dirty="0" smtClean="0"/>
              <a:t>instantiation.</a:t>
            </a:r>
          </a:p>
          <a:p>
            <a:pPr>
              <a:buFont typeface="Wingdings" panose="05000000000000000000" pitchFamily="2" charset="2"/>
              <a:buChar char="§"/>
            </a:pPr>
            <a:r>
              <a:rPr lang="en-US" i="1" dirty="0" smtClean="0"/>
              <a:t>Example, </a:t>
            </a:r>
            <a:r>
              <a:rPr lang="en-US" i="1" dirty="0"/>
              <a:t> </a:t>
            </a:r>
            <a:r>
              <a:rPr lang="en-US" i="1" dirty="0" smtClean="0"/>
              <a:t>Creation of  a Chocolate cake from the recipe for Baking Chocolate Deserts is Instantiation of a Chocolate cake Object from a Chocolate Class.</a:t>
            </a:r>
          </a:p>
          <a:p>
            <a:pPr>
              <a:buFont typeface="Wingdings" panose="05000000000000000000" pitchFamily="2" charset="2"/>
              <a:buChar char="§"/>
            </a:pPr>
            <a:r>
              <a:rPr lang="en-US" dirty="0"/>
              <a:t>The object consists of state and the </a:t>
            </a:r>
            <a:r>
              <a:rPr lang="en-US" dirty="0" smtClean="0"/>
              <a:t>behavior </a:t>
            </a:r>
            <a:r>
              <a:rPr lang="en-US" dirty="0"/>
              <a:t>that's defined in the object's </a:t>
            </a:r>
            <a:r>
              <a:rPr lang="en-US" dirty="0" smtClean="0"/>
              <a:t>classes.</a:t>
            </a:r>
            <a:endParaRPr lang="en-US" i="1" dirty="0" smtClean="0"/>
          </a:p>
          <a:p>
            <a:pPr>
              <a:buFont typeface="Wingdings" panose="05000000000000000000" pitchFamily="2" charset="2"/>
              <a:buChar char="§"/>
            </a:pPr>
            <a:r>
              <a:rPr lang="en-US" i="1" dirty="0" smtClean="0"/>
              <a:t>An object is also an instance of a class.</a:t>
            </a:r>
          </a:p>
          <a:p>
            <a:pPr>
              <a:buFont typeface="Wingdings" panose="05000000000000000000" pitchFamily="2" charset="2"/>
              <a:buChar char="§"/>
            </a:pPr>
            <a:r>
              <a:rPr lang="en-US" i="1" dirty="0" smtClean="0"/>
              <a:t>A class usually contains :-</a:t>
            </a:r>
          </a:p>
          <a:p>
            <a:pPr lvl="1"/>
            <a:r>
              <a:rPr lang="en-US" i="1" dirty="0" smtClean="0"/>
              <a:t>Attributes.</a:t>
            </a:r>
          </a:p>
          <a:p>
            <a:pPr lvl="1"/>
            <a:r>
              <a:rPr lang="en-US" i="1" dirty="0" smtClean="0"/>
              <a:t>Properties.</a:t>
            </a:r>
          </a:p>
          <a:p>
            <a:pPr lvl="1"/>
            <a:r>
              <a:rPr lang="en-US" i="1" dirty="0" smtClean="0"/>
              <a:t>Methods.</a:t>
            </a:r>
          </a:p>
          <a:p>
            <a:pPr>
              <a:buFont typeface="Wingdings" panose="05000000000000000000" pitchFamily="2" charset="2"/>
              <a:buChar char="§"/>
            </a:pPr>
            <a:r>
              <a:rPr lang="en-US" i="1" dirty="0" smtClean="0"/>
              <a:t>At class level, the variables are </a:t>
            </a:r>
            <a:r>
              <a:rPr lang="en-US" i="1" dirty="0" err="1" smtClean="0"/>
              <a:t>refered</a:t>
            </a:r>
            <a:r>
              <a:rPr lang="en-US" i="1" dirty="0" smtClean="0"/>
              <a:t> to as “Class Variables”. At the instance level it is known as “Instance Variables”</a:t>
            </a:r>
          </a:p>
          <a:p>
            <a:endParaRPr lang="en-US" i="1" dirty="0"/>
          </a:p>
        </p:txBody>
      </p:sp>
    </p:spTree>
    <p:extLst>
      <p:ext uri="{BB962C8B-B14F-4D97-AF65-F5344CB8AC3E}">
        <p14:creationId xmlns:p14="http://schemas.microsoft.com/office/powerpoint/2010/main" xmlns="" val="41315767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0868296" cy="515334"/>
          </a:xfrm>
        </p:spPr>
        <p:txBody>
          <a:bodyPr>
            <a:normAutofit/>
          </a:bodyPr>
          <a:lstStyle/>
          <a:p>
            <a:r>
              <a:rPr lang="en-US" sz="2800" b="1" dirty="0" smtClean="0">
                <a:solidFill>
                  <a:srgbClr val="FFC000"/>
                </a:solidFill>
              </a:rPr>
              <a:t>Class : POLYMORPHISM WITH FUNCTIONS</a:t>
            </a:r>
            <a:endParaRPr lang="en-US" sz="3600" b="1" dirty="0">
              <a:solidFill>
                <a:srgbClr val="FFC000"/>
              </a:solidFill>
            </a:endParaRPr>
          </a:p>
        </p:txBody>
      </p:sp>
      <p:sp>
        <p:nvSpPr>
          <p:cNvPr id="3" name="Content Placeholder 2"/>
          <p:cNvSpPr>
            <a:spLocks noGrp="1"/>
          </p:cNvSpPr>
          <p:nvPr>
            <p:ph idx="1"/>
          </p:nvPr>
        </p:nvSpPr>
        <p:spPr>
          <a:xfrm>
            <a:off x="473189" y="1274164"/>
            <a:ext cx="11144188" cy="4992150"/>
          </a:xfrm>
        </p:spPr>
        <p:txBody>
          <a:bodyPr>
            <a:normAutofit fontScale="55000" lnSpcReduction="20000"/>
          </a:bodyPr>
          <a:lstStyle/>
          <a:p>
            <a:pPr marL="0" indent="0">
              <a:buNone/>
            </a:pPr>
            <a:r>
              <a:rPr lang="en-US" dirty="0">
                <a:solidFill>
                  <a:schemeClr val="accent2"/>
                </a:solidFill>
              </a:rPr>
              <a:t>#Polymorphism with Functions</a:t>
            </a:r>
          </a:p>
          <a:p>
            <a:pPr marL="0" indent="0">
              <a:buNone/>
            </a:pPr>
            <a:r>
              <a:rPr lang="en-US" dirty="0">
                <a:solidFill>
                  <a:srgbClr val="C00000"/>
                </a:solidFill>
              </a:rPr>
              <a:t>'''Let’s create a function called </a:t>
            </a:r>
            <a:r>
              <a:rPr lang="en-US" b="1" dirty="0">
                <a:solidFill>
                  <a:srgbClr val="C00000"/>
                </a:solidFill>
              </a:rPr>
              <a:t>in_the_pacific()</a:t>
            </a:r>
            <a:r>
              <a:rPr lang="en-US" dirty="0">
                <a:solidFill>
                  <a:srgbClr val="C00000"/>
                </a:solidFill>
              </a:rPr>
              <a:t> which takes in an object we can call fish. </a:t>
            </a:r>
          </a:p>
          <a:p>
            <a:pPr marL="0" indent="0">
              <a:buNone/>
            </a:pPr>
            <a:r>
              <a:rPr lang="en-US" dirty="0">
                <a:solidFill>
                  <a:srgbClr val="C00000"/>
                </a:solidFill>
              </a:rPr>
              <a:t>   Though we are using the name fish, any instantiated object will be able to be called into this function:'''</a:t>
            </a:r>
          </a:p>
          <a:p>
            <a:pPr marL="0" indent="0">
              <a:buNone/>
            </a:pPr>
            <a:r>
              <a:rPr lang="en-US" b="1" i="1" dirty="0" smtClean="0"/>
              <a:t>def </a:t>
            </a:r>
            <a:r>
              <a:rPr lang="en-US" b="1" i="1" dirty="0" err="1"/>
              <a:t>in_the_pacific</a:t>
            </a:r>
            <a:r>
              <a:rPr lang="en-US" b="1" i="1" dirty="0"/>
              <a:t>(fish):</a:t>
            </a:r>
          </a:p>
          <a:p>
            <a:pPr marL="0" indent="0">
              <a:buNone/>
            </a:pPr>
            <a:r>
              <a:rPr lang="en-US" i="1" dirty="0"/>
              <a:t>    fish.swim()</a:t>
            </a:r>
          </a:p>
          <a:p>
            <a:pPr marL="0" indent="0">
              <a:buNone/>
            </a:pPr>
            <a:r>
              <a:rPr lang="en-US" i="1" dirty="0"/>
              <a:t>    </a:t>
            </a:r>
            <a:r>
              <a:rPr lang="en-US" i="1" dirty="0" smtClean="0"/>
              <a:t>fish. Swim_backwards()</a:t>
            </a:r>
            <a:endParaRPr lang="en-US" i="1" dirty="0"/>
          </a:p>
          <a:p>
            <a:pPr marL="0" indent="0">
              <a:buNone/>
            </a:pPr>
            <a:r>
              <a:rPr lang="en-US" i="1" dirty="0"/>
              <a:t>    </a:t>
            </a:r>
            <a:r>
              <a:rPr lang="en-US" i="1" dirty="0" smtClean="0"/>
              <a:t>fish. Skeleton()</a:t>
            </a:r>
            <a:endParaRPr lang="en-US" i="1" dirty="0"/>
          </a:p>
          <a:p>
            <a:pPr marL="0" indent="0">
              <a:buNone/>
            </a:pPr>
            <a:r>
              <a:rPr lang="en-US" b="1" i="1" dirty="0" smtClean="0">
                <a:solidFill>
                  <a:schemeClr val="accent6"/>
                </a:solidFill>
              </a:rPr>
              <a:t>in_the_pacific(cassey</a:t>
            </a:r>
            <a:r>
              <a:rPr lang="en-US" b="1" i="1" dirty="0">
                <a:solidFill>
                  <a:schemeClr val="accent6"/>
                </a:solidFill>
              </a:rPr>
              <a:t>)</a:t>
            </a:r>
          </a:p>
          <a:p>
            <a:pPr marL="0" indent="0">
              <a:buNone/>
            </a:pPr>
            <a:r>
              <a:rPr lang="en-US" b="1" i="1" dirty="0" smtClean="0">
                <a:solidFill>
                  <a:schemeClr val="accent6"/>
                </a:solidFill>
              </a:rPr>
              <a:t>in_the_pacific(sammy)</a:t>
            </a:r>
            <a:endParaRPr lang="en-US" b="1" i="1" dirty="0">
              <a:solidFill>
                <a:schemeClr val="accent6"/>
              </a:solidFill>
            </a:endParaRPr>
          </a:p>
          <a:p>
            <a:pPr marL="0" indent="0">
              <a:buNone/>
            </a:pPr>
            <a:r>
              <a:rPr lang="en-US" sz="2800" b="1" u="sng" dirty="0" smtClean="0"/>
              <a:t>Output:-</a:t>
            </a:r>
          </a:p>
          <a:p>
            <a:pPr marL="0" indent="0">
              <a:buNone/>
            </a:pPr>
            <a:r>
              <a:rPr lang="en-US" b="1" i="1" dirty="0">
                <a:solidFill>
                  <a:srgbClr val="C00000"/>
                </a:solidFill>
              </a:rPr>
              <a:t>The clownfish is swimming</a:t>
            </a:r>
          </a:p>
          <a:p>
            <a:pPr marL="0" indent="0">
              <a:buNone/>
            </a:pPr>
            <a:r>
              <a:rPr lang="en-US" b="1" i="1" dirty="0">
                <a:solidFill>
                  <a:srgbClr val="C00000"/>
                </a:solidFill>
              </a:rPr>
              <a:t>clownfish can swim backwards</a:t>
            </a:r>
          </a:p>
          <a:p>
            <a:pPr marL="0" indent="0">
              <a:buNone/>
            </a:pPr>
            <a:r>
              <a:rPr lang="en-US" b="1" i="1" dirty="0" smtClean="0">
                <a:solidFill>
                  <a:srgbClr val="C00000"/>
                </a:solidFill>
              </a:rPr>
              <a:t>Clownfish's </a:t>
            </a:r>
            <a:r>
              <a:rPr lang="en-US" b="1" i="1" dirty="0">
                <a:solidFill>
                  <a:srgbClr val="C00000"/>
                </a:solidFill>
              </a:rPr>
              <a:t>skeleton is made of bones</a:t>
            </a:r>
          </a:p>
          <a:p>
            <a:pPr marL="0" indent="0">
              <a:buNone/>
            </a:pPr>
            <a:r>
              <a:rPr lang="en-US" b="1" i="1" dirty="0">
                <a:solidFill>
                  <a:srgbClr val="C00000"/>
                </a:solidFill>
              </a:rPr>
              <a:t>The Shark is swimming</a:t>
            </a:r>
          </a:p>
          <a:p>
            <a:pPr marL="0" indent="0">
              <a:buNone/>
            </a:pPr>
            <a:r>
              <a:rPr lang="en-US" b="1" i="1" dirty="0">
                <a:solidFill>
                  <a:srgbClr val="C00000"/>
                </a:solidFill>
              </a:rPr>
              <a:t>Sharks cant swim backwards</a:t>
            </a:r>
          </a:p>
          <a:p>
            <a:pPr marL="0" indent="0">
              <a:buNone/>
            </a:pPr>
            <a:r>
              <a:rPr lang="en-US" b="1" i="1" dirty="0">
                <a:solidFill>
                  <a:srgbClr val="C00000"/>
                </a:solidFill>
              </a:rPr>
              <a:t>Sharks skeleton is made of cartilege</a:t>
            </a:r>
            <a:endParaRPr lang="en-US" b="1" i="1" dirty="0" smtClean="0">
              <a:solidFill>
                <a:srgbClr val="C00000"/>
              </a:solidFill>
            </a:endParaRPr>
          </a:p>
        </p:txBody>
      </p:sp>
      <p:sp>
        <p:nvSpPr>
          <p:cNvPr id="8" name="TextBox 7"/>
          <p:cNvSpPr txBox="1"/>
          <p:nvPr/>
        </p:nvSpPr>
        <p:spPr>
          <a:xfrm>
            <a:off x="456201" y="818962"/>
            <a:ext cx="11292840" cy="430887"/>
          </a:xfrm>
          <a:prstGeom prst="rect">
            <a:avLst/>
          </a:prstGeom>
          <a:noFill/>
        </p:spPr>
        <p:txBody>
          <a:bodyPr wrap="square" rtlCol="0">
            <a:spAutoFit/>
          </a:bodyPr>
          <a:lstStyle/>
          <a:p>
            <a:r>
              <a:rPr lang="en-US" sz="2200" dirty="0"/>
              <a:t>We can also create a function that can take any object, allowing for polymorphism.</a:t>
            </a:r>
          </a:p>
        </p:txBody>
      </p:sp>
      <p:sp>
        <p:nvSpPr>
          <p:cNvPr id="6" name="Oval Callout 5"/>
          <p:cNvSpPr/>
          <p:nvPr/>
        </p:nvSpPr>
        <p:spPr>
          <a:xfrm rot="1865590">
            <a:off x="4287188" y="3417758"/>
            <a:ext cx="1768839" cy="1452096"/>
          </a:xfrm>
          <a:prstGeom prst="wedgeEllipseCallout">
            <a:avLst>
              <a:gd name="adj1" fmla="val -43784"/>
              <a:gd name="adj2" fmla="val 15303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661940" y="3567661"/>
            <a:ext cx="1424067" cy="1200329"/>
          </a:xfrm>
          <a:prstGeom prst="rect">
            <a:avLst/>
          </a:prstGeom>
          <a:noFill/>
        </p:spPr>
        <p:txBody>
          <a:bodyPr wrap="square" rtlCol="0">
            <a:spAutoFit/>
          </a:bodyPr>
          <a:lstStyle/>
          <a:p>
            <a:r>
              <a:rPr lang="en-US" dirty="0" smtClean="0"/>
              <a:t>Same method, different outputs</a:t>
            </a:r>
            <a:endParaRPr lang="en-US" dirty="0"/>
          </a:p>
        </p:txBody>
      </p:sp>
    </p:spTree>
    <p:extLst>
      <p:ext uri="{BB962C8B-B14F-4D97-AF65-F5344CB8AC3E}">
        <p14:creationId xmlns:p14="http://schemas.microsoft.com/office/powerpoint/2010/main" xmlns="" val="10455005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0868296" cy="515334"/>
          </a:xfrm>
        </p:spPr>
        <p:txBody>
          <a:bodyPr>
            <a:normAutofit/>
          </a:bodyPr>
          <a:lstStyle/>
          <a:p>
            <a:r>
              <a:rPr lang="en-US" sz="2800" b="1" dirty="0" smtClean="0">
                <a:solidFill>
                  <a:srgbClr val="FFC000"/>
                </a:solidFill>
              </a:rPr>
              <a:t>Class : COMPOSITION</a:t>
            </a:r>
            <a:endParaRPr lang="en-US" sz="3600" b="1" dirty="0">
              <a:solidFill>
                <a:srgbClr val="FFC000"/>
              </a:solidFill>
            </a:endParaRPr>
          </a:p>
        </p:txBody>
      </p:sp>
      <p:sp>
        <p:nvSpPr>
          <p:cNvPr id="3" name="Content Placeholder 2"/>
          <p:cNvSpPr>
            <a:spLocks noGrp="1"/>
          </p:cNvSpPr>
          <p:nvPr>
            <p:ph idx="1"/>
          </p:nvPr>
        </p:nvSpPr>
        <p:spPr>
          <a:xfrm>
            <a:off x="456201" y="2080685"/>
            <a:ext cx="11144188" cy="4452850"/>
          </a:xfrm>
        </p:spPr>
        <p:txBody>
          <a:bodyPr>
            <a:normAutofit fontScale="92500" lnSpcReduction="20000"/>
          </a:bodyPr>
          <a:lstStyle/>
          <a:p>
            <a:pPr marL="0" indent="0">
              <a:buNone/>
            </a:pPr>
            <a:r>
              <a:rPr lang="en-US" b="1" i="1" dirty="0">
                <a:solidFill>
                  <a:srgbClr val="C00000"/>
                </a:solidFill>
              </a:rPr>
              <a:t>class </a:t>
            </a:r>
            <a:r>
              <a:rPr lang="en-US" b="1" i="1" dirty="0" err="1">
                <a:solidFill>
                  <a:srgbClr val="C00000"/>
                </a:solidFill>
              </a:rPr>
              <a:t>GenericClass</a:t>
            </a:r>
            <a:r>
              <a:rPr lang="en-US" b="1" i="1" dirty="0">
                <a:solidFill>
                  <a:srgbClr val="C00000"/>
                </a:solidFill>
              </a:rPr>
              <a:t>:</a:t>
            </a:r>
          </a:p>
          <a:p>
            <a:pPr marL="0" indent="0">
              <a:buNone/>
            </a:pPr>
            <a:r>
              <a:rPr lang="en-US" b="1" i="1" dirty="0">
                <a:solidFill>
                  <a:srgbClr val="C00000"/>
                </a:solidFill>
              </a:rPr>
              <a:t>    define some attributes and methods</a:t>
            </a:r>
          </a:p>
          <a:p>
            <a:pPr marL="0" indent="0">
              <a:buNone/>
            </a:pPr>
            <a:endParaRPr lang="en-US" b="1" i="1" dirty="0" smtClean="0">
              <a:solidFill>
                <a:srgbClr val="C00000"/>
              </a:solidFill>
            </a:endParaRPr>
          </a:p>
          <a:p>
            <a:pPr marL="0" indent="0">
              <a:buNone/>
            </a:pPr>
            <a:r>
              <a:rPr lang="en-US" b="1" i="1" dirty="0" smtClean="0">
                <a:solidFill>
                  <a:srgbClr val="C00000"/>
                </a:solidFill>
              </a:rPr>
              <a:t>class </a:t>
            </a:r>
            <a:r>
              <a:rPr lang="en-US" b="1" i="1" dirty="0" err="1">
                <a:solidFill>
                  <a:srgbClr val="C00000"/>
                </a:solidFill>
              </a:rPr>
              <a:t>ASpecificClass</a:t>
            </a:r>
            <a:r>
              <a:rPr lang="en-US" b="1" i="1" dirty="0">
                <a:solidFill>
                  <a:srgbClr val="C00000"/>
                </a:solidFill>
              </a:rPr>
              <a:t>:</a:t>
            </a:r>
          </a:p>
          <a:p>
            <a:pPr marL="0" indent="0">
              <a:buNone/>
            </a:pPr>
            <a:r>
              <a:rPr lang="en-US" b="1" i="1" dirty="0">
                <a:solidFill>
                  <a:srgbClr val="C00000"/>
                </a:solidFill>
              </a:rPr>
              <a:t>    </a:t>
            </a:r>
            <a:r>
              <a:rPr lang="en-US" b="1" i="1" dirty="0" err="1">
                <a:solidFill>
                  <a:srgbClr val="C00000"/>
                </a:solidFill>
              </a:rPr>
              <a:t>Instance_variable_of_generic_class</a:t>
            </a:r>
            <a:r>
              <a:rPr lang="en-US" b="1" i="1" dirty="0">
                <a:solidFill>
                  <a:srgbClr val="C00000"/>
                </a:solidFill>
              </a:rPr>
              <a:t> = </a:t>
            </a:r>
            <a:r>
              <a:rPr lang="en-US" b="1" i="1" dirty="0" err="1">
                <a:solidFill>
                  <a:srgbClr val="C00000"/>
                </a:solidFill>
              </a:rPr>
              <a:t>GenericClass</a:t>
            </a:r>
            <a:endParaRPr lang="en-US" b="1" i="1" dirty="0">
              <a:solidFill>
                <a:srgbClr val="C00000"/>
              </a:solidFill>
            </a:endParaRPr>
          </a:p>
          <a:p>
            <a:pPr marL="0" indent="0">
              <a:buNone/>
            </a:pPr>
            <a:endParaRPr lang="en-US" b="1" i="1" dirty="0">
              <a:solidFill>
                <a:srgbClr val="C00000"/>
              </a:solidFill>
            </a:endParaRPr>
          </a:p>
          <a:p>
            <a:pPr marL="0" indent="0">
              <a:buNone/>
            </a:pPr>
            <a:r>
              <a:rPr lang="en-US" b="1" i="1" dirty="0">
                <a:solidFill>
                  <a:srgbClr val="C00000"/>
                </a:solidFill>
              </a:rPr>
              <a:t># use this instance somewhere in the class</a:t>
            </a:r>
          </a:p>
          <a:p>
            <a:pPr marL="0" indent="0">
              <a:buNone/>
            </a:pPr>
            <a:r>
              <a:rPr lang="en-US" b="1" i="1" dirty="0">
                <a:solidFill>
                  <a:srgbClr val="C00000"/>
                </a:solidFill>
              </a:rPr>
              <a:t>    </a:t>
            </a:r>
            <a:r>
              <a:rPr lang="en-US" b="1" i="1" dirty="0" err="1">
                <a:solidFill>
                  <a:srgbClr val="C00000"/>
                </a:solidFill>
              </a:rPr>
              <a:t>some_method</a:t>
            </a:r>
            <a:r>
              <a:rPr lang="en-US" b="1" i="1" dirty="0">
                <a:solidFill>
                  <a:srgbClr val="C00000"/>
                </a:solidFill>
              </a:rPr>
              <a:t>(</a:t>
            </a:r>
            <a:r>
              <a:rPr lang="en-US" b="1" i="1" dirty="0" err="1">
                <a:solidFill>
                  <a:srgbClr val="C00000"/>
                </a:solidFill>
              </a:rPr>
              <a:t>Instance_variable_of_generic_class</a:t>
            </a:r>
            <a:r>
              <a:rPr lang="en-US" b="1" i="1" dirty="0" smtClean="0">
                <a:solidFill>
                  <a:srgbClr val="C00000"/>
                </a:solidFill>
              </a:rPr>
              <a:t>)</a:t>
            </a:r>
          </a:p>
          <a:p>
            <a:pPr marL="0" indent="0">
              <a:buNone/>
            </a:pPr>
            <a:endParaRPr lang="en-US" dirty="0" smtClean="0"/>
          </a:p>
          <a:p>
            <a:pPr marL="0" indent="0">
              <a:buNone/>
            </a:pPr>
            <a:r>
              <a:rPr lang="en-US" dirty="0" smtClean="0"/>
              <a:t>So </a:t>
            </a:r>
            <a:r>
              <a:rPr lang="en-US" dirty="0"/>
              <a:t>you will instantiate the base class and then use the instance variable for any business logic</a:t>
            </a:r>
            <a:r>
              <a:rPr lang="en-US" dirty="0" smtClean="0"/>
              <a:t>.</a:t>
            </a:r>
          </a:p>
          <a:p>
            <a:pPr marL="0" indent="0">
              <a:buNone/>
            </a:pPr>
            <a:endParaRPr lang="en-US" dirty="0"/>
          </a:p>
        </p:txBody>
      </p:sp>
      <p:sp>
        <p:nvSpPr>
          <p:cNvPr id="8" name="TextBox 7"/>
          <p:cNvSpPr txBox="1"/>
          <p:nvPr/>
        </p:nvSpPr>
        <p:spPr>
          <a:xfrm>
            <a:off x="456201" y="818962"/>
            <a:ext cx="11292840" cy="1107996"/>
          </a:xfrm>
          <a:prstGeom prst="rect">
            <a:avLst/>
          </a:prstGeom>
          <a:noFill/>
        </p:spPr>
        <p:txBody>
          <a:bodyPr wrap="square" rtlCol="0">
            <a:spAutoFit/>
          </a:bodyPr>
          <a:lstStyle/>
          <a:p>
            <a:r>
              <a:rPr lang="en-US" sz="2200" dirty="0"/>
              <a:t>In composition, we do not inherit from the base class but establish relationships between classes through the use of instance variables that are references to other objects. Talking in terms of </a:t>
            </a:r>
            <a:r>
              <a:rPr lang="en-US" sz="2200" dirty="0" err="1"/>
              <a:t>pseudocode</a:t>
            </a:r>
            <a:r>
              <a:rPr lang="en-US" sz="2200" dirty="0"/>
              <a:t> you may say that</a:t>
            </a:r>
          </a:p>
        </p:txBody>
      </p:sp>
    </p:spTree>
    <p:extLst>
      <p:ext uri="{BB962C8B-B14F-4D97-AF65-F5344CB8AC3E}">
        <p14:creationId xmlns:p14="http://schemas.microsoft.com/office/powerpoint/2010/main" xmlns="" val="16628389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0868296" cy="515334"/>
          </a:xfrm>
        </p:spPr>
        <p:txBody>
          <a:bodyPr>
            <a:normAutofit/>
          </a:bodyPr>
          <a:lstStyle/>
          <a:p>
            <a:r>
              <a:rPr lang="en-US" sz="2800" b="1" dirty="0" smtClean="0">
                <a:solidFill>
                  <a:srgbClr val="FFC000"/>
                </a:solidFill>
              </a:rPr>
              <a:t>Class : COMPOSITION</a:t>
            </a:r>
            <a:endParaRPr lang="en-US" sz="3600" b="1" dirty="0">
              <a:solidFill>
                <a:srgbClr val="FFC000"/>
              </a:solidFill>
            </a:endParaRPr>
          </a:p>
        </p:txBody>
      </p:sp>
      <p:sp>
        <p:nvSpPr>
          <p:cNvPr id="3" name="Content Placeholder 2"/>
          <p:cNvSpPr>
            <a:spLocks noGrp="1"/>
          </p:cNvSpPr>
          <p:nvPr>
            <p:ph idx="1"/>
          </p:nvPr>
        </p:nvSpPr>
        <p:spPr>
          <a:xfrm>
            <a:off x="456201" y="1403576"/>
            <a:ext cx="11144188" cy="4731753"/>
          </a:xfrm>
        </p:spPr>
        <p:txBody>
          <a:bodyPr>
            <a:normAutofit fontScale="92500" lnSpcReduction="10000"/>
          </a:bodyPr>
          <a:lstStyle/>
          <a:p>
            <a:pPr marL="0" indent="0">
              <a:buNone/>
            </a:pPr>
            <a:r>
              <a:rPr lang="en-US" dirty="0"/>
              <a:t>To achieve composition you can instantiate other objects in the class and then use those instances. For example in the below example we instantiate the Rocket class using </a:t>
            </a:r>
            <a:r>
              <a:rPr lang="en-US" dirty="0" err="1"/>
              <a:t>self.rocket</a:t>
            </a:r>
            <a:r>
              <a:rPr lang="en-US" dirty="0"/>
              <a:t> and then using </a:t>
            </a:r>
            <a:r>
              <a:rPr lang="en-US" dirty="0" err="1"/>
              <a:t>self.rocket</a:t>
            </a:r>
            <a:r>
              <a:rPr lang="en-US" dirty="0"/>
              <a:t> in the </a:t>
            </a:r>
            <a:r>
              <a:rPr lang="en-US" dirty="0" smtClean="0"/>
              <a:t>method </a:t>
            </a:r>
            <a:r>
              <a:rPr lang="en-US" dirty="0" err="1"/>
              <a:t>get_maker</a:t>
            </a:r>
            <a:r>
              <a:rPr lang="en-US" dirty="0" smtClean="0"/>
              <a:t>.</a:t>
            </a:r>
          </a:p>
          <a:p>
            <a:pPr marL="0" indent="0">
              <a:buNone/>
            </a:pPr>
            <a:endParaRPr lang="en-US" dirty="0" smtClean="0"/>
          </a:p>
          <a:p>
            <a:pPr marL="0" indent="0">
              <a:buNone/>
            </a:pPr>
            <a:r>
              <a:rPr lang="en-US" b="1" i="1" dirty="0">
                <a:solidFill>
                  <a:srgbClr val="C00000"/>
                </a:solidFill>
              </a:rPr>
              <a:t>class Rocket:</a:t>
            </a:r>
          </a:p>
          <a:p>
            <a:pPr marL="0" indent="0">
              <a:buNone/>
            </a:pPr>
            <a:r>
              <a:rPr lang="en-US" b="1" i="1" dirty="0">
                <a:solidFill>
                  <a:srgbClr val="C00000"/>
                </a:solidFill>
              </a:rPr>
              <a:t>    </a:t>
            </a:r>
            <a:r>
              <a:rPr lang="en-US" b="1" i="1" dirty="0" err="1">
                <a:solidFill>
                  <a:srgbClr val="C00000"/>
                </a:solidFill>
              </a:rPr>
              <a:t>def</a:t>
            </a:r>
            <a:r>
              <a:rPr lang="en-US" b="1" i="1" dirty="0">
                <a:solidFill>
                  <a:srgbClr val="C00000"/>
                </a:solidFill>
              </a:rPr>
              <a:t> __</a:t>
            </a:r>
            <a:r>
              <a:rPr lang="en-US" b="1" i="1" dirty="0" err="1">
                <a:solidFill>
                  <a:srgbClr val="C00000"/>
                </a:solidFill>
              </a:rPr>
              <a:t>init</a:t>
            </a:r>
            <a:r>
              <a:rPr lang="en-US" b="1" i="1" dirty="0">
                <a:solidFill>
                  <a:srgbClr val="C00000"/>
                </a:solidFill>
              </a:rPr>
              <a:t>__(self, name, distance):</a:t>
            </a:r>
          </a:p>
          <a:p>
            <a:pPr marL="0" indent="0">
              <a:buNone/>
            </a:pPr>
            <a:r>
              <a:rPr lang="en-US" b="1" i="1" dirty="0">
                <a:solidFill>
                  <a:srgbClr val="C00000"/>
                </a:solidFill>
              </a:rPr>
              <a:t>        self.name = name</a:t>
            </a:r>
          </a:p>
          <a:p>
            <a:pPr marL="0" indent="0">
              <a:buNone/>
            </a:pPr>
            <a:r>
              <a:rPr lang="en-US" b="1" i="1" dirty="0">
                <a:solidFill>
                  <a:srgbClr val="C00000"/>
                </a:solidFill>
              </a:rPr>
              <a:t>        </a:t>
            </a:r>
            <a:r>
              <a:rPr lang="en-US" b="1" i="1" dirty="0" err="1">
                <a:solidFill>
                  <a:srgbClr val="C00000"/>
                </a:solidFill>
              </a:rPr>
              <a:t>self.distance</a:t>
            </a:r>
            <a:r>
              <a:rPr lang="en-US" b="1" i="1" dirty="0">
                <a:solidFill>
                  <a:srgbClr val="C00000"/>
                </a:solidFill>
              </a:rPr>
              <a:t> = distance</a:t>
            </a:r>
          </a:p>
          <a:p>
            <a:pPr marL="0" indent="0">
              <a:buNone/>
            </a:pPr>
            <a:endParaRPr lang="en-US" b="1" i="1" dirty="0">
              <a:solidFill>
                <a:srgbClr val="C00000"/>
              </a:solidFill>
            </a:endParaRPr>
          </a:p>
          <a:p>
            <a:pPr marL="0" indent="0">
              <a:buNone/>
            </a:pPr>
            <a:r>
              <a:rPr lang="en-US" b="1" i="1" dirty="0">
                <a:solidFill>
                  <a:srgbClr val="C00000"/>
                </a:solidFill>
              </a:rPr>
              <a:t>    </a:t>
            </a:r>
            <a:r>
              <a:rPr lang="en-US" b="1" i="1" dirty="0" err="1">
                <a:solidFill>
                  <a:srgbClr val="C00000"/>
                </a:solidFill>
              </a:rPr>
              <a:t>def</a:t>
            </a:r>
            <a:r>
              <a:rPr lang="en-US" b="1" i="1" dirty="0">
                <a:solidFill>
                  <a:srgbClr val="C00000"/>
                </a:solidFill>
              </a:rPr>
              <a:t> launch(self):</a:t>
            </a:r>
          </a:p>
          <a:p>
            <a:pPr marL="0" indent="0">
              <a:buNone/>
            </a:pPr>
            <a:r>
              <a:rPr lang="en-US" b="1" i="1" dirty="0">
                <a:solidFill>
                  <a:srgbClr val="C00000"/>
                </a:solidFill>
              </a:rPr>
              <a:t>        return "%s has reached %s" % (self.name, </a:t>
            </a:r>
            <a:r>
              <a:rPr lang="en-US" b="1" i="1" dirty="0" err="1">
                <a:solidFill>
                  <a:srgbClr val="C00000"/>
                </a:solidFill>
              </a:rPr>
              <a:t>self.distance</a:t>
            </a:r>
            <a:r>
              <a:rPr lang="en-US" b="1" i="1" dirty="0">
                <a:solidFill>
                  <a:srgbClr val="C00000"/>
                </a:solidFill>
              </a:rPr>
              <a:t>)</a:t>
            </a:r>
          </a:p>
          <a:p>
            <a:pPr marL="0" indent="0">
              <a:buNone/>
            </a:pPr>
            <a:endParaRPr lang="en-US" dirty="0"/>
          </a:p>
        </p:txBody>
      </p:sp>
      <p:sp>
        <p:nvSpPr>
          <p:cNvPr id="8" name="TextBox 7"/>
          <p:cNvSpPr txBox="1"/>
          <p:nvPr/>
        </p:nvSpPr>
        <p:spPr>
          <a:xfrm>
            <a:off x="456201" y="818962"/>
            <a:ext cx="11292840" cy="430887"/>
          </a:xfrm>
          <a:prstGeom prst="rect">
            <a:avLst/>
          </a:prstGeom>
          <a:noFill/>
        </p:spPr>
        <p:txBody>
          <a:bodyPr wrap="square" rtlCol="0">
            <a:spAutoFit/>
          </a:bodyPr>
          <a:lstStyle/>
          <a:p>
            <a:r>
              <a:rPr lang="en-US" sz="2200" b="1" i="1" u="sng" dirty="0" smtClean="0"/>
              <a:t>How to Achieve composition in Python?</a:t>
            </a:r>
            <a:endParaRPr lang="en-US" sz="2200" b="1" i="1" u="sng" dirty="0"/>
          </a:p>
        </p:txBody>
      </p:sp>
    </p:spTree>
    <p:extLst>
      <p:ext uri="{BB962C8B-B14F-4D97-AF65-F5344CB8AC3E}">
        <p14:creationId xmlns:p14="http://schemas.microsoft.com/office/powerpoint/2010/main" xmlns="" val="27653049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0868296" cy="515334"/>
          </a:xfrm>
        </p:spPr>
        <p:txBody>
          <a:bodyPr>
            <a:normAutofit/>
          </a:bodyPr>
          <a:lstStyle/>
          <a:p>
            <a:r>
              <a:rPr lang="en-US" sz="2800" b="1" dirty="0" smtClean="0">
                <a:solidFill>
                  <a:srgbClr val="FFC000"/>
                </a:solidFill>
              </a:rPr>
              <a:t>Class : COMPOSITION</a:t>
            </a:r>
            <a:endParaRPr lang="en-US" sz="3600" b="1" dirty="0">
              <a:solidFill>
                <a:srgbClr val="FFC000"/>
              </a:solidFill>
            </a:endParaRPr>
          </a:p>
        </p:txBody>
      </p:sp>
      <p:sp>
        <p:nvSpPr>
          <p:cNvPr id="3" name="Content Placeholder 2"/>
          <p:cNvSpPr>
            <a:spLocks noGrp="1"/>
          </p:cNvSpPr>
          <p:nvPr>
            <p:ph idx="1"/>
          </p:nvPr>
        </p:nvSpPr>
        <p:spPr>
          <a:xfrm>
            <a:off x="456201" y="1034405"/>
            <a:ext cx="11292840" cy="5292192"/>
          </a:xfrm>
        </p:spPr>
        <p:txBody>
          <a:bodyPr>
            <a:noAutofit/>
          </a:bodyPr>
          <a:lstStyle/>
          <a:p>
            <a:pPr marL="0" indent="0">
              <a:buNone/>
            </a:pPr>
            <a:r>
              <a:rPr lang="en-US" b="1" i="1" dirty="0">
                <a:solidFill>
                  <a:srgbClr val="C00000"/>
                </a:solidFill>
              </a:rPr>
              <a:t>class </a:t>
            </a:r>
            <a:r>
              <a:rPr lang="en-US" b="1" i="1" dirty="0" err="1">
                <a:solidFill>
                  <a:srgbClr val="C00000"/>
                </a:solidFill>
              </a:rPr>
              <a:t>MarsRoverComp</a:t>
            </a:r>
            <a:r>
              <a:rPr lang="en-US" b="1" i="1" dirty="0">
                <a:solidFill>
                  <a:srgbClr val="C00000"/>
                </a:solidFill>
              </a:rPr>
              <a:t>():</a:t>
            </a:r>
          </a:p>
          <a:p>
            <a:pPr marL="0" indent="0">
              <a:buNone/>
            </a:pPr>
            <a:r>
              <a:rPr lang="en-US" b="1" i="1" dirty="0">
                <a:solidFill>
                  <a:srgbClr val="C00000"/>
                </a:solidFill>
              </a:rPr>
              <a:t>    </a:t>
            </a:r>
            <a:r>
              <a:rPr lang="en-US" b="1" i="1" dirty="0" err="1">
                <a:solidFill>
                  <a:srgbClr val="C00000"/>
                </a:solidFill>
              </a:rPr>
              <a:t>def</a:t>
            </a:r>
            <a:r>
              <a:rPr lang="en-US" b="1" i="1" dirty="0">
                <a:solidFill>
                  <a:srgbClr val="C00000"/>
                </a:solidFill>
              </a:rPr>
              <a:t> __</a:t>
            </a:r>
            <a:r>
              <a:rPr lang="en-US" b="1" i="1" dirty="0" err="1">
                <a:solidFill>
                  <a:srgbClr val="C00000"/>
                </a:solidFill>
              </a:rPr>
              <a:t>init</a:t>
            </a:r>
            <a:r>
              <a:rPr lang="en-US" b="1" i="1" dirty="0">
                <a:solidFill>
                  <a:srgbClr val="C00000"/>
                </a:solidFill>
              </a:rPr>
              <a:t>__(self, name, distance, maker):</a:t>
            </a:r>
          </a:p>
          <a:p>
            <a:pPr marL="0" indent="0">
              <a:buNone/>
            </a:pPr>
            <a:r>
              <a:rPr lang="en-US" b="1" i="1" dirty="0">
                <a:solidFill>
                  <a:srgbClr val="C00000"/>
                </a:solidFill>
              </a:rPr>
              <a:t>        </a:t>
            </a:r>
            <a:r>
              <a:rPr lang="en-US" b="1" i="1" dirty="0" err="1">
                <a:solidFill>
                  <a:srgbClr val="C00000"/>
                </a:solidFill>
              </a:rPr>
              <a:t>self.rocket</a:t>
            </a:r>
            <a:r>
              <a:rPr lang="en-US" b="1" i="1" dirty="0">
                <a:solidFill>
                  <a:srgbClr val="C00000"/>
                </a:solidFill>
              </a:rPr>
              <a:t> = Rocket(name, distance) # instantiating the base</a:t>
            </a:r>
          </a:p>
          <a:p>
            <a:pPr marL="0" indent="0">
              <a:buNone/>
            </a:pPr>
            <a:r>
              <a:rPr lang="en-US" b="1" i="1" dirty="0">
                <a:solidFill>
                  <a:srgbClr val="C00000"/>
                </a:solidFill>
              </a:rPr>
              <a:t>        </a:t>
            </a:r>
            <a:r>
              <a:rPr lang="en-US" b="1" i="1" dirty="0" err="1">
                <a:solidFill>
                  <a:srgbClr val="C00000"/>
                </a:solidFill>
              </a:rPr>
              <a:t>self.maker</a:t>
            </a:r>
            <a:r>
              <a:rPr lang="en-US" b="1" i="1" dirty="0">
                <a:solidFill>
                  <a:srgbClr val="C00000"/>
                </a:solidFill>
              </a:rPr>
              <a:t> = maker</a:t>
            </a:r>
          </a:p>
          <a:p>
            <a:pPr marL="0" indent="0">
              <a:buNone/>
            </a:pPr>
            <a:endParaRPr lang="en-US" b="1" i="1" dirty="0">
              <a:solidFill>
                <a:srgbClr val="C00000"/>
              </a:solidFill>
            </a:endParaRPr>
          </a:p>
          <a:p>
            <a:pPr marL="0" indent="0">
              <a:buNone/>
            </a:pPr>
            <a:r>
              <a:rPr lang="en-US" b="1" i="1" dirty="0">
                <a:solidFill>
                  <a:srgbClr val="C00000"/>
                </a:solidFill>
              </a:rPr>
              <a:t>    </a:t>
            </a:r>
            <a:r>
              <a:rPr lang="en-US" b="1" i="1" dirty="0" err="1">
                <a:solidFill>
                  <a:srgbClr val="C00000"/>
                </a:solidFill>
              </a:rPr>
              <a:t>def</a:t>
            </a:r>
            <a:r>
              <a:rPr lang="en-US" b="1" i="1" dirty="0">
                <a:solidFill>
                  <a:srgbClr val="C00000"/>
                </a:solidFill>
              </a:rPr>
              <a:t> </a:t>
            </a:r>
            <a:r>
              <a:rPr lang="en-US" b="1" i="1" dirty="0" err="1">
                <a:solidFill>
                  <a:srgbClr val="C00000"/>
                </a:solidFill>
              </a:rPr>
              <a:t>get_maker</a:t>
            </a:r>
            <a:r>
              <a:rPr lang="en-US" b="1" i="1" dirty="0">
                <a:solidFill>
                  <a:srgbClr val="C00000"/>
                </a:solidFill>
              </a:rPr>
              <a:t>(self):</a:t>
            </a:r>
          </a:p>
          <a:p>
            <a:pPr marL="0" indent="0">
              <a:buNone/>
            </a:pPr>
            <a:r>
              <a:rPr lang="en-US" b="1" i="1" dirty="0">
                <a:solidFill>
                  <a:srgbClr val="C00000"/>
                </a:solidFill>
              </a:rPr>
              <a:t>        return "%s Launched by %s" % (self.rocket.name, </a:t>
            </a:r>
            <a:r>
              <a:rPr lang="en-US" b="1" i="1" dirty="0" err="1">
                <a:solidFill>
                  <a:srgbClr val="C00000"/>
                </a:solidFill>
              </a:rPr>
              <a:t>self.maker</a:t>
            </a:r>
            <a:r>
              <a:rPr lang="en-US" b="1" i="1" dirty="0" smtClean="0">
                <a:solidFill>
                  <a:srgbClr val="C00000"/>
                </a:solidFill>
              </a:rPr>
              <a:t>)</a:t>
            </a:r>
          </a:p>
          <a:p>
            <a:pPr marL="0" indent="0">
              <a:buNone/>
            </a:pPr>
            <a:r>
              <a:rPr lang="en-US" b="1" i="1" u="sng" dirty="0">
                <a:solidFill>
                  <a:srgbClr val="C00000"/>
                </a:solidFill>
              </a:rPr>
              <a:t>Output</a:t>
            </a:r>
            <a:r>
              <a:rPr lang="en-US" b="1" i="1" dirty="0">
                <a:solidFill>
                  <a:srgbClr val="C00000"/>
                </a:solidFill>
              </a:rPr>
              <a:t> :-</a:t>
            </a:r>
          </a:p>
          <a:p>
            <a:pPr marL="0" indent="0">
              <a:buNone/>
            </a:pPr>
            <a:r>
              <a:rPr lang="en-US" sz="2000" i="1" dirty="0"/>
              <a:t>&gt;&gt;&gt; z = </a:t>
            </a:r>
            <a:r>
              <a:rPr lang="en-US" sz="2000" i="1" dirty="0" err="1"/>
              <a:t>MarsRover</a:t>
            </a:r>
            <a:r>
              <a:rPr lang="en-US" sz="2000" i="1" dirty="0"/>
              <a:t>('rover2','till </a:t>
            </a:r>
            <a:r>
              <a:rPr lang="en-US" sz="2000" i="1" dirty="0" err="1"/>
              <a:t>Mars','ISRO</a:t>
            </a:r>
            <a:r>
              <a:rPr lang="en-US" sz="2000" i="1" dirty="0"/>
              <a:t>')</a:t>
            </a:r>
          </a:p>
          <a:p>
            <a:pPr marL="0" indent="0">
              <a:buNone/>
            </a:pPr>
            <a:r>
              <a:rPr lang="en-US" sz="2000" i="1" dirty="0"/>
              <a:t>&gt;&gt;&gt; </a:t>
            </a:r>
            <a:r>
              <a:rPr lang="en-US" sz="2000" i="1" dirty="0" err="1"/>
              <a:t>z.get_maker</a:t>
            </a:r>
            <a:r>
              <a:rPr lang="en-US" sz="2000" i="1" dirty="0"/>
              <a:t>()</a:t>
            </a:r>
          </a:p>
          <a:p>
            <a:pPr marL="0" indent="0">
              <a:buNone/>
            </a:pPr>
            <a:r>
              <a:rPr lang="en-US" sz="2000" i="1" dirty="0"/>
              <a:t>'rover2 Launched by ISRO'</a:t>
            </a:r>
          </a:p>
          <a:p>
            <a:pPr marL="0" indent="0">
              <a:buNone/>
            </a:pPr>
            <a:r>
              <a:rPr lang="en-US" sz="2000" i="1" dirty="0"/>
              <a:t>&gt;&gt;&gt; </a:t>
            </a:r>
            <a:r>
              <a:rPr lang="en-US" sz="2000" i="1" dirty="0" err="1"/>
              <a:t>z.rocket.launch</a:t>
            </a:r>
            <a:r>
              <a:rPr lang="en-US" sz="2000" i="1" dirty="0"/>
              <a:t>()</a:t>
            </a:r>
          </a:p>
          <a:p>
            <a:pPr marL="0" indent="0">
              <a:buNone/>
            </a:pPr>
            <a:r>
              <a:rPr lang="en-US" sz="2000" i="1" dirty="0"/>
              <a:t>'rover2 has reached till Mars'</a:t>
            </a:r>
          </a:p>
          <a:p>
            <a:pPr marL="0" indent="0">
              <a:buNone/>
            </a:pPr>
            <a:endParaRPr lang="en-US" b="1" i="1" dirty="0">
              <a:solidFill>
                <a:srgbClr val="C00000"/>
              </a:solidFill>
            </a:endParaRPr>
          </a:p>
          <a:p>
            <a:pPr marL="0" indent="0">
              <a:buNone/>
            </a:pPr>
            <a:endParaRPr lang="en-US" b="1" i="1" dirty="0">
              <a:solidFill>
                <a:srgbClr val="C00000"/>
              </a:solidFill>
            </a:endParaRPr>
          </a:p>
        </p:txBody>
      </p:sp>
      <p:sp>
        <p:nvSpPr>
          <p:cNvPr id="8" name="TextBox 7"/>
          <p:cNvSpPr txBox="1"/>
          <p:nvPr/>
        </p:nvSpPr>
        <p:spPr>
          <a:xfrm>
            <a:off x="456201" y="634377"/>
            <a:ext cx="11292840" cy="430887"/>
          </a:xfrm>
          <a:prstGeom prst="rect">
            <a:avLst/>
          </a:prstGeom>
          <a:noFill/>
        </p:spPr>
        <p:txBody>
          <a:bodyPr wrap="square" rtlCol="0">
            <a:spAutoFit/>
          </a:bodyPr>
          <a:lstStyle/>
          <a:p>
            <a:r>
              <a:rPr lang="en-US" sz="2200" b="1" i="1" u="sng" dirty="0" smtClean="0"/>
              <a:t>How to Achieve composition in Python?</a:t>
            </a:r>
            <a:endParaRPr lang="en-US" sz="2200" b="1" i="1" u="sng" dirty="0"/>
          </a:p>
        </p:txBody>
      </p:sp>
    </p:spTree>
    <p:extLst>
      <p:ext uri="{BB962C8B-B14F-4D97-AF65-F5344CB8AC3E}">
        <p14:creationId xmlns:p14="http://schemas.microsoft.com/office/powerpoint/2010/main" xmlns="" val="5953882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0868296" cy="515334"/>
          </a:xfrm>
        </p:spPr>
        <p:txBody>
          <a:bodyPr>
            <a:normAutofit/>
          </a:bodyPr>
          <a:lstStyle/>
          <a:p>
            <a:r>
              <a:rPr lang="en-US" sz="2800" b="1" dirty="0" smtClean="0">
                <a:solidFill>
                  <a:srgbClr val="FFC000"/>
                </a:solidFill>
              </a:rPr>
              <a:t>Class : COMPOSITION</a:t>
            </a:r>
            <a:endParaRPr lang="en-US" sz="3600" b="1" dirty="0">
              <a:solidFill>
                <a:srgbClr val="FFC000"/>
              </a:solidFill>
            </a:endParaRPr>
          </a:p>
        </p:txBody>
      </p:sp>
      <p:sp>
        <p:nvSpPr>
          <p:cNvPr id="3" name="Content Placeholder 2"/>
          <p:cNvSpPr>
            <a:spLocks noGrp="1"/>
          </p:cNvSpPr>
          <p:nvPr>
            <p:ph idx="1"/>
          </p:nvPr>
        </p:nvSpPr>
        <p:spPr>
          <a:xfrm>
            <a:off x="456201" y="1403576"/>
            <a:ext cx="11292840" cy="5292192"/>
          </a:xfrm>
        </p:spPr>
        <p:txBody>
          <a:bodyPr>
            <a:noAutofit/>
          </a:bodyPr>
          <a:lstStyle/>
          <a:p>
            <a:pPr marL="0" indent="0">
              <a:buNone/>
            </a:pPr>
            <a:r>
              <a:rPr lang="en-US" b="1" u="sng" dirty="0" smtClean="0">
                <a:solidFill>
                  <a:srgbClr val="C00000"/>
                </a:solidFill>
              </a:rPr>
              <a:t>Output</a:t>
            </a:r>
            <a:r>
              <a:rPr lang="en-US" b="1" i="1" dirty="0" smtClean="0">
                <a:solidFill>
                  <a:srgbClr val="C00000"/>
                </a:solidFill>
              </a:rPr>
              <a:t> :-</a:t>
            </a:r>
          </a:p>
          <a:p>
            <a:pPr marL="0" indent="0">
              <a:buNone/>
            </a:pPr>
            <a:r>
              <a:rPr lang="en-US" dirty="0"/>
              <a:t>&gt;&gt;&gt; z = </a:t>
            </a:r>
            <a:r>
              <a:rPr lang="en-US" dirty="0" err="1"/>
              <a:t>MarsRover</a:t>
            </a:r>
            <a:r>
              <a:rPr lang="en-US" dirty="0"/>
              <a:t>('rover2','till </a:t>
            </a:r>
            <a:r>
              <a:rPr lang="en-US" dirty="0" err="1"/>
              <a:t>Mars','ISRO</a:t>
            </a:r>
            <a:r>
              <a:rPr lang="en-US" dirty="0"/>
              <a:t>')</a:t>
            </a:r>
          </a:p>
          <a:p>
            <a:pPr marL="0" indent="0">
              <a:buNone/>
            </a:pPr>
            <a:r>
              <a:rPr lang="en-US" dirty="0"/>
              <a:t>&gt;&gt;&gt; </a:t>
            </a:r>
            <a:r>
              <a:rPr lang="en-US" dirty="0" err="1"/>
              <a:t>z.get_maker</a:t>
            </a:r>
            <a:r>
              <a:rPr lang="en-US" dirty="0"/>
              <a:t>()</a:t>
            </a:r>
          </a:p>
          <a:p>
            <a:pPr marL="0" indent="0">
              <a:buNone/>
            </a:pPr>
            <a:r>
              <a:rPr lang="en-US" dirty="0"/>
              <a:t>'rover2 Launched by ISRO'</a:t>
            </a:r>
          </a:p>
          <a:p>
            <a:pPr marL="0" indent="0">
              <a:buNone/>
            </a:pPr>
            <a:r>
              <a:rPr lang="en-US" dirty="0"/>
              <a:t>&gt;&gt;&gt; </a:t>
            </a:r>
            <a:r>
              <a:rPr lang="en-US" dirty="0" err="1"/>
              <a:t>z.rocket.launch</a:t>
            </a:r>
            <a:r>
              <a:rPr lang="en-US" dirty="0"/>
              <a:t>()</a:t>
            </a:r>
          </a:p>
          <a:p>
            <a:pPr marL="0" indent="0">
              <a:buNone/>
            </a:pPr>
            <a:r>
              <a:rPr lang="en-US" dirty="0"/>
              <a:t>'rover2 has reached till Mars'</a:t>
            </a:r>
          </a:p>
          <a:p>
            <a:pPr marL="0" indent="0">
              <a:buNone/>
            </a:pPr>
            <a:endParaRPr lang="en-US" dirty="0"/>
          </a:p>
          <a:p>
            <a:pPr marL="0" indent="0">
              <a:buNone/>
            </a:pPr>
            <a:endParaRPr lang="en-US" b="1" i="1" dirty="0">
              <a:solidFill>
                <a:srgbClr val="C00000"/>
              </a:solidFill>
            </a:endParaRPr>
          </a:p>
        </p:txBody>
      </p:sp>
      <p:sp>
        <p:nvSpPr>
          <p:cNvPr id="8" name="TextBox 7"/>
          <p:cNvSpPr txBox="1"/>
          <p:nvPr/>
        </p:nvSpPr>
        <p:spPr>
          <a:xfrm>
            <a:off x="456201" y="818962"/>
            <a:ext cx="11292840" cy="430887"/>
          </a:xfrm>
          <a:prstGeom prst="rect">
            <a:avLst/>
          </a:prstGeom>
          <a:noFill/>
        </p:spPr>
        <p:txBody>
          <a:bodyPr wrap="square" rtlCol="0">
            <a:spAutoFit/>
          </a:bodyPr>
          <a:lstStyle/>
          <a:p>
            <a:r>
              <a:rPr lang="en-US" sz="2200" b="1" i="1" u="sng" dirty="0" smtClean="0"/>
              <a:t>How to Achieve composition in Python?</a:t>
            </a:r>
            <a:endParaRPr lang="en-US" sz="2200" b="1" i="1" u="sng" dirty="0"/>
          </a:p>
        </p:txBody>
      </p:sp>
    </p:spTree>
    <p:extLst>
      <p:ext uri="{BB962C8B-B14F-4D97-AF65-F5344CB8AC3E}">
        <p14:creationId xmlns:p14="http://schemas.microsoft.com/office/powerpoint/2010/main" xmlns="" val="26745969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0868296" cy="515334"/>
          </a:xfrm>
        </p:spPr>
        <p:txBody>
          <a:bodyPr>
            <a:normAutofit/>
          </a:bodyPr>
          <a:lstStyle/>
          <a:p>
            <a:r>
              <a:rPr lang="en-US" sz="2800" b="1" dirty="0" smtClean="0">
                <a:solidFill>
                  <a:srgbClr val="FFC000"/>
                </a:solidFill>
              </a:rPr>
              <a:t>Class : SPECIAL METHODS</a:t>
            </a:r>
            <a:endParaRPr lang="en-US" sz="3600" b="1" dirty="0">
              <a:solidFill>
                <a:srgbClr val="FFC000"/>
              </a:solidFill>
            </a:endParaRPr>
          </a:p>
        </p:txBody>
      </p:sp>
      <p:sp>
        <p:nvSpPr>
          <p:cNvPr id="3" name="Content Placeholder 2"/>
          <p:cNvSpPr>
            <a:spLocks noGrp="1"/>
          </p:cNvSpPr>
          <p:nvPr>
            <p:ph idx="1"/>
          </p:nvPr>
        </p:nvSpPr>
        <p:spPr>
          <a:xfrm>
            <a:off x="473189" y="1274164"/>
            <a:ext cx="11144188" cy="4992150"/>
          </a:xfrm>
        </p:spPr>
        <p:txBody>
          <a:bodyPr>
            <a:normAutofit fontScale="70000" lnSpcReduction="20000"/>
          </a:bodyPr>
          <a:lstStyle/>
          <a:p>
            <a:pPr>
              <a:buFont typeface="Wingdings" panose="05000000000000000000" pitchFamily="2" charset="2"/>
              <a:buChar char="§"/>
            </a:pPr>
            <a:r>
              <a:rPr lang="en-US" b="1" i="1" dirty="0" smtClean="0">
                <a:solidFill>
                  <a:srgbClr val="C00000"/>
                </a:solidFill>
              </a:rPr>
              <a:t>Suppose you want to print out a list. What do you do?</a:t>
            </a:r>
          </a:p>
          <a:p>
            <a:pPr marL="0" indent="0">
              <a:buNone/>
            </a:pPr>
            <a:r>
              <a:rPr lang="en-US" b="1" i="1" dirty="0">
                <a:solidFill>
                  <a:schemeClr val="tx2">
                    <a:lumMod val="75000"/>
                  </a:schemeClr>
                </a:solidFill>
              </a:rPr>
              <a:t>&gt;&gt;&gt; l = [1,2,3]</a:t>
            </a:r>
          </a:p>
          <a:p>
            <a:pPr marL="0" indent="0">
              <a:buNone/>
            </a:pPr>
            <a:r>
              <a:rPr lang="en-US" b="1" i="1" dirty="0">
                <a:solidFill>
                  <a:schemeClr val="tx2">
                    <a:lumMod val="75000"/>
                  </a:schemeClr>
                </a:solidFill>
              </a:rPr>
              <a:t>&gt;&gt;&gt; print(l)</a:t>
            </a:r>
          </a:p>
          <a:p>
            <a:pPr marL="0" indent="0">
              <a:buNone/>
            </a:pPr>
            <a:r>
              <a:rPr lang="en-US" b="1" i="1" dirty="0" smtClean="0">
                <a:solidFill>
                  <a:schemeClr val="tx2">
                    <a:lumMod val="75000"/>
                  </a:schemeClr>
                </a:solidFill>
              </a:rPr>
              <a:t>[</a:t>
            </a:r>
            <a:r>
              <a:rPr lang="en-US" b="1" i="1" dirty="0">
                <a:solidFill>
                  <a:schemeClr val="tx2">
                    <a:lumMod val="75000"/>
                  </a:schemeClr>
                </a:solidFill>
              </a:rPr>
              <a:t>1, 2, 3</a:t>
            </a:r>
            <a:r>
              <a:rPr lang="en-US" b="1" i="1" dirty="0" smtClean="0">
                <a:solidFill>
                  <a:schemeClr val="tx2">
                    <a:lumMod val="75000"/>
                  </a:schemeClr>
                </a:solidFill>
              </a:rPr>
              <a:t>]</a:t>
            </a:r>
          </a:p>
          <a:p>
            <a:pPr marL="0" indent="0">
              <a:buNone/>
            </a:pPr>
            <a:r>
              <a:rPr lang="en-US" b="1" i="1" dirty="0" smtClean="0">
                <a:solidFill>
                  <a:schemeClr val="tx2">
                    <a:lumMod val="75000"/>
                  </a:schemeClr>
                </a:solidFill>
              </a:rPr>
              <a:t>Now, lets create an object and see if we can do the same with the object instead of printing out the parameters explicitly.</a:t>
            </a:r>
          </a:p>
          <a:p>
            <a:pPr marL="0" indent="0">
              <a:buNone/>
            </a:pPr>
            <a:endParaRPr lang="en-US" b="1" i="1" dirty="0">
              <a:solidFill>
                <a:schemeClr val="tx2">
                  <a:lumMod val="75000"/>
                </a:schemeClr>
              </a:solidFill>
            </a:endParaRPr>
          </a:p>
          <a:p>
            <a:pPr marL="0" indent="0">
              <a:buNone/>
            </a:pPr>
            <a:r>
              <a:rPr lang="en-US" b="1" i="1" dirty="0">
                <a:solidFill>
                  <a:schemeClr val="tx2">
                    <a:lumMod val="75000"/>
                  </a:schemeClr>
                </a:solidFill>
              </a:rPr>
              <a:t>'''Creating a class Book, passing attributes like Book Name,</a:t>
            </a:r>
          </a:p>
          <a:p>
            <a:pPr marL="0" indent="0">
              <a:buNone/>
            </a:pPr>
            <a:r>
              <a:rPr lang="en-US" b="1" i="1" dirty="0">
                <a:solidFill>
                  <a:schemeClr val="tx2">
                    <a:lumMod val="75000"/>
                  </a:schemeClr>
                </a:solidFill>
              </a:rPr>
              <a:t>Author, Page.</a:t>
            </a:r>
          </a:p>
          <a:p>
            <a:pPr marL="0" indent="0">
              <a:buNone/>
            </a:pPr>
            <a:r>
              <a:rPr lang="en-US" b="1" i="1" dirty="0">
                <a:solidFill>
                  <a:schemeClr val="tx2">
                    <a:lumMod val="75000"/>
                  </a:schemeClr>
                </a:solidFill>
              </a:rPr>
              <a:t>'''</a:t>
            </a:r>
          </a:p>
          <a:p>
            <a:pPr marL="0" indent="0">
              <a:buNone/>
            </a:pPr>
            <a:r>
              <a:rPr lang="en-US" b="1" i="1" dirty="0">
                <a:solidFill>
                  <a:schemeClr val="tx2">
                    <a:lumMod val="75000"/>
                  </a:schemeClr>
                </a:solidFill>
              </a:rPr>
              <a:t>class Book():</a:t>
            </a:r>
          </a:p>
          <a:p>
            <a:pPr marL="0" indent="0">
              <a:buNone/>
            </a:pPr>
            <a:r>
              <a:rPr lang="en-US" b="1" i="1" dirty="0">
                <a:solidFill>
                  <a:schemeClr val="tx2">
                    <a:lumMod val="75000"/>
                  </a:schemeClr>
                </a:solidFill>
              </a:rPr>
              <a:t>    </a:t>
            </a:r>
            <a:r>
              <a:rPr lang="en-US" b="1" i="1" dirty="0" err="1">
                <a:solidFill>
                  <a:schemeClr val="tx2">
                    <a:lumMod val="75000"/>
                  </a:schemeClr>
                </a:solidFill>
              </a:rPr>
              <a:t>def</a:t>
            </a:r>
            <a:r>
              <a:rPr lang="en-US" b="1" i="1" dirty="0">
                <a:solidFill>
                  <a:schemeClr val="tx2">
                    <a:lumMod val="75000"/>
                  </a:schemeClr>
                </a:solidFill>
              </a:rPr>
              <a:t> __</a:t>
            </a:r>
            <a:r>
              <a:rPr lang="en-US" b="1" i="1" dirty="0" err="1">
                <a:solidFill>
                  <a:schemeClr val="tx2">
                    <a:lumMod val="75000"/>
                  </a:schemeClr>
                </a:solidFill>
              </a:rPr>
              <a:t>init</a:t>
            </a:r>
            <a:r>
              <a:rPr lang="en-US" b="1" i="1" dirty="0">
                <a:solidFill>
                  <a:schemeClr val="tx2">
                    <a:lumMod val="75000"/>
                  </a:schemeClr>
                </a:solidFill>
              </a:rPr>
              <a:t>__(</a:t>
            </a:r>
            <a:r>
              <a:rPr lang="en-US" b="1" i="1" dirty="0" err="1">
                <a:solidFill>
                  <a:schemeClr val="tx2">
                    <a:lumMod val="75000"/>
                  </a:schemeClr>
                </a:solidFill>
              </a:rPr>
              <a:t>self,book_name,author,page</a:t>
            </a:r>
            <a:r>
              <a:rPr lang="en-US" b="1" i="1" dirty="0">
                <a:solidFill>
                  <a:schemeClr val="tx2">
                    <a:lumMod val="75000"/>
                  </a:schemeClr>
                </a:solidFill>
              </a:rPr>
              <a:t>):</a:t>
            </a:r>
          </a:p>
          <a:p>
            <a:pPr marL="0" indent="0">
              <a:buNone/>
            </a:pPr>
            <a:r>
              <a:rPr lang="en-US" b="1" i="1" dirty="0">
                <a:solidFill>
                  <a:schemeClr val="tx2">
                    <a:lumMod val="75000"/>
                  </a:schemeClr>
                </a:solidFill>
              </a:rPr>
              <a:t>        </a:t>
            </a:r>
            <a:r>
              <a:rPr lang="en-US" b="1" i="1" dirty="0" err="1">
                <a:solidFill>
                  <a:schemeClr val="tx2">
                    <a:lumMod val="75000"/>
                  </a:schemeClr>
                </a:solidFill>
              </a:rPr>
              <a:t>self.book_name</a:t>
            </a:r>
            <a:r>
              <a:rPr lang="en-US" b="1" i="1" dirty="0">
                <a:solidFill>
                  <a:schemeClr val="tx2">
                    <a:lumMod val="75000"/>
                  </a:schemeClr>
                </a:solidFill>
              </a:rPr>
              <a:t> = </a:t>
            </a:r>
            <a:r>
              <a:rPr lang="en-US" b="1" i="1" dirty="0" err="1">
                <a:solidFill>
                  <a:schemeClr val="tx2">
                    <a:lumMod val="75000"/>
                  </a:schemeClr>
                </a:solidFill>
              </a:rPr>
              <a:t>book_name</a:t>
            </a:r>
            <a:endParaRPr lang="en-US" b="1" i="1" dirty="0">
              <a:solidFill>
                <a:schemeClr val="tx2">
                  <a:lumMod val="75000"/>
                </a:schemeClr>
              </a:solidFill>
            </a:endParaRPr>
          </a:p>
          <a:p>
            <a:pPr marL="0" indent="0">
              <a:buNone/>
            </a:pPr>
            <a:r>
              <a:rPr lang="en-US" b="1" i="1" dirty="0">
                <a:solidFill>
                  <a:schemeClr val="tx2">
                    <a:lumMod val="75000"/>
                  </a:schemeClr>
                </a:solidFill>
              </a:rPr>
              <a:t>        </a:t>
            </a:r>
            <a:r>
              <a:rPr lang="en-US" b="1" i="1" dirty="0" err="1">
                <a:solidFill>
                  <a:schemeClr val="tx2">
                    <a:lumMod val="75000"/>
                  </a:schemeClr>
                </a:solidFill>
              </a:rPr>
              <a:t>self.author</a:t>
            </a:r>
            <a:r>
              <a:rPr lang="en-US" b="1" i="1" dirty="0">
                <a:solidFill>
                  <a:schemeClr val="tx2">
                    <a:lumMod val="75000"/>
                  </a:schemeClr>
                </a:solidFill>
              </a:rPr>
              <a:t> = author</a:t>
            </a:r>
          </a:p>
          <a:p>
            <a:pPr marL="0" indent="0">
              <a:buNone/>
            </a:pPr>
            <a:r>
              <a:rPr lang="en-US" b="1" i="1" dirty="0">
                <a:solidFill>
                  <a:schemeClr val="tx2">
                    <a:lumMod val="75000"/>
                  </a:schemeClr>
                </a:solidFill>
              </a:rPr>
              <a:t>        </a:t>
            </a:r>
            <a:r>
              <a:rPr lang="en-US" b="1" i="1" dirty="0" err="1">
                <a:solidFill>
                  <a:schemeClr val="tx2">
                    <a:lumMod val="75000"/>
                  </a:schemeClr>
                </a:solidFill>
              </a:rPr>
              <a:t>self.page</a:t>
            </a:r>
            <a:r>
              <a:rPr lang="en-US" b="1" i="1" dirty="0">
                <a:solidFill>
                  <a:schemeClr val="tx2">
                    <a:lumMod val="75000"/>
                  </a:schemeClr>
                </a:solidFill>
              </a:rPr>
              <a:t> = page</a:t>
            </a:r>
          </a:p>
          <a:p>
            <a:pPr marL="0" indent="0">
              <a:buNone/>
            </a:pPr>
            <a:endParaRPr lang="en-US" b="1" i="1" dirty="0" smtClean="0">
              <a:solidFill>
                <a:schemeClr val="tx2">
                  <a:lumMod val="75000"/>
                </a:schemeClr>
              </a:solidFill>
            </a:endParaRPr>
          </a:p>
        </p:txBody>
      </p:sp>
      <p:sp>
        <p:nvSpPr>
          <p:cNvPr id="8" name="TextBox 7"/>
          <p:cNvSpPr txBox="1"/>
          <p:nvPr/>
        </p:nvSpPr>
        <p:spPr>
          <a:xfrm>
            <a:off x="445898" y="504723"/>
            <a:ext cx="11292840" cy="769441"/>
          </a:xfrm>
          <a:prstGeom prst="rect">
            <a:avLst/>
          </a:prstGeom>
          <a:noFill/>
        </p:spPr>
        <p:txBody>
          <a:bodyPr wrap="square" rtlCol="0">
            <a:spAutoFit/>
          </a:bodyPr>
          <a:lstStyle/>
          <a:p>
            <a:r>
              <a:rPr lang="en-US" sz="2200" dirty="0" smtClean="0"/>
              <a:t>Special methods are Functions which are enabled for some special work like del, finding length of and object, finding </a:t>
            </a:r>
            <a:r>
              <a:rPr lang="en-US" sz="2200" dirty="0" err="1" smtClean="0"/>
              <a:t>sizeof</a:t>
            </a:r>
            <a:r>
              <a:rPr lang="en-US" sz="2200" dirty="0" smtClean="0"/>
              <a:t> an object etc.</a:t>
            </a:r>
            <a:endParaRPr lang="en-US" sz="2200" dirty="0"/>
          </a:p>
        </p:txBody>
      </p:sp>
    </p:spTree>
    <p:extLst>
      <p:ext uri="{BB962C8B-B14F-4D97-AF65-F5344CB8AC3E}">
        <p14:creationId xmlns:p14="http://schemas.microsoft.com/office/powerpoint/2010/main" xmlns="" val="7371931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0868296" cy="515334"/>
          </a:xfrm>
        </p:spPr>
        <p:txBody>
          <a:bodyPr>
            <a:normAutofit/>
          </a:bodyPr>
          <a:lstStyle/>
          <a:p>
            <a:r>
              <a:rPr lang="en-US" sz="2800" b="1" dirty="0" smtClean="0">
                <a:solidFill>
                  <a:srgbClr val="FFC000"/>
                </a:solidFill>
              </a:rPr>
              <a:t>Class : SPECIAL METHODS</a:t>
            </a:r>
            <a:endParaRPr lang="en-US" sz="3600" b="1" dirty="0">
              <a:solidFill>
                <a:srgbClr val="FFC000"/>
              </a:solidFill>
            </a:endParaRPr>
          </a:p>
        </p:txBody>
      </p:sp>
      <p:sp>
        <p:nvSpPr>
          <p:cNvPr id="3" name="Content Placeholder 2"/>
          <p:cNvSpPr>
            <a:spLocks noGrp="1"/>
          </p:cNvSpPr>
          <p:nvPr>
            <p:ph idx="1"/>
          </p:nvPr>
        </p:nvSpPr>
        <p:spPr>
          <a:xfrm>
            <a:off x="473189" y="949569"/>
            <a:ext cx="11144188" cy="5545016"/>
          </a:xfrm>
        </p:spPr>
        <p:txBody>
          <a:bodyPr>
            <a:normAutofit fontScale="85000" lnSpcReduction="10000"/>
          </a:bodyPr>
          <a:lstStyle/>
          <a:p>
            <a:pPr>
              <a:buFont typeface="Wingdings" panose="05000000000000000000" pitchFamily="2" charset="2"/>
              <a:buChar char="§"/>
            </a:pPr>
            <a:r>
              <a:rPr lang="en-US" b="1" i="1" dirty="0" smtClean="0">
                <a:solidFill>
                  <a:schemeClr val="tx2">
                    <a:lumMod val="75000"/>
                  </a:schemeClr>
                </a:solidFill>
              </a:rPr>
              <a:t>I created a class.</a:t>
            </a:r>
          </a:p>
          <a:p>
            <a:pPr>
              <a:buFont typeface="Wingdings" panose="05000000000000000000" pitchFamily="2" charset="2"/>
              <a:buChar char="§"/>
            </a:pPr>
            <a:r>
              <a:rPr lang="en-US" b="1" i="1" dirty="0" smtClean="0">
                <a:solidFill>
                  <a:schemeClr val="tx2">
                    <a:lumMod val="75000"/>
                  </a:schemeClr>
                </a:solidFill>
              </a:rPr>
              <a:t>Initialized the attributes.</a:t>
            </a:r>
          </a:p>
          <a:p>
            <a:pPr>
              <a:buFont typeface="Wingdings" panose="05000000000000000000" pitchFamily="2" charset="2"/>
              <a:buChar char="§"/>
            </a:pPr>
            <a:r>
              <a:rPr lang="en-US" b="1" i="1" dirty="0" smtClean="0">
                <a:solidFill>
                  <a:schemeClr val="tx2">
                    <a:lumMod val="75000"/>
                  </a:schemeClr>
                </a:solidFill>
              </a:rPr>
              <a:t>Will create an object out of it, and try to print </a:t>
            </a:r>
            <a:r>
              <a:rPr lang="en-US" b="1" i="1" dirty="0">
                <a:solidFill>
                  <a:schemeClr val="tx2">
                    <a:lumMod val="75000"/>
                  </a:schemeClr>
                </a:solidFill>
              </a:rPr>
              <a:t>out the </a:t>
            </a:r>
            <a:r>
              <a:rPr lang="en-US" b="1" i="1" dirty="0" smtClean="0">
                <a:solidFill>
                  <a:schemeClr val="tx2">
                    <a:lumMod val="75000"/>
                  </a:schemeClr>
                </a:solidFill>
              </a:rPr>
              <a:t>object.</a:t>
            </a:r>
          </a:p>
          <a:p>
            <a:pPr marL="457200" lvl="1" indent="0">
              <a:buNone/>
            </a:pPr>
            <a:r>
              <a:rPr lang="en-US" b="1" i="1" dirty="0">
                <a:solidFill>
                  <a:schemeClr val="tx2">
                    <a:lumMod val="75000"/>
                  </a:schemeClr>
                </a:solidFill>
              </a:rPr>
              <a:t>&gt;&gt;&gt; print(</a:t>
            </a:r>
            <a:r>
              <a:rPr lang="en-US" b="1" i="1" dirty="0" err="1">
                <a:solidFill>
                  <a:schemeClr val="tx2">
                    <a:lumMod val="75000"/>
                  </a:schemeClr>
                </a:solidFill>
              </a:rPr>
              <a:t>bk</a:t>
            </a:r>
            <a:r>
              <a:rPr lang="en-US" b="1" i="1" dirty="0">
                <a:solidFill>
                  <a:schemeClr val="tx2">
                    <a:lumMod val="75000"/>
                  </a:schemeClr>
                </a:solidFill>
              </a:rPr>
              <a:t>)</a:t>
            </a:r>
          </a:p>
          <a:p>
            <a:pPr marL="457200" lvl="1" indent="0">
              <a:buNone/>
            </a:pPr>
            <a:r>
              <a:rPr lang="en-US" b="1" i="1" dirty="0">
                <a:solidFill>
                  <a:schemeClr val="tx2">
                    <a:lumMod val="75000"/>
                  </a:schemeClr>
                </a:solidFill>
              </a:rPr>
              <a:t>&lt;__</a:t>
            </a:r>
            <a:r>
              <a:rPr lang="en-US" b="1" i="1" dirty="0" err="1">
                <a:solidFill>
                  <a:schemeClr val="tx2">
                    <a:lumMod val="75000"/>
                  </a:schemeClr>
                </a:solidFill>
              </a:rPr>
              <a:t>main__.Book</a:t>
            </a:r>
            <a:r>
              <a:rPr lang="en-US" b="1" i="1" dirty="0">
                <a:solidFill>
                  <a:schemeClr val="tx2">
                    <a:lumMod val="75000"/>
                  </a:schemeClr>
                </a:solidFill>
              </a:rPr>
              <a:t> object at 0x021F1FB0</a:t>
            </a:r>
            <a:r>
              <a:rPr lang="en-US" b="1" i="1" dirty="0" smtClean="0">
                <a:solidFill>
                  <a:schemeClr val="tx2">
                    <a:lumMod val="75000"/>
                  </a:schemeClr>
                </a:solidFill>
              </a:rPr>
              <a:t>&gt;</a:t>
            </a:r>
          </a:p>
          <a:p>
            <a:pPr>
              <a:buFont typeface="Wingdings" panose="05000000000000000000" pitchFamily="2" charset="2"/>
              <a:buChar char="§"/>
            </a:pPr>
            <a:r>
              <a:rPr lang="en-US" b="1" i="1" dirty="0" smtClean="0">
                <a:solidFill>
                  <a:schemeClr val="tx2">
                    <a:lumMod val="75000"/>
                  </a:schemeClr>
                </a:solidFill>
              </a:rPr>
              <a:t>I didn’t get any meaningful output here, just got a reference to the object created.</a:t>
            </a:r>
          </a:p>
          <a:p>
            <a:pPr>
              <a:buFont typeface="Wingdings" panose="05000000000000000000" pitchFamily="2" charset="2"/>
              <a:buChar char="§"/>
            </a:pPr>
            <a:r>
              <a:rPr lang="en-US" b="1" i="1" dirty="0" smtClean="0">
                <a:solidFill>
                  <a:schemeClr val="tx2">
                    <a:lumMod val="75000"/>
                  </a:schemeClr>
                </a:solidFill>
              </a:rPr>
              <a:t>Suppose, I want to know the title of the book, the Author and the pages of the </a:t>
            </a:r>
            <a:r>
              <a:rPr lang="en-US" b="1" i="1" dirty="0" err="1" smtClean="0">
                <a:solidFill>
                  <a:schemeClr val="tx2">
                    <a:lumMod val="75000"/>
                  </a:schemeClr>
                </a:solidFill>
              </a:rPr>
              <a:t>book,and</a:t>
            </a:r>
            <a:r>
              <a:rPr lang="en-US" b="1" i="1" dirty="0" smtClean="0">
                <a:solidFill>
                  <a:schemeClr val="tx2">
                    <a:lumMod val="75000"/>
                  </a:schemeClr>
                </a:solidFill>
              </a:rPr>
              <a:t> I don’t want to use any print statement.</a:t>
            </a:r>
          </a:p>
          <a:p>
            <a:pPr>
              <a:buFont typeface="Wingdings" panose="05000000000000000000" pitchFamily="2" charset="2"/>
              <a:buChar char="§"/>
            </a:pPr>
            <a:r>
              <a:rPr lang="en-US" b="1" i="1" dirty="0" smtClean="0">
                <a:solidFill>
                  <a:schemeClr val="tx2">
                    <a:lumMod val="75000"/>
                  </a:schemeClr>
                </a:solidFill>
              </a:rPr>
              <a:t>In comes the special method __</a:t>
            </a:r>
            <a:r>
              <a:rPr lang="en-US" b="1" i="1" dirty="0" err="1" smtClean="0">
                <a:solidFill>
                  <a:schemeClr val="tx2">
                    <a:lumMod val="75000"/>
                  </a:schemeClr>
                </a:solidFill>
              </a:rPr>
              <a:t>str</a:t>
            </a:r>
            <a:r>
              <a:rPr lang="en-US" b="1" i="1" dirty="0" smtClean="0">
                <a:solidFill>
                  <a:schemeClr val="tx2">
                    <a:lumMod val="75000"/>
                  </a:schemeClr>
                </a:solidFill>
              </a:rPr>
              <a:t>__. The string method, which is part of any class, is used to create a string reference to an </a:t>
            </a:r>
            <a:r>
              <a:rPr lang="en-US" b="1" i="1" dirty="0" err="1" smtClean="0">
                <a:solidFill>
                  <a:schemeClr val="tx2">
                    <a:lumMod val="75000"/>
                  </a:schemeClr>
                </a:solidFill>
              </a:rPr>
              <a:t>object.It</a:t>
            </a:r>
            <a:r>
              <a:rPr lang="en-US" b="1" i="1" dirty="0" smtClean="0">
                <a:solidFill>
                  <a:schemeClr val="tx2">
                    <a:lumMod val="75000"/>
                  </a:schemeClr>
                </a:solidFill>
              </a:rPr>
              <a:t> is used to create an informal string representation.</a:t>
            </a:r>
          </a:p>
          <a:p>
            <a:pPr>
              <a:buFont typeface="Wingdings" panose="05000000000000000000" pitchFamily="2" charset="2"/>
              <a:buChar char="§"/>
            </a:pPr>
            <a:r>
              <a:rPr lang="en-US" b="1" i="1" dirty="0" smtClean="0">
                <a:solidFill>
                  <a:schemeClr val="tx2">
                    <a:lumMod val="75000"/>
                  </a:schemeClr>
                </a:solidFill>
              </a:rPr>
              <a:t>Lets add this below piece of code to our Class definition and re-run our code.</a:t>
            </a:r>
          </a:p>
          <a:p>
            <a:pPr marL="0" indent="0">
              <a:buNone/>
            </a:pPr>
            <a:r>
              <a:rPr lang="en-US" b="1" i="1" dirty="0" err="1" smtClean="0">
                <a:solidFill>
                  <a:schemeClr val="accent4"/>
                </a:solidFill>
              </a:rPr>
              <a:t>def</a:t>
            </a:r>
            <a:r>
              <a:rPr lang="en-US" b="1" i="1" dirty="0" smtClean="0">
                <a:solidFill>
                  <a:schemeClr val="accent4"/>
                </a:solidFill>
              </a:rPr>
              <a:t> </a:t>
            </a:r>
            <a:r>
              <a:rPr lang="en-US" b="1" i="1" dirty="0">
                <a:solidFill>
                  <a:schemeClr val="accent4"/>
                </a:solidFill>
              </a:rPr>
              <a:t>__</a:t>
            </a:r>
            <a:r>
              <a:rPr lang="en-US" b="1" i="1" dirty="0" err="1">
                <a:solidFill>
                  <a:schemeClr val="accent4"/>
                </a:solidFill>
              </a:rPr>
              <a:t>str</a:t>
            </a:r>
            <a:r>
              <a:rPr lang="en-US" b="1" i="1" dirty="0">
                <a:solidFill>
                  <a:schemeClr val="accent4"/>
                </a:solidFill>
              </a:rPr>
              <a:t>__(self</a:t>
            </a:r>
            <a:r>
              <a:rPr lang="en-US" b="1" i="1" dirty="0" smtClean="0">
                <a:solidFill>
                  <a:schemeClr val="accent4"/>
                </a:solidFill>
              </a:rPr>
              <a:t>):</a:t>
            </a:r>
          </a:p>
          <a:p>
            <a:pPr marL="0" indent="0">
              <a:buNone/>
            </a:pPr>
            <a:r>
              <a:rPr lang="en-US" b="1" i="1" dirty="0">
                <a:solidFill>
                  <a:schemeClr val="accent4"/>
                </a:solidFill>
              </a:rPr>
              <a:t>	</a:t>
            </a:r>
            <a:r>
              <a:rPr lang="en-US" b="1" i="1" dirty="0" smtClean="0">
                <a:solidFill>
                  <a:schemeClr val="accent4"/>
                </a:solidFill>
              </a:rPr>
              <a:t>return </a:t>
            </a:r>
            <a:r>
              <a:rPr lang="en-US" b="1" i="1" dirty="0">
                <a:solidFill>
                  <a:schemeClr val="accent4"/>
                </a:solidFill>
              </a:rPr>
              <a:t>"Title : {}, Author:{}, Pages {}".format(</a:t>
            </a:r>
            <a:r>
              <a:rPr lang="en-US" b="1" i="1" dirty="0" err="1">
                <a:solidFill>
                  <a:schemeClr val="accent4"/>
                </a:solidFill>
              </a:rPr>
              <a:t>self.book_name,self.author,self.page</a:t>
            </a:r>
            <a:r>
              <a:rPr lang="en-US" b="1" i="1" dirty="0">
                <a:solidFill>
                  <a:schemeClr val="accent4"/>
                </a:solidFill>
              </a:rPr>
              <a:t>)</a:t>
            </a:r>
          </a:p>
          <a:p>
            <a:pPr>
              <a:buFont typeface="Wingdings" panose="05000000000000000000" pitchFamily="2" charset="2"/>
              <a:buChar char="§"/>
            </a:pPr>
            <a:endParaRPr lang="en-US" b="1" i="1" dirty="0">
              <a:solidFill>
                <a:schemeClr val="tx2">
                  <a:lumMod val="75000"/>
                </a:schemeClr>
              </a:solidFill>
            </a:endParaRPr>
          </a:p>
        </p:txBody>
      </p:sp>
    </p:spTree>
    <p:extLst>
      <p:ext uri="{BB962C8B-B14F-4D97-AF65-F5344CB8AC3E}">
        <p14:creationId xmlns:p14="http://schemas.microsoft.com/office/powerpoint/2010/main" xmlns="" val="41904822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0868296" cy="515334"/>
          </a:xfrm>
        </p:spPr>
        <p:txBody>
          <a:bodyPr>
            <a:normAutofit/>
          </a:bodyPr>
          <a:lstStyle/>
          <a:p>
            <a:r>
              <a:rPr lang="en-US" sz="2800" b="1" dirty="0" smtClean="0">
                <a:solidFill>
                  <a:srgbClr val="FFC000"/>
                </a:solidFill>
              </a:rPr>
              <a:t>Class : SPECIAL METHODS</a:t>
            </a:r>
            <a:endParaRPr lang="en-US" sz="3600" b="1" dirty="0">
              <a:solidFill>
                <a:srgbClr val="FFC000"/>
              </a:solidFill>
            </a:endParaRPr>
          </a:p>
        </p:txBody>
      </p:sp>
      <p:sp>
        <p:nvSpPr>
          <p:cNvPr id="3" name="Content Placeholder 2"/>
          <p:cNvSpPr>
            <a:spLocks noGrp="1"/>
          </p:cNvSpPr>
          <p:nvPr>
            <p:ph idx="1"/>
          </p:nvPr>
        </p:nvSpPr>
        <p:spPr>
          <a:xfrm>
            <a:off x="473189" y="949569"/>
            <a:ext cx="11144188" cy="5545016"/>
          </a:xfrm>
        </p:spPr>
        <p:txBody>
          <a:bodyPr>
            <a:normAutofit fontScale="92500" lnSpcReduction="20000"/>
          </a:bodyPr>
          <a:lstStyle/>
          <a:p>
            <a:pPr marL="0" indent="0">
              <a:buNone/>
            </a:pPr>
            <a:r>
              <a:rPr lang="en-US" b="1" i="1" dirty="0">
                <a:solidFill>
                  <a:schemeClr val="tx2">
                    <a:lumMod val="75000"/>
                  </a:schemeClr>
                </a:solidFill>
              </a:rPr>
              <a:t>&gt;&gt;&gt; </a:t>
            </a:r>
            <a:r>
              <a:rPr lang="en-US" b="1" i="1" dirty="0" err="1">
                <a:solidFill>
                  <a:schemeClr val="tx2">
                    <a:lumMod val="75000"/>
                  </a:schemeClr>
                </a:solidFill>
              </a:rPr>
              <a:t>bk</a:t>
            </a:r>
            <a:r>
              <a:rPr lang="en-US" b="1" i="1" dirty="0">
                <a:solidFill>
                  <a:schemeClr val="tx2">
                    <a:lumMod val="75000"/>
                  </a:schemeClr>
                </a:solidFill>
              </a:rPr>
              <a:t> = Book</a:t>
            </a:r>
            <a:r>
              <a:rPr lang="en-US" b="1" i="1" dirty="0">
                <a:solidFill>
                  <a:schemeClr val="accent4"/>
                </a:solidFill>
              </a:rPr>
              <a:t>("Python","Dip"</a:t>
            </a:r>
            <a:r>
              <a:rPr lang="en-US" b="1" i="1" dirty="0">
                <a:solidFill>
                  <a:schemeClr val="tx2">
                    <a:lumMod val="75000"/>
                  </a:schemeClr>
                </a:solidFill>
              </a:rPr>
              <a:t>,300)</a:t>
            </a:r>
          </a:p>
          <a:p>
            <a:pPr marL="0" indent="0">
              <a:buNone/>
            </a:pPr>
            <a:r>
              <a:rPr lang="en-US" b="1" i="1" dirty="0">
                <a:solidFill>
                  <a:schemeClr val="tx2">
                    <a:lumMod val="75000"/>
                  </a:schemeClr>
                </a:solidFill>
              </a:rPr>
              <a:t>&gt;&gt;&gt; </a:t>
            </a:r>
            <a:r>
              <a:rPr lang="en-US" b="1" i="1" dirty="0">
                <a:solidFill>
                  <a:srgbClr val="7030A0"/>
                </a:solidFill>
              </a:rPr>
              <a:t>print</a:t>
            </a:r>
            <a:r>
              <a:rPr lang="en-US" b="1" i="1" dirty="0">
                <a:solidFill>
                  <a:schemeClr val="tx2">
                    <a:lumMod val="75000"/>
                  </a:schemeClr>
                </a:solidFill>
              </a:rPr>
              <a:t>(</a:t>
            </a:r>
            <a:r>
              <a:rPr lang="en-US" b="1" i="1" dirty="0" err="1">
                <a:solidFill>
                  <a:schemeClr val="tx2">
                    <a:lumMod val="75000"/>
                  </a:schemeClr>
                </a:solidFill>
              </a:rPr>
              <a:t>bk</a:t>
            </a:r>
            <a:r>
              <a:rPr lang="en-US" b="1" i="1" dirty="0">
                <a:solidFill>
                  <a:schemeClr val="tx2">
                    <a:lumMod val="75000"/>
                  </a:schemeClr>
                </a:solidFill>
              </a:rPr>
              <a:t>)</a:t>
            </a:r>
          </a:p>
          <a:p>
            <a:pPr marL="0" indent="0">
              <a:buNone/>
            </a:pPr>
            <a:r>
              <a:rPr lang="en-US" b="1" i="1" dirty="0" smtClean="0">
                <a:solidFill>
                  <a:schemeClr val="tx2">
                    <a:lumMod val="75000"/>
                  </a:schemeClr>
                </a:solidFill>
              </a:rPr>
              <a:t>	</a:t>
            </a:r>
            <a:r>
              <a:rPr lang="en-US" b="1" i="1" dirty="0" smtClean="0">
                <a:solidFill>
                  <a:schemeClr val="accent6"/>
                </a:solidFill>
              </a:rPr>
              <a:t>Title </a:t>
            </a:r>
            <a:r>
              <a:rPr lang="en-US" b="1" i="1" dirty="0">
                <a:solidFill>
                  <a:schemeClr val="accent6"/>
                </a:solidFill>
              </a:rPr>
              <a:t>: Python, </a:t>
            </a:r>
            <a:r>
              <a:rPr lang="en-US" b="1" i="1" dirty="0" err="1">
                <a:solidFill>
                  <a:schemeClr val="accent6"/>
                </a:solidFill>
              </a:rPr>
              <a:t>Author:Dip</a:t>
            </a:r>
            <a:r>
              <a:rPr lang="en-US" b="1" i="1" dirty="0">
                <a:solidFill>
                  <a:schemeClr val="accent6"/>
                </a:solidFill>
              </a:rPr>
              <a:t>, Pages </a:t>
            </a:r>
            <a:r>
              <a:rPr lang="en-US" b="1" i="1" dirty="0" smtClean="0">
                <a:solidFill>
                  <a:schemeClr val="accent6"/>
                </a:solidFill>
              </a:rPr>
              <a:t>300</a:t>
            </a:r>
          </a:p>
          <a:p>
            <a:pPr>
              <a:buFont typeface="Wingdings" panose="05000000000000000000" pitchFamily="2" charset="2"/>
              <a:buChar char="§"/>
            </a:pPr>
            <a:r>
              <a:rPr lang="en-US" b="1" i="1" dirty="0" smtClean="0"/>
              <a:t>The print, thus invoked the __</a:t>
            </a:r>
            <a:r>
              <a:rPr lang="en-US" b="1" i="1" dirty="0" err="1" smtClean="0"/>
              <a:t>str</a:t>
            </a:r>
            <a:r>
              <a:rPr lang="en-US" b="1" i="1" dirty="0" smtClean="0"/>
              <a:t>__() special method in the Object.</a:t>
            </a:r>
          </a:p>
          <a:p>
            <a:pPr>
              <a:buFont typeface="Wingdings" panose="05000000000000000000" pitchFamily="2" charset="2"/>
              <a:buChar char="§"/>
            </a:pPr>
            <a:r>
              <a:rPr lang="en-US" b="1" i="1" dirty="0" smtClean="0"/>
              <a:t>Now lets see one more special method : __del__()</a:t>
            </a:r>
          </a:p>
          <a:p>
            <a:pPr>
              <a:buFont typeface="Wingdings" panose="05000000000000000000" pitchFamily="2" charset="2"/>
              <a:buChar char="§"/>
            </a:pPr>
            <a:r>
              <a:rPr lang="en-US" b="1" i="1" dirty="0" smtClean="0"/>
              <a:t>Remember the  method del used to delete a number, a list, a string </a:t>
            </a:r>
            <a:r>
              <a:rPr lang="en-US" b="1" i="1" dirty="0" err="1" smtClean="0"/>
              <a:t>etc</a:t>
            </a:r>
            <a:r>
              <a:rPr lang="en-US" b="1" i="1" dirty="0" smtClean="0"/>
              <a:t>?</a:t>
            </a:r>
          </a:p>
          <a:p>
            <a:pPr marL="0" indent="0">
              <a:buNone/>
            </a:pPr>
            <a:r>
              <a:rPr lang="en-US" b="1" i="1" dirty="0"/>
              <a:t>&gt;&gt;&gt; </a:t>
            </a:r>
            <a:r>
              <a:rPr lang="en-US" b="1" i="1" dirty="0" err="1">
                <a:solidFill>
                  <a:srgbClr val="7030A0"/>
                </a:solidFill>
              </a:rPr>
              <a:t>str</a:t>
            </a:r>
            <a:r>
              <a:rPr lang="en-US" b="1" i="1" dirty="0">
                <a:solidFill>
                  <a:srgbClr val="7030A0"/>
                </a:solidFill>
              </a:rPr>
              <a:t> </a:t>
            </a:r>
            <a:r>
              <a:rPr lang="en-US" b="1" i="1" dirty="0"/>
              <a:t>= </a:t>
            </a:r>
            <a:r>
              <a:rPr lang="en-US" b="1" i="1" dirty="0">
                <a:solidFill>
                  <a:srgbClr val="00B050"/>
                </a:solidFill>
              </a:rPr>
              <a:t>"Hello World"</a:t>
            </a:r>
          </a:p>
          <a:p>
            <a:pPr marL="0" indent="0">
              <a:buNone/>
            </a:pPr>
            <a:r>
              <a:rPr lang="en-US" b="1" i="1" dirty="0"/>
              <a:t>&gt;&gt;&gt; </a:t>
            </a:r>
            <a:r>
              <a:rPr lang="en-US" b="1" i="1" dirty="0">
                <a:solidFill>
                  <a:srgbClr val="FFC000"/>
                </a:solidFill>
              </a:rPr>
              <a:t>del</a:t>
            </a:r>
            <a:r>
              <a:rPr lang="en-US" b="1" i="1" dirty="0"/>
              <a:t> </a:t>
            </a:r>
            <a:r>
              <a:rPr lang="en-US" b="1" i="1" dirty="0" err="1">
                <a:solidFill>
                  <a:srgbClr val="7030A0"/>
                </a:solidFill>
              </a:rPr>
              <a:t>str</a:t>
            </a:r>
            <a:endParaRPr lang="en-US" b="1" i="1" dirty="0">
              <a:solidFill>
                <a:srgbClr val="7030A0"/>
              </a:solidFill>
            </a:endParaRPr>
          </a:p>
          <a:p>
            <a:pPr>
              <a:buFont typeface="Wingdings" panose="05000000000000000000" pitchFamily="2" charset="2"/>
              <a:buChar char="§"/>
            </a:pPr>
            <a:r>
              <a:rPr lang="en-US" b="1" i="1" dirty="0" smtClean="0"/>
              <a:t>The del method invokes </a:t>
            </a:r>
            <a:r>
              <a:rPr lang="en-US" b="1" i="1" dirty="0" err="1" smtClean="0"/>
              <a:t>invokes</a:t>
            </a:r>
            <a:r>
              <a:rPr lang="en-US" b="1" i="1" dirty="0" smtClean="0"/>
              <a:t> the __del__() special method.</a:t>
            </a:r>
          </a:p>
          <a:p>
            <a:pPr>
              <a:buFont typeface="Wingdings" panose="05000000000000000000" pitchFamily="2" charset="2"/>
              <a:buChar char="§"/>
            </a:pPr>
            <a:r>
              <a:rPr lang="en-US" b="1" i="1" dirty="0" smtClean="0"/>
              <a:t>So lets add the __del__() special method to our code and invoke it.</a:t>
            </a:r>
          </a:p>
          <a:p>
            <a:pPr marL="0" indent="0">
              <a:buNone/>
            </a:pPr>
            <a:r>
              <a:rPr lang="en-US" b="1" i="1" dirty="0">
                <a:solidFill>
                  <a:srgbClr val="92D050"/>
                </a:solidFill>
              </a:rPr>
              <a:t>'''Delete an object'''</a:t>
            </a:r>
          </a:p>
          <a:p>
            <a:pPr marL="0" indent="0">
              <a:buNone/>
            </a:pPr>
            <a:r>
              <a:rPr lang="en-US" b="1" i="1" dirty="0" smtClean="0"/>
              <a:t>    </a:t>
            </a:r>
            <a:r>
              <a:rPr lang="en-US" b="1" i="1" dirty="0" err="1">
                <a:solidFill>
                  <a:srgbClr val="FFC000"/>
                </a:solidFill>
              </a:rPr>
              <a:t>def</a:t>
            </a:r>
            <a:r>
              <a:rPr lang="en-US" b="1" i="1" dirty="0">
                <a:solidFill>
                  <a:srgbClr val="FFC000"/>
                </a:solidFill>
              </a:rPr>
              <a:t> </a:t>
            </a:r>
            <a:r>
              <a:rPr lang="en-US" b="1" i="1" dirty="0" smtClean="0">
                <a:solidFill>
                  <a:srgbClr val="FFC000"/>
                </a:solidFill>
              </a:rPr>
              <a:t> </a:t>
            </a:r>
            <a:r>
              <a:rPr lang="en-US" b="1" i="1" dirty="0" smtClean="0">
                <a:solidFill>
                  <a:srgbClr val="00B0F0"/>
                </a:solidFill>
              </a:rPr>
              <a:t>__</a:t>
            </a:r>
            <a:r>
              <a:rPr lang="en-US" b="1" i="1" dirty="0">
                <a:solidFill>
                  <a:srgbClr val="00B0F0"/>
                </a:solidFill>
              </a:rPr>
              <a:t>del__</a:t>
            </a:r>
            <a:r>
              <a:rPr lang="en-US" b="1" i="1" dirty="0"/>
              <a:t>(self):</a:t>
            </a:r>
          </a:p>
          <a:p>
            <a:pPr marL="0" indent="0">
              <a:buNone/>
            </a:pPr>
            <a:r>
              <a:rPr lang="en-US" b="1" i="1" dirty="0"/>
              <a:t>        </a:t>
            </a:r>
            <a:r>
              <a:rPr lang="en-US" b="1" i="1" dirty="0">
                <a:solidFill>
                  <a:srgbClr val="7030A0"/>
                </a:solidFill>
              </a:rPr>
              <a:t>print</a:t>
            </a:r>
            <a:r>
              <a:rPr lang="en-US" b="1" i="1" dirty="0"/>
              <a:t>(</a:t>
            </a:r>
            <a:r>
              <a:rPr lang="en-US" b="1" i="1" dirty="0">
                <a:solidFill>
                  <a:srgbClr val="92D050"/>
                </a:solidFill>
              </a:rPr>
              <a:t>"A book is deleted"</a:t>
            </a:r>
            <a:r>
              <a:rPr lang="en-US" b="1" i="1" dirty="0"/>
              <a:t>) </a:t>
            </a:r>
          </a:p>
        </p:txBody>
      </p:sp>
    </p:spTree>
    <p:extLst>
      <p:ext uri="{BB962C8B-B14F-4D97-AF65-F5344CB8AC3E}">
        <p14:creationId xmlns:p14="http://schemas.microsoft.com/office/powerpoint/2010/main" xmlns="" val="42734492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0868296" cy="515334"/>
          </a:xfrm>
        </p:spPr>
        <p:txBody>
          <a:bodyPr>
            <a:normAutofit/>
          </a:bodyPr>
          <a:lstStyle/>
          <a:p>
            <a:r>
              <a:rPr lang="en-US" sz="2800" b="1" dirty="0" smtClean="0">
                <a:solidFill>
                  <a:srgbClr val="FFC000"/>
                </a:solidFill>
              </a:rPr>
              <a:t>Class : SPECIAL METHODS</a:t>
            </a:r>
            <a:endParaRPr lang="en-US" sz="3600" b="1" dirty="0">
              <a:solidFill>
                <a:srgbClr val="FFC000"/>
              </a:solidFill>
            </a:endParaRPr>
          </a:p>
        </p:txBody>
      </p:sp>
      <p:sp>
        <p:nvSpPr>
          <p:cNvPr id="3" name="Content Placeholder 2"/>
          <p:cNvSpPr>
            <a:spLocks noGrp="1"/>
          </p:cNvSpPr>
          <p:nvPr>
            <p:ph idx="1"/>
          </p:nvPr>
        </p:nvSpPr>
        <p:spPr>
          <a:xfrm>
            <a:off x="473189" y="949569"/>
            <a:ext cx="11144188" cy="5545016"/>
          </a:xfrm>
        </p:spPr>
        <p:txBody>
          <a:bodyPr>
            <a:normAutofit/>
          </a:bodyPr>
          <a:lstStyle/>
          <a:p>
            <a:pPr marL="0" indent="0">
              <a:buNone/>
            </a:pPr>
            <a:r>
              <a:rPr lang="en-US" b="1" i="1" dirty="0" smtClean="0"/>
              <a:t>&gt;&gt;&gt; </a:t>
            </a:r>
            <a:r>
              <a:rPr lang="en-US" b="1" i="1" dirty="0" err="1"/>
              <a:t>bk</a:t>
            </a:r>
            <a:r>
              <a:rPr lang="en-US" b="1" i="1" dirty="0"/>
              <a:t> = Book(</a:t>
            </a:r>
            <a:r>
              <a:rPr lang="en-US" b="1" i="1" dirty="0">
                <a:solidFill>
                  <a:srgbClr val="92D050"/>
                </a:solidFill>
              </a:rPr>
              <a:t>"Python","Dip"</a:t>
            </a:r>
            <a:r>
              <a:rPr lang="en-US" b="1" i="1" dirty="0"/>
              <a:t>,300)</a:t>
            </a:r>
          </a:p>
          <a:p>
            <a:pPr marL="0" indent="0">
              <a:buNone/>
            </a:pPr>
            <a:r>
              <a:rPr lang="en-US" b="1" i="1" dirty="0"/>
              <a:t>&gt;&gt;&gt; </a:t>
            </a:r>
            <a:r>
              <a:rPr lang="en-US" b="1" i="1" dirty="0">
                <a:solidFill>
                  <a:srgbClr val="FFC000"/>
                </a:solidFill>
              </a:rPr>
              <a:t>del</a:t>
            </a:r>
            <a:r>
              <a:rPr lang="en-US" b="1" i="1" dirty="0"/>
              <a:t> </a:t>
            </a:r>
            <a:r>
              <a:rPr lang="en-US" b="1" i="1" dirty="0" err="1"/>
              <a:t>bk</a:t>
            </a:r>
            <a:endParaRPr lang="en-US" b="1" i="1" dirty="0"/>
          </a:p>
          <a:p>
            <a:pPr marL="0" indent="0">
              <a:buNone/>
            </a:pPr>
            <a:r>
              <a:rPr lang="en-US" b="1" i="1" dirty="0">
                <a:solidFill>
                  <a:srgbClr val="0070C0"/>
                </a:solidFill>
              </a:rPr>
              <a:t>A book is deleted</a:t>
            </a:r>
          </a:p>
          <a:p>
            <a:pPr>
              <a:buFont typeface="Wingdings" panose="05000000000000000000" pitchFamily="2" charset="2"/>
              <a:buChar char="§"/>
            </a:pPr>
            <a:r>
              <a:rPr lang="en-US" b="1" i="1" dirty="0" smtClean="0"/>
              <a:t>The del method thus invokes the __del__() special method.</a:t>
            </a:r>
          </a:p>
          <a:p>
            <a:pPr marL="0" indent="0">
              <a:buNone/>
            </a:pPr>
            <a:endParaRPr lang="en-US" b="1" i="1" dirty="0" smtClean="0"/>
          </a:p>
          <a:p>
            <a:pPr marL="0" indent="0">
              <a:buNone/>
            </a:pPr>
            <a:r>
              <a:rPr lang="en-US" b="1" i="1" dirty="0" smtClean="0"/>
              <a:t>Here’s a complete guide to special methods :-</a:t>
            </a:r>
          </a:p>
          <a:p>
            <a:pPr marL="0" indent="0">
              <a:buNone/>
            </a:pPr>
            <a:r>
              <a:rPr lang="en-US" b="1" i="1" dirty="0"/>
              <a:t>http://www.informit.com/articles/article.aspx?p=453682&amp;seqNum=6</a:t>
            </a:r>
          </a:p>
          <a:p>
            <a:pPr marL="0" indent="0">
              <a:buNone/>
            </a:pPr>
            <a:endParaRPr lang="en-US" b="1" i="1" dirty="0"/>
          </a:p>
        </p:txBody>
      </p:sp>
    </p:spTree>
    <p:extLst>
      <p:ext uri="{BB962C8B-B14F-4D97-AF65-F5344CB8AC3E}">
        <p14:creationId xmlns:p14="http://schemas.microsoft.com/office/powerpoint/2010/main" xmlns="" val="4036848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24128" y="2830426"/>
            <a:ext cx="9720073" cy="738684"/>
          </a:xfr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normAutofit fontScale="77500" lnSpcReduction="20000"/>
          </a:bodyPr>
          <a:lstStyle/>
          <a:p>
            <a:endParaRPr lang="en-US" dirty="0"/>
          </a:p>
          <a:p>
            <a:pPr marL="914400" lvl="2" indent="0" algn="ctr">
              <a:spcBef>
                <a:spcPct val="0"/>
              </a:spcBef>
              <a:buNone/>
            </a:pPr>
            <a:r>
              <a:rPr lang="en-US" sz="4400" dirty="0">
                <a:solidFill>
                  <a:schemeClr val="accent2">
                    <a:lumMod val="50000"/>
                  </a:schemeClr>
                </a:solidFill>
                <a:latin typeface="Microsoft Sans Serif" panose="020B0604020202020204" pitchFamily="34" charset="0"/>
              </a:rPr>
              <a:t>Stimulants</a:t>
            </a:r>
          </a:p>
        </p:txBody>
      </p:sp>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41625964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5225143" cy="613954"/>
          </a:xfrm>
        </p:spPr>
        <p:txBody>
          <a:bodyPr>
            <a:normAutofit fontScale="90000"/>
          </a:bodyPr>
          <a:lstStyle/>
          <a:p>
            <a:r>
              <a:rPr lang="en-US" sz="4000" b="1" dirty="0">
                <a:solidFill>
                  <a:srgbClr val="FFC000"/>
                </a:solidFill>
              </a:rPr>
              <a:t>Objects</a:t>
            </a:r>
            <a:r>
              <a:rPr lang="en-US" sz="3600" b="1" dirty="0">
                <a:solidFill>
                  <a:srgbClr val="FFC000"/>
                </a:solidFill>
              </a:rPr>
              <a:t> </a:t>
            </a:r>
            <a:r>
              <a:rPr lang="en-US" b="1" dirty="0">
                <a:solidFill>
                  <a:srgbClr val="FFC000"/>
                </a:solidFill>
              </a:rPr>
              <a:t>&amp;</a:t>
            </a:r>
            <a:r>
              <a:rPr lang="en-US" sz="3600" b="1" dirty="0">
                <a:solidFill>
                  <a:srgbClr val="FFC000"/>
                </a:solidFill>
              </a:rPr>
              <a:t> </a:t>
            </a:r>
            <a:r>
              <a:rPr lang="en-US" sz="3600" b="1" dirty="0" smtClean="0">
                <a:solidFill>
                  <a:srgbClr val="FFC000"/>
                </a:solidFill>
              </a:rPr>
              <a:t>Instances</a:t>
            </a:r>
            <a:endParaRPr lang="en-US" sz="3600" b="1" dirty="0">
              <a:solidFill>
                <a:srgbClr val="FFC000"/>
              </a:solidFill>
            </a:endParaRPr>
          </a:p>
        </p:txBody>
      </p:sp>
      <p:sp>
        <p:nvSpPr>
          <p:cNvPr id="3" name="Content Placeholder 2"/>
          <p:cNvSpPr>
            <a:spLocks noGrp="1"/>
          </p:cNvSpPr>
          <p:nvPr>
            <p:ph sz="half" idx="1"/>
          </p:nvPr>
        </p:nvSpPr>
        <p:spPr>
          <a:xfrm>
            <a:off x="1082040" y="1231846"/>
            <a:ext cx="5157652" cy="5347740"/>
          </a:xfrm>
        </p:spPr>
        <p:txBody>
          <a:bodyPr/>
          <a:lstStyle/>
          <a:p>
            <a:endParaRPr lang="en-US" i="1" dirty="0" smtClean="0"/>
          </a:p>
          <a:p>
            <a:endParaRPr lang="en-US" i="1"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86840" y="1143444"/>
            <a:ext cx="7909560" cy="4678236"/>
          </a:xfrm>
          <a:prstGeom prst="rect">
            <a:avLst/>
          </a:prstGeom>
        </p:spPr>
      </p:pic>
      <p:sp>
        <p:nvSpPr>
          <p:cNvPr id="7" name="Oval Callout 6"/>
          <p:cNvSpPr/>
          <p:nvPr/>
        </p:nvSpPr>
        <p:spPr>
          <a:xfrm>
            <a:off x="9936480" y="960120"/>
            <a:ext cx="1905000" cy="1127760"/>
          </a:xfrm>
          <a:prstGeom prst="wedgeEllipseCallout">
            <a:avLst>
              <a:gd name="adj1" fmla="val -85833"/>
              <a:gd name="adj2" fmla="val 1421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anose="020B0604020202020204" pitchFamily="34" charset="0"/>
                <a:cs typeface="Arial" panose="020B0604020202020204" pitchFamily="34" charset="0"/>
              </a:rPr>
              <a:t>Account CLASS</a:t>
            </a:r>
            <a:endParaRPr lang="en-US" dirty="0">
              <a:latin typeface="Arial" panose="020B0604020202020204" pitchFamily="34" charset="0"/>
              <a:cs typeface="Arial" panose="020B0604020202020204" pitchFamily="34" charset="0"/>
            </a:endParaRPr>
          </a:p>
        </p:txBody>
      </p:sp>
      <p:sp>
        <p:nvSpPr>
          <p:cNvPr id="8" name="Oval Callout 7"/>
          <p:cNvSpPr/>
          <p:nvPr/>
        </p:nvSpPr>
        <p:spPr>
          <a:xfrm rot="21305680" flipH="1">
            <a:off x="25528" y="2120269"/>
            <a:ext cx="1905000" cy="1163120"/>
          </a:xfrm>
          <a:prstGeom prst="wedgeEllipseCallout">
            <a:avLst>
              <a:gd name="adj1" fmla="val -85833"/>
              <a:gd name="adj2" fmla="val 142102"/>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ial" panose="020B0604020202020204" pitchFamily="34" charset="0"/>
                <a:cs typeface="Arial" panose="020B0604020202020204" pitchFamily="34" charset="0"/>
              </a:rPr>
              <a:t>Account Holder</a:t>
            </a:r>
            <a:r>
              <a:rPr lang="en-US" sz="1200"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class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8151278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7640" y="650807"/>
            <a:ext cx="11582400" cy="5786199"/>
          </a:xfrm>
          <a:prstGeom prst="rect">
            <a:avLst/>
          </a:prstGeom>
          <a:noFill/>
        </p:spPr>
        <p:txBody>
          <a:bodyPr wrap="square" rtlCol="0">
            <a:spAutoFit/>
          </a:bodyPr>
          <a:lstStyle/>
          <a:p>
            <a:pPr lvl="1"/>
            <a:r>
              <a:rPr lang="en-US" b="1" dirty="0" smtClean="0">
                <a:solidFill>
                  <a:srgbClr val="00B050"/>
                </a:solidFill>
                <a:latin typeface="Calibri" panose="020F0502020204030204" pitchFamily="34" charset="0"/>
              </a:rPr>
              <a:t> </a:t>
            </a:r>
            <a:r>
              <a:rPr lang="en-US" sz="1600" dirty="0"/>
              <a:t>1. _____ represents an entity in the real world with its identity and </a:t>
            </a:r>
            <a:r>
              <a:rPr lang="en-US" sz="1600" dirty="0" smtClean="0"/>
              <a:t>behavior.</a:t>
            </a:r>
            <a:r>
              <a:rPr lang="en-US" dirty="0"/>
              <a:t/>
            </a:r>
            <a:br>
              <a:rPr lang="en-US" dirty="0"/>
            </a:br>
            <a:r>
              <a:rPr lang="en-US" sz="1600" dirty="0"/>
              <a:t>a) A method</a:t>
            </a:r>
            <a:r>
              <a:rPr lang="en-US" dirty="0"/>
              <a:t/>
            </a:r>
            <a:br>
              <a:rPr lang="en-US" dirty="0"/>
            </a:br>
            <a:r>
              <a:rPr lang="en-US" sz="1600" dirty="0"/>
              <a:t>b) An object</a:t>
            </a:r>
            <a:r>
              <a:rPr lang="en-US" dirty="0"/>
              <a:t/>
            </a:r>
            <a:br>
              <a:rPr lang="en-US" dirty="0"/>
            </a:br>
            <a:r>
              <a:rPr lang="en-US" sz="1600" dirty="0"/>
              <a:t>c) A class</a:t>
            </a:r>
            <a:r>
              <a:rPr lang="en-US" dirty="0"/>
              <a:t/>
            </a:r>
            <a:br>
              <a:rPr lang="en-US" dirty="0"/>
            </a:br>
            <a:r>
              <a:rPr lang="en-US" sz="1600" dirty="0"/>
              <a:t>d) An operator</a:t>
            </a:r>
            <a:endParaRPr lang="en-US" b="1" dirty="0" smtClean="0">
              <a:solidFill>
                <a:srgbClr val="00B050"/>
              </a:solidFill>
              <a:latin typeface="Calibri" panose="020F0502020204030204" pitchFamily="34" charset="0"/>
            </a:endParaRPr>
          </a:p>
          <a:p>
            <a:pPr lvl="1"/>
            <a:r>
              <a:rPr lang="en-US" sz="1600" dirty="0" smtClean="0"/>
              <a:t>2</a:t>
            </a:r>
            <a:r>
              <a:rPr lang="en-US" sz="1600" dirty="0"/>
              <a:t>. _____ is used to create an object.</a:t>
            </a:r>
            <a:br>
              <a:rPr lang="en-US" sz="1600" dirty="0"/>
            </a:br>
            <a:r>
              <a:rPr lang="en-US" sz="1600" dirty="0"/>
              <a:t>a) class</a:t>
            </a:r>
            <a:br>
              <a:rPr lang="en-US" sz="1600" dirty="0"/>
            </a:br>
            <a:r>
              <a:rPr lang="en-US" sz="1600" dirty="0"/>
              <a:t>b) constructor</a:t>
            </a:r>
            <a:br>
              <a:rPr lang="en-US" sz="1600" dirty="0"/>
            </a:br>
            <a:r>
              <a:rPr lang="en-US" sz="1600" dirty="0"/>
              <a:t>c) User-defined functions</a:t>
            </a:r>
            <a:br>
              <a:rPr lang="en-US" sz="1600" dirty="0"/>
            </a:br>
            <a:r>
              <a:rPr lang="en-US" sz="1600" dirty="0"/>
              <a:t>d) In-built </a:t>
            </a:r>
            <a:r>
              <a:rPr lang="en-US" sz="1600" dirty="0" smtClean="0"/>
              <a:t>functions</a:t>
            </a:r>
          </a:p>
          <a:p>
            <a:pPr lvl="1"/>
            <a:endParaRPr lang="en-US" sz="1600" dirty="0">
              <a:latin typeface="Calibri" panose="020F0502020204030204" pitchFamily="34" charset="0"/>
            </a:endParaRPr>
          </a:p>
          <a:p>
            <a:pPr lvl="1"/>
            <a:r>
              <a:rPr lang="en-US" sz="1600" dirty="0">
                <a:latin typeface="Calibri" panose="020F0502020204030204" pitchFamily="34" charset="0"/>
              </a:rPr>
              <a:t>3.What is the output of the following code?</a:t>
            </a:r>
          </a:p>
          <a:p>
            <a:pPr lvl="1"/>
            <a:r>
              <a:rPr lang="en-US" sz="1600" dirty="0" smtClean="0">
                <a:latin typeface="Calibri" panose="020F0502020204030204" pitchFamily="34" charset="0"/>
              </a:rPr>
              <a:t>class </a:t>
            </a:r>
            <a:r>
              <a:rPr lang="en-US" sz="1600" dirty="0">
                <a:latin typeface="Calibri" panose="020F0502020204030204" pitchFamily="34" charset="0"/>
              </a:rPr>
              <a:t>test:</a:t>
            </a:r>
          </a:p>
          <a:p>
            <a:pPr lvl="1"/>
            <a:r>
              <a:rPr lang="en-US" sz="1600" dirty="0">
                <a:latin typeface="Calibri" panose="020F0502020204030204" pitchFamily="34" charset="0"/>
              </a:rPr>
              <a:t>     def __init__(self,a="Hello World"):</a:t>
            </a:r>
          </a:p>
          <a:p>
            <a:pPr lvl="1"/>
            <a:r>
              <a:rPr lang="en-US" sz="1600" dirty="0">
                <a:latin typeface="Calibri" panose="020F0502020204030204" pitchFamily="34" charset="0"/>
              </a:rPr>
              <a:t>         </a:t>
            </a:r>
            <a:r>
              <a:rPr lang="en-US" sz="1600" dirty="0" err="1">
                <a:latin typeface="Calibri" panose="020F0502020204030204" pitchFamily="34" charset="0"/>
              </a:rPr>
              <a:t>self.a</a:t>
            </a:r>
            <a:r>
              <a:rPr lang="en-US" sz="1600" dirty="0">
                <a:latin typeface="Calibri" panose="020F0502020204030204" pitchFamily="34" charset="0"/>
              </a:rPr>
              <a:t>=a</a:t>
            </a:r>
          </a:p>
          <a:p>
            <a:pPr lvl="1"/>
            <a:r>
              <a:rPr lang="en-US" sz="1600" dirty="0">
                <a:latin typeface="Calibri" panose="020F0502020204030204" pitchFamily="34" charset="0"/>
              </a:rPr>
              <a:t> </a:t>
            </a:r>
            <a:r>
              <a:rPr lang="en-US" sz="1600" dirty="0" smtClean="0">
                <a:latin typeface="Calibri" panose="020F0502020204030204" pitchFamily="34" charset="0"/>
              </a:rPr>
              <a:t>   </a:t>
            </a:r>
            <a:r>
              <a:rPr lang="en-US" sz="1600" dirty="0">
                <a:latin typeface="Calibri" panose="020F0502020204030204" pitchFamily="34" charset="0"/>
              </a:rPr>
              <a:t>def display(self):</a:t>
            </a:r>
          </a:p>
          <a:p>
            <a:pPr lvl="1"/>
            <a:r>
              <a:rPr lang="en-US" sz="1600" dirty="0">
                <a:latin typeface="Calibri" panose="020F0502020204030204" pitchFamily="34" charset="0"/>
              </a:rPr>
              <a:t>         print(</a:t>
            </a:r>
            <a:r>
              <a:rPr lang="en-US" sz="1600" dirty="0" err="1">
                <a:latin typeface="Calibri" panose="020F0502020204030204" pitchFamily="34" charset="0"/>
              </a:rPr>
              <a:t>self.a</a:t>
            </a:r>
            <a:r>
              <a:rPr lang="en-US" sz="1600" dirty="0">
                <a:latin typeface="Calibri" panose="020F0502020204030204" pitchFamily="34" charset="0"/>
              </a:rPr>
              <a:t>)</a:t>
            </a:r>
          </a:p>
          <a:p>
            <a:pPr lvl="1"/>
            <a:r>
              <a:rPr lang="en-US" sz="1600" dirty="0">
                <a:latin typeface="Calibri" panose="020F0502020204030204" pitchFamily="34" charset="0"/>
              </a:rPr>
              <a:t>obj=test()</a:t>
            </a:r>
          </a:p>
          <a:p>
            <a:pPr lvl="1"/>
            <a:r>
              <a:rPr lang="en-US" sz="1600" dirty="0">
                <a:latin typeface="Calibri" panose="020F0502020204030204" pitchFamily="34" charset="0"/>
              </a:rPr>
              <a:t>obj.display()</a:t>
            </a:r>
          </a:p>
          <a:p>
            <a:pPr lvl="1"/>
            <a:r>
              <a:rPr lang="en-US" sz="1600" dirty="0">
                <a:latin typeface="Calibri" panose="020F0502020204030204" pitchFamily="34" charset="0"/>
              </a:rPr>
              <a:t>a)	The program has an error because constructor can’t have default arguments</a:t>
            </a:r>
          </a:p>
          <a:p>
            <a:pPr lvl="1"/>
            <a:r>
              <a:rPr lang="en-US" sz="1600" dirty="0">
                <a:latin typeface="Calibri" panose="020F0502020204030204" pitchFamily="34" charset="0"/>
              </a:rPr>
              <a:t>b)	Nothing is displayed</a:t>
            </a:r>
          </a:p>
          <a:p>
            <a:pPr lvl="1"/>
            <a:r>
              <a:rPr lang="en-US" sz="1600" dirty="0">
                <a:latin typeface="Calibri" panose="020F0502020204030204" pitchFamily="34" charset="0"/>
              </a:rPr>
              <a:t>c)	“Hello World” is displayed</a:t>
            </a:r>
          </a:p>
          <a:p>
            <a:pPr lvl="1"/>
            <a:r>
              <a:rPr lang="en-US" sz="1600" dirty="0">
                <a:latin typeface="Calibri" panose="020F0502020204030204" pitchFamily="34" charset="0"/>
              </a:rPr>
              <a:t>d)	The program has an error display function doesn’t have parameters</a:t>
            </a:r>
          </a:p>
        </p:txBody>
      </p:sp>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208860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7640" y="650807"/>
            <a:ext cx="11779521" cy="6278642"/>
          </a:xfrm>
          <a:prstGeom prst="rect">
            <a:avLst/>
          </a:prstGeom>
          <a:noFill/>
        </p:spPr>
        <p:txBody>
          <a:bodyPr wrap="square" rtlCol="0">
            <a:spAutoFit/>
          </a:bodyPr>
          <a:lstStyle/>
          <a:p>
            <a:pPr lvl="2"/>
            <a:r>
              <a:rPr lang="en-US" sz="1600" dirty="0" smtClean="0"/>
              <a:t>4</a:t>
            </a:r>
            <a:r>
              <a:rPr lang="en-US" sz="1600" dirty="0"/>
              <a:t>. What is </a:t>
            </a:r>
            <a:r>
              <a:rPr lang="en-US" sz="1600" dirty="0" err="1"/>
              <a:t>setattr</a:t>
            </a:r>
            <a:r>
              <a:rPr lang="en-US" sz="1600" dirty="0"/>
              <a:t>() used for?</a:t>
            </a:r>
            <a:r>
              <a:rPr lang="en-US" sz="1200" dirty="0"/>
              <a:t/>
            </a:r>
            <a:br>
              <a:rPr lang="en-US" sz="1200" dirty="0"/>
            </a:br>
            <a:r>
              <a:rPr lang="en-US" sz="1600" dirty="0"/>
              <a:t>a) To access the attribute of the object</a:t>
            </a:r>
            <a:r>
              <a:rPr lang="en-US" sz="1200" dirty="0"/>
              <a:t/>
            </a:r>
            <a:br>
              <a:rPr lang="en-US" sz="1200" dirty="0"/>
            </a:br>
            <a:r>
              <a:rPr lang="en-US" sz="1600" dirty="0"/>
              <a:t>b) To set an attribute</a:t>
            </a:r>
            <a:r>
              <a:rPr lang="en-US" sz="1200" dirty="0"/>
              <a:t/>
            </a:r>
            <a:br>
              <a:rPr lang="en-US" sz="1200" dirty="0"/>
            </a:br>
            <a:r>
              <a:rPr lang="en-US" sz="1600" dirty="0"/>
              <a:t>c) To check if an attribute exists or not</a:t>
            </a:r>
            <a:r>
              <a:rPr lang="en-US" sz="1200" dirty="0"/>
              <a:t/>
            </a:r>
            <a:br>
              <a:rPr lang="en-US" sz="1200" dirty="0"/>
            </a:br>
            <a:r>
              <a:rPr lang="en-US" sz="1600" dirty="0"/>
              <a:t>d) To delete an </a:t>
            </a:r>
            <a:r>
              <a:rPr lang="en-US" sz="1600" dirty="0" smtClean="0"/>
              <a:t>attribute</a:t>
            </a:r>
          </a:p>
          <a:p>
            <a:pPr lvl="2"/>
            <a:endParaRPr lang="en-US" sz="1100" dirty="0">
              <a:latin typeface="Calibri" panose="020F0502020204030204" pitchFamily="34" charset="0"/>
            </a:endParaRPr>
          </a:p>
          <a:p>
            <a:pPr lvl="2"/>
            <a:r>
              <a:rPr lang="en-US" sz="1600" dirty="0"/>
              <a:t>5. What is </a:t>
            </a:r>
            <a:r>
              <a:rPr lang="en-US" sz="1600" dirty="0" err="1"/>
              <a:t>getattr</a:t>
            </a:r>
            <a:r>
              <a:rPr lang="en-US" sz="1600" dirty="0"/>
              <a:t>() used for?</a:t>
            </a:r>
            <a:r>
              <a:rPr lang="en-US" sz="1200" dirty="0"/>
              <a:t/>
            </a:r>
            <a:br>
              <a:rPr lang="en-US" sz="1200" dirty="0"/>
            </a:br>
            <a:r>
              <a:rPr lang="en-US" sz="1600" dirty="0"/>
              <a:t>a) To access the attribute of the object</a:t>
            </a:r>
            <a:r>
              <a:rPr lang="en-US" sz="1200" dirty="0"/>
              <a:t/>
            </a:r>
            <a:br>
              <a:rPr lang="en-US" sz="1200" dirty="0"/>
            </a:br>
            <a:r>
              <a:rPr lang="en-US" sz="1600" dirty="0"/>
              <a:t>b) To delete an attribute</a:t>
            </a:r>
            <a:r>
              <a:rPr lang="en-US" sz="1200" dirty="0"/>
              <a:t/>
            </a:r>
            <a:br>
              <a:rPr lang="en-US" sz="1200" dirty="0"/>
            </a:br>
            <a:r>
              <a:rPr lang="en-US" sz="1600" dirty="0"/>
              <a:t>c) To check if an attribute exists or not</a:t>
            </a:r>
            <a:r>
              <a:rPr lang="en-US" sz="1200" dirty="0"/>
              <a:t/>
            </a:r>
            <a:br>
              <a:rPr lang="en-US" sz="1200" dirty="0"/>
            </a:br>
            <a:r>
              <a:rPr lang="en-US" sz="1600" dirty="0"/>
              <a:t>d) To set an </a:t>
            </a:r>
            <a:r>
              <a:rPr lang="en-US" sz="1600" dirty="0" smtClean="0"/>
              <a:t>attribute</a:t>
            </a:r>
          </a:p>
          <a:p>
            <a:pPr lvl="2"/>
            <a:endParaRPr lang="en-US" sz="1200" dirty="0">
              <a:latin typeface="Calibri" panose="020F0502020204030204" pitchFamily="34" charset="0"/>
            </a:endParaRPr>
          </a:p>
          <a:p>
            <a:pPr lvl="2"/>
            <a:r>
              <a:rPr lang="en-US" sz="1600" dirty="0"/>
              <a:t>6</a:t>
            </a:r>
            <a:r>
              <a:rPr lang="en-US" sz="1600" dirty="0" smtClean="0"/>
              <a:t>. </a:t>
            </a:r>
            <a:r>
              <a:rPr lang="en-US" sz="1600" dirty="0"/>
              <a:t>What is the output of the following code?</a:t>
            </a:r>
          </a:p>
          <a:p>
            <a:pPr lvl="2"/>
            <a:r>
              <a:rPr lang="en-US" sz="1600" dirty="0" smtClean="0"/>
              <a:t> </a:t>
            </a:r>
            <a:r>
              <a:rPr lang="en-US" sz="1600" dirty="0"/>
              <a:t>class Demo:</a:t>
            </a:r>
          </a:p>
          <a:p>
            <a:pPr lvl="2"/>
            <a:r>
              <a:rPr lang="en-US" sz="1600" dirty="0"/>
              <a:t>    def __init__(self):</a:t>
            </a:r>
          </a:p>
          <a:p>
            <a:pPr lvl="2"/>
            <a:r>
              <a:rPr lang="en-US" sz="1600" dirty="0"/>
              <a:t>        pass</a:t>
            </a:r>
          </a:p>
          <a:p>
            <a:pPr lvl="2"/>
            <a:r>
              <a:rPr lang="en-US" sz="1600" dirty="0"/>
              <a:t> </a:t>
            </a:r>
            <a:r>
              <a:rPr lang="en-US" sz="1600" dirty="0" smtClean="0"/>
              <a:t>    </a:t>
            </a:r>
            <a:r>
              <a:rPr lang="en-US" sz="1600" dirty="0"/>
              <a:t>def test(self):</a:t>
            </a:r>
          </a:p>
          <a:p>
            <a:pPr lvl="2"/>
            <a:r>
              <a:rPr lang="en-US" sz="1600" dirty="0"/>
              <a:t>        print(__name__)</a:t>
            </a:r>
          </a:p>
          <a:p>
            <a:pPr lvl="2"/>
            <a:r>
              <a:rPr lang="en-US" sz="1600" dirty="0"/>
              <a:t> </a:t>
            </a:r>
            <a:r>
              <a:rPr lang="en-US" sz="1600" dirty="0" smtClean="0"/>
              <a:t>obj </a:t>
            </a:r>
            <a:r>
              <a:rPr lang="en-US" sz="1600" dirty="0"/>
              <a:t>= Demo()</a:t>
            </a:r>
          </a:p>
          <a:p>
            <a:pPr lvl="2"/>
            <a:r>
              <a:rPr lang="en-US" sz="1600" dirty="0" err="1"/>
              <a:t>obj.test</a:t>
            </a:r>
            <a:r>
              <a:rPr lang="en-US" sz="1600" dirty="0"/>
              <a:t>()</a:t>
            </a:r>
          </a:p>
          <a:p>
            <a:pPr lvl="2"/>
            <a:r>
              <a:rPr lang="en-US" sz="1600" dirty="0"/>
              <a:t>a</a:t>
            </a:r>
            <a:r>
              <a:rPr lang="en-US" sz="1600" dirty="0" smtClean="0"/>
              <a:t>) Exception </a:t>
            </a:r>
            <a:r>
              <a:rPr lang="en-US" sz="1600" dirty="0"/>
              <a:t>is thrown</a:t>
            </a:r>
          </a:p>
          <a:p>
            <a:pPr lvl="2"/>
            <a:r>
              <a:rPr lang="en-US" sz="1600" dirty="0"/>
              <a:t>b</a:t>
            </a:r>
            <a:r>
              <a:rPr lang="en-US" sz="1600" dirty="0" smtClean="0"/>
              <a:t>) __</a:t>
            </a:r>
            <a:r>
              <a:rPr lang="en-US" sz="1600" dirty="0"/>
              <a:t>main__</a:t>
            </a:r>
          </a:p>
          <a:p>
            <a:pPr lvl="2"/>
            <a:r>
              <a:rPr lang="en-US" sz="1600" dirty="0"/>
              <a:t>c</a:t>
            </a:r>
            <a:r>
              <a:rPr lang="en-US" sz="1600" dirty="0" smtClean="0"/>
              <a:t>) Demo</a:t>
            </a:r>
            <a:endParaRPr lang="en-US" sz="1600" dirty="0"/>
          </a:p>
          <a:p>
            <a:pPr lvl="2"/>
            <a:r>
              <a:rPr lang="en-US" sz="1600" dirty="0"/>
              <a:t>d</a:t>
            </a:r>
            <a:r>
              <a:rPr lang="en-US" sz="1600" dirty="0" smtClean="0"/>
              <a:t>) test</a:t>
            </a:r>
            <a:endParaRPr lang="en-US" sz="1600" dirty="0"/>
          </a:p>
          <a:p>
            <a:endParaRPr lang="en-US" sz="1600" dirty="0"/>
          </a:p>
        </p:txBody>
      </p:sp>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02643302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7640" y="650807"/>
            <a:ext cx="11399520" cy="3693319"/>
          </a:xfrm>
          <a:prstGeom prst="rect">
            <a:avLst/>
          </a:prstGeom>
          <a:noFill/>
        </p:spPr>
        <p:txBody>
          <a:bodyPr wrap="square" rtlCol="0">
            <a:spAutoFit/>
          </a:bodyPr>
          <a:lstStyle/>
          <a:p>
            <a:r>
              <a:rPr lang="en-US" dirty="0" smtClean="0"/>
              <a:t>7.Is </a:t>
            </a:r>
            <a:r>
              <a:rPr lang="en-US" dirty="0"/>
              <a:t>the following piece of code valid?</a:t>
            </a:r>
          </a:p>
          <a:p>
            <a:r>
              <a:rPr lang="en-US" dirty="0" smtClean="0"/>
              <a:t>class </a:t>
            </a:r>
            <a:r>
              <a:rPr lang="en-US" dirty="0"/>
              <a:t>B(object):</a:t>
            </a:r>
          </a:p>
          <a:p>
            <a:r>
              <a:rPr lang="en-US" dirty="0"/>
              <a:t>  def first(self):</a:t>
            </a:r>
          </a:p>
          <a:p>
            <a:r>
              <a:rPr lang="en-US" dirty="0"/>
              <a:t>    print("First method called")</a:t>
            </a:r>
          </a:p>
          <a:p>
            <a:r>
              <a:rPr lang="en-US" dirty="0"/>
              <a:t>  def second():</a:t>
            </a:r>
          </a:p>
          <a:p>
            <a:r>
              <a:rPr lang="en-US" dirty="0"/>
              <a:t>    print("Second method called")</a:t>
            </a:r>
          </a:p>
          <a:p>
            <a:r>
              <a:rPr lang="en-US" dirty="0" err="1"/>
              <a:t>ob</a:t>
            </a:r>
            <a:r>
              <a:rPr lang="en-US" dirty="0"/>
              <a:t> = B()</a:t>
            </a:r>
          </a:p>
          <a:p>
            <a:r>
              <a:rPr lang="en-US" dirty="0" err="1"/>
              <a:t>B.first</a:t>
            </a:r>
            <a:r>
              <a:rPr lang="en-US" dirty="0"/>
              <a:t>(</a:t>
            </a:r>
            <a:r>
              <a:rPr lang="en-US" dirty="0" err="1"/>
              <a:t>ob</a:t>
            </a:r>
            <a:r>
              <a:rPr lang="en-US" dirty="0"/>
              <a:t>)</a:t>
            </a:r>
          </a:p>
          <a:p>
            <a:r>
              <a:rPr lang="en-US" dirty="0"/>
              <a:t>a)	It isn’t as the object declaration isn’t right</a:t>
            </a:r>
          </a:p>
          <a:p>
            <a:r>
              <a:rPr lang="en-US" dirty="0"/>
              <a:t>b)	It isn’t as there isn’t any __init__ method for initializing class members</a:t>
            </a:r>
          </a:p>
          <a:p>
            <a:r>
              <a:rPr lang="en-US" dirty="0"/>
              <a:t>c)	Yes, this method of calling is called unbounded method call</a:t>
            </a:r>
          </a:p>
          <a:p>
            <a:pPr marL="342900" indent="-342900">
              <a:buAutoNum type="alphaLcParenR" startAt="4"/>
            </a:pPr>
            <a:r>
              <a:rPr lang="en-US" dirty="0" smtClean="0"/>
              <a:t>Yes</a:t>
            </a:r>
            <a:r>
              <a:rPr lang="en-US" dirty="0"/>
              <a:t>, this method of calling is called bounded method </a:t>
            </a:r>
            <a:r>
              <a:rPr lang="en-US" dirty="0" smtClean="0"/>
              <a:t>call.</a:t>
            </a:r>
            <a:endParaRPr lang="en-US" dirty="0"/>
          </a:p>
          <a:p>
            <a:pPr marL="342900" indent="-342900">
              <a:buAutoNum type="alphaLcParenR" startAt="4"/>
            </a:pPr>
            <a:endParaRPr lang="en-US" dirty="0"/>
          </a:p>
        </p:txBody>
      </p:sp>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30298725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7640" y="650807"/>
            <a:ext cx="11399520" cy="1846659"/>
          </a:xfrm>
          <a:prstGeom prst="rect">
            <a:avLst/>
          </a:prstGeom>
          <a:noFill/>
        </p:spPr>
        <p:txBody>
          <a:bodyPr wrap="square" rtlCol="0">
            <a:spAutoFit/>
          </a:bodyPr>
          <a:lstStyle/>
          <a:p>
            <a:r>
              <a:rPr lang="en-US" sz="2400" b="1" u="sng" dirty="0" smtClean="0">
                <a:solidFill>
                  <a:srgbClr val="C00000"/>
                </a:solidFill>
              </a:rPr>
              <a:t>Acknowledgements :-</a:t>
            </a:r>
          </a:p>
          <a:p>
            <a:endParaRPr lang="en-US" dirty="0"/>
          </a:p>
          <a:p>
            <a:pPr marL="342900" indent="-342900">
              <a:buAutoNum type="arabicPeriod"/>
            </a:pPr>
            <a:r>
              <a:rPr lang="en-US" sz="2400" dirty="0" smtClean="0"/>
              <a:t>Digital Ocean Tutorials</a:t>
            </a:r>
          </a:p>
          <a:p>
            <a:pPr marL="342900" indent="-342900">
              <a:buAutoNum type="arabicPeriod"/>
            </a:pPr>
            <a:r>
              <a:rPr lang="en-US" sz="2400" dirty="0" smtClean="0"/>
              <a:t>Tutorial point website</a:t>
            </a:r>
          </a:p>
          <a:p>
            <a:pPr marL="342900" indent="-342900">
              <a:buAutoNum type="arabicPeriod"/>
            </a:pPr>
            <a:r>
              <a:rPr lang="en-US" sz="2400" dirty="0" smtClean="0"/>
              <a:t>You tube</a:t>
            </a:r>
            <a:endParaRPr lang="en-US" dirty="0"/>
          </a:p>
        </p:txBody>
      </p:sp>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5976226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868680"/>
            <a:ext cx="11582400" cy="5710906"/>
          </a:xfrm>
        </p:spPr>
        <p:txBody>
          <a:bodyPr/>
          <a:lstStyle/>
          <a:p>
            <a:r>
              <a:rPr lang="en-US" i="1" dirty="0" smtClean="0"/>
              <a:t>Now that we have theorized a lot, lets get our hands dirty and actually work with the nuts and bolts.</a:t>
            </a:r>
          </a:p>
          <a:p>
            <a:pPr marL="0" indent="0">
              <a:buNone/>
            </a:pPr>
            <a:r>
              <a:rPr lang="en-US" b="1" u="sng" dirty="0" smtClean="0"/>
              <a:t>Creating classes :-</a:t>
            </a:r>
          </a:p>
          <a:p>
            <a:pPr marL="0" indent="0">
              <a:buNone/>
            </a:pPr>
            <a:r>
              <a:rPr lang="en-US" i="1" dirty="0" smtClean="0">
                <a:solidFill>
                  <a:schemeClr val="accent2"/>
                </a:solidFill>
                <a:latin typeface="Arial Unicode MS" panose="020B0604020202020204" pitchFamily="34" charset="-128"/>
                <a:ea typeface="Arial Unicode MS" panose="020B0604020202020204" pitchFamily="34" charset="-128"/>
                <a:cs typeface="Arial Unicode MS" panose="020B0604020202020204" pitchFamily="34" charset="-128"/>
              </a:rPr>
              <a:t>class </a:t>
            </a:r>
            <a:r>
              <a:rPr lang="en-US" i="1" dirty="0">
                <a:solidFill>
                  <a:schemeClr val="accent2"/>
                </a:solidFill>
                <a:latin typeface="Arial Unicode MS" panose="020B0604020202020204" pitchFamily="34" charset="-128"/>
                <a:ea typeface="Arial Unicode MS" panose="020B0604020202020204" pitchFamily="34" charset="-128"/>
                <a:cs typeface="Arial Unicode MS" panose="020B0604020202020204" pitchFamily="34" charset="-128"/>
              </a:rPr>
              <a:t>Shark:</a:t>
            </a:r>
          </a:p>
          <a:p>
            <a:pPr marL="0" indent="0">
              <a:buNone/>
            </a:pPr>
            <a:r>
              <a:rPr lang="en-US" i="1" dirty="0">
                <a:solidFill>
                  <a:schemeClr val="accent2"/>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b="1" i="1" dirty="0">
                <a:solidFill>
                  <a:schemeClr val="accent2"/>
                </a:solidFill>
                <a:latin typeface="Arial Unicode MS" panose="020B0604020202020204" pitchFamily="34" charset="-128"/>
                <a:ea typeface="Arial Unicode MS" panose="020B0604020202020204" pitchFamily="34" charset="-128"/>
                <a:cs typeface="Arial Unicode MS" panose="020B0604020202020204" pitchFamily="34" charset="-128"/>
              </a:rPr>
              <a:t>def swim(self):</a:t>
            </a:r>
          </a:p>
          <a:p>
            <a:pPr marL="0" indent="0">
              <a:buNone/>
            </a:pPr>
            <a:r>
              <a:rPr lang="en-US" i="1" dirty="0">
                <a:solidFill>
                  <a:schemeClr val="accent2"/>
                </a:solidFill>
                <a:latin typeface="Arial Unicode MS" panose="020B0604020202020204" pitchFamily="34" charset="-128"/>
                <a:ea typeface="Arial Unicode MS" panose="020B0604020202020204" pitchFamily="34" charset="-128"/>
                <a:cs typeface="Arial Unicode MS" panose="020B0604020202020204" pitchFamily="34" charset="-128"/>
              </a:rPr>
              <a:t>        print("The Shark is swimming \n")</a:t>
            </a:r>
          </a:p>
          <a:p>
            <a:pPr marL="0" indent="0">
              <a:buNone/>
            </a:pPr>
            <a:r>
              <a:rPr lang="en-US" i="1" dirty="0">
                <a:solidFill>
                  <a:schemeClr val="accent2"/>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b="1" i="1" dirty="0" smtClean="0">
                <a:solidFill>
                  <a:schemeClr val="accent2"/>
                </a:solidFill>
                <a:latin typeface="Arial Unicode MS" panose="020B0604020202020204" pitchFamily="34" charset="-128"/>
                <a:ea typeface="Arial Unicode MS" panose="020B0604020202020204" pitchFamily="34" charset="-128"/>
                <a:cs typeface="Arial Unicode MS" panose="020B0604020202020204" pitchFamily="34" charset="-128"/>
              </a:rPr>
              <a:t>def be_awesome(self</a:t>
            </a:r>
            <a:r>
              <a:rPr lang="en-US" b="1" i="1" dirty="0">
                <a:solidFill>
                  <a:schemeClr val="accent2"/>
                </a:solidFill>
                <a:latin typeface="Arial Unicode MS" panose="020B0604020202020204" pitchFamily="34" charset="-128"/>
                <a:ea typeface="Arial Unicode MS" panose="020B0604020202020204" pitchFamily="34" charset="-128"/>
                <a:cs typeface="Arial Unicode MS" panose="020B0604020202020204" pitchFamily="34" charset="-128"/>
              </a:rPr>
              <a:t>):</a:t>
            </a:r>
          </a:p>
          <a:p>
            <a:pPr marL="0" indent="0">
              <a:buNone/>
            </a:pPr>
            <a:r>
              <a:rPr lang="en-US" i="1" dirty="0">
                <a:solidFill>
                  <a:schemeClr val="accent2"/>
                </a:solidFill>
                <a:latin typeface="Arial Unicode MS" panose="020B0604020202020204" pitchFamily="34" charset="-128"/>
                <a:ea typeface="Arial Unicode MS" panose="020B0604020202020204" pitchFamily="34" charset="-128"/>
                <a:cs typeface="Arial Unicode MS" panose="020B0604020202020204" pitchFamily="34" charset="-128"/>
              </a:rPr>
              <a:t>        print("The Shark is being awesome \n")</a:t>
            </a:r>
            <a:endParaRPr lang="en-US" i="1" dirty="0" smtClean="0">
              <a:solidFill>
                <a:schemeClr val="accent2"/>
              </a:solidFill>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i="1" dirty="0" smtClean="0"/>
              <a:t>So there we are, we created a Class , which is nothing else but a recipe for creating Sharks</a:t>
            </a:r>
          </a:p>
          <a:p>
            <a:pPr marL="0" indent="0">
              <a:buNone/>
            </a:pPr>
            <a:r>
              <a:rPr lang="en-US" b="1" i="1" dirty="0" smtClean="0"/>
              <a:t>(Disclaimer : Don’ try this at Home )</a:t>
            </a:r>
            <a:endParaRPr lang="en-US" b="1" i="1" dirty="0"/>
          </a:p>
        </p:txBody>
      </p:sp>
      <p:sp>
        <p:nvSpPr>
          <p:cNvPr id="9" name="Title 1"/>
          <p:cNvSpPr>
            <a:spLocks noGrp="1"/>
          </p:cNvSpPr>
          <p:nvPr>
            <p:ph type="title"/>
          </p:nvPr>
        </p:nvSpPr>
        <p:spPr>
          <a:xfrm>
            <a:off x="71834" y="52261"/>
            <a:ext cx="10907486" cy="620265"/>
          </a:xfrm>
        </p:spPr>
        <p:txBody>
          <a:bodyPr>
            <a:normAutofit/>
          </a:bodyPr>
          <a:lstStyle/>
          <a:p>
            <a:r>
              <a:rPr lang="en-US" sz="3600" b="1" dirty="0" smtClean="0">
                <a:solidFill>
                  <a:srgbClr val="FFC000"/>
                </a:solidFill>
              </a:rPr>
              <a:t>Creating classes and objects</a:t>
            </a:r>
            <a:endParaRPr lang="en-US" sz="3600" b="1" dirty="0">
              <a:solidFill>
                <a:srgbClr val="FFC000"/>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668032" y="1478280"/>
            <a:ext cx="4336733" cy="217932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866697" y="4663712"/>
            <a:ext cx="4256245" cy="1593397"/>
          </a:xfrm>
          <a:prstGeom prst="rect">
            <a:avLst/>
          </a:prstGeom>
        </p:spPr>
      </p:pic>
    </p:spTree>
    <p:extLst>
      <p:ext uri="{BB962C8B-B14F-4D97-AF65-F5344CB8AC3E}">
        <p14:creationId xmlns:p14="http://schemas.microsoft.com/office/powerpoint/2010/main" xmlns="" val="3586571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853440"/>
            <a:ext cx="11582400" cy="5710906"/>
          </a:xfrm>
        </p:spPr>
        <p:txBody>
          <a:bodyPr>
            <a:normAutofit fontScale="92500" lnSpcReduction="20000"/>
          </a:bodyPr>
          <a:lstStyle/>
          <a:p>
            <a:pPr>
              <a:buFont typeface="Wingdings" panose="05000000000000000000" pitchFamily="2" charset="2"/>
              <a:buChar char="§"/>
            </a:pPr>
            <a:r>
              <a:rPr lang="en-US" dirty="0" smtClean="0"/>
              <a:t>There were two functions inside the Class. These functions are called </a:t>
            </a:r>
            <a:r>
              <a:rPr lang="en-US" b="1" i="1" dirty="0" smtClean="0"/>
              <a:t>methods</a:t>
            </a:r>
            <a:r>
              <a:rPr lang="en-US" dirty="0" smtClean="0"/>
              <a:t>.</a:t>
            </a:r>
          </a:p>
          <a:p>
            <a:pPr>
              <a:buFont typeface="Wingdings" panose="05000000000000000000" pitchFamily="2" charset="2"/>
              <a:buChar char="§"/>
            </a:pPr>
            <a:r>
              <a:rPr lang="en-US" dirty="0"/>
              <a:t> </a:t>
            </a:r>
            <a:r>
              <a:rPr lang="en-US" dirty="0" smtClean="0"/>
              <a:t>The argument to these functions is the word </a:t>
            </a:r>
            <a:r>
              <a:rPr lang="en-US" b="1" i="1" dirty="0" smtClean="0">
                <a:solidFill>
                  <a:srgbClr val="C00000"/>
                </a:solidFill>
              </a:rPr>
              <a:t>self. </a:t>
            </a:r>
            <a:r>
              <a:rPr lang="en-US" dirty="0" smtClean="0"/>
              <a:t>It is used as a reference to the objects that are made out of the class(will see in a while).</a:t>
            </a:r>
          </a:p>
          <a:p>
            <a:pPr>
              <a:buFont typeface="Wingdings" panose="05000000000000000000" pitchFamily="2" charset="2"/>
              <a:buChar char="§"/>
            </a:pPr>
            <a:r>
              <a:rPr lang="en-US" b="1" i="1" dirty="0" smtClean="0"/>
              <a:t> </a:t>
            </a:r>
            <a:r>
              <a:rPr lang="en-US" i="1" dirty="0" smtClean="0"/>
              <a:t>We have till now just created a Recipe. Now lets create the </a:t>
            </a:r>
            <a:r>
              <a:rPr lang="en-US" b="1" i="1" dirty="0" smtClean="0"/>
              <a:t>Real Thing.</a:t>
            </a:r>
          </a:p>
          <a:p>
            <a:pPr marL="0" indent="0">
              <a:buNone/>
            </a:pPr>
            <a:r>
              <a:rPr lang="en-US" b="1" i="1" u="sng" dirty="0" smtClean="0"/>
              <a:t>Creating The Real World Thing – OBJECT</a:t>
            </a:r>
          </a:p>
          <a:p>
            <a:pPr>
              <a:buFont typeface="Wingdings" panose="05000000000000000000" pitchFamily="2" charset="2"/>
              <a:buChar char="§"/>
            </a:pPr>
            <a:r>
              <a:rPr lang="en-US" dirty="0" smtClean="0"/>
              <a:t> An object is an instance of a class</a:t>
            </a:r>
          </a:p>
          <a:p>
            <a:pPr>
              <a:buFont typeface="Wingdings" panose="05000000000000000000" pitchFamily="2" charset="2"/>
              <a:buChar char="§"/>
            </a:pPr>
            <a:r>
              <a:rPr lang="en-US" dirty="0" smtClean="0"/>
              <a:t> Create an object by enclosing the class in </a:t>
            </a:r>
            <a:r>
              <a:rPr lang="en-US" dirty="0" err="1" smtClean="0"/>
              <a:t>parantheses</a:t>
            </a:r>
            <a:r>
              <a:rPr lang="en-US" dirty="0" smtClean="0"/>
              <a:t>()</a:t>
            </a:r>
          </a:p>
          <a:p>
            <a:pPr marL="0" indent="0">
              <a:buNone/>
            </a:pPr>
            <a:r>
              <a:rPr lang="en-US" b="1" dirty="0" smtClean="0">
                <a:solidFill>
                  <a:schemeClr val="accent1"/>
                </a:solidFill>
              </a:rPr>
              <a:t>&gt;&gt;&gt; </a:t>
            </a:r>
            <a:r>
              <a:rPr lang="en-US" b="1" dirty="0">
                <a:solidFill>
                  <a:schemeClr val="accent1"/>
                </a:solidFill>
              </a:rPr>
              <a:t>sammy = Shark()</a:t>
            </a:r>
          </a:p>
          <a:p>
            <a:pPr>
              <a:buFont typeface="Wingdings" panose="05000000000000000000" pitchFamily="2" charset="2"/>
              <a:buChar char="§"/>
            </a:pPr>
            <a:r>
              <a:rPr lang="en-US" i="1" dirty="0" smtClean="0"/>
              <a:t>Object created, now lets see what this Object can do.</a:t>
            </a:r>
            <a:br>
              <a:rPr lang="en-US" i="1" dirty="0" smtClean="0"/>
            </a:br>
            <a:endParaRPr lang="en-US" i="1" dirty="0" smtClean="0"/>
          </a:p>
          <a:p>
            <a:pPr marL="0" indent="0">
              <a:buNone/>
            </a:pPr>
            <a:r>
              <a:rPr lang="en-US" b="1" i="1" dirty="0">
                <a:solidFill>
                  <a:schemeClr val="accent1"/>
                </a:solidFill>
              </a:rPr>
              <a:t>&gt;&gt;&gt; sammy.swim()</a:t>
            </a:r>
          </a:p>
          <a:p>
            <a:pPr marL="0" indent="0">
              <a:buNone/>
            </a:pPr>
            <a:r>
              <a:rPr lang="en-US" b="1" i="1" dirty="0">
                <a:solidFill>
                  <a:srgbClr val="0070C0"/>
                </a:solidFill>
              </a:rPr>
              <a:t>The Shark is swimming </a:t>
            </a:r>
          </a:p>
          <a:p>
            <a:pPr marL="0" indent="0">
              <a:buNone/>
            </a:pPr>
            <a:r>
              <a:rPr lang="en-US" b="1" i="1" dirty="0" smtClean="0">
                <a:solidFill>
                  <a:srgbClr val="C00000"/>
                </a:solidFill>
              </a:rPr>
              <a:t>&gt;&gt;&gt; </a:t>
            </a:r>
            <a:r>
              <a:rPr lang="en-US" b="1" i="1" dirty="0" err="1">
                <a:solidFill>
                  <a:srgbClr val="C00000"/>
                </a:solidFill>
              </a:rPr>
              <a:t>sammy.be_awesome</a:t>
            </a:r>
            <a:r>
              <a:rPr lang="en-US" b="1" i="1" dirty="0">
                <a:solidFill>
                  <a:srgbClr val="C00000"/>
                </a:solidFill>
              </a:rPr>
              <a:t>()</a:t>
            </a:r>
          </a:p>
          <a:p>
            <a:pPr marL="0" indent="0">
              <a:lnSpc>
                <a:spcPct val="100000"/>
              </a:lnSpc>
              <a:buNone/>
            </a:pPr>
            <a:r>
              <a:rPr lang="en-US" b="1" i="1" dirty="0">
                <a:solidFill>
                  <a:srgbClr val="0070C0"/>
                </a:solidFill>
              </a:rPr>
              <a:t>The Shark is being awesome </a:t>
            </a:r>
          </a:p>
          <a:p>
            <a:pPr marL="0" indent="0">
              <a:buNone/>
            </a:pPr>
            <a:endParaRPr lang="en-US" i="1" dirty="0"/>
          </a:p>
        </p:txBody>
      </p:sp>
      <p:sp>
        <p:nvSpPr>
          <p:cNvPr id="9" name="Title 1"/>
          <p:cNvSpPr>
            <a:spLocks noGrp="1"/>
          </p:cNvSpPr>
          <p:nvPr>
            <p:ph type="title"/>
          </p:nvPr>
        </p:nvSpPr>
        <p:spPr>
          <a:xfrm>
            <a:off x="189401" y="143702"/>
            <a:ext cx="10907486" cy="620265"/>
          </a:xfrm>
        </p:spPr>
        <p:txBody>
          <a:bodyPr>
            <a:normAutofit/>
          </a:bodyPr>
          <a:lstStyle/>
          <a:p>
            <a:r>
              <a:rPr lang="en-US" sz="3600" b="1" dirty="0" smtClean="0">
                <a:solidFill>
                  <a:srgbClr val="FFC000"/>
                </a:solidFill>
              </a:rPr>
              <a:t>Creating classes and objects</a:t>
            </a:r>
            <a:endParaRPr lang="en-US" sz="3600" b="1" dirty="0">
              <a:solidFill>
                <a:srgbClr val="FFC000"/>
              </a:solidFill>
            </a:endParaRPr>
          </a:p>
        </p:txBody>
      </p:sp>
    </p:spTree>
    <p:extLst>
      <p:ext uri="{BB962C8B-B14F-4D97-AF65-F5344CB8AC3E}">
        <p14:creationId xmlns:p14="http://schemas.microsoft.com/office/powerpoint/2010/main" xmlns="" val="1987020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853440"/>
            <a:ext cx="11582400" cy="5710906"/>
          </a:xfrm>
        </p:spPr>
        <p:txBody>
          <a:bodyPr>
            <a:normAutofit fontScale="70000" lnSpcReduction="20000"/>
          </a:bodyPr>
          <a:lstStyle/>
          <a:p>
            <a:pPr>
              <a:buFont typeface="Wingdings" panose="05000000000000000000" pitchFamily="2" charset="2"/>
              <a:buChar char="§"/>
            </a:pPr>
            <a:r>
              <a:rPr lang="en-US" i="1" dirty="0"/>
              <a:t> </a:t>
            </a:r>
            <a:r>
              <a:rPr lang="en-US" dirty="0"/>
              <a:t>The Shark object sammy is using the two methods swim() and be_awesome(). We called these using the dot operator (.), which is used to reference an attribute of the object. In this case, the attribute is a method and it’s called with parentheses, like how you would also call with a function</a:t>
            </a:r>
            <a:r>
              <a:rPr lang="en-US" dirty="0" smtClean="0"/>
              <a:t>.</a:t>
            </a:r>
          </a:p>
          <a:p>
            <a:pPr>
              <a:buFont typeface="Wingdings" panose="05000000000000000000" pitchFamily="2" charset="2"/>
              <a:buChar char="§"/>
            </a:pPr>
            <a:r>
              <a:rPr lang="en-US" dirty="0" smtClean="0"/>
              <a:t> Because </a:t>
            </a:r>
            <a:r>
              <a:rPr lang="en-US" dirty="0"/>
              <a:t>the keyword self was a parameter of the methods as defined in the Shark class, the </a:t>
            </a:r>
            <a:r>
              <a:rPr lang="en-US" dirty="0" smtClean="0"/>
              <a:t> </a:t>
            </a:r>
            <a:br>
              <a:rPr lang="en-US" dirty="0" smtClean="0"/>
            </a:br>
            <a:r>
              <a:rPr lang="en-US" dirty="0" smtClean="0"/>
              <a:t> sammy </a:t>
            </a:r>
            <a:r>
              <a:rPr lang="en-US" dirty="0"/>
              <a:t>object gets passed to the methods. The self parameter ensures that the methods have a </a:t>
            </a:r>
            <a:r>
              <a:rPr lang="en-US" dirty="0" smtClean="0"/>
              <a:t/>
            </a:r>
            <a:br>
              <a:rPr lang="en-US" dirty="0" smtClean="0"/>
            </a:br>
            <a:r>
              <a:rPr lang="en-US" dirty="0" smtClean="0"/>
              <a:t> way of </a:t>
            </a:r>
            <a:r>
              <a:rPr lang="en-US" dirty="0"/>
              <a:t>referring to object attributes</a:t>
            </a:r>
            <a:r>
              <a:rPr lang="en-US" dirty="0" smtClean="0"/>
              <a:t>.</a:t>
            </a:r>
          </a:p>
          <a:p>
            <a:pPr>
              <a:buFont typeface="Wingdings" panose="05000000000000000000" pitchFamily="2" charset="2"/>
              <a:buChar char="Ø"/>
            </a:pPr>
            <a:endParaRPr lang="en-US" dirty="0"/>
          </a:p>
          <a:p>
            <a:pPr marL="0" indent="0">
              <a:buNone/>
            </a:pPr>
            <a:r>
              <a:rPr lang="en-US" sz="2600" b="1" dirty="0"/>
              <a:t>class Shark:</a:t>
            </a:r>
          </a:p>
          <a:p>
            <a:pPr marL="0" indent="0">
              <a:buNone/>
            </a:pPr>
            <a:r>
              <a:rPr lang="en-US" sz="2600" dirty="0"/>
              <a:t>    def swim(self):</a:t>
            </a:r>
          </a:p>
          <a:p>
            <a:pPr marL="0" indent="0">
              <a:buNone/>
            </a:pPr>
            <a:r>
              <a:rPr lang="en-US" sz="2600" dirty="0"/>
              <a:t>        print("The shark is swimming.")</a:t>
            </a:r>
          </a:p>
          <a:p>
            <a:pPr marL="0" indent="0">
              <a:buNone/>
            </a:pPr>
            <a:r>
              <a:rPr lang="en-US" sz="2600" dirty="0" smtClean="0"/>
              <a:t>    </a:t>
            </a:r>
            <a:r>
              <a:rPr lang="en-US" sz="2600" dirty="0"/>
              <a:t>def be_awesome(self):</a:t>
            </a:r>
          </a:p>
          <a:p>
            <a:pPr marL="0" indent="0">
              <a:buNone/>
            </a:pPr>
            <a:r>
              <a:rPr lang="en-US" sz="2600" dirty="0"/>
              <a:t>        print("The shark is being awesome.")</a:t>
            </a:r>
          </a:p>
          <a:p>
            <a:pPr marL="0" indent="0">
              <a:buNone/>
            </a:pPr>
            <a:r>
              <a:rPr lang="en-US" sz="2600" b="1" dirty="0" smtClean="0"/>
              <a:t>def </a:t>
            </a:r>
            <a:r>
              <a:rPr lang="en-US" sz="2600" b="1" dirty="0"/>
              <a:t>main():</a:t>
            </a:r>
          </a:p>
          <a:p>
            <a:pPr marL="0" indent="0">
              <a:buNone/>
            </a:pPr>
            <a:r>
              <a:rPr lang="en-US" sz="2600" dirty="0"/>
              <a:t>    sammy = Shark()</a:t>
            </a:r>
          </a:p>
          <a:p>
            <a:pPr marL="0" indent="0">
              <a:buNone/>
            </a:pPr>
            <a:r>
              <a:rPr lang="en-US" sz="2600" dirty="0"/>
              <a:t>    sammy.swim()</a:t>
            </a:r>
          </a:p>
          <a:p>
            <a:pPr marL="0" indent="0">
              <a:buNone/>
            </a:pPr>
            <a:r>
              <a:rPr lang="en-US" sz="2600" dirty="0"/>
              <a:t>    </a:t>
            </a:r>
            <a:r>
              <a:rPr lang="en-US" sz="2600" dirty="0" err="1"/>
              <a:t>sammy.be_awesome</a:t>
            </a:r>
            <a:r>
              <a:rPr lang="en-US" sz="2600" dirty="0"/>
              <a:t>()</a:t>
            </a:r>
          </a:p>
          <a:p>
            <a:pPr marL="0" indent="0">
              <a:buNone/>
            </a:pPr>
            <a:r>
              <a:rPr lang="en-US" sz="2600" dirty="0" smtClean="0"/>
              <a:t>if </a:t>
            </a:r>
            <a:r>
              <a:rPr lang="en-US" sz="2600" dirty="0"/>
              <a:t>__name__ == "__main__":</a:t>
            </a:r>
          </a:p>
          <a:p>
            <a:pPr marL="0" indent="0">
              <a:buNone/>
            </a:pPr>
            <a:r>
              <a:rPr lang="en-US" sz="2600" dirty="0"/>
              <a:t>    main()</a:t>
            </a:r>
          </a:p>
        </p:txBody>
      </p:sp>
      <p:sp>
        <p:nvSpPr>
          <p:cNvPr id="9" name="Title 1"/>
          <p:cNvSpPr>
            <a:spLocks noGrp="1"/>
          </p:cNvSpPr>
          <p:nvPr>
            <p:ph type="title"/>
          </p:nvPr>
        </p:nvSpPr>
        <p:spPr>
          <a:xfrm>
            <a:off x="0" y="0"/>
            <a:ext cx="6035040" cy="509451"/>
          </a:xfrm>
        </p:spPr>
        <p:txBody>
          <a:bodyPr>
            <a:noAutofit/>
          </a:bodyPr>
          <a:lstStyle/>
          <a:p>
            <a:r>
              <a:rPr lang="en-US" sz="3600" b="1" dirty="0" smtClean="0">
                <a:solidFill>
                  <a:srgbClr val="FFC000"/>
                </a:solidFill>
              </a:rPr>
              <a:t>Creating classes and objects</a:t>
            </a:r>
            <a:endParaRPr lang="en-US" sz="3600" b="1" dirty="0">
              <a:solidFill>
                <a:srgbClr val="FFC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157787" y="2214562"/>
            <a:ext cx="3910013" cy="3500438"/>
          </a:xfrm>
          <a:prstGeom prst="rect">
            <a:avLst/>
          </a:prstGeom>
        </p:spPr>
      </p:pic>
      <p:sp>
        <p:nvSpPr>
          <p:cNvPr id="5" name="Oval Callout 4"/>
          <p:cNvSpPr/>
          <p:nvPr/>
        </p:nvSpPr>
        <p:spPr>
          <a:xfrm>
            <a:off x="8564880" y="1981200"/>
            <a:ext cx="3337560" cy="1143000"/>
          </a:xfrm>
          <a:prstGeom prst="wedgeEllipseCallout">
            <a:avLst>
              <a:gd name="adj1" fmla="val -49166"/>
              <a:gd name="adj2" fmla="val 1421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Can you tell me what does </a:t>
            </a:r>
            <a:r>
              <a:rPr lang="en-US" dirty="0" smtClean="0"/>
              <a:t>_name_ </a:t>
            </a:r>
            <a:r>
              <a:rPr lang="en-US" b="1" dirty="0" smtClean="0"/>
              <a:t>and </a:t>
            </a:r>
            <a:r>
              <a:rPr lang="en-US" dirty="0" smtClean="0"/>
              <a:t>_main_ </a:t>
            </a:r>
            <a:r>
              <a:rPr lang="en-US" b="1" dirty="0" smtClean="0"/>
              <a:t>mean?</a:t>
            </a:r>
            <a:endParaRPr lang="en-US" b="1" dirty="0"/>
          </a:p>
        </p:txBody>
      </p:sp>
    </p:spTree>
    <p:extLst>
      <p:ext uri="{BB962C8B-B14F-4D97-AF65-F5344CB8AC3E}">
        <p14:creationId xmlns:p14="http://schemas.microsoft.com/office/powerpoint/2010/main" xmlns="" val="2011563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853440"/>
            <a:ext cx="11582400" cy="5710906"/>
          </a:xfrm>
        </p:spPr>
        <p:txBody>
          <a:bodyPr>
            <a:noAutofit/>
          </a:bodyPr>
          <a:lstStyle/>
          <a:p>
            <a:pPr>
              <a:buFont typeface="Wingdings" panose="05000000000000000000" pitchFamily="2" charset="2"/>
              <a:buChar char="§"/>
            </a:pPr>
            <a:r>
              <a:rPr lang="en-US" sz="2000" dirty="0" smtClean="0"/>
              <a:t>How do you call methods from an object?</a:t>
            </a:r>
          </a:p>
          <a:p>
            <a:pPr>
              <a:buFont typeface="Wingdings" panose="05000000000000000000" pitchFamily="2" charset="2"/>
              <a:buChar char="§"/>
            </a:pPr>
            <a:r>
              <a:rPr lang="en-US" sz="2000" dirty="0" smtClean="0"/>
              <a:t>There are two broad ways of doing it :-</a:t>
            </a:r>
          </a:p>
          <a:p>
            <a:pPr lvl="1">
              <a:buFont typeface="Wingdings" panose="05000000000000000000" pitchFamily="2" charset="2"/>
              <a:buChar char="ü"/>
            </a:pPr>
            <a:r>
              <a:rPr lang="en-US" dirty="0"/>
              <a:t> </a:t>
            </a:r>
            <a:r>
              <a:rPr lang="en-US" dirty="0" smtClean="0"/>
              <a:t>Call the method from the instance.</a:t>
            </a:r>
          </a:p>
          <a:p>
            <a:pPr lvl="1">
              <a:buFont typeface="Wingdings" panose="05000000000000000000" pitchFamily="2" charset="2"/>
              <a:buChar char="ü"/>
            </a:pPr>
            <a:r>
              <a:rPr lang="en-US" dirty="0" smtClean="0"/>
              <a:t>Call the method from inside the class itself.</a:t>
            </a:r>
          </a:p>
          <a:p>
            <a:pPr>
              <a:buFont typeface="Wingdings" panose="05000000000000000000" pitchFamily="2" charset="2"/>
              <a:buChar char="§"/>
            </a:pPr>
            <a:r>
              <a:rPr lang="en-US" sz="2000" dirty="0" smtClean="0"/>
              <a:t>Accordingly there are two ways of calling methods :-</a:t>
            </a:r>
          </a:p>
          <a:p>
            <a:pPr lvl="1">
              <a:buFont typeface="Wingdings" panose="05000000000000000000" pitchFamily="2" charset="2"/>
              <a:buChar char="ü"/>
            </a:pPr>
            <a:r>
              <a:rPr lang="en-US" dirty="0" smtClean="0"/>
              <a:t>Bound method calls.</a:t>
            </a:r>
          </a:p>
          <a:p>
            <a:pPr lvl="1">
              <a:buFont typeface="Wingdings" panose="05000000000000000000" pitchFamily="2" charset="2"/>
              <a:buChar char="ü"/>
            </a:pPr>
            <a:r>
              <a:rPr lang="en-US" dirty="0" smtClean="0"/>
              <a:t>Unbound method calls.</a:t>
            </a:r>
            <a:endParaRPr lang="en-US" dirty="0"/>
          </a:p>
          <a:p>
            <a:pPr marL="0" indent="0">
              <a:buNone/>
            </a:pPr>
            <a:r>
              <a:rPr lang="en-US" sz="2000" b="1" u="sng" dirty="0"/>
              <a:t>Bound method (instance call): </a:t>
            </a:r>
            <a:r>
              <a:rPr lang="en-US" sz="2000" dirty="0"/>
              <a:t>To call the method we must provide an instance object explicitly as the first argument. In other words, a bound method object is a kind of object that remembers the self instance and the referenced function. So, a bound method may be called as a simple function without an instance later. Python automatically packages the instance with the function in the bound method object, so we don't need to pass an instance to </a:t>
            </a:r>
            <a:r>
              <a:rPr lang="en-US" sz="2000" dirty="0" smtClean="0"/>
              <a:t>call </a:t>
            </a:r>
            <a:r>
              <a:rPr lang="en-US" sz="2000" dirty="0"/>
              <a:t>the method. In other words, when calling a bound method object, Python provides an instance for us automatically-the instance used to create the bound method object. This means that bound method objects are usually interchangeable with simple function objects, and makes them especially useful for </a:t>
            </a:r>
            <a:r>
              <a:rPr lang="en-US" sz="2000" dirty="0" smtClean="0"/>
              <a:t>interfaces </a:t>
            </a:r>
            <a:r>
              <a:rPr lang="en-US" sz="2000" dirty="0"/>
              <a:t>originally written for functions such as Callback functions</a:t>
            </a:r>
            <a:r>
              <a:rPr lang="en-US" sz="2000" dirty="0" smtClean="0"/>
              <a:t>.</a:t>
            </a:r>
          </a:p>
        </p:txBody>
      </p:sp>
      <p:sp>
        <p:nvSpPr>
          <p:cNvPr id="9" name="Title 1"/>
          <p:cNvSpPr>
            <a:spLocks noGrp="1"/>
          </p:cNvSpPr>
          <p:nvPr>
            <p:ph type="title"/>
          </p:nvPr>
        </p:nvSpPr>
        <p:spPr>
          <a:xfrm>
            <a:off x="71834" y="91451"/>
            <a:ext cx="7086612" cy="431064"/>
          </a:xfrm>
        </p:spPr>
        <p:txBody>
          <a:bodyPr>
            <a:noAutofit/>
          </a:bodyPr>
          <a:lstStyle/>
          <a:p>
            <a:r>
              <a:rPr lang="en-US" sz="3600" b="1" dirty="0" smtClean="0">
                <a:solidFill>
                  <a:srgbClr val="FFC000"/>
                </a:solidFill>
              </a:rPr>
              <a:t>Bound &amp; Unbound Method Calls</a:t>
            </a:r>
            <a:endParaRPr lang="en-US" sz="3600" b="1" dirty="0">
              <a:solidFill>
                <a:srgbClr val="FFC000"/>
              </a:solidFill>
            </a:endParaRPr>
          </a:p>
        </p:txBody>
      </p:sp>
    </p:spTree>
    <p:extLst>
      <p:ext uri="{BB962C8B-B14F-4D97-AF65-F5344CB8AC3E}">
        <p14:creationId xmlns:p14="http://schemas.microsoft.com/office/powerpoint/2010/main" xmlns="" val="3975726937"/>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igin">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6918</TotalTime>
  <Words>4767</Words>
  <Application>Microsoft Office PowerPoint</Application>
  <PresentationFormat>Custom</PresentationFormat>
  <Paragraphs>647</Paragraphs>
  <Slides>53</Slides>
  <Notes>2</Notes>
  <HiddenSlides>0</HiddenSlides>
  <MMClips>0</MMClips>
  <ScaleCrop>false</ScaleCrop>
  <HeadingPairs>
    <vt:vector size="4" baseType="variant">
      <vt:variant>
        <vt:lpstr>Theme</vt:lpstr>
      </vt:variant>
      <vt:variant>
        <vt:i4>2</vt:i4>
      </vt:variant>
      <vt:variant>
        <vt:lpstr>Slide Titles</vt:lpstr>
      </vt:variant>
      <vt:variant>
        <vt:i4>53</vt:i4>
      </vt:variant>
    </vt:vector>
  </HeadingPairs>
  <TitlesOfParts>
    <vt:vector size="55" baseType="lpstr">
      <vt:lpstr>Office Theme</vt:lpstr>
      <vt:lpstr>Origin</vt:lpstr>
      <vt:lpstr>Slide 1</vt:lpstr>
      <vt:lpstr>Classes &amp; Objects</vt:lpstr>
      <vt:lpstr>What are classes ?</vt:lpstr>
      <vt:lpstr>Objects &amp; Instances</vt:lpstr>
      <vt:lpstr>Objects &amp; Instances</vt:lpstr>
      <vt:lpstr>Creating classes and objects</vt:lpstr>
      <vt:lpstr>Creating classes and objects</vt:lpstr>
      <vt:lpstr>Creating classes and objects</vt:lpstr>
      <vt:lpstr>Bound &amp; Unbound Method Calls</vt:lpstr>
      <vt:lpstr>Bound &amp; Unbound Method Calls</vt:lpstr>
      <vt:lpstr>Initializing attributes</vt:lpstr>
      <vt:lpstr>Initializing attributes</vt:lpstr>
      <vt:lpstr>Initializing attributes</vt:lpstr>
      <vt:lpstr>Class &amp; Instance Attributes</vt:lpstr>
      <vt:lpstr>Class &amp; Instance attributes</vt:lpstr>
      <vt:lpstr>Class &amp; Instance attributes</vt:lpstr>
      <vt:lpstr>Class &amp; instance variables Co-Inhabitation</vt:lpstr>
      <vt:lpstr>Class &amp; Instance variables Co-Inhabitation</vt:lpstr>
      <vt:lpstr>Class : Inheritance</vt:lpstr>
      <vt:lpstr>Class : Inheritance</vt:lpstr>
      <vt:lpstr>Class : Inheritance</vt:lpstr>
      <vt:lpstr>Class : Inheritance</vt:lpstr>
      <vt:lpstr>Class : Inheritance</vt:lpstr>
      <vt:lpstr>Class : Inheritance</vt:lpstr>
      <vt:lpstr>Class : inheritance</vt:lpstr>
      <vt:lpstr>Class : inheritance</vt:lpstr>
      <vt:lpstr>Class : Inheritance</vt:lpstr>
      <vt:lpstr>Class : Inheritance</vt:lpstr>
      <vt:lpstr>Class : inheritance</vt:lpstr>
      <vt:lpstr>Class : Multiple Inheritance</vt:lpstr>
      <vt:lpstr>Class : Inheritance Functions</vt:lpstr>
      <vt:lpstr>Class : Multiple inheritance &amp; MRO</vt:lpstr>
      <vt:lpstr>Class : Multiple inheritance &amp; MRO</vt:lpstr>
      <vt:lpstr>Class : Multiple inheritance &amp; MRO</vt:lpstr>
      <vt:lpstr>Class : Multiple inheritance &amp; MRO</vt:lpstr>
      <vt:lpstr>Class : POLYMORPHISM</vt:lpstr>
      <vt:lpstr>Class : POLYMORPHISM</vt:lpstr>
      <vt:lpstr>Class : POLYMORPHISM</vt:lpstr>
      <vt:lpstr>Class : POLYMORPHISM With Class Methods</vt:lpstr>
      <vt:lpstr>Class : POLYMORPHISM WITH FUNCTIONS</vt:lpstr>
      <vt:lpstr>Class : COMPOSITION</vt:lpstr>
      <vt:lpstr>Class : COMPOSITION</vt:lpstr>
      <vt:lpstr>Class : COMPOSITION</vt:lpstr>
      <vt:lpstr>Class : COMPOSITION</vt:lpstr>
      <vt:lpstr>Class : SPECIAL METHODS</vt:lpstr>
      <vt:lpstr>Class : SPECIAL METHODS</vt:lpstr>
      <vt:lpstr>Class : SPECIAL METHODS</vt:lpstr>
      <vt:lpstr>Class : SPECIAL METHODS</vt:lpstr>
      <vt:lpstr>Slide 49</vt:lpstr>
      <vt:lpstr>Slide 50</vt:lpstr>
      <vt:lpstr>Slide 51</vt:lpstr>
      <vt:lpstr>Slide 52</vt:lpstr>
      <vt:lpstr>Slide 53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 Reddy Gurrala</dc:creator>
  <cp:lastModifiedBy>diptarko</cp:lastModifiedBy>
  <cp:revision>516</cp:revision>
  <dcterms:created xsi:type="dcterms:W3CDTF">2019-10-28T09:36:33Z</dcterms:created>
  <dcterms:modified xsi:type="dcterms:W3CDTF">2021-01-07T04:26:27Z</dcterms:modified>
</cp:coreProperties>
</file>