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Lst>
  <p:sldSz cy="6858000" cx="12192000"/>
  <p:notesSz cx="6858000" cy="9144000"/>
  <p:embeddedFontLst>
    <p:embeddedFont>
      <p:font typeface="Garamond"/>
      <p:regular r:id="rId91"/>
      <p:bold r:id="rId92"/>
      <p:italic r:id="rId93"/>
      <p:boldItalic r:id="rId94"/>
    </p:embeddedFont>
    <p:embeddedFont>
      <p:font typeface="Nunito"/>
      <p:regular r:id="rId95"/>
      <p:bold r:id="rId96"/>
      <p:italic r:id="rId97"/>
      <p:boldItalic r:id="rId98"/>
    </p:embeddedFont>
    <p:embeddedFont>
      <p:font typeface="Century Schoolbook"/>
      <p:regular r:id="rId99"/>
      <p:bold r:id="rId100"/>
      <p:italic r:id="rId101"/>
      <p:boldItalic r:id="rId102"/>
    </p:embeddedFont>
    <p:embeddedFont>
      <p:font typeface="Helvetica Neue"/>
      <p:regular r:id="rId103"/>
      <p:bold r:id="rId104"/>
      <p:italic r:id="rId105"/>
      <p:boldItalic r:id="rId106"/>
    </p:embeddedFont>
    <p:embeddedFont>
      <p:font typeface="Arial Black"/>
      <p:regular r:id="rId107"/>
    </p:embeddedFont>
    <p:embeddedFont>
      <p:font typeface="Roboto Mono"/>
      <p:regular r:id="rId108"/>
      <p:bold r:id="rId109"/>
      <p:italic r:id="rId110"/>
      <p:boldItalic r:id="rId111"/>
    </p:embeddedFont>
    <p:embeddedFont>
      <p:font typeface="Gill Sans"/>
      <p:regular r:id="rId112"/>
      <p:bold r:id="rId1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14" roundtripDataSignature="AMtx7mggeOh9J9j5IvzqQbvaiV/9fsBQ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EFD03A-D9C2-41AD-8B52-EC32340C3263}">
  <a:tblStyle styleId="{BCEFD03A-D9C2-41AD-8B52-EC32340C3263}"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0A815B5-37C5-4563-9959-080AA55A348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font" Target="fonts/ArialBlack-regular.fntdata"/><Relationship Id="rId106" Type="http://schemas.openxmlformats.org/officeDocument/2006/relationships/font" Target="fonts/HelveticaNeue-boldItalic.fntdata"/><Relationship Id="rId105" Type="http://schemas.openxmlformats.org/officeDocument/2006/relationships/font" Target="fonts/HelveticaNeue-italic.fntdata"/><Relationship Id="rId104" Type="http://schemas.openxmlformats.org/officeDocument/2006/relationships/font" Target="fonts/HelveticaNeue-bold.fntdata"/><Relationship Id="rId109" Type="http://schemas.openxmlformats.org/officeDocument/2006/relationships/font" Target="fonts/RobotoMono-bold.fntdata"/><Relationship Id="rId108" Type="http://schemas.openxmlformats.org/officeDocument/2006/relationships/font" Target="fonts/RobotoMono-regular.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font" Target="fonts/HelveticaNeue-regular.fntdata"/><Relationship Id="rId102" Type="http://schemas.openxmlformats.org/officeDocument/2006/relationships/font" Target="fonts/CenturySchoolbook-boldItalic.fntdata"/><Relationship Id="rId101" Type="http://schemas.openxmlformats.org/officeDocument/2006/relationships/font" Target="fonts/CenturySchoolbook-italic.fntdata"/><Relationship Id="rId100" Type="http://schemas.openxmlformats.org/officeDocument/2006/relationships/font" Target="fonts/CenturySchoolbook-bold.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Nunito-regular.fntdata"/><Relationship Id="rId94" Type="http://schemas.openxmlformats.org/officeDocument/2006/relationships/font" Target="fonts/Garamond-boldItalic.fntdata"/><Relationship Id="rId97" Type="http://schemas.openxmlformats.org/officeDocument/2006/relationships/font" Target="fonts/Nunito-italic.fntdata"/><Relationship Id="rId96" Type="http://schemas.openxmlformats.org/officeDocument/2006/relationships/font" Target="fonts/Nunito-bold.fntdata"/><Relationship Id="rId11" Type="http://schemas.openxmlformats.org/officeDocument/2006/relationships/slide" Target="slides/slide4.xml"/><Relationship Id="rId99" Type="http://schemas.openxmlformats.org/officeDocument/2006/relationships/font" Target="fonts/CenturySchoolbook-regular.fntdata"/><Relationship Id="rId10" Type="http://schemas.openxmlformats.org/officeDocument/2006/relationships/slide" Target="slides/slide3.xml"/><Relationship Id="rId98" Type="http://schemas.openxmlformats.org/officeDocument/2006/relationships/font" Target="fonts/Nunito-bold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font" Target="fonts/Garamond-regular.fntdata"/><Relationship Id="rId90" Type="http://schemas.openxmlformats.org/officeDocument/2006/relationships/slide" Target="slides/slide83.xml"/><Relationship Id="rId93" Type="http://schemas.openxmlformats.org/officeDocument/2006/relationships/font" Target="fonts/Garamond-italic.fntdata"/><Relationship Id="rId92" Type="http://schemas.openxmlformats.org/officeDocument/2006/relationships/font" Target="fonts/Garamond-bold.fntdata"/><Relationship Id="rId15" Type="http://schemas.openxmlformats.org/officeDocument/2006/relationships/slide" Target="slides/slide8.xml"/><Relationship Id="rId110" Type="http://schemas.openxmlformats.org/officeDocument/2006/relationships/font" Target="fonts/RobotoMono-italic.fnt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customschemas.google.com/relationships/presentationmetadata" Target="metadata"/><Relationship Id="rId18" Type="http://schemas.openxmlformats.org/officeDocument/2006/relationships/slide" Target="slides/slide11.xml"/><Relationship Id="rId113" Type="http://schemas.openxmlformats.org/officeDocument/2006/relationships/font" Target="fonts/GillSans-bold.fntdata"/><Relationship Id="rId112" Type="http://schemas.openxmlformats.org/officeDocument/2006/relationships/font" Target="fonts/GillSans-regular.fntdata"/><Relationship Id="rId111" Type="http://schemas.openxmlformats.org/officeDocument/2006/relationships/font" Target="fonts/RobotoMono-boldItalic.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about Miles</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Objects are instances of classes which follow certain rules.</a:t>
            </a:r>
            <a:endParaRPr/>
          </a:p>
          <a:p>
            <a:pPr indent="0" lvl="0" marL="0" rtl="0" algn="l">
              <a:spcBef>
                <a:spcPts val="0"/>
              </a:spcBef>
              <a:spcAft>
                <a:spcPts val="0"/>
              </a:spcAft>
              <a:buNone/>
            </a:pPr>
            <a:r>
              <a:t/>
            </a:r>
            <a:endParaRPr/>
          </a:p>
        </p:txBody>
      </p:sp>
      <p:sp>
        <p:nvSpPr>
          <p:cNvPr id="275" name="Google Shape;27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Objects are instances of classes which follow certain rules.</a:t>
            </a:r>
            <a:endParaRPr/>
          </a:p>
          <a:p>
            <a:pPr indent="0" lvl="0" marL="0" rtl="0" algn="l">
              <a:spcBef>
                <a:spcPts val="0"/>
              </a:spcBef>
              <a:spcAft>
                <a:spcPts val="0"/>
              </a:spcAft>
              <a:buNone/>
            </a:pPr>
            <a:r>
              <a:t/>
            </a:r>
            <a:endParaRPr/>
          </a:p>
        </p:txBody>
      </p:sp>
      <p:sp>
        <p:nvSpPr>
          <p:cNvPr id="285" name="Google Shape;28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0f399f90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0f399f90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290f399f90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0f399f90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90f399f90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290f399f901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6bf25bea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a6bf25bea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2a6bf25bea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6bf25bea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6bf25bea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a6bf25beaa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bdaf1a144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bdaf1a144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bdaf1a144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7379ea8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7379ea81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c7379ea81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bdaf1a144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bdaf1a144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2bdaf1a144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daf1a144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bdaf1a144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2bdaf1a1446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7379ea81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c7379ea81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2c7379ea81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a6bf25bea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a6bf25bea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2a6bf25beaa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6bf25bea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a6bf25beaa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2a6bf25beaa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bdaf1a1446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bdaf1a1446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2bdaf1a1446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be1a5fe8a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be1a5fe8a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be1a5fe8a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c7379ea814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c7379ea814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2c7379ea814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198" name="Google Shape;19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b8309c862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b8309c862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2b8309c862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b8309c862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b8309c862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2b8309c862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a5dca1f99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a5dca1f99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g2a5dca1f99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a5dca1f99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a5dca1f99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2a5dca1f99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213" name="Google Shape;2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Let's assume, we are passing a list to a function. We expect that the function is not changing this list. First let's have a look at a function which has no side effects. As a new list is assigned to the parameter list in func1(), a new memory location is created for list and list becomes a local variable.</a:t>
            </a:r>
            <a:r>
              <a:rPr lang="en-US"/>
              <a:t>&gt;&gt;&gt; def func1(list): ... print list ... list = [47,11] ... print list ... &gt;&gt;&gt; fib = [0,1,1,2,3,5,8] &gt;&gt;&gt; func1(fib) [0, 1, 1, 2, 3, 5, 8] [47, 11] &gt;&gt;&gt; print fib [0, 1, 1, 2, 3, 5, 8] &gt;&gt;&gt; </a:t>
            </a:r>
            <a:r>
              <a:rPr b="0" i="0" lang="en-US" sz="1200">
                <a:solidFill>
                  <a:schemeClr val="dk1"/>
                </a:solidFill>
                <a:latin typeface="Calibri"/>
                <a:ea typeface="Calibri"/>
                <a:cs typeface="Calibri"/>
                <a:sym typeface="Calibri"/>
              </a:rPr>
              <a:t>This changes drastically, if we include something in the list by using +=. To show this, we have a different function func2() in the following example:</a:t>
            </a:r>
            <a:r>
              <a:rPr lang="en-US"/>
              <a:t>&gt;&gt;&gt; def func2(list): ... print list ... list += [47,11] ... print list ... &gt;&gt;&gt; fib = [0,1,1,2,3,5,8] &gt;&gt;&gt; func2(fib) [0, 1, 1, 2, 3, 5, 8] [0, 1, 1, 2, 3, 5, 8, 47, 11] &gt;&gt;&gt; print fib [0, 1, 1, 2, 3, 5, 8, 47, 11] &gt;&gt;&gt; </a:t>
            </a:r>
            <a:endParaRPr/>
          </a:p>
        </p:txBody>
      </p:sp>
      <p:sp>
        <p:nvSpPr>
          <p:cNvPr id="565" name="Google Shape;565;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c855e7aa8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c855e7aa8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g2c855e7aa8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c855e7aa8b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c855e7aa8b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g2c855e7aa8b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bf5160f73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bf5160f73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g2bf5160f73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222" name="Google Shape;22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0" name="Google Shape;680;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4" name="Google Shape;734;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1" name="Google Shape;74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8" name="Google Shape;74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4a4fde303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4a4fde303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g24a4fde303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b965a9ca74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b965a9ca74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g2b965a9ca74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Objects are instances of classes which follow certain rules.</a:t>
            </a:r>
            <a:endParaRPr/>
          </a:p>
          <a:p>
            <a:pPr indent="0" lvl="0" marL="0" rtl="0" algn="l">
              <a:spcBef>
                <a:spcPts val="0"/>
              </a:spcBef>
              <a:spcAft>
                <a:spcPts val="0"/>
              </a:spcAft>
              <a:buNone/>
            </a:pPr>
            <a:r>
              <a:t/>
            </a:r>
            <a:endParaRPr/>
          </a:p>
        </p:txBody>
      </p:sp>
      <p:sp>
        <p:nvSpPr>
          <p:cNvPr id="267" name="Google Shape;26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6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7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7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x" tx="0" sx="35000" ty="0" sy="40000"/>
        </a:blipFill>
      </p:bgPr>
    </p:bg>
    <p:spTree>
      <p:nvGrpSpPr>
        <p:cNvPr id="94" name="Shape 94"/>
        <p:cNvGrpSpPr/>
        <p:nvPr/>
      </p:nvGrpSpPr>
      <p:grpSpPr>
        <a:xfrm>
          <a:off x="0" y="0"/>
          <a:ext cx="0" cy="0"/>
          <a:chOff x="0" y="0"/>
          <a:chExt cx="0" cy="0"/>
        </a:xfrm>
      </p:grpSpPr>
      <p:sp>
        <p:nvSpPr>
          <p:cNvPr id="95" name="Google Shape;95;p74"/>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3200"/>
              <a:buFont typeface="Bookman Old Style"/>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74"/>
          <p:cNvSpPr txBox="1"/>
          <p:nvPr>
            <p:ph idx="1" type="subTitle"/>
          </p:nvPr>
        </p:nvSpPr>
        <p:spPr>
          <a:xfrm>
            <a:off x="1625600" y="5124450"/>
            <a:ext cx="9144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lt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97" name="Google Shape;97;p74"/>
          <p:cNvSpPr/>
          <p:nvPr/>
        </p:nvSpPr>
        <p:spPr>
          <a:xfrm>
            <a:off x="1206500" y="3648075"/>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8" name="Google Shape;98;p74"/>
          <p:cNvSpPr/>
          <p:nvPr/>
        </p:nvSpPr>
        <p:spPr>
          <a:xfrm>
            <a:off x="1219200" y="5048250"/>
            <a:ext cx="97536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 name="Google Shape;99;p74"/>
          <p:cNvSpPr/>
          <p:nvPr/>
        </p:nvSpPr>
        <p:spPr>
          <a:xfrm>
            <a:off x="1206500" y="3648075"/>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74"/>
          <p:cNvSpPr/>
          <p:nvPr/>
        </p:nvSpPr>
        <p:spPr>
          <a:xfrm>
            <a:off x="1219200" y="5048250"/>
            <a:ext cx="3048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7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7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sz="1600"/>
          </a:p>
        </p:txBody>
      </p:sp>
    </p:spTree>
  </p:cSld>
  <p:clrMapOvr>
    <a:masterClrMapping/>
  </p:clrMapOvr>
  <p:extLst>
    <p:ext uri="{DCECCB84-F9BA-43D5-87BE-67443E8EF086}">
      <p15:sldGuideLst>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7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75"/>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600">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75"/>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sz="1600">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sz="1600">
                <a:solidFill>
                  <a:srgbClr val="002060"/>
                </a:solidFill>
                <a:latin typeface="Bookman Old Style"/>
                <a:ea typeface="Bookman Old Style"/>
                <a:cs typeface="Bookman Old Style"/>
                <a:sym typeface="Bookman Old Style"/>
              </a:defRPr>
            </a:lvl1pPr>
            <a:lvl2pPr indent="0" lvl="1" marL="0" algn="l">
              <a:spcBef>
                <a:spcPts val="0"/>
              </a:spcBef>
              <a:buNone/>
              <a:defRPr b="0" sz="1600">
                <a:solidFill>
                  <a:srgbClr val="002060"/>
                </a:solidFill>
                <a:latin typeface="Bookman Old Style"/>
                <a:ea typeface="Bookman Old Style"/>
                <a:cs typeface="Bookman Old Style"/>
                <a:sym typeface="Bookman Old Style"/>
              </a:defRPr>
            </a:lvl2pPr>
            <a:lvl3pPr indent="0" lvl="2" marL="0" algn="l">
              <a:spcBef>
                <a:spcPts val="0"/>
              </a:spcBef>
              <a:buNone/>
              <a:defRPr b="0" sz="1600">
                <a:solidFill>
                  <a:srgbClr val="002060"/>
                </a:solidFill>
                <a:latin typeface="Bookman Old Style"/>
                <a:ea typeface="Bookman Old Style"/>
                <a:cs typeface="Bookman Old Style"/>
                <a:sym typeface="Bookman Old Style"/>
              </a:defRPr>
            </a:lvl3pPr>
            <a:lvl4pPr indent="0" lvl="3" marL="0" algn="l">
              <a:spcBef>
                <a:spcPts val="0"/>
              </a:spcBef>
              <a:buNone/>
              <a:defRPr b="0" sz="1600">
                <a:solidFill>
                  <a:srgbClr val="002060"/>
                </a:solidFill>
                <a:latin typeface="Bookman Old Style"/>
                <a:ea typeface="Bookman Old Style"/>
                <a:cs typeface="Bookman Old Style"/>
                <a:sym typeface="Bookman Old Style"/>
              </a:defRPr>
            </a:lvl4pPr>
            <a:lvl5pPr indent="0" lvl="4" marL="0" algn="l">
              <a:spcBef>
                <a:spcPts val="0"/>
              </a:spcBef>
              <a:buNone/>
              <a:defRPr b="0" sz="1600">
                <a:solidFill>
                  <a:srgbClr val="002060"/>
                </a:solidFill>
                <a:latin typeface="Bookman Old Style"/>
                <a:ea typeface="Bookman Old Style"/>
                <a:cs typeface="Bookman Old Style"/>
                <a:sym typeface="Bookman Old Style"/>
              </a:defRPr>
            </a:lvl5pPr>
            <a:lvl6pPr indent="0" lvl="5" marL="0" algn="l">
              <a:spcBef>
                <a:spcPts val="0"/>
              </a:spcBef>
              <a:buNone/>
              <a:defRPr b="0" sz="1600">
                <a:solidFill>
                  <a:srgbClr val="002060"/>
                </a:solidFill>
                <a:latin typeface="Bookman Old Style"/>
                <a:ea typeface="Bookman Old Style"/>
                <a:cs typeface="Bookman Old Style"/>
                <a:sym typeface="Bookman Old Style"/>
              </a:defRPr>
            </a:lvl6pPr>
            <a:lvl7pPr indent="0" lvl="6" marL="0" algn="l">
              <a:spcBef>
                <a:spcPts val="0"/>
              </a:spcBef>
              <a:buNone/>
              <a:defRPr b="0" sz="1600">
                <a:solidFill>
                  <a:srgbClr val="002060"/>
                </a:solidFill>
                <a:latin typeface="Bookman Old Style"/>
                <a:ea typeface="Bookman Old Style"/>
                <a:cs typeface="Bookman Old Style"/>
                <a:sym typeface="Bookman Old Style"/>
              </a:defRPr>
            </a:lvl7pPr>
            <a:lvl8pPr indent="0" lvl="7" marL="0" algn="l">
              <a:spcBef>
                <a:spcPts val="0"/>
              </a:spcBef>
              <a:buNone/>
              <a:defRPr b="0" sz="1600">
                <a:solidFill>
                  <a:srgbClr val="002060"/>
                </a:solidFill>
                <a:latin typeface="Bookman Old Style"/>
                <a:ea typeface="Bookman Old Style"/>
                <a:cs typeface="Bookman Old Style"/>
                <a:sym typeface="Bookman Old Style"/>
              </a:defRPr>
            </a:lvl8pPr>
            <a:lvl9pPr indent="0" lvl="8" marL="0" algn="l">
              <a:spcBef>
                <a:spcPts val="0"/>
              </a:spcBef>
              <a:buNone/>
              <a:defRPr b="0" sz="1600">
                <a:solidFill>
                  <a:srgbClr val="002060"/>
                </a:solidFill>
                <a:latin typeface="Bookman Old Style"/>
                <a:ea typeface="Bookman Old Style"/>
                <a:cs typeface="Bookman Old Style"/>
                <a:sym typeface="Bookman Old Style"/>
              </a:defRPr>
            </a:lvl9pPr>
          </a:lstStyle>
          <a:p>
            <a:pPr indent="0" lvl="0" marL="0" rtl="0" algn="l">
              <a:spcBef>
                <a:spcPts val="0"/>
              </a:spcBef>
              <a:spcAft>
                <a:spcPts val="0"/>
              </a:spcAft>
              <a:buNone/>
            </a:pPr>
            <a:fld id="{00000000-1234-1234-1234-123412341234}" type="slidenum">
              <a:rPr lang="en-US"/>
              <a:t>‹#›</a:t>
            </a:fld>
            <a:endParaRPr/>
          </a:p>
        </p:txBody>
      </p:sp>
      <p:sp>
        <p:nvSpPr>
          <p:cNvPr id="109" name="Google Shape;109;p75"/>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0" name="Shape 110"/>
        <p:cNvGrpSpPr/>
        <p:nvPr/>
      </p:nvGrpSpPr>
      <p:grpSpPr>
        <a:xfrm>
          <a:off x="0" y="0"/>
          <a:ext cx="0" cy="0"/>
          <a:chOff x="0" y="0"/>
          <a:chExt cx="0" cy="0"/>
        </a:xfrm>
      </p:grpSpPr>
      <p:sp>
        <p:nvSpPr>
          <p:cNvPr id="111" name="Google Shape;111;p76"/>
          <p:cNvSpPr txBox="1"/>
          <p:nvPr>
            <p:ph type="title"/>
          </p:nvPr>
        </p:nvSpPr>
        <p:spPr>
          <a:xfrm>
            <a:off x="1625600" y="2971800"/>
            <a:ext cx="9144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76"/>
          <p:cNvSpPr txBox="1"/>
          <p:nvPr>
            <p:ph idx="1" type="body"/>
          </p:nvPr>
        </p:nvSpPr>
        <p:spPr>
          <a:xfrm>
            <a:off x="1727200" y="4267200"/>
            <a:ext cx="90424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13" name="Google Shape;113;p76"/>
          <p:cNvSpPr/>
          <p:nvPr/>
        </p:nvSpPr>
        <p:spPr>
          <a:xfrm>
            <a:off x="1219200" y="2819400"/>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4" name="Google Shape;114;p76"/>
          <p:cNvSpPr/>
          <p:nvPr/>
        </p:nvSpPr>
        <p:spPr>
          <a:xfrm>
            <a:off x="1219200" y="2819400"/>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5" name="Google Shape;115;p7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7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7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sz="1600">
                <a:solidFill>
                  <a:srgbClr val="002060"/>
                </a:solidFill>
                <a:latin typeface="Bookman Old Style"/>
                <a:ea typeface="Bookman Old Style"/>
                <a:cs typeface="Bookman Old Style"/>
                <a:sym typeface="Bookman Old Style"/>
              </a:defRPr>
            </a:lvl1pPr>
            <a:lvl2pPr indent="0" lvl="1" marL="0" algn="l">
              <a:spcBef>
                <a:spcPts val="0"/>
              </a:spcBef>
              <a:buNone/>
              <a:defRPr b="0" sz="1600">
                <a:solidFill>
                  <a:srgbClr val="002060"/>
                </a:solidFill>
                <a:latin typeface="Bookman Old Style"/>
                <a:ea typeface="Bookman Old Style"/>
                <a:cs typeface="Bookman Old Style"/>
                <a:sym typeface="Bookman Old Style"/>
              </a:defRPr>
            </a:lvl2pPr>
            <a:lvl3pPr indent="0" lvl="2" marL="0" algn="l">
              <a:spcBef>
                <a:spcPts val="0"/>
              </a:spcBef>
              <a:buNone/>
              <a:defRPr b="0" sz="1600">
                <a:solidFill>
                  <a:srgbClr val="002060"/>
                </a:solidFill>
                <a:latin typeface="Bookman Old Style"/>
                <a:ea typeface="Bookman Old Style"/>
                <a:cs typeface="Bookman Old Style"/>
                <a:sym typeface="Bookman Old Style"/>
              </a:defRPr>
            </a:lvl3pPr>
            <a:lvl4pPr indent="0" lvl="3" marL="0" algn="l">
              <a:spcBef>
                <a:spcPts val="0"/>
              </a:spcBef>
              <a:buNone/>
              <a:defRPr b="0" sz="1600">
                <a:solidFill>
                  <a:srgbClr val="002060"/>
                </a:solidFill>
                <a:latin typeface="Bookman Old Style"/>
                <a:ea typeface="Bookman Old Style"/>
                <a:cs typeface="Bookman Old Style"/>
                <a:sym typeface="Bookman Old Style"/>
              </a:defRPr>
            </a:lvl4pPr>
            <a:lvl5pPr indent="0" lvl="4" marL="0" algn="l">
              <a:spcBef>
                <a:spcPts val="0"/>
              </a:spcBef>
              <a:buNone/>
              <a:defRPr b="0" sz="1600">
                <a:solidFill>
                  <a:srgbClr val="002060"/>
                </a:solidFill>
                <a:latin typeface="Bookman Old Style"/>
                <a:ea typeface="Bookman Old Style"/>
                <a:cs typeface="Bookman Old Style"/>
                <a:sym typeface="Bookman Old Style"/>
              </a:defRPr>
            </a:lvl5pPr>
            <a:lvl6pPr indent="0" lvl="5" marL="0" algn="l">
              <a:spcBef>
                <a:spcPts val="0"/>
              </a:spcBef>
              <a:buNone/>
              <a:defRPr b="0" sz="1600">
                <a:solidFill>
                  <a:srgbClr val="002060"/>
                </a:solidFill>
                <a:latin typeface="Bookman Old Style"/>
                <a:ea typeface="Bookman Old Style"/>
                <a:cs typeface="Bookman Old Style"/>
                <a:sym typeface="Bookman Old Style"/>
              </a:defRPr>
            </a:lvl6pPr>
            <a:lvl7pPr indent="0" lvl="6" marL="0" algn="l">
              <a:spcBef>
                <a:spcPts val="0"/>
              </a:spcBef>
              <a:buNone/>
              <a:defRPr b="0" sz="1600">
                <a:solidFill>
                  <a:srgbClr val="002060"/>
                </a:solidFill>
                <a:latin typeface="Bookman Old Style"/>
                <a:ea typeface="Bookman Old Style"/>
                <a:cs typeface="Bookman Old Style"/>
                <a:sym typeface="Bookman Old Style"/>
              </a:defRPr>
            </a:lvl7pPr>
            <a:lvl8pPr indent="0" lvl="7" marL="0" algn="l">
              <a:spcBef>
                <a:spcPts val="0"/>
              </a:spcBef>
              <a:buNone/>
              <a:defRPr b="0" sz="1600">
                <a:solidFill>
                  <a:srgbClr val="002060"/>
                </a:solidFill>
                <a:latin typeface="Bookman Old Style"/>
                <a:ea typeface="Bookman Old Style"/>
                <a:cs typeface="Bookman Old Style"/>
                <a:sym typeface="Bookman Old Style"/>
              </a:defRPr>
            </a:lvl8pPr>
            <a:lvl9pPr indent="0" lvl="8" marL="0" algn="l">
              <a:spcBef>
                <a:spcPts val="0"/>
              </a:spcBef>
              <a:buNone/>
              <a:defRPr b="0" sz="1600">
                <a:solidFill>
                  <a:srgbClr val="002060"/>
                </a:solidFill>
                <a:latin typeface="Bookman Old Style"/>
                <a:ea typeface="Bookman Old Style"/>
                <a:cs typeface="Bookman Old Style"/>
                <a:sym typeface="Bookman Old Styl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77"/>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7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7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77"/>
          <p:cNvSpPr txBox="1"/>
          <p:nvPr>
            <p:ph idx="1" type="body"/>
          </p:nvPr>
        </p:nvSpPr>
        <p:spPr>
          <a:xfrm>
            <a:off x="609600" y="1219200"/>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4" name="Google Shape;124;p77"/>
          <p:cNvSpPr txBox="1"/>
          <p:nvPr>
            <p:ph idx="2" type="body"/>
          </p:nvPr>
        </p:nvSpPr>
        <p:spPr>
          <a:xfrm>
            <a:off x="6176264" y="1216152"/>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78"/>
          <p:cNvSpPr txBox="1"/>
          <p:nvPr>
            <p:ph type="title"/>
          </p:nvPr>
        </p:nvSpPr>
        <p:spPr>
          <a:xfrm>
            <a:off x="609600" y="228600"/>
            <a:ext cx="109728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78"/>
          <p:cNvSpPr txBox="1"/>
          <p:nvPr>
            <p:ph idx="1" type="body"/>
          </p:nvPr>
        </p:nvSpPr>
        <p:spPr>
          <a:xfrm>
            <a:off x="609600" y="1285875"/>
            <a:ext cx="5386917"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8" name="Google Shape;128;p78"/>
          <p:cNvSpPr txBox="1"/>
          <p:nvPr>
            <p:ph idx="2" type="body"/>
          </p:nvPr>
        </p:nvSpPr>
        <p:spPr>
          <a:xfrm>
            <a:off x="6197601" y="1295400"/>
            <a:ext cx="5389033"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9" name="Google Shape;129;p78"/>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78"/>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78"/>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2" name="Google Shape;132;p78"/>
          <p:cNvSpPr txBox="1"/>
          <p:nvPr>
            <p:ph idx="3" type="body"/>
          </p:nvPr>
        </p:nvSpPr>
        <p:spPr>
          <a:xfrm>
            <a:off x="609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3" name="Google Shape;133;p78"/>
          <p:cNvSpPr txBox="1"/>
          <p:nvPr>
            <p:ph idx="4" type="body"/>
          </p:nvPr>
        </p:nvSpPr>
        <p:spPr>
          <a:xfrm>
            <a:off x="6197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79"/>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79"/>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9"/>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7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sp>
        <p:nvSpPr>
          <p:cNvPr id="139" name="Google Shape;139;p79"/>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0" name="Shape 140"/>
        <p:cNvGrpSpPr/>
        <p:nvPr/>
      </p:nvGrpSpPr>
      <p:grpSpPr>
        <a:xfrm>
          <a:off x="0" y="0"/>
          <a:ext cx="0" cy="0"/>
          <a:chOff x="0" y="0"/>
          <a:chExt cx="0" cy="0"/>
        </a:xfrm>
      </p:grpSpPr>
      <p:sp>
        <p:nvSpPr>
          <p:cNvPr id="141" name="Google Shape;141;p80"/>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80"/>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8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4" name="Google Shape;144;p80"/>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45" name="Google Shape;145;p80"/>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6" name="Shape 146"/>
        <p:cNvGrpSpPr/>
        <p:nvPr/>
      </p:nvGrpSpPr>
      <p:grpSpPr>
        <a:xfrm>
          <a:off x="0" y="0"/>
          <a:ext cx="0" cy="0"/>
          <a:chOff x="0" y="0"/>
          <a:chExt cx="0" cy="0"/>
        </a:xfrm>
      </p:grpSpPr>
      <p:sp>
        <p:nvSpPr>
          <p:cNvPr id="147" name="Google Shape;147;p81"/>
          <p:cNvSpPr txBox="1"/>
          <p:nvPr>
            <p:ph type="title"/>
          </p:nvPr>
        </p:nvSpPr>
        <p:spPr>
          <a:xfrm>
            <a:off x="8432800" y="304800"/>
            <a:ext cx="33528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81"/>
          <p:cNvSpPr txBox="1"/>
          <p:nvPr>
            <p:ph idx="1" type="body"/>
          </p:nvPr>
        </p:nvSpPr>
        <p:spPr>
          <a:xfrm>
            <a:off x="8432800" y="1219201"/>
            <a:ext cx="33528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49" name="Google Shape;149;p81"/>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1"/>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8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52" name="Google Shape;152;p81"/>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153" name="Google Shape;153;p81"/>
          <p:cNvCxnSpPr/>
          <p:nvPr/>
        </p:nvCxnSpPr>
        <p:spPr>
          <a:xfrm rot="5400000">
            <a:off x="5220033"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154" name="Google Shape;154;p81"/>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5" name="Google Shape;155;p81"/>
          <p:cNvSpPr txBox="1"/>
          <p:nvPr>
            <p:ph idx="2" type="body"/>
          </p:nvPr>
        </p:nvSpPr>
        <p:spPr>
          <a:xfrm>
            <a:off x="406400" y="304800"/>
            <a:ext cx="7620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6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56" name="Shape 156"/>
        <p:cNvGrpSpPr/>
        <p:nvPr/>
      </p:nvGrpSpPr>
      <p:grpSpPr>
        <a:xfrm>
          <a:off x="0" y="0"/>
          <a:ext cx="0" cy="0"/>
          <a:chOff x="0" y="0"/>
          <a:chExt cx="0" cy="0"/>
        </a:xfrm>
      </p:grpSpPr>
      <p:sp>
        <p:nvSpPr>
          <p:cNvPr id="157" name="Google Shape;157;p82"/>
          <p:cNvSpPr txBox="1"/>
          <p:nvPr>
            <p:ph type="title"/>
          </p:nvPr>
        </p:nvSpPr>
        <p:spPr>
          <a:xfrm>
            <a:off x="609600" y="500856"/>
            <a:ext cx="109728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dk1"/>
              </a:buClr>
              <a:buSzPts val="2000"/>
              <a:buFont typeface="Bookman Old Style"/>
              <a:buNone/>
              <a:defRPr b="0"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82"/>
          <p:cNvSpPr/>
          <p:nvPr>
            <p:ph idx="2" type="pic"/>
          </p:nvPr>
        </p:nvSpPr>
        <p:spPr>
          <a:xfrm>
            <a:off x="609600" y="1905000"/>
            <a:ext cx="10972800" cy="4270248"/>
          </a:xfrm>
          <a:prstGeom prst="rect">
            <a:avLst/>
          </a:prstGeom>
          <a:solidFill>
            <a:schemeClr val="dk1"/>
          </a:solidFill>
          <a:ln>
            <a:noFill/>
          </a:ln>
        </p:spPr>
      </p:sp>
      <p:sp>
        <p:nvSpPr>
          <p:cNvPr id="159" name="Google Shape;159;p82"/>
          <p:cNvSpPr txBox="1"/>
          <p:nvPr>
            <p:ph idx="1" type="body"/>
          </p:nvPr>
        </p:nvSpPr>
        <p:spPr>
          <a:xfrm>
            <a:off x="609600" y="1219200"/>
            <a:ext cx="109728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0" name="Google Shape;160;p82"/>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82"/>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8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63" name="Google Shape;163;p82"/>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64" name="Google Shape;164;p82"/>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5" name="Google Shape;165;p82"/>
          <p:cNvSpPr/>
          <p:nvPr/>
        </p:nvSpPr>
        <p:spPr>
          <a:xfrm>
            <a:off x="609600" y="500856"/>
            <a:ext cx="24384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8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83"/>
          <p:cNvSpPr txBox="1"/>
          <p:nvPr>
            <p:ph idx="1" type="body"/>
          </p:nvPr>
        </p:nvSpPr>
        <p:spPr>
          <a:xfrm rot="5400000">
            <a:off x="3640836" y="-1812036"/>
            <a:ext cx="4910328" cy="10972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9" name="Google Shape;169;p83"/>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83"/>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8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2" name="Shape 172"/>
        <p:cNvGrpSpPr/>
        <p:nvPr/>
      </p:nvGrpSpPr>
      <p:grpSpPr>
        <a:xfrm>
          <a:off x="0" y="0"/>
          <a:ext cx="0" cy="0"/>
          <a:chOff x="0" y="0"/>
          <a:chExt cx="0" cy="0"/>
        </a:xfrm>
      </p:grpSpPr>
      <p:sp>
        <p:nvSpPr>
          <p:cNvPr id="173" name="Google Shape;173;p84"/>
          <p:cNvSpPr txBox="1"/>
          <p:nvPr>
            <p:ph type="title"/>
          </p:nvPr>
        </p:nvSpPr>
        <p:spPr>
          <a:xfrm rot="5400000">
            <a:off x="7285038" y="1828802"/>
            <a:ext cx="5851525" cy="2743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84"/>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5" name="Google Shape;175;p8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8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8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78" name="Google Shape;178;p84"/>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79" name="Google Shape;179;p84"/>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80" name="Google Shape;180;p84"/>
          <p:cNvCxnSpPr/>
          <p:nvPr/>
        </p:nvCxnSpPr>
        <p:spPr>
          <a:xfrm rot="5400000">
            <a:off x="5814836"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6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6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7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0"/>
          <p:cNvSpPr/>
          <p:nvPr>
            <p:ph idx="2" type="pic"/>
          </p:nvPr>
        </p:nvSpPr>
        <p:spPr>
          <a:xfrm>
            <a:off x="5183188" y="987425"/>
            <a:ext cx="6172200" cy="4873625"/>
          </a:xfrm>
          <a:prstGeom prst="rect">
            <a:avLst/>
          </a:prstGeom>
          <a:noFill/>
          <a:ln>
            <a:noFill/>
          </a:ln>
        </p:spPr>
      </p:sp>
      <p:sp>
        <p:nvSpPr>
          <p:cNvPr id="69" name="Google Shape;69;p7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aramond"/>
              <a:buNone/>
              <a:defRPr b="0" i="0" sz="4400" u="none" cap="none" strike="noStrike">
                <a:solidFill>
                  <a:schemeClr val="dk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aramond"/>
                <a:ea typeface="Garamond"/>
                <a:cs typeface="Garamond"/>
                <a:sym typeface="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aramond"/>
                <a:ea typeface="Garamond"/>
                <a:cs typeface="Garamond"/>
                <a:sym typeface="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9pPr>
          </a:lstStyle>
          <a:p/>
        </p:txBody>
      </p:sp>
      <p:sp>
        <p:nvSpPr>
          <p:cNvPr id="12" name="Google Shape;12;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aramond"/>
                <a:ea typeface="Garamond"/>
                <a:cs typeface="Garamond"/>
                <a:sym typeface="Garamond"/>
              </a:defRPr>
            </a:lvl1pPr>
            <a:lvl2pPr indent="0" lvl="1" marL="0" marR="0" rtl="0" algn="r">
              <a:spcBef>
                <a:spcPts val="0"/>
              </a:spcBef>
              <a:buNone/>
              <a:defRPr b="0" i="0" sz="1200" u="none" cap="none" strike="noStrike">
                <a:solidFill>
                  <a:srgbClr val="888888"/>
                </a:solidFill>
                <a:latin typeface="Garamond"/>
                <a:ea typeface="Garamond"/>
                <a:cs typeface="Garamond"/>
                <a:sym typeface="Garamond"/>
              </a:defRPr>
            </a:lvl2pPr>
            <a:lvl3pPr indent="0" lvl="2" marL="0" marR="0" rtl="0" algn="r">
              <a:spcBef>
                <a:spcPts val="0"/>
              </a:spcBef>
              <a:buNone/>
              <a:defRPr b="0" i="0" sz="1200" u="none" cap="none" strike="noStrike">
                <a:solidFill>
                  <a:srgbClr val="888888"/>
                </a:solidFill>
                <a:latin typeface="Garamond"/>
                <a:ea typeface="Garamond"/>
                <a:cs typeface="Garamond"/>
                <a:sym typeface="Garamond"/>
              </a:defRPr>
            </a:lvl3pPr>
            <a:lvl4pPr indent="0" lvl="3" marL="0" marR="0" rtl="0" algn="r">
              <a:spcBef>
                <a:spcPts val="0"/>
              </a:spcBef>
              <a:buNone/>
              <a:defRPr b="0" i="0" sz="1200" u="none" cap="none" strike="noStrike">
                <a:solidFill>
                  <a:srgbClr val="888888"/>
                </a:solidFill>
                <a:latin typeface="Garamond"/>
                <a:ea typeface="Garamond"/>
                <a:cs typeface="Garamond"/>
                <a:sym typeface="Garamond"/>
              </a:defRPr>
            </a:lvl4pPr>
            <a:lvl5pPr indent="0" lvl="4" marL="0" marR="0" rtl="0" algn="r">
              <a:spcBef>
                <a:spcPts val="0"/>
              </a:spcBef>
              <a:buNone/>
              <a:defRPr b="0" i="0" sz="1200" u="none" cap="none" strike="noStrike">
                <a:solidFill>
                  <a:srgbClr val="888888"/>
                </a:solidFill>
                <a:latin typeface="Garamond"/>
                <a:ea typeface="Garamond"/>
                <a:cs typeface="Garamond"/>
                <a:sym typeface="Garamond"/>
              </a:defRPr>
            </a:lvl5pPr>
            <a:lvl6pPr indent="0" lvl="5" marL="0" marR="0" rtl="0" algn="r">
              <a:spcBef>
                <a:spcPts val="0"/>
              </a:spcBef>
              <a:buNone/>
              <a:defRPr b="0" i="0" sz="1200" u="none" cap="none" strike="noStrike">
                <a:solidFill>
                  <a:srgbClr val="888888"/>
                </a:solidFill>
                <a:latin typeface="Garamond"/>
                <a:ea typeface="Garamond"/>
                <a:cs typeface="Garamond"/>
                <a:sym typeface="Garamond"/>
              </a:defRPr>
            </a:lvl6pPr>
            <a:lvl7pPr indent="0" lvl="6" marL="0" marR="0" rtl="0" algn="r">
              <a:spcBef>
                <a:spcPts val="0"/>
              </a:spcBef>
              <a:buNone/>
              <a:defRPr b="0" i="0" sz="1200" u="none" cap="none" strike="noStrike">
                <a:solidFill>
                  <a:srgbClr val="888888"/>
                </a:solidFill>
                <a:latin typeface="Garamond"/>
                <a:ea typeface="Garamond"/>
                <a:cs typeface="Garamond"/>
                <a:sym typeface="Garamond"/>
              </a:defRPr>
            </a:lvl7pPr>
            <a:lvl8pPr indent="0" lvl="7" marL="0" marR="0" rtl="0" algn="r">
              <a:spcBef>
                <a:spcPts val="0"/>
              </a:spcBef>
              <a:buNone/>
              <a:defRPr b="0" i="0" sz="1200" u="none" cap="none" strike="noStrike">
                <a:solidFill>
                  <a:srgbClr val="888888"/>
                </a:solidFill>
                <a:latin typeface="Garamond"/>
                <a:ea typeface="Garamond"/>
                <a:cs typeface="Garamond"/>
                <a:sym typeface="Garamond"/>
              </a:defRPr>
            </a:lvl8pPr>
            <a:lvl9pPr indent="0" lvl="8" marL="0" marR="0" rtl="0" algn="r">
              <a:spcBef>
                <a:spcPts val="0"/>
              </a:spcBef>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pic>
        <p:nvPicPr>
          <p:cNvPr descr="A close up of a sign&#10;&#10;Description generated with very high confidence" id="15" name="Google Shape;15;p61"/>
          <p:cNvPicPr preferRelativeResize="0"/>
          <p:nvPr/>
        </p:nvPicPr>
        <p:blipFill rotWithShape="1">
          <a:blip r:embed="rId1">
            <a:alphaModFix/>
          </a:blip>
          <a:srcRect b="0" l="0" r="0" t="0"/>
          <a:stretch/>
        </p:blipFill>
        <p:spPr>
          <a:xfrm>
            <a:off x="11013413" y="-43271"/>
            <a:ext cx="1178587" cy="4866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7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73"/>
          <p:cNvSpPr txBox="1"/>
          <p:nvPr>
            <p:ph idx="1" type="body"/>
          </p:nvPr>
        </p:nvSpPr>
        <p:spPr>
          <a:xfrm>
            <a:off x="609600" y="1219200"/>
            <a:ext cx="109728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549EB2"/>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8" name="Google Shape;88;p73"/>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89" name="Google Shape;89;p73"/>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0" name="Google Shape;90;p7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a:solidFill>
                  <a:srgbClr val="002060"/>
                </a:solidFill>
                <a:latin typeface="Gill Sans"/>
                <a:ea typeface="Gill Sans"/>
                <a:cs typeface="Gill Sans"/>
                <a:sym typeface="Gill Sans"/>
              </a:defRPr>
            </a:lvl1pPr>
            <a:lvl2pPr indent="0" lvl="1" marL="0" marR="0" rtl="0" algn="l">
              <a:spcBef>
                <a:spcPts val="0"/>
              </a:spcBef>
              <a:buNone/>
              <a:defRPr b="0" sz="1400">
                <a:solidFill>
                  <a:srgbClr val="002060"/>
                </a:solidFill>
                <a:latin typeface="Gill Sans"/>
                <a:ea typeface="Gill Sans"/>
                <a:cs typeface="Gill Sans"/>
                <a:sym typeface="Gill Sans"/>
              </a:defRPr>
            </a:lvl2pPr>
            <a:lvl3pPr indent="0" lvl="2" marL="0" marR="0" rtl="0" algn="l">
              <a:spcBef>
                <a:spcPts val="0"/>
              </a:spcBef>
              <a:buNone/>
              <a:defRPr b="0" sz="1400">
                <a:solidFill>
                  <a:srgbClr val="002060"/>
                </a:solidFill>
                <a:latin typeface="Gill Sans"/>
                <a:ea typeface="Gill Sans"/>
                <a:cs typeface="Gill Sans"/>
                <a:sym typeface="Gill Sans"/>
              </a:defRPr>
            </a:lvl3pPr>
            <a:lvl4pPr indent="0" lvl="3" marL="0" marR="0" rtl="0" algn="l">
              <a:spcBef>
                <a:spcPts val="0"/>
              </a:spcBef>
              <a:buNone/>
              <a:defRPr b="0" sz="1400">
                <a:solidFill>
                  <a:srgbClr val="002060"/>
                </a:solidFill>
                <a:latin typeface="Gill Sans"/>
                <a:ea typeface="Gill Sans"/>
                <a:cs typeface="Gill Sans"/>
                <a:sym typeface="Gill Sans"/>
              </a:defRPr>
            </a:lvl4pPr>
            <a:lvl5pPr indent="0" lvl="4" marL="0" marR="0" rtl="0" algn="l">
              <a:spcBef>
                <a:spcPts val="0"/>
              </a:spcBef>
              <a:buNone/>
              <a:defRPr b="0" sz="1400">
                <a:solidFill>
                  <a:srgbClr val="002060"/>
                </a:solidFill>
                <a:latin typeface="Gill Sans"/>
                <a:ea typeface="Gill Sans"/>
                <a:cs typeface="Gill Sans"/>
                <a:sym typeface="Gill Sans"/>
              </a:defRPr>
            </a:lvl5pPr>
            <a:lvl6pPr indent="0" lvl="5" marL="0" marR="0" rtl="0" algn="l">
              <a:spcBef>
                <a:spcPts val="0"/>
              </a:spcBef>
              <a:buNone/>
              <a:defRPr b="0" sz="1400">
                <a:solidFill>
                  <a:srgbClr val="002060"/>
                </a:solidFill>
                <a:latin typeface="Gill Sans"/>
                <a:ea typeface="Gill Sans"/>
                <a:cs typeface="Gill Sans"/>
                <a:sym typeface="Gill Sans"/>
              </a:defRPr>
            </a:lvl6pPr>
            <a:lvl7pPr indent="0" lvl="6" marL="0" marR="0" rtl="0" algn="l">
              <a:spcBef>
                <a:spcPts val="0"/>
              </a:spcBef>
              <a:buNone/>
              <a:defRPr b="0" sz="1400">
                <a:solidFill>
                  <a:srgbClr val="002060"/>
                </a:solidFill>
                <a:latin typeface="Gill Sans"/>
                <a:ea typeface="Gill Sans"/>
                <a:cs typeface="Gill Sans"/>
                <a:sym typeface="Gill Sans"/>
              </a:defRPr>
            </a:lvl7pPr>
            <a:lvl8pPr indent="0" lvl="7" marL="0" marR="0" rtl="0" algn="l">
              <a:spcBef>
                <a:spcPts val="0"/>
              </a:spcBef>
              <a:buNone/>
              <a:defRPr b="0" sz="1400">
                <a:solidFill>
                  <a:srgbClr val="002060"/>
                </a:solidFill>
                <a:latin typeface="Gill Sans"/>
                <a:ea typeface="Gill Sans"/>
                <a:cs typeface="Gill Sans"/>
                <a:sym typeface="Gill Sans"/>
              </a:defRPr>
            </a:lvl8pPr>
            <a:lvl9pPr indent="0" lvl="8" marL="0" marR="0" rtl="0" algn="l">
              <a:spcBef>
                <a:spcPts val="0"/>
              </a:spcBef>
              <a:buNone/>
              <a:defRPr b="0" sz="1400">
                <a:solidFill>
                  <a:srgbClr val="002060"/>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600"/>
          </a:p>
        </p:txBody>
      </p:sp>
      <p:cxnSp>
        <p:nvCxnSpPr>
          <p:cNvPr id="91" name="Google Shape;91;p73"/>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92" name="Google Shape;92;p73"/>
          <p:cNvCxnSpPr/>
          <p:nvPr/>
        </p:nvCxnSpPr>
        <p:spPr>
          <a:xfrm>
            <a:off x="609600" y="1143000"/>
            <a:ext cx="10972800" cy="0"/>
          </a:xfrm>
          <a:prstGeom prst="straightConnector1">
            <a:avLst/>
          </a:prstGeom>
          <a:noFill/>
          <a:ln cap="flat" cmpd="sng" w="9525">
            <a:solidFill>
              <a:schemeClr val="accent2"/>
            </a:solidFill>
            <a:prstDash val="dash"/>
            <a:round/>
            <a:headEnd len="sm" w="sm" type="none"/>
            <a:tailEnd len="sm" w="sm" type="none"/>
          </a:ln>
        </p:spPr>
      </p:cxnSp>
      <p:sp>
        <p:nvSpPr>
          <p:cNvPr id="93" name="Google Shape;93;p73"/>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www.youtube.com/watch?v=kjSWIriDe9A" TargetMode="External"/><Relationship Id="rId4" Type="http://schemas.openxmlformats.org/officeDocument/2006/relationships/hyperlink" Target="https://www.youtube.com/watch?v=hXqsGlWyhL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programiz.com/python-programming/methods/built-in/list" TargetMode="External"/><Relationship Id="rId4" Type="http://schemas.openxmlformats.org/officeDocument/2006/relationships/hyperlink" Target="https://www.programiz.com/python-programming/methods/built-in/dict"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www.w3schools.com/python/ref_func_filter.asp"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8.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jpg"/><Relationship Id="rId4" Type="http://schemas.openxmlformats.org/officeDocument/2006/relationships/image" Target="../media/image19.jpg"/><Relationship Id="rId5" Type="http://schemas.openxmlformats.org/officeDocument/2006/relationships/image" Target="../media/image7.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
          <p:cNvSpPr txBox="1"/>
          <p:nvPr/>
        </p:nvSpPr>
        <p:spPr>
          <a:xfrm>
            <a:off x="4762179" y="973997"/>
            <a:ext cx="3740554" cy="2215991"/>
          </a:xfrm>
          <a:prstGeom prst="rect">
            <a:avLst/>
          </a:prstGeom>
          <a:noFill/>
          <a:ln>
            <a:noFill/>
          </a:ln>
        </p:spPr>
        <p:txBody>
          <a:bodyPr anchorCtr="0" anchor="t" bIns="0" lIns="0" spcFirstLastPara="1" rIns="0" wrap="square" tIns="0">
            <a:spAutoFit/>
          </a:bodyPr>
          <a:lstStyle/>
          <a:p>
            <a:pPr indent="-2962241" lvl="0" marL="2976718" marR="6096" rtl="0" algn="l">
              <a:lnSpc>
                <a:spcPct val="100000"/>
              </a:lnSpc>
              <a:spcBef>
                <a:spcPts val="0"/>
              </a:spcBef>
              <a:spcAft>
                <a:spcPts val="0"/>
              </a:spcAft>
              <a:buClr>
                <a:srgbClr val="808080"/>
              </a:buClr>
              <a:buSzPts val="7200"/>
              <a:buFont typeface="Times New Roman"/>
              <a:buNone/>
            </a:pPr>
            <a:r>
              <a:rPr b="1" i="0" lang="en-US" sz="7200" u="none" cap="none" strike="noStrike">
                <a:solidFill>
                  <a:srgbClr val="808080"/>
                </a:solidFill>
                <a:latin typeface="Times New Roman"/>
                <a:ea typeface="Times New Roman"/>
                <a:cs typeface="Times New Roman"/>
                <a:sym typeface="Times New Roman"/>
              </a:rPr>
              <a:t>Python </a:t>
            </a:r>
            <a:endParaRPr/>
          </a:p>
          <a:p>
            <a:pPr indent="-2962241" lvl="0" marL="2976718" marR="6096" rtl="0" algn="l">
              <a:lnSpc>
                <a:spcPct val="100000"/>
              </a:lnSpc>
              <a:spcBef>
                <a:spcPts val="0"/>
              </a:spcBef>
              <a:spcAft>
                <a:spcPts val="0"/>
              </a:spcAft>
              <a:buClr>
                <a:schemeClr val="dk1"/>
              </a:buClr>
              <a:buSzPts val="7200"/>
              <a:buFont typeface="Garamond"/>
              <a:buNone/>
            </a:pPr>
            <a:r>
              <a:t/>
            </a:r>
            <a:endParaRPr b="1" i="0" sz="7200" u="none" cap="none" strike="noStrike">
              <a:solidFill>
                <a:srgbClr val="808080"/>
              </a:solidFill>
              <a:latin typeface="Times New Roman"/>
              <a:ea typeface="Times New Roman"/>
              <a:cs typeface="Times New Roman"/>
              <a:sym typeface="Times New Roman"/>
            </a:endParaRPr>
          </a:p>
        </p:txBody>
      </p:sp>
      <p:pic>
        <p:nvPicPr>
          <p:cNvPr descr="A close up of a sign&#10;&#10;Description generated with very high confidence" id="187" name="Google Shape;187;p1"/>
          <p:cNvPicPr preferRelativeResize="0"/>
          <p:nvPr/>
        </p:nvPicPr>
        <p:blipFill rotWithShape="1">
          <a:blip r:embed="rId3">
            <a:alphaModFix/>
          </a:blip>
          <a:srcRect b="0" l="0" r="0" t="0"/>
          <a:stretch/>
        </p:blipFill>
        <p:spPr>
          <a:xfrm>
            <a:off x="3084842" y="2612571"/>
            <a:ext cx="6380703" cy="26344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
          <p:cNvSpPr/>
          <p:nvPr/>
        </p:nvSpPr>
        <p:spPr>
          <a:xfrm>
            <a:off x="9261987" y="4439265"/>
            <a:ext cx="2930013" cy="24187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78" name="Google Shape;278;p10"/>
          <p:cNvSpPr txBox="1"/>
          <p:nvPr>
            <p:ph type="title"/>
          </p:nvPr>
        </p:nvSpPr>
        <p:spPr>
          <a:xfrm>
            <a:off x="0" y="0"/>
            <a:ext cx="7132320" cy="49638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Decision Making – IF-ELSE conditions</a:t>
            </a:r>
            <a:endParaRPr/>
          </a:p>
        </p:txBody>
      </p:sp>
      <p:sp>
        <p:nvSpPr>
          <p:cNvPr id="279" name="Google Shape;279;p10"/>
          <p:cNvSpPr txBox="1"/>
          <p:nvPr>
            <p:ph idx="1" type="body"/>
          </p:nvPr>
        </p:nvSpPr>
        <p:spPr>
          <a:xfrm>
            <a:off x="760962" y="1019175"/>
            <a:ext cx="10242001" cy="51244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At runtime, you need to enter atleast 4 employee salaries in all the four income range.</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graphicFrame>
        <p:nvGraphicFramePr>
          <p:cNvPr id="280" name="Google Shape;280;p10"/>
          <p:cNvGraphicFramePr/>
          <p:nvPr/>
        </p:nvGraphicFramePr>
        <p:xfrm>
          <a:off x="1711008" y="1677881"/>
          <a:ext cx="3000000" cy="3000000"/>
        </p:xfrm>
        <a:graphic>
          <a:graphicData uri="http://schemas.openxmlformats.org/drawingml/2006/table">
            <a:tbl>
              <a:tblPr bandRow="1" firstRow="1">
                <a:noFill/>
                <a:tableStyleId>{BCEFD03A-D9C2-41AD-8B52-EC32340C3263}</a:tableStyleId>
              </a:tblPr>
              <a:tblGrid>
                <a:gridCol w="1597025"/>
                <a:gridCol w="3714750"/>
              </a:tblGrid>
              <a:tr h="312850">
                <a:tc>
                  <a:txBody>
                    <a:bodyPr/>
                    <a:lstStyle/>
                    <a:p>
                      <a:pPr indent="0" lvl="0" marL="0" marR="0" rtl="0" algn="l">
                        <a:spcBef>
                          <a:spcPts val="0"/>
                        </a:spcBef>
                        <a:spcAft>
                          <a:spcPts val="0"/>
                        </a:spcAft>
                        <a:buNone/>
                      </a:pPr>
                      <a:r>
                        <a:rPr lang="en-US" sz="1800">
                          <a:latin typeface="Calibri"/>
                          <a:ea typeface="Calibri"/>
                          <a:cs typeface="Calibri"/>
                          <a:sym typeface="Calibri"/>
                        </a:rPr>
                        <a:t>EmpName</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Salary(INR)</a:t>
                      </a:r>
                      <a:endParaRPr/>
                    </a:p>
                  </a:txBody>
                  <a:tcPr marT="45725" marB="45725" marR="91450" marL="91450"/>
                </a:tc>
              </a:tr>
              <a:tr h="379225">
                <a:tc>
                  <a:txBody>
                    <a:bodyPr/>
                    <a:lstStyle/>
                    <a:p>
                      <a:pPr indent="0" lvl="0" marL="0" marR="0" rtl="0" algn="l">
                        <a:spcBef>
                          <a:spcPts val="0"/>
                        </a:spcBef>
                        <a:spcAft>
                          <a:spcPts val="0"/>
                        </a:spcAft>
                        <a:buNone/>
                      </a:pPr>
                      <a:r>
                        <a:rPr lang="en-US" sz="1800">
                          <a:latin typeface="Calibri"/>
                          <a:ea typeface="Calibri"/>
                          <a:cs typeface="Calibri"/>
                          <a:sym typeface="Calibri"/>
                        </a:rPr>
                        <a:t>A</a:t>
                      </a:r>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10,000</a:t>
                      </a:r>
                      <a:endParaRPr/>
                    </a:p>
                  </a:txBody>
                  <a:tcPr marT="45725" marB="45725" marR="91450" marL="91450"/>
                </a:tc>
              </a:tr>
              <a:tr h="379225">
                <a:tc>
                  <a:txBody>
                    <a:bodyPr/>
                    <a:lstStyle/>
                    <a:p>
                      <a:pPr indent="0" lvl="0" marL="0" marR="0" rtl="0" algn="l">
                        <a:spcBef>
                          <a:spcPts val="0"/>
                        </a:spcBef>
                        <a:spcAft>
                          <a:spcPts val="0"/>
                        </a:spcAft>
                        <a:buNone/>
                      </a:pPr>
                      <a:r>
                        <a:rPr lang="en-US" sz="1800">
                          <a:latin typeface="Calibri"/>
                          <a:ea typeface="Calibri"/>
                          <a:cs typeface="Calibri"/>
                          <a:sym typeface="Calibri"/>
                        </a:rPr>
                        <a:t>B</a:t>
                      </a:r>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100,000</a:t>
                      </a:r>
                      <a:endParaRPr/>
                    </a:p>
                  </a:txBody>
                  <a:tcPr marT="45725" marB="45725" marR="91450" marL="91450"/>
                </a:tc>
              </a:tr>
              <a:tr h="379225">
                <a:tc>
                  <a:txBody>
                    <a:bodyPr/>
                    <a:lstStyle/>
                    <a:p>
                      <a:pPr indent="0" lvl="0" marL="0" marR="0" rtl="0" algn="l">
                        <a:spcBef>
                          <a:spcPts val="0"/>
                        </a:spcBef>
                        <a:spcAft>
                          <a:spcPts val="0"/>
                        </a:spcAft>
                        <a:buNone/>
                      </a:pPr>
                      <a:r>
                        <a:rPr lang="en-US" sz="1800">
                          <a:latin typeface="Calibri"/>
                          <a:ea typeface="Calibri"/>
                          <a:cs typeface="Calibri"/>
                          <a:sym typeface="Calibri"/>
                        </a:rPr>
                        <a:t>C</a:t>
                      </a:r>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3,99,000</a:t>
                      </a:r>
                      <a:endParaRPr/>
                    </a:p>
                  </a:txBody>
                  <a:tcPr marT="45725" marB="45725" marR="91450" marL="91450"/>
                </a:tc>
              </a:tr>
              <a:tr h="379225">
                <a:tc>
                  <a:txBody>
                    <a:bodyPr/>
                    <a:lstStyle/>
                    <a:p>
                      <a:pPr indent="0" lvl="0" marL="0" marR="0" rtl="0" algn="l">
                        <a:spcBef>
                          <a:spcPts val="0"/>
                        </a:spcBef>
                        <a:spcAft>
                          <a:spcPts val="0"/>
                        </a:spcAft>
                        <a:buNone/>
                      </a:pPr>
                      <a:r>
                        <a:rPr lang="en-US" sz="1800">
                          <a:latin typeface="Calibri"/>
                          <a:ea typeface="Calibri"/>
                          <a:cs typeface="Calibri"/>
                          <a:sym typeface="Calibri"/>
                        </a:rPr>
                        <a:t>D</a:t>
                      </a:r>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20,00,000</a:t>
                      </a:r>
                      <a:endParaRPr/>
                    </a:p>
                  </a:txBody>
                  <a:tcPr marT="45725" marB="45725" marR="91450" marL="91450"/>
                </a:tc>
              </a:tr>
            </a:tbl>
          </a:graphicData>
        </a:graphic>
      </p:graphicFrame>
      <p:sp>
        <p:nvSpPr>
          <p:cNvPr id="281" name="Google Shape;281;p10"/>
          <p:cNvSpPr/>
          <p:nvPr/>
        </p:nvSpPr>
        <p:spPr>
          <a:xfrm>
            <a:off x="634279" y="3971782"/>
            <a:ext cx="10337801"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How do you do range test within an IF-ELSE condition?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Range() function is used to iterate through a loop ,  format being </a:t>
            </a:r>
            <a:r>
              <a:rPr b="1" lang="en-US" sz="2400">
                <a:solidFill>
                  <a:srgbClr val="FFC000"/>
                </a:solidFill>
                <a:latin typeface="Calibri"/>
                <a:ea typeface="Calibri"/>
                <a:cs typeface="Calibri"/>
                <a:sym typeface="Calibri"/>
              </a:rPr>
              <a:t>range(start,stop,seq).</a:t>
            </a:r>
            <a:endParaRPr b="1" sz="1800">
              <a:solidFill>
                <a:srgbClr val="FFC000"/>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Range test can also be done as follows if(a&lt;=b&lt;=c):</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Range test can also be done as follows : if(a &gt;= b  and a &lt;=c)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txBox="1"/>
          <p:nvPr>
            <p:ph type="title"/>
          </p:nvPr>
        </p:nvSpPr>
        <p:spPr>
          <a:xfrm>
            <a:off x="-1" y="0"/>
            <a:ext cx="8216537" cy="53557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Decision Making – WHILE &amp; FOR LOOP</a:t>
            </a:r>
            <a:endParaRPr/>
          </a:p>
        </p:txBody>
      </p:sp>
      <p:sp>
        <p:nvSpPr>
          <p:cNvPr id="288" name="Google Shape;288;p11"/>
          <p:cNvSpPr txBox="1"/>
          <p:nvPr>
            <p:ph idx="1" type="body"/>
          </p:nvPr>
        </p:nvSpPr>
        <p:spPr>
          <a:xfrm>
            <a:off x="1010200" y="988826"/>
            <a:ext cx="10804200" cy="611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WHILE LOOP</a:t>
            </a:r>
            <a:endParaRPr b="1" sz="2000" u="sng">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While loop, repeats a statement or group of statements while a given condition is TRUE. It tests the condition before executing the loop body.</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&gt;&gt;&gt; count = 0</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&gt;&gt;&gt; while (count &lt; 9):</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	print(count is:', count)</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	count ='The  count + 1</a:t>
            </a:r>
            <a:endParaRPr/>
          </a:p>
          <a:p>
            <a:pPr indent="0" lvl="0" marL="0" rtl="0" algn="l">
              <a:lnSpc>
                <a:spcPct val="90000"/>
              </a:lnSpc>
              <a:spcBef>
                <a:spcPts val="1000"/>
              </a:spcBef>
              <a:spcAft>
                <a:spcPts val="0"/>
              </a:spcAft>
              <a:buClr>
                <a:schemeClr val="dk1"/>
              </a:buClr>
              <a:buSzPts val="2800"/>
              <a:buNone/>
            </a:pPr>
            <a:r>
              <a:rPr b="1" lang="en-US" sz="2800" u="sng">
                <a:latin typeface="Calibri"/>
                <a:ea typeface="Calibri"/>
                <a:cs typeface="Calibri"/>
                <a:sym typeface="Calibri"/>
              </a:rPr>
              <a:t>FOR  LOOP</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Executes a sequence of statements multiple times and abbreviates the code that manages the loop variable.</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for letter in 'Python': </a:t>
            </a:r>
            <a:r>
              <a:rPr b="1" lang="en-US" sz="2000">
                <a:solidFill>
                  <a:srgbClr val="7030A0"/>
                </a:solidFill>
                <a:latin typeface="Calibri"/>
                <a:ea typeface="Calibri"/>
                <a:cs typeface="Calibri"/>
                <a:sym typeface="Calibri"/>
              </a:rPr>
              <a:t># First Example </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	print('Current Letter :', letter) </a:t>
            </a:r>
            <a:endParaRPr/>
          </a:p>
          <a:p>
            <a:pPr indent="0" lvl="0" marL="0" rtl="0" algn="l">
              <a:lnSpc>
                <a:spcPct val="90000"/>
              </a:lnSpc>
              <a:spcBef>
                <a:spcPts val="1000"/>
              </a:spcBef>
              <a:spcAft>
                <a:spcPts val="0"/>
              </a:spcAft>
              <a:buClr>
                <a:schemeClr val="dk1"/>
              </a:buClr>
              <a:buSzPts val="2000"/>
              <a:buNone/>
            </a:pPr>
            <a:r>
              <a:t/>
            </a:r>
            <a:endParaRPr b="1"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fruits = ['banana', 'apple', 'mango'] </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for fruit in fruits: </a:t>
            </a:r>
            <a:r>
              <a:rPr b="1" lang="en-US" sz="2000">
                <a:solidFill>
                  <a:srgbClr val="002060"/>
                </a:solidFill>
                <a:latin typeface="Calibri"/>
                <a:ea typeface="Calibri"/>
                <a:cs typeface="Calibri"/>
                <a:sym typeface="Calibri"/>
              </a:rPr>
              <a:t># Second Example </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	print('Current fruit :', fruit)</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2"/>
          <p:cNvSpPr/>
          <p:nvPr/>
        </p:nvSpPr>
        <p:spPr>
          <a:xfrm>
            <a:off x="9261987" y="4439265"/>
            <a:ext cx="2930013" cy="24187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95" name="Google Shape;295;p12"/>
          <p:cNvSpPr txBox="1"/>
          <p:nvPr>
            <p:ph type="title"/>
          </p:nvPr>
        </p:nvSpPr>
        <p:spPr>
          <a:xfrm>
            <a:off x="0" y="0"/>
            <a:ext cx="5708469" cy="404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Decision Making –FOR LOOP</a:t>
            </a:r>
            <a:endParaRPr/>
          </a:p>
        </p:txBody>
      </p:sp>
      <p:sp>
        <p:nvSpPr>
          <p:cNvPr id="296" name="Google Shape;296;p12"/>
          <p:cNvSpPr txBox="1"/>
          <p:nvPr>
            <p:ph idx="1" type="body"/>
          </p:nvPr>
        </p:nvSpPr>
        <p:spPr>
          <a:xfrm>
            <a:off x="518160" y="751746"/>
            <a:ext cx="11118317" cy="590813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FOR  LOOP(Contd)</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Before we check out this example, we will take up the function </a:t>
            </a:r>
            <a:r>
              <a:rPr b="1" lang="en-US" sz="2000">
                <a:latin typeface="Calibri"/>
                <a:ea typeface="Calibri"/>
                <a:cs typeface="Calibri"/>
                <a:sym typeface="Calibri"/>
              </a:rPr>
              <a:t>range()</a:t>
            </a:r>
            <a:r>
              <a:rPr lang="en-US" sz="2000">
                <a:latin typeface="Calibri"/>
                <a:ea typeface="Calibri"/>
                <a:cs typeface="Calibri"/>
                <a:sym typeface="Calibri"/>
              </a:rPr>
              <a:t>.</a:t>
            </a:r>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latin typeface="Calibri"/>
                <a:ea typeface="Calibri"/>
                <a:cs typeface="Calibri"/>
                <a:sym typeface="Calibri"/>
              </a:rPr>
              <a:t>A lot of looping and decision making is done based on this function.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built-in function </a:t>
            </a:r>
            <a:r>
              <a:rPr b="1" lang="en-US" sz="2400">
                <a:latin typeface="Calibri"/>
                <a:ea typeface="Calibri"/>
                <a:cs typeface="Calibri"/>
                <a:sym typeface="Calibri"/>
              </a:rPr>
              <a:t>range</a:t>
            </a:r>
            <a:r>
              <a:rPr lang="en-US" sz="2000">
                <a:latin typeface="Calibri"/>
                <a:ea typeface="Calibri"/>
                <a:cs typeface="Calibri"/>
                <a:sym typeface="Calibri"/>
              </a:rPr>
              <a:t>() is the right function to iterate over a sequence of numbers. It generates an iterator of arithmetic progressions.</a:t>
            </a:r>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latin typeface="Calibri"/>
                <a:ea typeface="Calibri"/>
                <a:cs typeface="Calibri"/>
                <a:sym typeface="Calibri"/>
              </a:rPr>
              <a:t>range</a:t>
            </a:r>
            <a:r>
              <a:rPr lang="en-US" sz="2000">
                <a:latin typeface="Calibri"/>
                <a:ea typeface="Calibri"/>
                <a:cs typeface="Calibri"/>
                <a:sym typeface="Calibri"/>
              </a:rPr>
              <a:t>() generates an iterator to progress integers starting with 0 upto n-1. To obtain a list object of the sequence, it is typecasted to list(). Now this list can be iterated using the for statement.</a:t>
            </a:r>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Example :-</a:t>
            </a:r>
            <a:endParaRPr/>
          </a:p>
          <a:p>
            <a:pPr indent="0" lvl="1" marL="457200" rtl="0" algn="l">
              <a:lnSpc>
                <a:spcPct val="90000"/>
              </a:lnSpc>
              <a:spcBef>
                <a:spcPts val="500"/>
              </a:spcBef>
              <a:spcAft>
                <a:spcPts val="0"/>
              </a:spcAft>
              <a:buClr>
                <a:schemeClr val="dk1"/>
              </a:buClr>
              <a:buSzPts val="1800"/>
              <a:buNone/>
            </a:pPr>
            <a:r>
              <a:rPr b="1" lang="en-US" sz="1800">
                <a:latin typeface="Calibri"/>
                <a:ea typeface="Calibri"/>
                <a:cs typeface="Calibri"/>
                <a:sym typeface="Calibri"/>
              </a:rPr>
              <a:t>&gt;&gt;&gt; range(5)</a:t>
            </a:r>
            <a:endParaRPr/>
          </a:p>
          <a:p>
            <a:pPr indent="0" lvl="1" marL="457200" rtl="0" algn="l">
              <a:lnSpc>
                <a:spcPct val="90000"/>
              </a:lnSpc>
              <a:spcBef>
                <a:spcPts val="500"/>
              </a:spcBef>
              <a:spcAft>
                <a:spcPts val="0"/>
              </a:spcAft>
              <a:buClr>
                <a:schemeClr val="dk1"/>
              </a:buClr>
              <a:buSzPts val="1800"/>
              <a:buNone/>
            </a:pPr>
            <a:r>
              <a:rPr b="1" lang="en-US" sz="1800">
                <a:latin typeface="Calibri"/>
                <a:ea typeface="Calibri"/>
                <a:cs typeface="Calibri"/>
                <a:sym typeface="Calibri"/>
              </a:rPr>
              <a:t>        range(0, 5)</a:t>
            </a:r>
            <a:endParaRPr/>
          </a:p>
          <a:p>
            <a:pPr indent="0" lvl="1" marL="457200" rtl="0" algn="l">
              <a:lnSpc>
                <a:spcPct val="90000"/>
              </a:lnSpc>
              <a:spcBef>
                <a:spcPts val="500"/>
              </a:spcBef>
              <a:spcAft>
                <a:spcPts val="0"/>
              </a:spcAft>
              <a:buClr>
                <a:schemeClr val="dk1"/>
              </a:buClr>
              <a:buSzPts val="1800"/>
              <a:buNone/>
            </a:pPr>
            <a:r>
              <a:rPr b="1" lang="en-US" sz="1800">
                <a:latin typeface="Calibri"/>
                <a:ea typeface="Calibri"/>
                <a:cs typeface="Calibri"/>
                <a:sym typeface="Calibri"/>
              </a:rPr>
              <a:t>&gt;&gt;&gt; list(range(5))</a:t>
            </a:r>
            <a:endParaRPr/>
          </a:p>
          <a:p>
            <a:pPr indent="0" lvl="1" marL="457200" rtl="0" algn="l">
              <a:lnSpc>
                <a:spcPct val="90000"/>
              </a:lnSpc>
              <a:spcBef>
                <a:spcPts val="500"/>
              </a:spcBef>
              <a:spcAft>
                <a:spcPts val="0"/>
              </a:spcAft>
              <a:buClr>
                <a:schemeClr val="dk1"/>
              </a:buClr>
              <a:buSzPts val="1800"/>
              <a:buNone/>
            </a:pPr>
            <a:r>
              <a:rPr b="1" lang="en-US" sz="1800">
                <a:latin typeface="Calibri"/>
                <a:ea typeface="Calibri"/>
                <a:cs typeface="Calibri"/>
                <a:sym typeface="Calibri"/>
              </a:rPr>
              <a:t>[0, 1, 2, 3, 4]</a:t>
            </a:r>
            <a:endParaRPr/>
          </a:p>
          <a:p>
            <a:pPr indent="0" lvl="1" marL="457200" rtl="0" algn="l">
              <a:lnSpc>
                <a:spcPct val="90000"/>
              </a:lnSpc>
              <a:spcBef>
                <a:spcPts val="500"/>
              </a:spcBef>
              <a:spcAft>
                <a:spcPts val="0"/>
              </a:spcAft>
              <a:buClr>
                <a:schemeClr val="dk1"/>
              </a:buClr>
              <a:buSzPts val="2200"/>
              <a:buNone/>
            </a:pPr>
            <a:r>
              <a:rPr b="1" lang="en-US" sz="2200" u="sng">
                <a:latin typeface="Calibri"/>
                <a:ea typeface="Calibri"/>
                <a:cs typeface="Calibri"/>
                <a:sym typeface="Calibri"/>
              </a:rPr>
              <a:t>Try and learn</a:t>
            </a:r>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&gt;&gt;&gt; fruits = ['banana', 'apple', 'mango']</a:t>
            </a:r>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&gt;&gt;&gt; for i in range(len(fruits)):</a:t>
            </a:r>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	print(fruits[i])</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90f399f901_0_0"/>
          <p:cNvSpPr txBox="1"/>
          <p:nvPr>
            <p:ph idx="1" type="body"/>
          </p:nvPr>
        </p:nvSpPr>
        <p:spPr>
          <a:xfrm>
            <a:off x="838200" y="472100"/>
            <a:ext cx="10515600" cy="57048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Clr>
                <a:schemeClr val="dk1"/>
              </a:buClr>
              <a:buSzPct val="39285"/>
              <a:buFont typeface="Arial"/>
              <a:buNone/>
            </a:pPr>
            <a:r>
              <a:rPr lang="en-US">
                <a:solidFill>
                  <a:srgbClr val="C00000"/>
                </a:solidFill>
              </a:rPr>
              <a:t>for i in range(10):</a:t>
            </a:r>
            <a:endParaRPr>
              <a:solidFill>
                <a:srgbClr val="C00000"/>
              </a:solidFill>
            </a:endParaRPr>
          </a:p>
          <a:p>
            <a:pPr indent="0" lvl="0" marL="0" rtl="0" algn="l">
              <a:spcBef>
                <a:spcPts val="1000"/>
              </a:spcBef>
              <a:spcAft>
                <a:spcPts val="0"/>
              </a:spcAft>
              <a:buClr>
                <a:schemeClr val="dk1"/>
              </a:buClr>
              <a:buSzPct val="39285"/>
              <a:buFont typeface="Arial"/>
              <a:buNone/>
            </a:pPr>
            <a:r>
              <a:rPr lang="en-US">
                <a:solidFill>
                  <a:srgbClr val="C00000"/>
                </a:solidFill>
              </a:rPr>
              <a:t>    print("Nikanksh Jain")</a:t>
            </a:r>
            <a:endParaRPr>
              <a:solidFill>
                <a:srgbClr val="C00000"/>
              </a:solidFill>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ct val="39285"/>
              <a:buFont typeface="Arial"/>
              <a:buNone/>
            </a:pPr>
            <a:r>
              <a:rPr lang="en-US">
                <a:solidFill>
                  <a:srgbClr val="1155CC"/>
                </a:solidFill>
              </a:rPr>
              <a:t>for i in range(1,11):i&lt;11</a:t>
            </a:r>
            <a:endParaRPr>
              <a:solidFill>
                <a:srgbClr val="1155CC"/>
              </a:solidFill>
            </a:endParaRPr>
          </a:p>
          <a:p>
            <a:pPr indent="0" lvl="0" marL="0" rtl="0" algn="l">
              <a:spcBef>
                <a:spcPts val="1000"/>
              </a:spcBef>
              <a:spcAft>
                <a:spcPts val="0"/>
              </a:spcAft>
              <a:buNone/>
            </a:pPr>
            <a:r>
              <a:rPr lang="en-US">
                <a:solidFill>
                  <a:srgbClr val="1155CC"/>
                </a:solidFill>
              </a:rPr>
              <a:t>    print(i)</a:t>
            </a:r>
            <a:endParaRPr>
              <a:solidFill>
                <a:srgbClr val="1155CC"/>
              </a:solidFill>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US">
                <a:solidFill>
                  <a:srgbClr val="C00000"/>
                </a:solidFill>
              </a:rPr>
              <a:t>for i in range(1,11,3): #1,4,7</a:t>
            </a:r>
            <a:endParaRPr>
              <a:solidFill>
                <a:srgbClr val="C00000"/>
              </a:solidFill>
            </a:endParaRPr>
          </a:p>
          <a:p>
            <a:pPr indent="0" lvl="0" marL="0" rtl="0" algn="l">
              <a:spcBef>
                <a:spcPts val="1000"/>
              </a:spcBef>
              <a:spcAft>
                <a:spcPts val="0"/>
              </a:spcAft>
              <a:buClr>
                <a:schemeClr val="dk1"/>
              </a:buClr>
              <a:buSzPct val="39285"/>
              <a:buFont typeface="Arial"/>
              <a:buNone/>
            </a:pPr>
            <a:r>
              <a:rPr lang="en-US">
                <a:solidFill>
                  <a:srgbClr val="C00000"/>
                </a:solidFill>
              </a:rPr>
              <a:t>    if i==5:</a:t>
            </a:r>
            <a:endParaRPr>
              <a:solidFill>
                <a:srgbClr val="C00000"/>
              </a:solidFill>
            </a:endParaRPr>
          </a:p>
          <a:p>
            <a:pPr indent="0" lvl="0" marL="0" rtl="0" algn="l">
              <a:spcBef>
                <a:spcPts val="1000"/>
              </a:spcBef>
              <a:spcAft>
                <a:spcPts val="0"/>
              </a:spcAft>
              <a:buClr>
                <a:schemeClr val="dk1"/>
              </a:buClr>
              <a:buSzPct val="39285"/>
              <a:buFont typeface="Arial"/>
              <a:buNone/>
            </a:pPr>
            <a:r>
              <a:rPr lang="en-US">
                <a:solidFill>
                  <a:srgbClr val="C00000"/>
                </a:solidFill>
              </a:rPr>
              <a:t>        break</a:t>
            </a:r>
            <a:endParaRPr>
              <a:solidFill>
                <a:srgbClr val="C00000"/>
              </a:solidFill>
            </a:endParaRPr>
          </a:p>
          <a:p>
            <a:pPr indent="0" lvl="0" marL="0" rtl="0" algn="l">
              <a:spcBef>
                <a:spcPts val="1000"/>
              </a:spcBef>
              <a:spcAft>
                <a:spcPts val="0"/>
              </a:spcAft>
              <a:buClr>
                <a:schemeClr val="dk1"/>
              </a:buClr>
              <a:buSzPct val="39285"/>
              <a:buFont typeface="Arial"/>
              <a:buNone/>
            </a:pPr>
            <a:r>
              <a:rPr lang="en-US">
                <a:solidFill>
                  <a:srgbClr val="C00000"/>
                </a:solidFill>
              </a:rPr>
              <a:t>    print(i)</a:t>
            </a:r>
            <a:endParaRPr>
              <a:solidFill>
                <a:srgbClr val="C00000"/>
              </a:solidFill>
            </a:endParaRPr>
          </a:p>
          <a:p>
            <a:pPr indent="0" lvl="0" marL="0" rtl="0" algn="l">
              <a:spcBef>
                <a:spcPts val="1000"/>
              </a:spcBef>
              <a:spcAft>
                <a:spcPts val="0"/>
              </a:spcAft>
              <a:buClr>
                <a:schemeClr val="dk1"/>
              </a:buClr>
              <a:buSzPct val="39285"/>
              <a:buFont typeface="Arial"/>
              <a:buNone/>
            </a:pPr>
            <a:r>
              <a:rPr lang="en-US"/>
              <a:t>    </a:t>
            </a:r>
            <a:endParaRPr/>
          </a:p>
          <a:p>
            <a:pPr indent="0" lvl="0" marL="0" rtl="0" algn="l">
              <a:spcBef>
                <a:spcPts val="1000"/>
              </a:spcBef>
              <a:spcAft>
                <a:spcPts val="0"/>
              </a:spcAft>
              <a:buClr>
                <a:schemeClr val="dk1"/>
              </a:buClr>
              <a:buSzPct val="39285"/>
              <a:buFont typeface="Arial"/>
              <a:buNone/>
            </a:pPr>
            <a:r>
              <a:rPr lang="en-US">
                <a:solidFill>
                  <a:srgbClr val="0000FF"/>
                </a:solidFill>
              </a:rPr>
              <a:t>for i in ("apple"):</a:t>
            </a:r>
            <a:endParaRPr>
              <a:solidFill>
                <a:srgbClr val="0000FF"/>
              </a:solidFill>
            </a:endParaRPr>
          </a:p>
          <a:p>
            <a:pPr indent="0" lvl="0" marL="0" rtl="0" algn="l">
              <a:spcBef>
                <a:spcPts val="1000"/>
              </a:spcBef>
              <a:spcAft>
                <a:spcPts val="0"/>
              </a:spcAft>
              <a:buClr>
                <a:schemeClr val="dk1"/>
              </a:buClr>
              <a:buSzPct val="39285"/>
              <a:buFont typeface="Arial"/>
              <a:buNone/>
            </a:pPr>
            <a:r>
              <a:rPr lang="en-US">
                <a:solidFill>
                  <a:srgbClr val="0000FF"/>
                </a:solidFill>
              </a:rPr>
              <a:t>    if i =="l":</a:t>
            </a:r>
            <a:endParaRPr>
              <a:solidFill>
                <a:srgbClr val="0000FF"/>
              </a:solidFill>
            </a:endParaRPr>
          </a:p>
          <a:p>
            <a:pPr indent="0" lvl="0" marL="0" rtl="0" algn="l">
              <a:spcBef>
                <a:spcPts val="1000"/>
              </a:spcBef>
              <a:spcAft>
                <a:spcPts val="0"/>
              </a:spcAft>
              <a:buClr>
                <a:schemeClr val="dk1"/>
              </a:buClr>
              <a:buSzPct val="39285"/>
              <a:buFont typeface="Arial"/>
              <a:buNone/>
            </a:pPr>
            <a:r>
              <a:rPr lang="en-US">
                <a:solidFill>
                  <a:srgbClr val="0000FF"/>
                </a:solidFill>
              </a:rPr>
              <a:t>        break</a:t>
            </a:r>
            <a:endParaRPr>
              <a:solidFill>
                <a:srgbClr val="0000FF"/>
              </a:solidFill>
            </a:endParaRPr>
          </a:p>
          <a:p>
            <a:pPr indent="0" lvl="0" marL="0" rtl="0" algn="l">
              <a:spcBef>
                <a:spcPts val="1000"/>
              </a:spcBef>
              <a:spcAft>
                <a:spcPts val="0"/>
              </a:spcAft>
              <a:buClr>
                <a:schemeClr val="dk1"/>
              </a:buClr>
              <a:buSzPct val="39285"/>
              <a:buFont typeface="Arial"/>
              <a:buNone/>
            </a:pPr>
            <a:r>
              <a:rPr lang="en-US">
                <a:solidFill>
                  <a:srgbClr val="0000FF"/>
                </a:solidFill>
              </a:rPr>
              <a:t>    print(i)</a:t>
            </a:r>
            <a:endParaRPr>
              <a:solidFill>
                <a:srgbClr val="0000FF"/>
              </a:solidFill>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90f399f901_0_10"/>
          <p:cNvSpPr txBox="1"/>
          <p:nvPr>
            <p:ph idx="1" type="body"/>
          </p:nvPr>
        </p:nvSpPr>
        <p:spPr>
          <a:xfrm>
            <a:off x="838200" y="312600"/>
            <a:ext cx="10515600" cy="5864100"/>
          </a:xfrm>
          <a:prstGeom prst="rect">
            <a:avLst/>
          </a:prstGeom>
        </p:spPr>
        <p:txBody>
          <a:bodyPr anchorCtr="0" anchor="t" bIns="45700" lIns="91425" spcFirstLastPara="1" rIns="91425" wrap="square" tIns="45700">
            <a:normAutofit fontScale="47500" lnSpcReduction="20000"/>
          </a:bodyPr>
          <a:lstStyle/>
          <a:p>
            <a:pPr indent="0" lvl="0" marL="0" rtl="0" algn="l">
              <a:spcBef>
                <a:spcPts val="1000"/>
              </a:spcBef>
              <a:spcAft>
                <a:spcPts val="0"/>
              </a:spcAft>
              <a:buClr>
                <a:schemeClr val="dk1"/>
              </a:buClr>
              <a:buSzPct val="39285"/>
              <a:buFont typeface="Arial"/>
              <a:buNone/>
            </a:pPr>
            <a:r>
              <a:rPr lang="en-US">
                <a:solidFill>
                  <a:srgbClr val="C00000"/>
                </a:solidFill>
              </a:rPr>
              <a:t>for i in range(1,21):</a:t>
            </a:r>
            <a:endParaRPr>
              <a:solidFill>
                <a:srgbClr val="C00000"/>
              </a:solidFill>
            </a:endParaRPr>
          </a:p>
          <a:p>
            <a:pPr indent="0" lvl="0" marL="0" rtl="0" algn="l">
              <a:spcBef>
                <a:spcPts val="1000"/>
              </a:spcBef>
              <a:spcAft>
                <a:spcPts val="0"/>
              </a:spcAft>
              <a:buClr>
                <a:schemeClr val="dk1"/>
              </a:buClr>
              <a:buSzPct val="39285"/>
              <a:buFont typeface="Arial"/>
              <a:buNone/>
            </a:pPr>
            <a:r>
              <a:rPr lang="en-US">
                <a:solidFill>
                  <a:srgbClr val="C00000"/>
                </a:solidFill>
              </a:rPr>
              <a:t>    if i%5==0:</a:t>
            </a:r>
            <a:endParaRPr>
              <a:solidFill>
                <a:srgbClr val="C00000"/>
              </a:solidFill>
            </a:endParaRPr>
          </a:p>
          <a:p>
            <a:pPr indent="0" lvl="0" marL="0" rtl="0" algn="l">
              <a:spcBef>
                <a:spcPts val="1000"/>
              </a:spcBef>
              <a:spcAft>
                <a:spcPts val="0"/>
              </a:spcAft>
              <a:buClr>
                <a:schemeClr val="dk1"/>
              </a:buClr>
              <a:buSzPct val="39285"/>
              <a:buFont typeface="Arial"/>
              <a:buNone/>
            </a:pPr>
            <a:r>
              <a:rPr lang="en-US">
                <a:solidFill>
                  <a:srgbClr val="C00000"/>
                </a:solidFill>
              </a:rPr>
              <a:t>        continue</a:t>
            </a:r>
            <a:endParaRPr>
              <a:solidFill>
                <a:srgbClr val="C00000"/>
              </a:solidFill>
            </a:endParaRPr>
          </a:p>
          <a:p>
            <a:pPr indent="0" lvl="0" marL="0" rtl="0" algn="l">
              <a:spcBef>
                <a:spcPts val="1000"/>
              </a:spcBef>
              <a:spcAft>
                <a:spcPts val="0"/>
              </a:spcAft>
              <a:buClr>
                <a:schemeClr val="dk1"/>
              </a:buClr>
              <a:buSzPct val="39285"/>
              <a:buFont typeface="Arial"/>
              <a:buNone/>
            </a:pPr>
            <a:r>
              <a:rPr lang="en-US">
                <a:solidFill>
                  <a:srgbClr val="C00000"/>
                </a:solidFill>
              </a:rPr>
              <a:t>    print(i)</a:t>
            </a:r>
            <a:endParaRPr>
              <a:solidFill>
                <a:srgbClr val="C00000"/>
              </a:solidFill>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ct val="39285"/>
              <a:buFont typeface="Arial"/>
              <a:buNone/>
            </a:pPr>
            <a:r>
              <a:rPr lang="en-US">
                <a:solidFill>
                  <a:srgbClr val="0000FF"/>
                </a:solidFill>
              </a:rPr>
              <a:t>for i in range(1,21):</a:t>
            </a:r>
            <a:endParaRPr>
              <a:solidFill>
                <a:srgbClr val="0000FF"/>
              </a:solidFill>
            </a:endParaRPr>
          </a:p>
          <a:p>
            <a:pPr indent="0" lvl="0" marL="0" rtl="0" algn="l">
              <a:spcBef>
                <a:spcPts val="1000"/>
              </a:spcBef>
              <a:spcAft>
                <a:spcPts val="0"/>
              </a:spcAft>
              <a:buClr>
                <a:schemeClr val="dk1"/>
              </a:buClr>
              <a:buSzPct val="39285"/>
              <a:buFont typeface="Arial"/>
              <a:buNone/>
            </a:pPr>
            <a:r>
              <a:rPr lang="en-US">
                <a:solidFill>
                  <a:srgbClr val="0000FF"/>
                </a:solidFill>
              </a:rPr>
              <a:t>    if i==1:</a:t>
            </a:r>
            <a:endParaRPr>
              <a:solidFill>
                <a:srgbClr val="0000FF"/>
              </a:solidFill>
            </a:endParaRPr>
          </a:p>
          <a:p>
            <a:pPr indent="0" lvl="0" marL="0" rtl="0" algn="l">
              <a:spcBef>
                <a:spcPts val="1000"/>
              </a:spcBef>
              <a:spcAft>
                <a:spcPts val="0"/>
              </a:spcAft>
              <a:buClr>
                <a:schemeClr val="dk1"/>
              </a:buClr>
              <a:buSzPct val="39285"/>
              <a:buFont typeface="Arial"/>
              <a:buNone/>
            </a:pPr>
            <a:r>
              <a:rPr lang="en-US">
                <a:solidFill>
                  <a:srgbClr val="0000FF"/>
                </a:solidFill>
              </a:rPr>
              <a:t>        pass</a:t>
            </a:r>
            <a:endParaRPr>
              <a:solidFill>
                <a:srgbClr val="0000FF"/>
              </a:solidFill>
            </a:endParaRPr>
          </a:p>
          <a:p>
            <a:pPr indent="0" lvl="0" marL="0" rtl="0" algn="l">
              <a:spcBef>
                <a:spcPts val="1000"/>
              </a:spcBef>
              <a:spcAft>
                <a:spcPts val="0"/>
              </a:spcAft>
              <a:buClr>
                <a:schemeClr val="dk1"/>
              </a:buClr>
              <a:buSzPct val="39285"/>
              <a:buFont typeface="Arial"/>
              <a:buNone/>
            </a:pPr>
            <a:r>
              <a:rPr lang="en-US">
                <a:solidFill>
                  <a:srgbClr val="0000FF"/>
                </a:solidFill>
              </a:rPr>
              <a:t>    else:</a:t>
            </a:r>
            <a:endParaRPr>
              <a:solidFill>
                <a:srgbClr val="0000FF"/>
              </a:solidFill>
            </a:endParaRPr>
          </a:p>
          <a:p>
            <a:pPr indent="0" lvl="0" marL="0" rtl="0" algn="l">
              <a:spcBef>
                <a:spcPts val="1000"/>
              </a:spcBef>
              <a:spcAft>
                <a:spcPts val="0"/>
              </a:spcAft>
              <a:buClr>
                <a:schemeClr val="dk1"/>
              </a:buClr>
              <a:buSzPct val="39285"/>
              <a:buFont typeface="Arial"/>
              <a:buNone/>
            </a:pPr>
            <a:r>
              <a:rPr lang="en-US">
                <a:solidFill>
                  <a:srgbClr val="0000FF"/>
                </a:solidFill>
              </a:rPr>
              <a:t>        print(i)</a:t>
            </a:r>
            <a:endParaRPr>
              <a:solidFill>
                <a:srgbClr val="0000FF"/>
              </a:solidFill>
            </a:endParaRPr>
          </a:p>
          <a:p>
            <a:pPr indent="0" lvl="0" marL="0" rtl="0" algn="l">
              <a:spcBef>
                <a:spcPts val="1000"/>
              </a:spcBef>
              <a:spcAft>
                <a:spcPts val="0"/>
              </a:spcAft>
              <a:buClr>
                <a:schemeClr val="dk1"/>
              </a:buClr>
              <a:buSzPct val="39285"/>
              <a:buFont typeface="Arial"/>
              <a:buNone/>
            </a:pPr>
            <a:r>
              <a:rPr lang="en-US">
                <a:solidFill>
                  <a:srgbClr val="0000FF"/>
                </a:solidFill>
              </a:rPr>
              <a:t>PASS:</a:t>
            </a:r>
            <a:endParaRPr>
              <a:solidFill>
                <a:srgbClr val="0000FF"/>
              </a:solidFill>
            </a:endParaRPr>
          </a:p>
          <a:p>
            <a:pPr indent="0" lvl="0" marL="0" marR="0" rtl="0" algn="l">
              <a:lnSpc>
                <a:spcPct val="90000"/>
              </a:lnSpc>
              <a:spcBef>
                <a:spcPts val="1000"/>
              </a:spcBef>
              <a:spcAft>
                <a:spcPts val="0"/>
              </a:spcAft>
              <a:buClr>
                <a:schemeClr val="dk1"/>
              </a:buClr>
              <a:buSzPct val="39285"/>
              <a:buFont typeface="Arial"/>
              <a:buNone/>
            </a:pPr>
            <a:r>
              <a:rPr lang="en-US">
                <a:solidFill>
                  <a:srgbClr val="0000FF"/>
                </a:solidFill>
              </a:rPr>
              <a:t>a = 33</a:t>
            </a:r>
            <a:endParaRPr>
              <a:solidFill>
                <a:srgbClr val="0000FF"/>
              </a:solidFill>
            </a:endParaRPr>
          </a:p>
          <a:p>
            <a:pPr indent="0" lvl="0" marL="0" marR="0" rtl="0" algn="l">
              <a:lnSpc>
                <a:spcPct val="90000"/>
              </a:lnSpc>
              <a:spcBef>
                <a:spcPts val="1000"/>
              </a:spcBef>
              <a:spcAft>
                <a:spcPts val="0"/>
              </a:spcAft>
              <a:buClr>
                <a:schemeClr val="dk1"/>
              </a:buClr>
              <a:buSzPct val="39285"/>
              <a:buFont typeface="Arial"/>
              <a:buNone/>
            </a:pPr>
            <a:r>
              <a:rPr lang="en-US">
                <a:solidFill>
                  <a:srgbClr val="0000FF"/>
                </a:solidFill>
              </a:rPr>
              <a:t>b = 200</a:t>
            </a:r>
            <a:endParaRPr>
              <a:solidFill>
                <a:srgbClr val="0000FF"/>
              </a:solidFill>
            </a:endParaRPr>
          </a:p>
          <a:p>
            <a:pPr indent="0" lvl="0" marL="0" marR="0" rtl="0" algn="l">
              <a:lnSpc>
                <a:spcPct val="90000"/>
              </a:lnSpc>
              <a:spcBef>
                <a:spcPts val="1000"/>
              </a:spcBef>
              <a:spcAft>
                <a:spcPts val="0"/>
              </a:spcAft>
              <a:buClr>
                <a:schemeClr val="dk1"/>
              </a:buClr>
              <a:buSzPct val="39285"/>
              <a:buFont typeface="Arial"/>
              <a:buNone/>
            </a:pPr>
            <a:r>
              <a:t/>
            </a:r>
            <a:endParaRPr>
              <a:solidFill>
                <a:srgbClr val="0000FF"/>
              </a:solidFill>
            </a:endParaRPr>
          </a:p>
          <a:p>
            <a:pPr indent="0" lvl="0" marL="0" marR="0" rtl="0" algn="l">
              <a:lnSpc>
                <a:spcPct val="90000"/>
              </a:lnSpc>
              <a:spcBef>
                <a:spcPts val="1000"/>
              </a:spcBef>
              <a:spcAft>
                <a:spcPts val="0"/>
              </a:spcAft>
              <a:buClr>
                <a:schemeClr val="dk1"/>
              </a:buClr>
              <a:buSzPct val="39285"/>
              <a:buFont typeface="Arial"/>
              <a:buNone/>
            </a:pPr>
            <a:r>
              <a:rPr lang="en-US">
                <a:solidFill>
                  <a:srgbClr val="0000FF"/>
                </a:solidFill>
              </a:rPr>
              <a:t>if b &gt; a:</a:t>
            </a:r>
            <a:endParaRPr>
              <a:solidFill>
                <a:srgbClr val="0000FF"/>
              </a:solidFill>
            </a:endParaRPr>
          </a:p>
          <a:p>
            <a:pPr indent="0" lvl="0" marL="0" marR="0" rtl="0" algn="l">
              <a:lnSpc>
                <a:spcPct val="90000"/>
              </a:lnSpc>
              <a:spcBef>
                <a:spcPts val="1000"/>
              </a:spcBef>
              <a:spcAft>
                <a:spcPts val="0"/>
              </a:spcAft>
              <a:buNone/>
            </a:pPr>
            <a:r>
              <a:rPr lang="en-US">
                <a:solidFill>
                  <a:srgbClr val="0000FF"/>
                </a:solidFill>
              </a:rPr>
              <a:t>   pass</a:t>
            </a:r>
            <a:endParaRPr>
              <a:solidFill>
                <a:srgbClr val="0000FF"/>
              </a:solidFill>
            </a:endParaRPr>
          </a:p>
          <a:p>
            <a:pPr indent="0" lvl="0" marL="0" marR="0" rtl="0" algn="l">
              <a:lnSpc>
                <a:spcPct val="90000"/>
              </a:lnSpc>
              <a:spcBef>
                <a:spcPts val="1000"/>
              </a:spcBef>
              <a:spcAft>
                <a:spcPts val="0"/>
              </a:spcAft>
              <a:buNone/>
            </a:pPr>
            <a:r>
              <a:rPr lang="en-US">
                <a:solidFill>
                  <a:srgbClr val="0000FF"/>
                </a:solidFill>
              </a:rPr>
              <a:t>2) pizza_name =2</a:t>
            </a:r>
            <a:endParaRPr>
              <a:solidFill>
                <a:srgbClr val="0000FF"/>
              </a:solidFill>
            </a:endParaRPr>
          </a:p>
          <a:p>
            <a:pPr indent="0" lvl="0" marL="0" rtl="0" algn="l">
              <a:spcBef>
                <a:spcPts val="1000"/>
              </a:spcBef>
              <a:spcAft>
                <a:spcPts val="0"/>
              </a:spcAft>
              <a:buNone/>
            </a:pPr>
            <a:r>
              <a:rPr lang="en-US">
                <a:solidFill>
                  <a:srgbClr val="0000FF"/>
                </a:solidFill>
              </a:rPr>
              <a:t>if pizza_name ==2:</a:t>
            </a:r>
            <a:endParaRPr>
              <a:solidFill>
                <a:srgbClr val="0000FF"/>
              </a:solidFill>
            </a:endParaRPr>
          </a:p>
          <a:p>
            <a:pPr indent="0" lvl="0" marL="0" rtl="0" algn="l">
              <a:spcBef>
                <a:spcPts val="1000"/>
              </a:spcBef>
              <a:spcAft>
                <a:spcPts val="0"/>
              </a:spcAft>
              <a:buNone/>
            </a:pPr>
            <a:r>
              <a:rPr lang="en-US">
                <a:solidFill>
                  <a:srgbClr val="0000FF"/>
                </a:solidFill>
              </a:rPr>
              <a:t>   pass</a:t>
            </a:r>
            <a:endParaRPr>
              <a:solidFill>
                <a:srgbClr val="0000FF"/>
              </a:solidFill>
            </a:endParaRPr>
          </a:p>
          <a:p>
            <a:pPr indent="0" lvl="0" marL="0" marR="0" rtl="0" algn="l">
              <a:lnSpc>
                <a:spcPct val="90000"/>
              </a:lnSpc>
              <a:spcBef>
                <a:spcPts val="1000"/>
              </a:spcBef>
              <a:spcAft>
                <a:spcPts val="0"/>
              </a:spcAft>
              <a:buClr>
                <a:schemeClr val="dk1"/>
              </a:buClr>
              <a:buSzPct val="39285"/>
              <a:buFont typeface="Arial"/>
              <a:buNone/>
            </a:pPr>
            <a:r>
              <a:t/>
            </a:r>
            <a:endParaRPr>
              <a:solidFill>
                <a:srgbClr val="0000FF"/>
              </a:solidFill>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3"/>
          <p:cNvSpPr/>
          <p:nvPr/>
        </p:nvSpPr>
        <p:spPr>
          <a:xfrm>
            <a:off x="9261987" y="4439265"/>
            <a:ext cx="2930013" cy="24187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315" name="Google Shape;315;p13"/>
          <p:cNvSpPr txBox="1"/>
          <p:nvPr>
            <p:ph type="title"/>
          </p:nvPr>
        </p:nvSpPr>
        <p:spPr>
          <a:xfrm>
            <a:off x="0" y="0"/>
            <a:ext cx="9720072" cy="412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Decision Making – MORE of  LOOPS</a:t>
            </a:r>
            <a:endParaRPr/>
          </a:p>
        </p:txBody>
      </p:sp>
      <p:sp>
        <p:nvSpPr>
          <p:cNvPr id="316" name="Google Shape;316;p13"/>
          <p:cNvSpPr txBox="1"/>
          <p:nvPr>
            <p:ph idx="1" type="body"/>
          </p:nvPr>
        </p:nvSpPr>
        <p:spPr>
          <a:xfrm>
            <a:off x="243840" y="751746"/>
            <a:ext cx="11948160" cy="674633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Nested Loops: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Python programming language allows the usage of one loop inside another loop. The following section shows a few examples to illustrate the concept.</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You can put any type of loop inside any other type of loop. For example a for loop can be inside a while loop or vice versa.</a:t>
            </a:r>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Try and learn:</a:t>
            </a:r>
            <a:endParaRPr/>
          </a:p>
          <a:p>
            <a:pPr indent="0" lvl="1" marL="457200" rtl="0" algn="l">
              <a:lnSpc>
                <a:spcPct val="90000"/>
              </a:lnSpc>
              <a:spcBef>
                <a:spcPts val="500"/>
              </a:spcBef>
              <a:spcAft>
                <a:spcPts val="0"/>
              </a:spcAft>
              <a:buClr>
                <a:schemeClr val="dk1"/>
              </a:buClr>
              <a:buSzPts val="2200"/>
              <a:buNone/>
            </a:pPr>
            <a:r>
              <a:rPr b="1" lang="en-US" sz="2200">
                <a:latin typeface="Calibri"/>
                <a:ea typeface="Calibri"/>
                <a:cs typeface="Calibri"/>
                <a:sym typeface="Calibri"/>
              </a:rPr>
              <a:t># Program to  implement Tables from 1 to 10:-</a:t>
            </a:r>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#Trying a Nested Loop. Printing Multiplication tables from 1 to 10</a:t>
            </a:r>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i = 0</a:t>
            </a:r>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j = 0</a:t>
            </a:r>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for i in range(1,11):#First Loop to input the Table </a:t>
            </a:r>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   print("Starting Generating Table, for %d"%(i)) </a:t>
            </a:r>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   for j in range(1,11): #Second Loop to take the Multiplicants</a:t>
            </a:r>
            <a:endParaRPr sz="2200">
              <a:latin typeface="Calibri"/>
              <a:ea typeface="Calibri"/>
              <a:cs typeface="Calibri"/>
              <a:sym typeface="Calibri"/>
            </a:endParaRPr>
          </a:p>
          <a:p>
            <a:pPr indent="0" lvl="1" marL="457200" rtl="0" algn="l">
              <a:lnSpc>
                <a:spcPct val="90000"/>
              </a:lnSpc>
              <a:spcBef>
                <a:spcPts val="500"/>
              </a:spcBef>
              <a:spcAft>
                <a:spcPts val="0"/>
              </a:spcAft>
              <a:buClr>
                <a:schemeClr val="dk1"/>
              </a:buClr>
              <a:buSzPts val="2200"/>
              <a:buNone/>
            </a:pPr>
            <a:r>
              <a:rPr lang="en-US" sz="2200">
                <a:latin typeface="Calibri"/>
                <a:ea typeface="Calibri"/>
                <a:cs typeface="Calibri"/>
                <a:sym typeface="Calibri"/>
              </a:rPr>
              <a:t>       print("%d X %d ="%(i,j),(i*j))</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a6bf25bea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23" name="Google Shape;323;g2a6bf25beaa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260"/>
              <a:buFont typeface="Arial"/>
              <a:buNone/>
            </a:pPr>
            <a:r>
              <a:rPr b="1" lang="en-US" sz="2200" u="sng">
                <a:latin typeface="Century Schoolbook"/>
                <a:ea typeface="Century Schoolbook"/>
                <a:cs typeface="Century Schoolbook"/>
                <a:sym typeface="Century Schoolbook"/>
              </a:rPr>
              <a:t>EXAMPLE 1: </a:t>
            </a:r>
            <a:endParaRPr b="1" sz="2200" u="sng">
              <a:latin typeface="Century Schoolbook"/>
              <a:ea typeface="Century Schoolbook"/>
              <a:cs typeface="Century Schoolbook"/>
              <a:sym typeface="Century Schoolbook"/>
            </a:endParaRPr>
          </a:p>
          <a:p>
            <a:pPr indent="0" lvl="0" marL="0" rtl="0" algn="l">
              <a:lnSpc>
                <a:spcPct val="115000"/>
              </a:lnSpc>
              <a:spcBef>
                <a:spcPts val="800"/>
              </a:spcBef>
              <a:spcAft>
                <a:spcPts val="0"/>
              </a:spcAft>
              <a:buClr>
                <a:schemeClr val="dk1"/>
              </a:buClr>
              <a:buSzPts val="1260"/>
              <a:buFont typeface="Arial"/>
              <a:buNone/>
            </a:pPr>
            <a:r>
              <a:rPr b="1" lang="en-US" sz="2200">
                <a:latin typeface="Century Schoolbook"/>
                <a:ea typeface="Century Schoolbook"/>
                <a:cs typeface="Century Schoolbook"/>
                <a:sym typeface="Century Schoolbook"/>
              </a:rPr>
              <a:t>Printing multiplication tables of 1 to 10 using nested for loop:</a:t>
            </a:r>
            <a:endParaRPr b="1"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for i in range(1, 11):</a:t>
            </a:r>
            <a:endParaRPr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for j in range(1, 11):</a:t>
            </a:r>
            <a:endParaRPr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print(i*j,end=“\t”)</a:t>
            </a:r>
            <a:endParaRPr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a6bf25beaa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600"/>
              </a:spcBef>
              <a:spcAft>
                <a:spcPts val="0"/>
              </a:spcAft>
              <a:buClr>
                <a:schemeClr val="dk1"/>
              </a:buClr>
              <a:buSzPts val="1100"/>
              <a:buFont typeface="Arial"/>
              <a:buNone/>
            </a:pPr>
            <a:r>
              <a:rPr lang="en-US" sz="2200" u="sng">
                <a:latin typeface="Century Schoolbook"/>
                <a:ea typeface="Century Schoolbook"/>
                <a:cs typeface="Century Schoolbook"/>
                <a:sym typeface="Century Schoolbook"/>
              </a:rPr>
              <a:t>Printing Star Pattern:</a:t>
            </a:r>
            <a:endParaRPr sz="2200" u="sng">
              <a:latin typeface="Century Schoolbook"/>
              <a:ea typeface="Century Schoolbook"/>
              <a:cs typeface="Century Schoolbook"/>
              <a:sym typeface="Century Schoolbook"/>
            </a:endParaRPr>
          </a:p>
          <a:p>
            <a:pPr indent="0" lvl="0" marL="0" rtl="0" algn="l">
              <a:spcBef>
                <a:spcPts val="0"/>
              </a:spcBef>
              <a:spcAft>
                <a:spcPts val="0"/>
              </a:spcAft>
              <a:buNone/>
            </a:pPr>
            <a:r>
              <a:t/>
            </a:r>
            <a:endParaRPr sz="2200" u="sng">
              <a:latin typeface="Century Schoolbook"/>
              <a:ea typeface="Century Schoolbook"/>
              <a:cs typeface="Century Schoolbook"/>
              <a:sym typeface="Century Schoolbook"/>
            </a:endParaRPr>
          </a:p>
        </p:txBody>
      </p:sp>
      <p:sp>
        <p:nvSpPr>
          <p:cNvPr id="330" name="Google Shape;330;g2a6bf25beaa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77500" lnSpcReduction="20000"/>
          </a:bodyPr>
          <a:lstStyle/>
          <a:p>
            <a:pPr indent="0" lvl="0" marL="0" rtl="0" algn="l">
              <a:lnSpc>
                <a:spcPct val="115000"/>
              </a:lnSpc>
              <a:spcBef>
                <a:spcPts val="600"/>
              </a:spcBef>
              <a:spcAft>
                <a:spcPts val="0"/>
              </a:spcAft>
              <a:buClr>
                <a:schemeClr val="dk1"/>
              </a:buClr>
              <a:buSzPct val="57272"/>
              <a:buFont typeface="Arial"/>
              <a:buNone/>
            </a:pPr>
            <a:r>
              <a:t/>
            </a:r>
            <a:endParaRPr sz="2200" u="sng">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rows = 5</a:t>
            </a:r>
            <a:endParaRPr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 outer loop</a:t>
            </a:r>
            <a:endParaRPr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for i in range(1, rows + 1):</a:t>
            </a:r>
            <a:endParaRPr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    # inner loop</a:t>
            </a:r>
            <a:endParaRPr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    for j in range(1, i + 1):</a:t>
            </a:r>
            <a:endParaRPr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Clr>
                <a:schemeClr val="dk1"/>
              </a:buClr>
              <a:buSzPct val="57272"/>
              <a:buFont typeface="Arial"/>
              <a:buNone/>
            </a:pPr>
            <a:r>
              <a:rPr lang="en-US" sz="2200">
                <a:latin typeface="Century Schoolbook"/>
                <a:ea typeface="Century Schoolbook"/>
                <a:cs typeface="Century Schoolbook"/>
                <a:sym typeface="Century Schoolbook"/>
              </a:rPr>
              <a:t>        print("*", end=" ")</a:t>
            </a:r>
            <a:endParaRPr sz="2200">
              <a:latin typeface="Century Schoolbook"/>
              <a:ea typeface="Century Schoolbook"/>
              <a:cs typeface="Century Schoolbook"/>
              <a:sym typeface="Century Schoolbook"/>
            </a:endParaRPr>
          </a:p>
          <a:p>
            <a:pPr indent="0" lvl="0" marL="0" rtl="0" algn="l">
              <a:lnSpc>
                <a:spcPct val="115000"/>
              </a:lnSpc>
              <a:spcBef>
                <a:spcPts val="600"/>
              </a:spcBef>
              <a:spcAft>
                <a:spcPts val="0"/>
              </a:spcAft>
              <a:buNone/>
            </a:pPr>
            <a:r>
              <a:rPr lang="en-US" sz="2200">
                <a:latin typeface="Century Schoolbook"/>
                <a:ea typeface="Century Schoolbook"/>
                <a:cs typeface="Century Schoolbook"/>
                <a:sym typeface="Century Schoolbook"/>
              </a:rPr>
              <a:t>    print('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ct val="81818"/>
              <a:buFont typeface="Arial"/>
              <a:buNone/>
            </a:pPr>
            <a:r>
              <a:rPr b="1" lang="en-US" sz="2200" u="sng">
                <a:latin typeface="Century Schoolbook"/>
                <a:ea typeface="Century Schoolbook"/>
                <a:cs typeface="Century Schoolbook"/>
                <a:sym typeface="Century Schoolbook"/>
              </a:rPr>
              <a:t>OUTPUT:</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 *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ct val="81818"/>
              <a:buFont typeface="Arial"/>
              <a:buNone/>
            </a:pPr>
            <a:r>
              <a:rPr lang="en-US" sz="2200">
                <a:latin typeface="Century Schoolbook"/>
                <a:ea typeface="Century Schoolbook"/>
                <a:cs typeface="Century Schoolbook"/>
                <a:sym typeface="Century Schoolbook"/>
              </a:rPr>
              <a:t>* * * *</a:t>
            </a:r>
            <a:endParaRPr sz="2200">
              <a:latin typeface="Century Schoolbook"/>
              <a:ea typeface="Century Schoolbook"/>
              <a:cs typeface="Century Schoolbook"/>
              <a:sym typeface="Century Schoolbook"/>
            </a:endParaRPr>
          </a:p>
          <a:p>
            <a:pPr indent="0" lvl="0" marL="0" marR="139700" rtl="0" algn="l">
              <a:lnSpc>
                <a:spcPct val="115000"/>
              </a:lnSpc>
              <a:spcBef>
                <a:spcPts val="0"/>
              </a:spcBef>
              <a:spcAft>
                <a:spcPts val="0"/>
              </a:spcAft>
              <a:buClr>
                <a:schemeClr val="dk1"/>
              </a:buClr>
              <a:buSzPct val="50000"/>
              <a:buFont typeface="Arial"/>
              <a:buNone/>
            </a:pPr>
            <a:r>
              <a:rPr lang="en-US" sz="2200">
                <a:latin typeface="Century Schoolbook"/>
                <a:ea typeface="Century Schoolbook"/>
                <a:cs typeface="Century Schoolbook"/>
                <a:sym typeface="Century Schoolbook"/>
              </a:rPr>
              <a:t>* * * * *</a:t>
            </a:r>
            <a:endParaRPr sz="2200">
              <a:latin typeface="Century Schoolbook"/>
              <a:ea typeface="Century Schoolbook"/>
              <a:cs typeface="Century Schoolbook"/>
              <a:sym typeface="Century Schoolboo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bdaf1a144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37" name="Google Shape;337;g2bdaf1a1446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for i in range(3):</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for j in range(5):</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if(i==0 or i == 2 or j == 0 or j == 4):</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 , end="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else:</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 ", end="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a:t>
            </a:r>
            <a:endParaRPr sz="2200">
              <a:latin typeface="Century Schoolbook"/>
              <a:ea typeface="Century Schoolbook"/>
              <a:cs typeface="Century Schoolbook"/>
              <a:sym typeface="Century Schoolbook"/>
            </a:endParaRPr>
          </a:p>
          <a:p>
            <a:pPr indent="0" lvl="0" marL="0" rtl="0" algn="l">
              <a:spcBef>
                <a:spcPts val="1000"/>
              </a:spcBef>
              <a:spcAft>
                <a:spcPts val="0"/>
              </a:spcAft>
              <a:buNone/>
            </a:pPr>
            <a:r>
              <a:t/>
            </a:r>
            <a:endParaRPr/>
          </a:p>
        </p:txBody>
      </p:sp>
      <p:pic>
        <p:nvPicPr>
          <p:cNvPr id="338" name="Google Shape;338;g2bdaf1a1446_0_0"/>
          <p:cNvPicPr preferRelativeResize="0"/>
          <p:nvPr/>
        </p:nvPicPr>
        <p:blipFill rotWithShape="1">
          <a:blip r:embed="rId3">
            <a:alphaModFix/>
          </a:blip>
          <a:srcRect b="0" l="48154" r="0" t="28556"/>
          <a:stretch/>
        </p:blipFill>
        <p:spPr>
          <a:xfrm>
            <a:off x="6204999" y="2050850"/>
            <a:ext cx="3466724" cy="170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c7379ea814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5" name="Google Shape;345;g2c7379ea814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46" name="Google Shape;346;g2c7379ea814_0_0"/>
          <p:cNvPicPr preferRelativeResize="0"/>
          <p:nvPr/>
        </p:nvPicPr>
        <p:blipFill rotWithShape="1">
          <a:blip r:embed="rId3">
            <a:alphaModFix/>
          </a:blip>
          <a:srcRect b="9912" l="13747" r="50930" t="32725"/>
          <a:stretch/>
        </p:blipFill>
        <p:spPr>
          <a:xfrm>
            <a:off x="1257300" y="857637"/>
            <a:ext cx="9677400" cy="6287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aramond"/>
              <a:buNone/>
            </a:pPr>
            <a:r>
              <a:rPr lang="en-US" sz="3200"/>
              <a:t>Looking Back</a:t>
            </a:r>
            <a:endParaRPr/>
          </a:p>
        </p:txBody>
      </p:sp>
      <p:pic>
        <p:nvPicPr>
          <p:cNvPr id="193" name="Google Shape;193;p2"/>
          <p:cNvPicPr preferRelativeResize="0"/>
          <p:nvPr>
            <p:ph idx="1" type="body"/>
          </p:nvPr>
        </p:nvPicPr>
        <p:blipFill rotWithShape="1">
          <a:blip r:embed="rId3">
            <a:alphaModFix/>
          </a:blip>
          <a:srcRect b="0" l="0" r="0" t="0"/>
          <a:stretch/>
        </p:blipFill>
        <p:spPr>
          <a:xfrm>
            <a:off x="46059" y="545432"/>
            <a:ext cx="5247835" cy="6312567"/>
          </a:xfrm>
          <a:prstGeom prst="rect">
            <a:avLst/>
          </a:prstGeom>
          <a:noFill/>
          <a:ln>
            <a:noFill/>
          </a:ln>
        </p:spPr>
      </p:pic>
      <p:sp>
        <p:nvSpPr>
          <p:cNvPr id="194" name="Google Shape;194;p2"/>
          <p:cNvSpPr txBox="1"/>
          <p:nvPr>
            <p:ph idx="2" type="body"/>
          </p:nvPr>
        </p:nvSpPr>
        <p:spPr>
          <a:xfrm>
            <a:off x="5304589" y="617620"/>
            <a:ext cx="6662821" cy="59050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General Introduction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Language Syntax-</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Identifiers</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Naming rules</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Reserved keywords</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Comments</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latin typeface="Calibri"/>
                <a:ea typeface="Calibri"/>
                <a:cs typeface="Calibri"/>
                <a:sym typeface="Calibri"/>
              </a:rPr>
              <a:t>Python block Indentation</a:t>
            </a:r>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latin typeface="Calibri"/>
                <a:ea typeface="Calibri"/>
                <a:cs typeface="Calibri"/>
                <a:sym typeface="Calibri"/>
              </a:rPr>
              <a:t>Python Data Types</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Numbers</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Strings</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List</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Tuples</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Dictionary</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latin typeface="Calibri"/>
                <a:ea typeface="Calibri"/>
                <a:cs typeface="Calibri"/>
                <a:sym typeface="Calibri"/>
              </a:rPr>
              <a:t>Bool</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114300" lvl="1" marL="685800" rtl="0" algn="l">
              <a:lnSpc>
                <a:spcPct val="90000"/>
              </a:lnSpc>
              <a:spcBef>
                <a:spcPts val="500"/>
              </a:spcBef>
              <a:spcAft>
                <a:spcPts val="0"/>
              </a:spcAft>
              <a:buClr>
                <a:schemeClr val="dk1"/>
              </a:buClr>
              <a:buSzPts val="1800"/>
              <a:buFont typeface="Noto Sans Symbols"/>
              <a:buNone/>
            </a:pPr>
            <a:r>
              <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 calcmode="lin" valueType="num">
                                      <p:cBhvr additive="base">
                                        <p:cTn dur="500"/>
                                        <p:tgtEl>
                                          <p:spTgt spid="1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 calcmode="lin" valueType="num">
                                      <p:cBhvr additive="base">
                                        <p:cTn dur="500"/>
                                        <p:tgtEl>
                                          <p:spTgt spid="19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 calcmode="lin" valueType="num">
                                      <p:cBhvr additive="base">
                                        <p:cTn dur="500"/>
                                        <p:tgtEl>
                                          <p:spTgt spid="19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 calcmode="lin" valueType="num">
                                      <p:cBhvr additive="base">
                                        <p:cTn dur="500"/>
                                        <p:tgtEl>
                                          <p:spTgt spid="19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 calcmode="lin" valueType="num">
                                      <p:cBhvr additive="base">
                                        <p:cTn dur="500"/>
                                        <p:tgtEl>
                                          <p:spTgt spid="19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 calcmode="lin" valueType="num">
                                      <p:cBhvr additive="base">
                                        <p:cTn dur="500"/>
                                        <p:tgtEl>
                                          <p:spTgt spid="19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 calcmode="lin" valueType="num">
                                      <p:cBhvr additive="base">
                                        <p:cTn dur="500"/>
                                        <p:tgtEl>
                                          <p:spTgt spid="19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anim calcmode="lin" valueType="num">
                                      <p:cBhvr additive="base">
                                        <p:cTn dur="500"/>
                                        <p:tgtEl>
                                          <p:spTgt spid="19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anim calcmode="lin" valueType="num">
                                      <p:cBhvr additive="base">
                                        <p:cTn dur="500"/>
                                        <p:tgtEl>
                                          <p:spTgt spid="19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anim calcmode="lin" valueType="num">
                                      <p:cBhvr additive="base">
                                        <p:cTn dur="500"/>
                                        <p:tgtEl>
                                          <p:spTgt spid="19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0" st="10"/>
                                            </p:txEl>
                                          </p:spTgt>
                                        </p:tgtEl>
                                        <p:attrNameLst>
                                          <p:attrName>style.visibility</p:attrName>
                                        </p:attrNameLst>
                                      </p:cBhvr>
                                      <p:to>
                                        <p:strVal val="visible"/>
                                      </p:to>
                                    </p:set>
                                    <p:anim calcmode="lin" valueType="num">
                                      <p:cBhvr additive="base">
                                        <p:cTn dur="500"/>
                                        <p:tgtEl>
                                          <p:spTgt spid="19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1" st="11"/>
                                            </p:txEl>
                                          </p:spTgt>
                                        </p:tgtEl>
                                        <p:attrNameLst>
                                          <p:attrName>style.visibility</p:attrName>
                                        </p:attrNameLst>
                                      </p:cBhvr>
                                      <p:to>
                                        <p:strVal val="visible"/>
                                      </p:to>
                                    </p:set>
                                    <p:anim calcmode="lin" valueType="num">
                                      <p:cBhvr additive="base">
                                        <p:cTn dur="500"/>
                                        <p:tgtEl>
                                          <p:spTgt spid="19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2" st="12"/>
                                            </p:txEl>
                                          </p:spTgt>
                                        </p:tgtEl>
                                        <p:attrNameLst>
                                          <p:attrName>style.visibility</p:attrName>
                                        </p:attrNameLst>
                                      </p:cBhvr>
                                      <p:to>
                                        <p:strVal val="visible"/>
                                      </p:to>
                                    </p:set>
                                    <p:anim calcmode="lin" valueType="num">
                                      <p:cBhvr additive="base">
                                        <p:cTn dur="500"/>
                                        <p:tgtEl>
                                          <p:spTgt spid="194">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3" st="13"/>
                                            </p:txEl>
                                          </p:spTgt>
                                        </p:tgtEl>
                                        <p:attrNameLst>
                                          <p:attrName>style.visibility</p:attrName>
                                        </p:attrNameLst>
                                      </p:cBhvr>
                                      <p:to>
                                        <p:strVal val="visible"/>
                                      </p:to>
                                    </p:set>
                                    <p:anim calcmode="lin" valueType="num">
                                      <p:cBhvr additive="base">
                                        <p:cTn dur="500"/>
                                        <p:tgtEl>
                                          <p:spTgt spid="194">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4" st="14"/>
                                            </p:txEl>
                                          </p:spTgt>
                                        </p:tgtEl>
                                        <p:attrNameLst>
                                          <p:attrName>style.visibility</p:attrName>
                                        </p:attrNameLst>
                                      </p:cBhvr>
                                      <p:to>
                                        <p:strVal val="visible"/>
                                      </p:to>
                                    </p:set>
                                    <p:anim calcmode="lin" valueType="num">
                                      <p:cBhvr additive="base">
                                        <p:cTn dur="500"/>
                                        <p:tgtEl>
                                          <p:spTgt spid="194">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15" st="15"/>
                                            </p:txEl>
                                          </p:spTgt>
                                        </p:tgtEl>
                                        <p:attrNameLst>
                                          <p:attrName>style.visibility</p:attrName>
                                        </p:attrNameLst>
                                      </p:cBhvr>
                                      <p:to>
                                        <p:strVal val="visible"/>
                                      </p:to>
                                    </p:set>
                                    <p:anim calcmode="lin" valueType="num">
                                      <p:cBhvr additive="base">
                                        <p:cTn dur="500"/>
                                        <p:tgtEl>
                                          <p:spTgt spid="194">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bdaf1a1446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53" name="Google Shape;353;g2bdaf1a1446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260"/>
              <a:buFont typeface="Arial"/>
              <a:buNone/>
            </a:pPr>
            <a:r>
              <a:rPr lang="en-US" sz="2200">
                <a:highlight>
                  <a:schemeClr val="lt1"/>
                </a:highlight>
                <a:latin typeface="Century Schoolbook"/>
                <a:ea typeface="Century Schoolbook"/>
                <a:cs typeface="Century Schoolbook"/>
                <a:sym typeface="Century Schoolbook"/>
              </a:rPr>
              <a:t>for i in range(3):</a:t>
            </a:r>
            <a:endParaRPr sz="2200">
              <a:highlight>
                <a:schemeClr val="lt1"/>
              </a:highlight>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highlight>
                  <a:schemeClr val="lt1"/>
                </a:highlight>
                <a:latin typeface="Century Schoolbook"/>
                <a:ea typeface="Century Schoolbook"/>
                <a:cs typeface="Century Schoolbook"/>
                <a:sym typeface="Century Schoolbook"/>
              </a:rPr>
              <a:t>    for j in range(5):</a:t>
            </a:r>
            <a:endParaRPr sz="2200">
              <a:highlight>
                <a:schemeClr val="lt1"/>
              </a:highlight>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highlight>
                  <a:schemeClr val="lt1"/>
                </a:highlight>
                <a:latin typeface="Century Schoolbook"/>
                <a:ea typeface="Century Schoolbook"/>
                <a:cs typeface="Century Schoolbook"/>
                <a:sym typeface="Century Schoolbook"/>
              </a:rPr>
              <a:t>        print("*" , end=" ")</a:t>
            </a:r>
            <a:endParaRPr sz="2200">
              <a:highlight>
                <a:schemeClr val="lt1"/>
              </a:highlight>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rPr lang="en-US" sz="2200">
                <a:highlight>
                  <a:schemeClr val="lt1"/>
                </a:highlight>
                <a:latin typeface="Century Schoolbook"/>
                <a:ea typeface="Century Schoolbook"/>
                <a:cs typeface="Century Schoolbook"/>
                <a:sym typeface="Century Schoolbook"/>
              </a:rPr>
              <a:t>    print()</a:t>
            </a:r>
            <a:endParaRPr sz="2200">
              <a:highlight>
                <a:schemeClr val="lt1"/>
              </a:highlight>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t/>
            </a:r>
            <a:endParaRPr sz="2200">
              <a:highlight>
                <a:schemeClr val="lt1"/>
              </a:highlight>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t/>
            </a:r>
            <a:endParaRPr sz="2200">
              <a:highlight>
                <a:schemeClr val="lt1"/>
              </a:highlight>
              <a:latin typeface="Century Schoolbook"/>
              <a:ea typeface="Century Schoolbook"/>
              <a:cs typeface="Century Schoolbook"/>
              <a:sym typeface="Century Schoolbook"/>
            </a:endParaRPr>
          </a:p>
        </p:txBody>
      </p:sp>
      <p:pic>
        <p:nvPicPr>
          <p:cNvPr id="354" name="Google Shape;354;g2bdaf1a1446_0_6"/>
          <p:cNvPicPr preferRelativeResize="0"/>
          <p:nvPr/>
        </p:nvPicPr>
        <p:blipFill rotWithShape="1">
          <a:blip r:embed="rId3">
            <a:alphaModFix/>
          </a:blip>
          <a:srcRect b="28448" l="0" r="49448" t="0"/>
          <a:stretch/>
        </p:blipFill>
        <p:spPr>
          <a:xfrm>
            <a:off x="6351875" y="2773775"/>
            <a:ext cx="3644600" cy="1846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bdaf1a1446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1" name="Google Shape;361;g2bdaf1a1446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62500" lnSpcReduction="20000"/>
          </a:bodyPr>
          <a:lstStyle/>
          <a:p>
            <a:pPr indent="0" lvl="0" marL="0" rtl="0" algn="l">
              <a:lnSpc>
                <a:spcPct val="115000"/>
              </a:lnSpc>
              <a:spcBef>
                <a:spcPts val="800"/>
              </a:spcBef>
              <a:spcAft>
                <a:spcPts val="0"/>
              </a:spcAft>
              <a:buNone/>
            </a:pPr>
            <a:r>
              <a:rPr b="1" lang="en-US" sz="2200" u="sng">
                <a:solidFill>
                  <a:srgbClr val="000000"/>
                </a:solidFill>
                <a:latin typeface="Century Schoolbook"/>
                <a:ea typeface="Century Schoolbook"/>
                <a:cs typeface="Century Schoolbook"/>
                <a:sym typeface="Century Schoolbook"/>
              </a:rPr>
              <a:t>INVERTED HALF PYRAMID:</a:t>
            </a:r>
            <a:endParaRPr b="1" sz="2200" u="sng">
              <a:solidFill>
                <a:srgbClr val="000000"/>
              </a:solidFill>
              <a:latin typeface="Century Schoolbook"/>
              <a:ea typeface="Century Schoolbook"/>
              <a:cs typeface="Century Schoolbook"/>
              <a:sym typeface="Century Schoolbook"/>
            </a:endParaRPr>
          </a:p>
          <a:p>
            <a:pPr indent="0" lvl="0" marL="0" rtl="0" algn="l">
              <a:lnSpc>
                <a:spcPct val="115000"/>
              </a:lnSpc>
              <a:spcBef>
                <a:spcPts val="800"/>
              </a:spcBef>
              <a:spcAft>
                <a:spcPts val="0"/>
              </a:spcAft>
              <a:buNone/>
            </a:pPr>
            <a:r>
              <a:t/>
            </a:r>
            <a:endParaRPr b="1" sz="2200" u="sng">
              <a:solidFill>
                <a:srgbClr val="000000"/>
              </a:solidFill>
              <a:latin typeface="Century Schoolbook"/>
              <a:ea typeface="Century Schoolbook"/>
              <a:cs typeface="Century Schoolbook"/>
              <a:sym typeface="Century Schoolbook"/>
            </a:endParaRPr>
          </a:p>
          <a:p>
            <a:pPr indent="0" lvl="0" marL="0" rtl="0" algn="l">
              <a:lnSpc>
                <a:spcPct val="115000"/>
              </a:lnSpc>
              <a:spcBef>
                <a:spcPts val="800"/>
              </a:spcBef>
              <a:spcAft>
                <a:spcPts val="0"/>
              </a:spcAft>
              <a:buNone/>
            </a:pPr>
            <a:r>
              <a:t/>
            </a:r>
            <a:endParaRPr b="1" sz="2200" u="sng">
              <a:solidFill>
                <a:srgbClr val="000000"/>
              </a:solidFill>
              <a:latin typeface="Century Schoolbook"/>
              <a:ea typeface="Century Schoolbook"/>
              <a:cs typeface="Century Schoolbook"/>
              <a:sym typeface="Century Schoolbook"/>
            </a:endParaRPr>
          </a:p>
          <a:p>
            <a:pPr indent="0" lvl="0" marL="0" rtl="0" algn="l">
              <a:lnSpc>
                <a:spcPct val="115000"/>
              </a:lnSpc>
              <a:spcBef>
                <a:spcPts val="800"/>
              </a:spcBef>
              <a:spcAft>
                <a:spcPts val="0"/>
              </a:spcAft>
              <a:buNone/>
            </a:pPr>
            <a:r>
              <a:t/>
            </a:r>
            <a:endParaRPr b="1" sz="2200" u="sng">
              <a:solidFill>
                <a:srgbClr val="000000"/>
              </a:solidFill>
              <a:latin typeface="Century Schoolbook"/>
              <a:ea typeface="Century Schoolbook"/>
              <a:cs typeface="Century Schoolbook"/>
              <a:sym typeface="Century Schoolbook"/>
            </a:endParaRPr>
          </a:p>
          <a:p>
            <a:pPr indent="0" lvl="0" marL="0" rtl="0" algn="l">
              <a:lnSpc>
                <a:spcPct val="115000"/>
              </a:lnSpc>
              <a:spcBef>
                <a:spcPts val="800"/>
              </a:spcBef>
              <a:spcAft>
                <a:spcPts val="0"/>
              </a:spcAft>
              <a:buNone/>
            </a:pPr>
            <a:r>
              <a:t/>
            </a:r>
            <a:endParaRPr b="1" sz="2200" u="sng">
              <a:solidFill>
                <a:srgbClr val="000000"/>
              </a:solidFill>
              <a:latin typeface="Century Schoolbook"/>
              <a:ea typeface="Century Schoolbook"/>
              <a:cs typeface="Century Schoolbook"/>
              <a:sym typeface="Century Schoolbook"/>
            </a:endParaRPr>
          </a:p>
          <a:p>
            <a:pPr indent="0" lvl="0" marL="0" rtl="0" algn="l">
              <a:lnSpc>
                <a:spcPct val="115000"/>
              </a:lnSpc>
              <a:spcBef>
                <a:spcPts val="800"/>
              </a:spcBef>
              <a:spcAft>
                <a:spcPts val="0"/>
              </a:spcAft>
              <a:buNone/>
            </a:pPr>
            <a:r>
              <a:t/>
            </a:r>
            <a:endParaRPr b="1" sz="2200" u="sng">
              <a:solidFill>
                <a:srgbClr val="000000"/>
              </a:solidFill>
              <a:latin typeface="Century Schoolbook"/>
              <a:ea typeface="Century Schoolbook"/>
              <a:cs typeface="Century Schoolbook"/>
              <a:sym typeface="Century Schoolbook"/>
            </a:endParaRPr>
          </a:p>
          <a:p>
            <a:pPr indent="0" lvl="0" marL="0" rtl="0" algn="l">
              <a:lnSpc>
                <a:spcPct val="115000"/>
              </a:lnSpc>
              <a:spcBef>
                <a:spcPts val="800"/>
              </a:spcBef>
              <a:spcAft>
                <a:spcPts val="0"/>
              </a:spcAft>
              <a:buNone/>
            </a:pPr>
            <a:r>
              <a:t/>
            </a:r>
            <a:endParaRPr b="1" sz="2200" u="sng">
              <a:solidFill>
                <a:srgbClr val="000000"/>
              </a:solidFill>
              <a:latin typeface="Century Schoolbook"/>
              <a:ea typeface="Century Schoolbook"/>
              <a:cs typeface="Century Schoolbook"/>
              <a:sym typeface="Century Schoolbook"/>
            </a:endParaRPr>
          </a:p>
          <a:p>
            <a:pPr indent="0" lvl="0" marL="0" rtl="0" algn="l">
              <a:lnSpc>
                <a:spcPct val="115000"/>
              </a:lnSpc>
              <a:spcBef>
                <a:spcPts val="800"/>
              </a:spcBef>
              <a:spcAft>
                <a:spcPts val="0"/>
              </a:spcAft>
              <a:buNone/>
            </a:pPr>
            <a:r>
              <a:t/>
            </a:r>
            <a:endParaRPr b="1" sz="2200" u="sng">
              <a:solidFill>
                <a:srgbClr val="000000"/>
              </a:solidFill>
              <a:latin typeface="Century Schoolbook"/>
              <a:ea typeface="Century Schoolbook"/>
              <a:cs typeface="Century Schoolbook"/>
              <a:sym typeface="Century Schoolbook"/>
            </a:endParaRPr>
          </a:p>
          <a:p>
            <a:pPr indent="0" lvl="0" marL="0" rtl="0" algn="l">
              <a:lnSpc>
                <a:spcPct val="115000"/>
              </a:lnSpc>
              <a:spcBef>
                <a:spcPts val="800"/>
              </a:spcBef>
              <a:spcAft>
                <a:spcPts val="0"/>
              </a:spcAft>
              <a:buNone/>
            </a:pPr>
            <a:r>
              <a:rPr b="1" lang="en-US" sz="2200" u="sng">
                <a:solidFill>
                  <a:srgbClr val="000000"/>
                </a:solidFill>
                <a:latin typeface="Century Schoolbook"/>
                <a:ea typeface="Century Schoolbook"/>
                <a:cs typeface="Century Schoolbook"/>
                <a:sym typeface="Century Schoolbook"/>
              </a:rPr>
              <a:t>PROGRAM CODE:</a:t>
            </a:r>
            <a:endParaRPr b="1" sz="2200" u="sng">
              <a:solidFill>
                <a:srgbClr val="000000"/>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rPr lang="en-US" sz="2200">
                <a:solidFill>
                  <a:srgbClr val="000000"/>
                </a:solidFill>
                <a:latin typeface="Century Schoolbook"/>
                <a:ea typeface="Century Schoolbook"/>
                <a:cs typeface="Century Schoolbook"/>
                <a:sym typeface="Century Schoolbook"/>
              </a:rPr>
              <a:t>for i in range(6):</a:t>
            </a:r>
            <a:endParaRPr sz="2200">
              <a:solidFill>
                <a:srgbClr val="000000"/>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rPr lang="en-US" sz="2200">
                <a:solidFill>
                  <a:srgbClr val="000000"/>
                </a:solidFill>
                <a:latin typeface="Century Schoolbook"/>
                <a:ea typeface="Century Schoolbook"/>
                <a:cs typeface="Century Schoolbook"/>
                <a:sym typeface="Century Schoolbook"/>
              </a:rPr>
              <a:t>    for j in range(6-i):</a:t>
            </a:r>
            <a:endParaRPr sz="2200">
              <a:solidFill>
                <a:srgbClr val="000000"/>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rPr lang="en-US" sz="2200">
                <a:solidFill>
                  <a:srgbClr val="000000"/>
                </a:solidFill>
                <a:latin typeface="Century Schoolbook"/>
                <a:ea typeface="Century Schoolbook"/>
                <a:cs typeface="Century Schoolbook"/>
                <a:sym typeface="Century Schoolbook"/>
              </a:rPr>
              <a:t>        print("*" , end=" ")</a:t>
            </a:r>
            <a:endParaRPr sz="2200">
              <a:solidFill>
                <a:srgbClr val="000000"/>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None/>
            </a:pPr>
            <a:r>
              <a:rPr lang="en-US" sz="2200">
                <a:solidFill>
                  <a:srgbClr val="000000"/>
                </a:solidFill>
                <a:latin typeface="Century Schoolbook"/>
                <a:ea typeface="Century Schoolbook"/>
                <a:cs typeface="Century Schoolbook"/>
                <a:sym typeface="Century Schoolbook"/>
              </a:rPr>
              <a:t>    print()</a:t>
            </a:r>
            <a:endParaRPr sz="2200">
              <a:solidFill>
                <a:srgbClr val="000000"/>
              </a:solidFill>
              <a:latin typeface="Century Schoolbook"/>
              <a:ea typeface="Century Schoolbook"/>
              <a:cs typeface="Century Schoolbook"/>
              <a:sym typeface="Century Schoolbook"/>
            </a:endParaRPr>
          </a:p>
          <a:p>
            <a:pPr indent="0" lvl="0" marL="0" rtl="0" algn="l">
              <a:lnSpc>
                <a:spcPct val="115000"/>
              </a:lnSpc>
              <a:spcBef>
                <a:spcPts val="800"/>
              </a:spcBef>
              <a:spcAft>
                <a:spcPts val="0"/>
              </a:spcAft>
              <a:buNone/>
            </a:pPr>
            <a:r>
              <a:t/>
            </a:r>
            <a:endParaRPr sz="2200">
              <a:solidFill>
                <a:srgbClr val="000000"/>
              </a:solidFill>
              <a:latin typeface="Century Schoolbook"/>
              <a:ea typeface="Century Schoolbook"/>
              <a:cs typeface="Century Schoolbook"/>
              <a:sym typeface="Century Schoolbook"/>
            </a:endParaRPr>
          </a:p>
          <a:p>
            <a:pPr indent="0" lvl="0" marL="0" rtl="0" algn="l">
              <a:spcBef>
                <a:spcPts val="1000"/>
              </a:spcBef>
              <a:spcAft>
                <a:spcPts val="0"/>
              </a:spcAft>
              <a:buNone/>
            </a:pPr>
            <a:r>
              <a:t/>
            </a:r>
            <a:endParaRPr/>
          </a:p>
        </p:txBody>
      </p:sp>
      <p:pic>
        <p:nvPicPr>
          <p:cNvPr id="362" name="Google Shape;362;g2bdaf1a1446_0_12"/>
          <p:cNvPicPr preferRelativeResize="0"/>
          <p:nvPr/>
        </p:nvPicPr>
        <p:blipFill rotWithShape="1">
          <a:blip r:embed="rId3">
            <a:alphaModFix/>
          </a:blip>
          <a:srcRect b="42837" l="33095" r="37951" t="0"/>
          <a:stretch/>
        </p:blipFill>
        <p:spPr>
          <a:xfrm>
            <a:off x="838200" y="2320650"/>
            <a:ext cx="2102250" cy="188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c7379ea814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9" name="Google Shape;369;g2c7379ea814_0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260"/>
              <a:buFont typeface="Arial"/>
              <a:buNone/>
            </a:pPr>
            <a:r>
              <a:rPr b="1" lang="en-US" sz="2200" u="sng">
                <a:latin typeface="Century Schoolbook"/>
                <a:ea typeface="Century Schoolbook"/>
                <a:cs typeface="Century Schoolbook"/>
                <a:sym typeface="Century Schoolbook"/>
              </a:rPr>
              <a:t>PROGRAM CODE:</a:t>
            </a:r>
            <a:endParaRPr b="1" sz="2200" u="sng">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for i in range(6):</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for j in range(6-i):</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if ( i == 0 or i == 5 or j == 0 or j == 6-i-1):</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 , end="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else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 " , end = "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a:t>
            </a:r>
            <a:endParaRPr/>
          </a:p>
        </p:txBody>
      </p:sp>
      <p:pic>
        <p:nvPicPr>
          <p:cNvPr id="370" name="Google Shape;370;g2c7379ea814_0_7"/>
          <p:cNvPicPr preferRelativeResize="0"/>
          <p:nvPr/>
        </p:nvPicPr>
        <p:blipFill rotWithShape="1">
          <a:blip r:embed="rId3">
            <a:alphaModFix/>
          </a:blip>
          <a:srcRect b="26073" l="66261" r="0" t="0"/>
          <a:stretch/>
        </p:blipFill>
        <p:spPr>
          <a:xfrm>
            <a:off x="7505600" y="2448100"/>
            <a:ext cx="2491750" cy="2208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a6bf25beaa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With while loop</a:t>
            </a:r>
            <a:endParaRPr/>
          </a:p>
        </p:txBody>
      </p:sp>
      <p:sp>
        <p:nvSpPr>
          <p:cNvPr id="377" name="Google Shape;377;g2a6bf25beaa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68300" lvl="0" marL="457200" rtl="0" algn="l">
              <a:lnSpc>
                <a:spcPct val="115000"/>
              </a:lnSpc>
              <a:spcBef>
                <a:spcPts val="80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Initially, Outer loop test expression is evaluated only once.</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When its return true, the flow of control jumps to the inner while loop. The inner while loop executes to completion. When the test expression is false, the flow of control comes out of inner while loop and executes again from the outer while loop only once. This flow of control persists until test expression of the outer loop is false.</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If test expression of the outer loop is false, the flow of control skips the execution and goes to rest.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a6bf25beaa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84" name="Google Shape;384;g2a6bf25beaa_0_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800"/>
              </a:spcBef>
              <a:spcAft>
                <a:spcPts val="0"/>
              </a:spcAft>
              <a:buClr>
                <a:schemeClr val="dk1"/>
              </a:buClr>
              <a:buSzPts val="1260"/>
              <a:buFont typeface="Arial"/>
              <a:buNone/>
            </a:pPr>
            <a:r>
              <a:rPr b="1" lang="en-US" sz="2200" u="sng">
                <a:latin typeface="Century Schoolbook"/>
                <a:ea typeface="Century Schoolbook"/>
                <a:cs typeface="Century Schoolbook"/>
                <a:sym typeface="Century Schoolbook"/>
              </a:rPr>
              <a:t>EXAMPLE : </a:t>
            </a:r>
            <a:endParaRPr b="1" sz="2200" u="sng">
              <a:latin typeface="Century Schoolbook"/>
              <a:ea typeface="Century Schoolbook"/>
              <a:cs typeface="Century Schoolbook"/>
              <a:sym typeface="Century Schoolbook"/>
            </a:endParaRPr>
          </a:p>
          <a:p>
            <a:pPr indent="0" lvl="0" marL="0" rtl="0" algn="l">
              <a:lnSpc>
                <a:spcPct val="115000"/>
              </a:lnSpc>
              <a:spcBef>
                <a:spcPts val="800"/>
              </a:spcBef>
              <a:spcAft>
                <a:spcPts val="0"/>
              </a:spcAft>
              <a:buClr>
                <a:schemeClr val="dk1"/>
              </a:buClr>
              <a:buSzPts val="1260"/>
              <a:buFont typeface="Arial"/>
              <a:buNone/>
            </a:pPr>
            <a:r>
              <a:rPr b="1" lang="en-US" sz="2200">
                <a:latin typeface="Century Schoolbook"/>
                <a:ea typeface="Century Schoolbook"/>
                <a:cs typeface="Century Schoolbook"/>
                <a:sym typeface="Century Schoolbook"/>
              </a:rPr>
              <a:t>Printing multiplication tables of 1 to 10 using nested while loop:</a:t>
            </a:r>
            <a:endParaRPr b="1" sz="2200">
              <a:latin typeface="Century Schoolbook"/>
              <a:ea typeface="Century Schoolbook"/>
              <a:cs typeface="Century Schoolbook"/>
              <a:sym typeface="Century Schoolbook"/>
            </a:endParaRPr>
          </a:p>
          <a:p>
            <a:pPr indent="0" lvl="0" marL="88900" marR="8890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i=1</a:t>
            </a:r>
            <a:endParaRPr sz="2200">
              <a:latin typeface="Century Schoolbook"/>
              <a:ea typeface="Century Schoolbook"/>
              <a:cs typeface="Century Schoolbook"/>
              <a:sym typeface="Century Schoolbook"/>
            </a:endParaRPr>
          </a:p>
          <a:p>
            <a:pPr indent="0" lvl="0" marL="88900" marR="8890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while i&lt;=10:</a:t>
            </a:r>
            <a:endParaRPr sz="2200">
              <a:latin typeface="Century Schoolbook"/>
              <a:ea typeface="Century Schoolbook"/>
              <a:cs typeface="Century Schoolbook"/>
              <a:sym typeface="Century Schoolbook"/>
            </a:endParaRPr>
          </a:p>
          <a:p>
            <a:pPr indent="0" lvl="0" marL="88900" marR="8890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  j=1</a:t>
            </a:r>
            <a:endParaRPr sz="2200">
              <a:latin typeface="Century Schoolbook"/>
              <a:ea typeface="Century Schoolbook"/>
              <a:cs typeface="Century Schoolbook"/>
              <a:sym typeface="Century Schoolbook"/>
            </a:endParaRPr>
          </a:p>
          <a:p>
            <a:pPr indent="0" lvl="0" marL="88900" marR="8890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  while j&lt;=10:</a:t>
            </a:r>
            <a:endParaRPr sz="2200">
              <a:latin typeface="Century Schoolbook"/>
              <a:ea typeface="Century Schoolbook"/>
              <a:cs typeface="Century Schoolbook"/>
              <a:sym typeface="Century Schoolbook"/>
            </a:endParaRPr>
          </a:p>
          <a:p>
            <a:pPr indent="0" lvl="0" marL="88900" marR="8890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        print (i*j,end="\t")</a:t>
            </a:r>
            <a:endParaRPr sz="2200">
              <a:latin typeface="Century Schoolbook"/>
              <a:ea typeface="Century Schoolbook"/>
              <a:cs typeface="Century Schoolbook"/>
              <a:sym typeface="Century Schoolbook"/>
            </a:endParaRPr>
          </a:p>
          <a:p>
            <a:pPr indent="0" lvl="0" marL="88900" marR="8890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        j+=1</a:t>
            </a:r>
            <a:endParaRPr sz="2200">
              <a:latin typeface="Century Schoolbook"/>
              <a:ea typeface="Century Schoolbook"/>
              <a:cs typeface="Century Schoolbook"/>
              <a:sym typeface="Century Schoolbook"/>
            </a:endParaRPr>
          </a:p>
          <a:p>
            <a:pPr indent="0" lvl="0" marL="88900" marR="8890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  i+=1</a:t>
            </a:r>
            <a:endParaRPr sz="2200">
              <a:latin typeface="Century Schoolbook"/>
              <a:ea typeface="Century Schoolbook"/>
              <a:cs typeface="Century Schoolbook"/>
              <a:sym typeface="Century Schoolbook"/>
            </a:endParaRPr>
          </a:p>
          <a:p>
            <a:pPr indent="0" lvl="0" marL="88900" marR="88900" rtl="0" algn="l">
              <a:lnSpc>
                <a:spcPct val="115000"/>
              </a:lnSpc>
              <a:spcBef>
                <a:spcPts val="0"/>
              </a:spcBef>
              <a:spcAft>
                <a:spcPts val="0"/>
              </a:spcAft>
              <a:buClr>
                <a:schemeClr val="dk1"/>
              </a:buClr>
              <a:buSzPts val="1100"/>
              <a:buFont typeface="Arial"/>
              <a:buNone/>
            </a:pPr>
            <a:r>
              <a:rPr lang="en-US" sz="2200">
                <a:latin typeface="Century Schoolbook"/>
                <a:ea typeface="Century Schoolbook"/>
                <a:cs typeface="Century Schoolbook"/>
                <a:sym typeface="Century Schoolbook"/>
              </a:rPr>
              <a:t>  print ("\n")</a:t>
            </a:r>
            <a:endParaRPr/>
          </a:p>
        </p:txBody>
      </p:sp>
      <p:sp>
        <p:nvSpPr>
          <p:cNvPr id="385" name="Google Shape;385;g2a6bf25beaa_0_18"/>
          <p:cNvSpPr txBox="1"/>
          <p:nvPr/>
        </p:nvSpPr>
        <p:spPr>
          <a:xfrm>
            <a:off x="6461525" y="3233300"/>
            <a:ext cx="4325400" cy="29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US" sz="1800" u="sng">
                <a:solidFill>
                  <a:schemeClr val="dk1"/>
                </a:solidFill>
                <a:latin typeface="Century Schoolbook"/>
                <a:ea typeface="Century Schoolbook"/>
                <a:cs typeface="Century Schoolbook"/>
                <a:sym typeface="Century Schoolbook"/>
              </a:rPr>
              <a:t>OUTPUT:</a:t>
            </a:r>
            <a:endParaRPr b="1" sz="1800" u="sng">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1 2 3 4 5 6 7 8 9 10 </a:t>
            </a:r>
            <a:endParaRPr sz="18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2 4 6 8 10 12 14 16 18 20 </a:t>
            </a:r>
            <a:endParaRPr sz="18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3 6 9 12 15 18 21 24 27 30 </a:t>
            </a:r>
            <a:endParaRPr sz="18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4 8 12 16 20 24 28 32 36 40 </a:t>
            </a:r>
            <a:endParaRPr sz="18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5 10 15 20 25 30 35 40 45 50 </a:t>
            </a:r>
            <a:endParaRPr sz="18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6 12 18 24 30 36 42 48 54 60 </a:t>
            </a:r>
            <a:endParaRPr sz="18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7 14 21 28 35 42 49 56 63 70 </a:t>
            </a:r>
            <a:endParaRPr sz="18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8 16 24 32 40 48 56 64 72 80 </a:t>
            </a:r>
            <a:endParaRPr sz="18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9 18 27 36 45 54 63 72 81 90 </a:t>
            </a:r>
            <a:endParaRPr sz="1800">
              <a:solidFill>
                <a:schemeClr val="dk1"/>
              </a:solidFill>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800"/>
              <a:buFont typeface="Arial"/>
              <a:buNone/>
            </a:pPr>
            <a:r>
              <a:rPr lang="en-US" sz="1800">
                <a:solidFill>
                  <a:schemeClr val="dk1"/>
                </a:solidFill>
                <a:latin typeface="Century Schoolbook"/>
                <a:ea typeface="Century Schoolbook"/>
                <a:cs typeface="Century Schoolbook"/>
                <a:sym typeface="Century Schoolbook"/>
              </a:rPr>
              <a:t>10 20 30 40 50 60 70 80 90 100</a:t>
            </a:r>
            <a:endParaRPr sz="1800">
              <a:solidFill>
                <a:schemeClr val="dk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2800">
              <a:solidFill>
                <a:schemeClr val="dk1"/>
              </a:solidFill>
              <a:latin typeface="Garamond"/>
              <a:ea typeface="Garamond"/>
              <a:cs typeface="Garamond"/>
              <a:sym typeface="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bdaf1a1446_0_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92" name="Google Shape;392;g2bdaf1a1446_0_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Clr>
                <a:schemeClr val="dk1"/>
              </a:buClr>
              <a:buSzPct val="39285"/>
              <a:buFont typeface="Arial"/>
              <a:buNone/>
            </a:pPr>
            <a:r>
              <a:rPr lang="en-US"/>
              <a:t>for i in range(5):</a:t>
            </a:r>
            <a:endParaRPr/>
          </a:p>
          <a:p>
            <a:pPr indent="0" lvl="0" marL="0" rtl="0" algn="l">
              <a:spcBef>
                <a:spcPts val="1000"/>
              </a:spcBef>
              <a:spcAft>
                <a:spcPts val="0"/>
              </a:spcAft>
              <a:buClr>
                <a:schemeClr val="dk1"/>
              </a:buClr>
              <a:buSzPct val="39285"/>
              <a:buFont typeface="Arial"/>
              <a:buNone/>
            </a:pPr>
            <a:r>
              <a:rPr lang="en-US"/>
              <a:t>    for j in range(5-i-1):</a:t>
            </a:r>
            <a:endParaRPr/>
          </a:p>
          <a:p>
            <a:pPr indent="0" lvl="0" marL="0" rtl="0" algn="l">
              <a:spcBef>
                <a:spcPts val="1000"/>
              </a:spcBef>
              <a:spcAft>
                <a:spcPts val="0"/>
              </a:spcAft>
              <a:buClr>
                <a:schemeClr val="dk1"/>
              </a:buClr>
              <a:buSzPct val="39285"/>
              <a:buFont typeface="Arial"/>
              <a:buNone/>
            </a:pPr>
            <a:r>
              <a:rPr lang="en-US"/>
              <a:t>        print(" " , end="")</a:t>
            </a:r>
            <a:endParaRPr/>
          </a:p>
          <a:p>
            <a:pPr indent="0" lvl="0" marL="0" rtl="0" algn="l">
              <a:spcBef>
                <a:spcPts val="1000"/>
              </a:spcBef>
              <a:spcAft>
                <a:spcPts val="0"/>
              </a:spcAft>
              <a:buClr>
                <a:schemeClr val="dk1"/>
              </a:buClr>
              <a:buSzPct val="39285"/>
              <a:buFont typeface="Arial"/>
              <a:buNone/>
            </a:pPr>
            <a:r>
              <a:rPr lang="en-US"/>
              <a:t>    for k in range(i+1):</a:t>
            </a:r>
            <a:endParaRPr/>
          </a:p>
          <a:p>
            <a:pPr indent="0" lvl="0" marL="0" rtl="0" algn="l">
              <a:spcBef>
                <a:spcPts val="1000"/>
              </a:spcBef>
              <a:spcAft>
                <a:spcPts val="0"/>
              </a:spcAft>
              <a:buClr>
                <a:schemeClr val="dk1"/>
              </a:buClr>
              <a:buSzPct val="39285"/>
              <a:buFont typeface="Arial"/>
              <a:buNone/>
            </a:pPr>
            <a:r>
              <a:rPr lang="en-US"/>
              <a:t>        print("*" , end=" ")</a:t>
            </a:r>
            <a:endParaRPr/>
          </a:p>
          <a:p>
            <a:pPr indent="0" lvl="0" marL="0" rtl="0" algn="l">
              <a:spcBef>
                <a:spcPts val="1000"/>
              </a:spcBef>
              <a:spcAft>
                <a:spcPts val="0"/>
              </a:spcAft>
              <a:buClr>
                <a:schemeClr val="dk1"/>
              </a:buClr>
              <a:buSzPct val="39285"/>
              <a:buFont typeface="Arial"/>
              <a:buNone/>
            </a:pPr>
            <a:r>
              <a:rPr lang="en-US"/>
              <a:t>    print( )</a:t>
            </a:r>
            <a:endParaRPr/>
          </a:p>
          <a:p>
            <a:pPr indent="0" lvl="0" marL="0" rtl="0" algn="l">
              <a:spcBef>
                <a:spcPts val="1000"/>
              </a:spcBef>
              <a:spcAft>
                <a:spcPts val="0"/>
              </a:spcAft>
              <a:buClr>
                <a:schemeClr val="dk1"/>
              </a:buClr>
              <a:buSzPct val="39285"/>
              <a:buFont typeface="Arial"/>
              <a:buNone/>
            </a:pPr>
            <a:r>
              <a:rPr lang="en-US"/>
              <a:t>for i in range(5):</a:t>
            </a:r>
            <a:endParaRPr/>
          </a:p>
          <a:p>
            <a:pPr indent="0" lvl="0" marL="0" rtl="0" algn="l">
              <a:spcBef>
                <a:spcPts val="1000"/>
              </a:spcBef>
              <a:spcAft>
                <a:spcPts val="0"/>
              </a:spcAft>
              <a:buClr>
                <a:schemeClr val="dk1"/>
              </a:buClr>
              <a:buSzPct val="39285"/>
              <a:buFont typeface="Arial"/>
              <a:buNone/>
            </a:pPr>
            <a:r>
              <a:rPr lang="en-US"/>
              <a:t>    for j in range(i):</a:t>
            </a:r>
            <a:endParaRPr/>
          </a:p>
          <a:p>
            <a:pPr indent="0" lvl="0" marL="0" rtl="0" algn="l">
              <a:spcBef>
                <a:spcPts val="1000"/>
              </a:spcBef>
              <a:spcAft>
                <a:spcPts val="0"/>
              </a:spcAft>
              <a:buClr>
                <a:schemeClr val="dk1"/>
              </a:buClr>
              <a:buSzPct val="39285"/>
              <a:buFont typeface="Arial"/>
              <a:buNone/>
            </a:pPr>
            <a:r>
              <a:rPr lang="en-US"/>
              <a:t>        print(" " , end="")</a:t>
            </a:r>
            <a:endParaRPr/>
          </a:p>
          <a:p>
            <a:pPr indent="0" lvl="0" marL="0" rtl="0" algn="l">
              <a:spcBef>
                <a:spcPts val="1000"/>
              </a:spcBef>
              <a:spcAft>
                <a:spcPts val="0"/>
              </a:spcAft>
              <a:buClr>
                <a:schemeClr val="dk1"/>
              </a:buClr>
              <a:buSzPct val="39285"/>
              <a:buFont typeface="Arial"/>
              <a:buNone/>
            </a:pPr>
            <a:r>
              <a:rPr lang="en-US"/>
              <a:t>    for k in range(5-i):</a:t>
            </a:r>
            <a:endParaRPr/>
          </a:p>
          <a:p>
            <a:pPr indent="0" lvl="0" marL="0" rtl="0" algn="l">
              <a:spcBef>
                <a:spcPts val="1000"/>
              </a:spcBef>
              <a:spcAft>
                <a:spcPts val="0"/>
              </a:spcAft>
              <a:buClr>
                <a:schemeClr val="dk1"/>
              </a:buClr>
              <a:buSzPct val="39285"/>
              <a:buFont typeface="Arial"/>
              <a:buNone/>
            </a:pPr>
            <a:r>
              <a:rPr lang="en-US"/>
              <a:t>        print("*" , end=" ")</a:t>
            </a:r>
            <a:endParaRPr/>
          </a:p>
          <a:p>
            <a:pPr indent="0" lvl="0" marL="0" rtl="0" algn="l">
              <a:spcBef>
                <a:spcPts val="1000"/>
              </a:spcBef>
              <a:spcAft>
                <a:spcPts val="0"/>
              </a:spcAft>
              <a:buClr>
                <a:schemeClr val="dk1"/>
              </a:buClr>
              <a:buSzPct val="39285"/>
              <a:buFont typeface="Arial"/>
              <a:buNone/>
            </a:pPr>
            <a:r>
              <a:rPr lang="en-US"/>
              <a:t>    print( )</a:t>
            </a:r>
            <a:endParaRPr/>
          </a:p>
          <a:p>
            <a:pPr indent="0" lvl="0" marL="0" rtl="0" algn="l">
              <a:spcBef>
                <a:spcPts val="1000"/>
              </a:spcBef>
              <a:spcAft>
                <a:spcPts val="0"/>
              </a:spcAft>
              <a:buNone/>
            </a:pPr>
            <a:r>
              <a:t/>
            </a:r>
            <a:endParaRPr/>
          </a:p>
        </p:txBody>
      </p:sp>
      <p:pic>
        <p:nvPicPr>
          <p:cNvPr id="393" name="Google Shape;393;g2bdaf1a1446_0_23"/>
          <p:cNvPicPr preferRelativeResize="0"/>
          <p:nvPr/>
        </p:nvPicPr>
        <p:blipFill rotWithShape="1">
          <a:blip r:embed="rId3">
            <a:alphaModFix/>
          </a:blip>
          <a:srcRect b="17328" l="0" r="61766" t="6067"/>
          <a:stretch/>
        </p:blipFill>
        <p:spPr>
          <a:xfrm>
            <a:off x="6525025" y="1939275"/>
            <a:ext cx="2736725" cy="3823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be1a5fe8a2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or</a:t>
            </a:r>
            <a:endParaRPr/>
          </a:p>
        </p:txBody>
      </p:sp>
      <p:sp>
        <p:nvSpPr>
          <p:cNvPr id="400" name="Google Shape;400;g2be1a5fe8a2_2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01" name="Google Shape;401;g2be1a5fe8a2_2_0"/>
          <p:cNvPicPr preferRelativeResize="0"/>
          <p:nvPr/>
        </p:nvPicPr>
        <p:blipFill rotWithShape="1">
          <a:blip r:embed="rId3">
            <a:alphaModFix/>
          </a:blip>
          <a:srcRect b="16748" l="19903" r="28772" t="22612"/>
          <a:stretch/>
        </p:blipFill>
        <p:spPr>
          <a:xfrm>
            <a:off x="2101688" y="535875"/>
            <a:ext cx="7988631" cy="5306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c7379ea814_0_15"/>
          <p:cNvSpPr txBox="1"/>
          <p:nvPr>
            <p:ph idx="1" type="body"/>
          </p:nvPr>
        </p:nvSpPr>
        <p:spPr>
          <a:xfrm>
            <a:off x="838200" y="789875"/>
            <a:ext cx="10515600" cy="53871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800"/>
              </a:spcBef>
              <a:spcAft>
                <a:spcPts val="0"/>
              </a:spcAft>
              <a:buClr>
                <a:schemeClr val="dk1"/>
              </a:buClr>
              <a:buSzPts val="1260"/>
              <a:buFont typeface="Arial"/>
              <a:buNone/>
            </a:pPr>
            <a:r>
              <a:rPr b="1" lang="en-US" sz="2200" u="sng">
                <a:latin typeface="Century Schoolbook"/>
                <a:ea typeface="Century Schoolbook"/>
                <a:cs typeface="Century Schoolbook"/>
                <a:sym typeface="Century Schoolbook"/>
              </a:rPr>
              <a:t>SOLID HALF DIAMOND:</a:t>
            </a:r>
            <a:endParaRPr b="1" sz="2200" u="sng">
              <a:latin typeface="Century Schoolbook"/>
              <a:ea typeface="Century Schoolbook"/>
              <a:cs typeface="Century Schoolbook"/>
              <a:sym typeface="Century Schoolbook"/>
            </a:endParaRPr>
          </a:p>
          <a:p>
            <a:pPr indent="0" lvl="0" marL="0" rtl="0" algn="l">
              <a:lnSpc>
                <a:spcPct val="115000"/>
              </a:lnSpc>
              <a:spcBef>
                <a:spcPts val="800"/>
              </a:spcBef>
              <a:spcAft>
                <a:spcPts val="0"/>
              </a:spcAft>
              <a:buClr>
                <a:schemeClr val="dk1"/>
              </a:buClr>
              <a:buSzPts val="1260"/>
              <a:buFont typeface="Arial"/>
              <a:buNone/>
            </a:pPr>
            <a:r>
              <a:t/>
            </a:r>
            <a:endParaRPr b="1" sz="2200" u="sng">
              <a:latin typeface="Century Schoolbook"/>
              <a:ea typeface="Century Schoolbook"/>
              <a:cs typeface="Century Schoolbook"/>
              <a:sym typeface="Century Schoolbook"/>
            </a:endParaRPr>
          </a:p>
          <a:p>
            <a:pPr indent="0" lvl="0" marL="0" rtl="0" algn="l">
              <a:lnSpc>
                <a:spcPct val="115000"/>
              </a:lnSpc>
              <a:spcBef>
                <a:spcPts val="800"/>
              </a:spcBef>
              <a:spcAft>
                <a:spcPts val="0"/>
              </a:spcAft>
              <a:buClr>
                <a:schemeClr val="dk1"/>
              </a:buClr>
              <a:buSzPts val="1260"/>
              <a:buFont typeface="Arial"/>
              <a:buNone/>
            </a:pPr>
            <a:r>
              <a:rPr b="1" lang="en-US" sz="2200" u="sng">
                <a:latin typeface="Century Schoolbook"/>
                <a:ea typeface="Century Schoolbook"/>
                <a:cs typeface="Century Schoolbook"/>
                <a:sym typeface="Century Schoolbook"/>
              </a:rPr>
              <a:t>PROGRAM CODE:</a:t>
            </a:r>
            <a:endParaRPr b="1" sz="2200" u="sng">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for i in range(6):</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for j in range(i+1):</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 , end="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for i in range(5):</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for j in range(5-i):</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 , end=" ")</a:t>
            </a:r>
            <a:endParaRPr sz="2200">
              <a:latin typeface="Century Schoolbook"/>
              <a:ea typeface="Century Schoolbook"/>
              <a:cs typeface="Century Schoolbook"/>
              <a:sym typeface="Century Schoolbook"/>
            </a:endParaRPr>
          </a:p>
          <a:p>
            <a:pPr indent="0" lvl="0" marL="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    print()</a:t>
            </a:r>
            <a:endParaRPr sz="2200">
              <a:latin typeface="Century Schoolbook"/>
              <a:ea typeface="Century Schoolbook"/>
              <a:cs typeface="Century Schoolbook"/>
              <a:sym typeface="Century Schoolbook"/>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408" name="Google Shape;408;g2c7379ea814_0_15"/>
          <p:cNvPicPr preferRelativeResize="0"/>
          <p:nvPr/>
        </p:nvPicPr>
        <p:blipFill rotWithShape="1">
          <a:blip r:embed="rId3">
            <a:alphaModFix/>
          </a:blip>
          <a:srcRect b="22803" l="71427" r="0" t="0"/>
          <a:stretch/>
        </p:blipFill>
        <p:spPr>
          <a:xfrm>
            <a:off x="6876400" y="1297450"/>
            <a:ext cx="2107274" cy="4371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4"/>
          <p:cNvSpPr txBox="1"/>
          <p:nvPr>
            <p:ph type="title"/>
          </p:nvPr>
        </p:nvSpPr>
        <p:spPr>
          <a:xfrm>
            <a:off x="890845" y="2698955"/>
            <a:ext cx="10515600" cy="84588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1E4E79"/>
              </a:buClr>
              <a:buSzPct val="100000"/>
              <a:buFont typeface="Garamond"/>
              <a:buNone/>
            </a:pPr>
            <a:r>
              <a:rPr lang="en-US">
                <a:solidFill>
                  <a:srgbClr val="1E4E79"/>
                </a:solidFill>
              </a:rPr>
              <a:t>SNOOZE MODE</a:t>
            </a:r>
            <a:endParaRPr/>
          </a:p>
        </p:txBody>
      </p:sp>
      <p:pic>
        <p:nvPicPr>
          <p:cNvPr id="414" name="Google Shape;414;p14"/>
          <p:cNvPicPr preferRelativeResize="0"/>
          <p:nvPr/>
        </p:nvPicPr>
        <p:blipFill rotWithShape="1">
          <a:blip r:embed="rId3">
            <a:alphaModFix/>
          </a:blip>
          <a:srcRect b="0" l="0" r="0" t="0"/>
          <a:stretch/>
        </p:blipFill>
        <p:spPr>
          <a:xfrm>
            <a:off x="9972675" y="547989"/>
            <a:ext cx="2219325" cy="20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5"/>
          <p:cNvSpPr/>
          <p:nvPr/>
        </p:nvSpPr>
        <p:spPr>
          <a:xfrm>
            <a:off x="9261987" y="4439265"/>
            <a:ext cx="2930013" cy="241873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421" name="Google Shape;421;p15"/>
          <p:cNvSpPr txBox="1"/>
          <p:nvPr>
            <p:ph type="title"/>
          </p:nvPr>
        </p:nvSpPr>
        <p:spPr>
          <a:xfrm>
            <a:off x="2310679" y="137160"/>
            <a:ext cx="9720072" cy="412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A Joke a Day, Keeps Boredom Away!!</a:t>
            </a:r>
            <a:endParaRPr/>
          </a:p>
        </p:txBody>
      </p:sp>
      <p:sp>
        <p:nvSpPr>
          <p:cNvPr id="422" name="Google Shape;422;p15"/>
          <p:cNvSpPr txBox="1"/>
          <p:nvPr>
            <p:ph idx="1" type="body"/>
          </p:nvPr>
        </p:nvSpPr>
        <p:spPr>
          <a:xfrm>
            <a:off x="271464" y="628650"/>
            <a:ext cx="11530012" cy="62293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400" u="sng">
                <a:latin typeface="Calibri"/>
                <a:ea typeface="Calibri"/>
                <a:cs typeface="Calibri"/>
                <a:sym typeface="Calibri"/>
              </a:rPr>
              <a:t>Inside the World of Software Development</a:t>
            </a:r>
            <a:endParaRPr/>
          </a:p>
          <a:p>
            <a:pPr indent="0" lvl="0" marL="0" rtl="0" algn="l">
              <a:lnSpc>
                <a:spcPct val="90000"/>
              </a:lnSpc>
              <a:spcBef>
                <a:spcPts val="1000"/>
              </a:spcBef>
              <a:spcAft>
                <a:spcPts val="0"/>
              </a:spcAft>
              <a:buClr>
                <a:schemeClr val="dk1"/>
              </a:buClr>
              <a:buSzPts val="2800"/>
              <a:buNone/>
            </a:pPr>
            <a:r>
              <a:t/>
            </a:r>
            <a:endParaRPr b="1" sz="28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b="1" sz="2000" u="sng">
              <a:latin typeface="Calibri"/>
              <a:ea typeface="Calibri"/>
              <a:cs typeface="Calibri"/>
              <a:sym typeface="Calibri"/>
            </a:endParaRPr>
          </a:p>
        </p:txBody>
      </p:sp>
      <p:pic>
        <p:nvPicPr>
          <p:cNvPr id="423" name="Google Shape;423;p15"/>
          <p:cNvPicPr preferRelativeResize="0"/>
          <p:nvPr/>
        </p:nvPicPr>
        <p:blipFill rotWithShape="1">
          <a:blip r:embed="rId3">
            <a:alphaModFix/>
          </a:blip>
          <a:srcRect b="0" l="0" r="0" t="0"/>
          <a:stretch/>
        </p:blipFill>
        <p:spPr>
          <a:xfrm>
            <a:off x="600075" y="1007269"/>
            <a:ext cx="10829925" cy="53478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p:nvPr/>
        </p:nvSpPr>
        <p:spPr>
          <a:xfrm>
            <a:off x="9468465" y="4970207"/>
            <a:ext cx="2723535" cy="18877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01" name="Google Shape;201;p3"/>
          <p:cNvSpPr txBox="1"/>
          <p:nvPr>
            <p:ph type="title"/>
          </p:nvPr>
        </p:nvSpPr>
        <p:spPr>
          <a:xfrm>
            <a:off x="744967" y="339136"/>
            <a:ext cx="1086829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Before we start- What programmers actually do?</a:t>
            </a:r>
            <a:endParaRPr/>
          </a:p>
        </p:txBody>
      </p:sp>
      <p:pic>
        <p:nvPicPr>
          <p:cNvPr id="202" name="Google Shape;202;p3"/>
          <p:cNvPicPr preferRelativeResize="0"/>
          <p:nvPr/>
        </p:nvPicPr>
        <p:blipFill rotWithShape="1">
          <a:blip r:embed="rId3">
            <a:alphaModFix/>
          </a:blip>
          <a:srcRect b="0" l="0" r="0" t="0"/>
          <a:stretch/>
        </p:blipFill>
        <p:spPr>
          <a:xfrm>
            <a:off x="2338251" y="1606730"/>
            <a:ext cx="7589520" cy="442830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6"/>
          <p:cNvSpPr txBox="1"/>
          <p:nvPr>
            <p:ph type="title"/>
          </p:nvPr>
        </p:nvSpPr>
        <p:spPr>
          <a:xfrm>
            <a:off x="0" y="0"/>
            <a:ext cx="10267745"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More Looping Techniques</a:t>
            </a:r>
            <a:endParaRPr/>
          </a:p>
        </p:txBody>
      </p:sp>
      <p:sp>
        <p:nvSpPr>
          <p:cNvPr id="429" name="Google Shape;429;p16"/>
          <p:cNvSpPr txBox="1"/>
          <p:nvPr>
            <p:ph idx="1" type="body"/>
          </p:nvPr>
        </p:nvSpPr>
        <p:spPr>
          <a:xfrm>
            <a:off x="352698" y="820994"/>
            <a:ext cx="11652490" cy="576554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sz="2000" u="sng">
                <a:latin typeface="Calibri"/>
                <a:ea typeface="Calibri"/>
                <a:cs typeface="Calibri"/>
                <a:sym typeface="Calibri"/>
              </a:rPr>
              <a:t>Looping through Dictionaries</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400">
                <a:latin typeface="Calibri"/>
                <a:ea typeface="Calibri"/>
                <a:cs typeface="Calibri"/>
                <a:sym typeface="Calibri"/>
              </a:rPr>
              <a:t>When looping through dictionaries, the key and corresponding value can be retrieved at the same time using the </a:t>
            </a:r>
            <a:r>
              <a:rPr b="1" lang="en-US" sz="2400">
                <a:latin typeface="Calibri"/>
                <a:ea typeface="Calibri"/>
                <a:cs typeface="Calibri"/>
                <a:sym typeface="Calibri"/>
              </a:rPr>
              <a:t>items()</a:t>
            </a:r>
            <a:r>
              <a:rPr lang="en-US" sz="2400">
                <a:latin typeface="Calibri"/>
                <a:ea typeface="Calibri"/>
                <a:cs typeface="Calibri"/>
                <a:sym typeface="Calibri"/>
              </a:rPr>
              <a:t> method. </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&gt;&gt;&gt; fruits= {’apple’: ’red’, ‘mango’: ’yellow’} </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&gt;&gt;&gt; for k, v in fruits.items(): </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 print(k, v) ... apple red mango yellow </a:t>
            </a:r>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b="1" lang="en-US" sz="2000" u="sng">
                <a:latin typeface="Calibri"/>
                <a:ea typeface="Calibri"/>
                <a:cs typeface="Calibri"/>
                <a:sym typeface="Calibri"/>
              </a:rPr>
              <a:t>Looping through multiple sequences</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A quick look at the Zip function is needed to understand this section.</a:t>
            </a:r>
            <a:endParaRPr/>
          </a:p>
          <a:p>
            <a:pPr indent="-228600" lvl="0" marL="228600" rtl="0" algn="l">
              <a:lnSpc>
                <a:spcPct val="90000"/>
              </a:lnSpc>
              <a:spcBef>
                <a:spcPts val="1000"/>
              </a:spcBef>
              <a:spcAft>
                <a:spcPts val="0"/>
              </a:spcAft>
              <a:buClr>
                <a:schemeClr val="dk1"/>
              </a:buClr>
              <a:buSzPct val="100000"/>
              <a:buFont typeface="Noto Sans Symbols"/>
              <a:buChar char="▪"/>
            </a:pPr>
            <a:r>
              <a:rPr b="1" lang="en-US" sz="2000">
                <a:latin typeface="Calibri"/>
                <a:ea typeface="Calibri"/>
                <a:cs typeface="Calibri"/>
                <a:sym typeface="Calibri"/>
              </a:rPr>
              <a:t>Zip</a:t>
            </a:r>
            <a:r>
              <a:rPr lang="en-US" sz="2000">
                <a:latin typeface="Calibri"/>
                <a:ea typeface="Calibri"/>
                <a:cs typeface="Calibri"/>
                <a:sym typeface="Calibri"/>
              </a:rPr>
              <a:t> function, </a:t>
            </a:r>
            <a:r>
              <a:rPr b="1" lang="en-US" sz="2000">
                <a:latin typeface="Calibri"/>
                <a:ea typeface="Calibri"/>
                <a:cs typeface="Calibri"/>
                <a:sym typeface="Calibri"/>
              </a:rPr>
              <a:t>Zips</a:t>
            </a:r>
            <a:r>
              <a:rPr lang="en-US" sz="2000">
                <a:latin typeface="Calibri"/>
                <a:ea typeface="Calibri"/>
                <a:cs typeface="Calibri"/>
                <a:sym typeface="Calibri"/>
              </a:rPr>
              <a:t> together two Sequences into a sort of Key/Value pair.</a:t>
            </a:r>
            <a:endParaRPr/>
          </a:p>
          <a:p>
            <a:pPr indent="0" lvl="0" marL="0" rtl="0" algn="l">
              <a:lnSpc>
                <a:spcPct val="90000"/>
              </a:lnSpc>
              <a:spcBef>
                <a:spcPts val="1000"/>
              </a:spcBef>
              <a:spcAft>
                <a:spcPts val="0"/>
              </a:spcAft>
              <a:buClr>
                <a:schemeClr val="dk1"/>
              </a:buClr>
              <a:buSzPct val="100000"/>
              <a:buNone/>
            </a:pPr>
            <a:r>
              <a:rPr b="1" lang="en-US" sz="2400" u="sng">
                <a:latin typeface="Calibri"/>
                <a:ea typeface="Calibri"/>
                <a:cs typeface="Calibri"/>
                <a:sym typeface="Calibri"/>
              </a:rPr>
              <a:t>Try and Learn</a:t>
            </a:r>
            <a:endParaRPr b="1" sz="20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2000">
                <a:latin typeface="Calibri"/>
                <a:ea typeface="Calibri"/>
                <a:cs typeface="Calibri"/>
                <a:sym typeface="Calibri"/>
              </a:rPr>
              <a:t>&gt;&gt;&gt; names = ['ben', 'chen', 'yaqin']</a:t>
            </a:r>
            <a:endParaRPr/>
          </a:p>
          <a:p>
            <a:pPr indent="0" lvl="0" marL="0" rtl="0" algn="l">
              <a:lnSpc>
                <a:spcPct val="90000"/>
              </a:lnSpc>
              <a:spcBef>
                <a:spcPts val="1000"/>
              </a:spcBef>
              <a:spcAft>
                <a:spcPts val="0"/>
              </a:spcAft>
              <a:buClr>
                <a:schemeClr val="dk1"/>
              </a:buClr>
              <a:buSzPct val="100000"/>
              <a:buNone/>
            </a:pPr>
            <a:r>
              <a:rPr lang="en-US" sz="2000">
                <a:latin typeface="Calibri"/>
                <a:ea typeface="Calibri"/>
                <a:cs typeface="Calibri"/>
                <a:sym typeface="Calibri"/>
              </a:rPr>
              <a:t>&gt;&gt;&gt; names</a:t>
            </a:r>
            <a:endParaRPr/>
          </a:p>
          <a:p>
            <a:pPr indent="0" lvl="0" marL="0" rtl="0" algn="l">
              <a:lnSpc>
                <a:spcPct val="90000"/>
              </a:lnSpc>
              <a:spcBef>
                <a:spcPts val="1000"/>
              </a:spcBef>
              <a:spcAft>
                <a:spcPts val="0"/>
              </a:spcAft>
              <a:buClr>
                <a:schemeClr val="dk1"/>
              </a:buClr>
              <a:buSzPct val="100000"/>
              <a:buNone/>
            </a:pPr>
            <a:r>
              <a:rPr lang="en-US" sz="2000">
                <a:latin typeface="Calibri"/>
                <a:ea typeface="Calibri"/>
                <a:cs typeface="Calibri"/>
                <a:sym typeface="Calibri"/>
              </a:rPr>
              <a:t>['ben', 'chen', 'yaqin']</a:t>
            </a:r>
            <a:endParaRPr/>
          </a:p>
          <a:p>
            <a:pPr indent="0" lvl="0" marL="0" rtl="0" algn="l">
              <a:lnSpc>
                <a:spcPct val="90000"/>
              </a:lnSpc>
              <a:spcBef>
                <a:spcPts val="1000"/>
              </a:spcBef>
              <a:spcAft>
                <a:spcPts val="0"/>
              </a:spcAft>
              <a:buClr>
                <a:schemeClr val="dk1"/>
              </a:buClr>
              <a:buSzPct val="100000"/>
              <a:buNone/>
            </a:pPr>
            <a:r>
              <a:rPr lang="en-US" sz="2000">
                <a:latin typeface="Calibri"/>
                <a:ea typeface="Calibri"/>
                <a:cs typeface="Calibri"/>
                <a:sym typeface="Calibri"/>
              </a:rPr>
              <a:t>&gt;&gt;&gt; gender = [0, 0, 1]</a:t>
            </a:r>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17"/>
          <p:cNvPicPr preferRelativeResize="0"/>
          <p:nvPr/>
        </p:nvPicPr>
        <p:blipFill rotWithShape="1">
          <a:blip r:embed="rId3">
            <a:alphaModFix/>
          </a:blip>
          <a:srcRect b="0" l="0" r="0" t="0"/>
          <a:stretch/>
        </p:blipFill>
        <p:spPr>
          <a:xfrm>
            <a:off x="7635239" y="3489007"/>
            <a:ext cx="2100264" cy="2428875"/>
          </a:xfrm>
          <a:prstGeom prst="rect">
            <a:avLst/>
          </a:prstGeom>
          <a:noFill/>
          <a:ln>
            <a:noFill/>
          </a:ln>
        </p:spPr>
      </p:pic>
      <p:sp>
        <p:nvSpPr>
          <p:cNvPr id="435" name="Google Shape;435;p17"/>
          <p:cNvSpPr txBox="1"/>
          <p:nvPr>
            <p:ph type="title"/>
          </p:nvPr>
        </p:nvSpPr>
        <p:spPr>
          <a:xfrm>
            <a:off x="0" y="0"/>
            <a:ext cx="10267745"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More Looping Techniques</a:t>
            </a:r>
            <a:endParaRPr/>
          </a:p>
        </p:txBody>
      </p:sp>
      <p:sp>
        <p:nvSpPr>
          <p:cNvPr id="436" name="Google Shape;436;p17"/>
          <p:cNvSpPr txBox="1"/>
          <p:nvPr>
            <p:ph idx="1" type="body"/>
          </p:nvPr>
        </p:nvSpPr>
        <p:spPr>
          <a:xfrm>
            <a:off x="870154" y="820994"/>
            <a:ext cx="11135033" cy="57655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800">
                <a:latin typeface="Calibri"/>
                <a:ea typeface="Calibri"/>
                <a:cs typeface="Calibri"/>
                <a:sym typeface="Calibri"/>
              </a:rPr>
              <a:t>&gt;&gt;&gt; name_age = list(zip(names,gender))</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name_age</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[('ben', 0), ('chen', 0), ('yaqin', 1)]</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name_age = tuple(zip(names,gender))</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name_age</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(('ben', 0), ('chen', 0), ('yaqin', 1))</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name_age = dict(zip(names,gender))</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name_age</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{'ben': 0, 'chen': 0, 'yaqin': 1}</a:t>
            </a:r>
            <a:endParaRPr/>
          </a:p>
          <a:p>
            <a:pPr indent="0" lvl="0" marL="0" rtl="0" algn="l">
              <a:lnSpc>
                <a:spcPct val="90000"/>
              </a:lnSpc>
              <a:spcBef>
                <a:spcPts val="1000"/>
              </a:spcBef>
              <a:spcAft>
                <a:spcPts val="0"/>
              </a:spcAft>
              <a:buClr>
                <a:schemeClr val="dk1"/>
              </a:buClr>
              <a:buSzPts val="2800"/>
              <a:buNone/>
            </a:pPr>
            <a:r>
              <a:t/>
            </a:r>
            <a:endParaRPr sz="2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Font typeface="Noto Sans Symbols"/>
              <a:buChar char="⮚"/>
            </a:pPr>
            <a:r>
              <a:rPr lang="en-US" sz="2800">
                <a:latin typeface="Calibri"/>
                <a:ea typeface="Calibri"/>
                <a:cs typeface="Calibri"/>
                <a:sym typeface="Calibri"/>
              </a:rPr>
              <a:t>Can you explain what happened in each of these cases?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8"/>
          <p:cNvSpPr txBox="1"/>
          <p:nvPr>
            <p:ph type="title"/>
          </p:nvPr>
        </p:nvSpPr>
        <p:spPr>
          <a:xfrm>
            <a:off x="0" y="0"/>
            <a:ext cx="10267745"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More Looping Techniques</a:t>
            </a:r>
            <a:endParaRPr/>
          </a:p>
        </p:txBody>
      </p:sp>
      <p:sp>
        <p:nvSpPr>
          <p:cNvPr id="442" name="Google Shape;442;p18"/>
          <p:cNvSpPr txBox="1"/>
          <p:nvPr>
            <p:ph idx="1" type="body"/>
          </p:nvPr>
        </p:nvSpPr>
        <p:spPr>
          <a:xfrm>
            <a:off x="365760" y="820994"/>
            <a:ext cx="11639427" cy="57655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US" sz="2000">
                <a:latin typeface="Calibri"/>
                <a:ea typeface="Calibri"/>
                <a:cs typeface="Calibri"/>
                <a:sym typeface="Calibri"/>
              </a:rPr>
              <a:t>Now, how do we loop through such multiple sequences, obtained as part of zip?</a:t>
            </a:r>
            <a:endParaRPr/>
          </a:p>
          <a:p>
            <a:pPr indent="0" lvl="0" marL="0" rtl="0" algn="l">
              <a:lnSpc>
                <a:spcPct val="90000"/>
              </a:lnSpc>
              <a:spcBef>
                <a:spcPts val="1000"/>
              </a:spcBef>
              <a:spcAft>
                <a:spcPts val="0"/>
              </a:spcAft>
              <a:buClr>
                <a:schemeClr val="dk1"/>
              </a:buClr>
              <a:buSzPts val="2800"/>
              <a:buNone/>
            </a:pPr>
            <a:r>
              <a:rPr b="1" lang="en-US" sz="2800" u="sng">
                <a:latin typeface="Calibri"/>
                <a:ea typeface="Calibri"/>
                <a:cs typeface="Calibri"/>
                <a:sym typeface="Calibri"/>
              </a:rPr>
              <a:t>Try and Learn</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name_age = zip(names,gender)</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name_age</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&lt;zip object at 0x0231DEE0&gt;</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for i,j in name_age:</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	print(i,j)</a:t>
            </a:r>
            <a:endParaRPr/>
          </a:p>
          <a:p>
            <a:pPr indent="0" lvl="0" marL="0" rtl="0" algn="l">
              <a:lnSpc>
                <a:spcPct val="90000"/>
              </a:lnSpc>
              <a:spcBef>
                <a:spcPts val="1000"/>
              </a:spcBef>
              <a:spcAft>
                <a:spcPts val="0"/>
              </a:spcAft>
              <a:buClr>
                <a:schemeClr val="dk1"/>
              </a:buClr>
              <a:buSzPts val="2800"/>
              <a:buNone/>
            </a:pPr>
            <a:r>
              <a:rPr b="1" lang="en-US" sz="2800">
                <a:latin typeface="Calibri"/>
                <a:ea typeface="Calibri"/>
                <a:cs typeface="Calibri"/>
                <a:sym typeface="Calibri"/>
              </a:rPr>
              <a:t>ben 0</a:t>
            </a:r>
            <a:endParaRPr/>
          </a:p>
          <a:p>
            <a:pPr indent="0" lvl="0" marL="0" rtl="0" algn="l">
              <a:lnSpc>
                <a:spcPct val="90000"/>
              </a:lnSpc>
              <a:spcBef>
                <a:spcPts val="1000"/>
              </a:spcBef>
              <a:spcAft>
                <a:spcPts val="0"/>
              </a:spcAft>
              <a:buClr>
                <a:schemeClr val="dk1"/>
              </a:buClr>
              <a:buSzPts val="2800"/>
              <a:buNone/>
            </a:pPr>
            <a:r>
              <a:rPr b="1" lang="en-US" sz="2800">
                <a:latin typeface="Calibri"/>
                <a:ea typeface="Calibri"/>
                <a:cs typeface="Calibri"/>
                <a:sym typeface="Calibri"/>
              </a:rPr>
              <a:t>chen 0</a:t>
            </a:r>
            <a:endParaRPr/>
          </a:p>
          <a:p>
            <a:pPr indent="0" lvl="0" marL="0" rtl="0" algn="l">
              <a:lnSpc>
                <a:spcPct val="90000"/>
              </a:lnSpc>
              <a:spcBef>
                <a:spcPts val="1000"/>
              </a:spcBef>
              <a:spcAft>
                <a:spcPts val="0"/>
              </a:spcAft>
              <a:buClr>
                <a:schemeClr val="dk1"/>
              </a:buClr>
              <a:buSzPts val="2800"/>
              <a:buNone/>
            </a:pPr>
            <a:r>
              <a:rPr b="1" lang="en-US" sz="2800">
                <a:latin typeface="Calibri"/>
                <a:ea typeface="Calibri"/>
                <a:cs typeface="Calibri"/>
                <a:sym typeface="Calibri"/>
              </a:rPr>
              <a:t>yaqin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9"/>
          <p:cNvSpPr txBox="1"/>
          <p:nvPr>
            <p:ph type="title"/>
          </p:nvPr>
        </p:nvSpPr>
        <p:spPr>
          <a:xfrm>
            <a:off x="0" y="-1"/>
            <a:ext cx="5068389" cy="4702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Loop</a:t>
            </a:r>
            <a:r>
              <a:rPr b="1" lang="en-US" sz="3200"/>
              <a:t> </a:t>
            </a:r>
            <a:r>
              <a:rPr b="1" lang="en-US" sz="3600">
                <a:solidFill>
                  <a:schemeClr val="accent4"/>
                </a:solidFill>
              </a:rPr>
              <a:t>control</a:t>
            </a:r>
            <a:r>
              <a:rPr b="1" lang="en-US" sz="3200"/>
              <a:t> </a:t>
            </a:r>
            <a:r>
              <a:rPr b="1" lang="en-US" sz="3600">
                <a:solidFill>
                  <a:schemeClr val="accent4"/>
                </a:solidFill>
              </a:rPr>
              <a:t>Techniques</a:t>
            </a:r>
            <a:endParaRPr/>
          </a:p>
        </p:txBody>
      </p:sp>
      <p:sp>
        <p:nvSpPr>
          <p:cNvPr id="448" name="Google Shape;448;p19"/>
          <p:cNvSpPr txBox="1"/>
          <p:nvPr>
            <p:ph idx="1" type="body"/>
          </p:nvPr>
        </p:nvSpPr>
        <p:spPr>
          <a:xfrm>
            <a:off x="870154" y="820994"/>
            <a:ext cx="11135033" cy="576554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Font typeface="Noto Sans Symbols"/>
              <a:buChar char="▪"/>
            </a:pPr>
            <a:r>
              <a:rPr lang="en-US" sz="2000">
                <a:latin typeface="Calibri"/>
                <a:ea typeface="Calibri"/>
                <a:cs typeface="Calibri"/>
                <a:sym typeface="Calibri"/>
              </a:rPr>
              <a:t>The Loop control statements change the execution from its normal sequence. When the execution leaves a scope, all automatic objects that were created in that scope are destroyed.</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Python supports the following control statements:-</a:t>
            </a:r>
            <a:endParaRPr/>
          </a:p>
          <a:p>
            <a:pPr indent="0" lvl="1" marL="400050" rtl="0" algn="l">
              <a:lnSpc>
                <a:spcPct val="90000"/>
              </a:lnSpc>
              <a:spcBef>
                <a:spcPts val="500"/>
              </a:spcBef>
              <a:spcAft>
                <a:spcPts val="0"/>
              </a:spcAft>
              <a:buClr>
                <a:schemeClr val="dk1"/>
              </a:buClr>
              <a:buSzPct val="100000"/>
              <a:buNone/>
            </a:pPr>
            <a:r>
              <a:t/>
            </a:r>
            <a:endParaRPr b="1" sz="1600" u="sng">
              <a:latin typeface="Calibri"/>
              <a:ea typeface="Calibri"/>
              <a:cs typeface="Calibri"/>
              <a:sym typeface="Calibri"/>
            </a:endParaRPr>
          </a:p>
          <a:p>
            <a:pPr indent="-285750" lvl="1" marL="685800" rtl="0" algn="l">
              <a:lnSpc>
                <a:spcPct val="90000"/>
              </a:lnSpc>
              <a:spcBef>
                <a:spcPts val="500"/>
              </a:spcBef>
              <a:spcAft>
                <a:spcPts val="0"/>
              </a:spcAft>
              <a:buClr>
                <a:schemeClr val="dk1"/>
              </a:buClr>
              <a:buSzPct val="100000"/>
              <a:buFont typeface="Noto Sans Symbols"/>
              <a:buChar char="✔"/>
            </a:pPr>
            <a:r>
              <a:rPr b="1" lang="en-US" u="sng">
                <a:latin typeface="Calibri"/>
                <a:ea typeface="Calibri"/>
                <a:cs typeface="Calibri"/>
                <a:sym typeface="Calibri"/>
              </a:rPr>
              <a:t>Break:</a:t>
            </a:r>
            <a:r>
              <a:rPr lang="en-US">
                <a:latin typeface="Calibri"/>
                <a:ea typeface="Calibri"/>
                <a:cs typeface="Calibri"/>
                <a:sym typeface="Calibri"/>
              </a:rPr>
              <a:t> Terminates the loop statement and transfers execution to the statement immediately following the loop.</a:t>
            </a:r>
            <a:endParaRPr/>
          </a:p>
          <a:p>
            <a:pPr indent="-285750" lvl="1" marL="685800" rtl="0" algn="l">
              <a:lnSpc>
                <a:spcPct val="90000"/>
              </a:lnSpc>
              <a:spcBef>
                <a:spcPts val="500"/>
              </a:spcBef>
              <a:spcAft>
                <a:spcPts val="0"/>
              </a:spcAft>
              <a:buClr>
                <a:schemeClr val="dk1"/>
              </a:buClr>
              <a:buSzPct val="100000"/>
              <a:buFont typeface="Noto Sans Symbols"/>
              <a:buChar char="✔"/>
            </a:pPr>
            <a:r>
              <a:rPr b="1" lang="en-US" u="sng">
                <a:latin typeface="Calibri"/>
                <a:ea typeface="Calibri"/>
                <a:cs typeface="Calibri"/>
                <a:sym typeface="Calibri"/>
              </a:rPr>
              <a:t>Continue :  </a:t>
            </a:r>
            <a:r>
              <a:rPr lang="en-US">
                <a:latin typeface="Calibri"/>
                <a:ea typeface="Calibri"/>
                <a:cs typeface="Calibri"/>
                <a:sym typeface="Calibri"/>
              </a:rPr>
              <a:t>Causes the loop to skip the remainder of its body and immediately retest its condition prior to reiterating.</a:t>
            </a:r>
            <a:endParaRPr/>
          </a:p>
          <a:p>
            <a:pPr indent="-285750" lvl="1" marL="685800" rtl="0" algn="l">
              <a:lnSpc>
                <a:spcPct val="90000"/>
              </a:lnSpc>
              <a:spcBef>
                <a:spcPts val="500"/>
              </a:spcBef>
              <a:spcAft>
                <a:spcPts val="0"/>
              </a:spcAft>
              <a:buClr>
                <a:schemeClr val="dk1"/>
              </a:buClr>
              <a:buSzPct val="100000"/>
              <a:buFont typeface="Noto Sans Symbols"/>
              <a:buChar char="✔"/>
            </a:pPr>
            <a:r>
              <a:rPr b="1" lang="en-US" u="sng">
                <a:latin typeface="Calibri"/>
                <a:ea typeface="Calibri"/>
                <a:cs typeface="Calibri"/>
                <a:sym typeface="Calibri"/>
              </a:rPr>
              <a:t>Pass : </a:t>
            </a:r>
            <a:r>
              <a:rPr lang="en-US">
                <a:latin typeface="Calibri"/>
                <a:ea typeface="Calibri"/>
                <a:cs typeface="Calibri"/>
                <a:sym typeface="Calibri"/>
              </a:rPr>
              <a:t>The pass statement is a null operation; nothing happens when it executes. The pass statement is also useful in places where your code will eventually go, but has not been written yet i.e. in stubs.</a:t>
            </a:r>
            <a:endParaRPr/>
          </a:p>
          <a:p>
            <a:pPr indent="0" lvl="1" marL="400050" rtl="0" algn="l">
              <a:lnSpc>
                <a:spcPct val="90000"/>
              </a:lnSpc>
              <a:spcBef>
                <a:spcPts val="500"/>
              </a:spcBef>
              <a:spcAft>
                <a:spcPts val="0"/>
              </a:spcAft>
              <a:buClr>
                <a:schemeClr val="dk1"/>
              </a:buClr>
              <a:buSzPct val="100000"/>
              <a:buNone/>
            </a:pPr>
            <a:r>
              <a:t/>
            </a:r>
            <a:endParaRPr sz="14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b="1" lang="en-US" sz="2000" u="sng">
                <a:latin typeface="Calibri"/>
                <a:ea typeface="Calibri"/>
                <a:cs typeface="Calibri"/>
                <a:sym typeface="Calibri"/>
              </a:rPr>
              <a:t>Example of pass statement:</a:t>
            </a:r>
            <a:endParaRPr/>
          </a:p>
          <a:p>
            <a:pPr indent="0" lvl="0" marL="0" rtl="0" algn="l">
              <a:lnSpc>
                <a:spcPct val="90000"/>
              </a:lnSpc>
              <a:spcBef>
                <a:spcPts val="1000"/>
              </a:spcBef>
              <a:spcAft>
                <a:spcPts val="0"/>
              </a:spcAft>
              <a:buClr>
                <a:schemeClr val="dk1"/>
              </a:buClr>
              <a:buSzPct val="100000"/>
              <a:buNone/>
            </a:pPr>
            <a:r>
              <a:rPr lang="en-US" sz="2400"/>
              <a:t>for letter in 'Python': </a:t>
            </a:r>
            <a:endParaRPr/>
          </a:p>
          <a:p>
            <a:pPr indent="0" lvl="0" marL="0" rtl="0" algn="l">
              <a:lnSpc>
                <a:spcPct val="90000"/>
              </a:lnSpc>
              <a:spcBef>
                <a:spcPts val="1000"/>
              </a:spcBef>
              <a:spcAft>
                <a:spcPts val="0"/>
              </a:spcAft>
              <a:buClr>
                <a:schemeClr val="dk1"/>
              </a:buClr>
              <a:buSzPct val="100000"/>
              <a:buNone/>
            </a:pPr>
            <a:r>
              <a:rPr lang="en-US" sz="2400"/>
              <a:t>	if letter == 'h': </a:t>
            </a:r>
            <a:endParaRPr/>
          </a:p>
          <a:p>
            <a:pPr indent="0" lvl="0" marL="0" rtl="0" algn="l">
              <a:lnSpc>
                <a:spcPct val="90000"/>
              </a:lnSpc>
              <a:spcBef>
                <a:spcPts val="1000"/>
              </a:spcBef>
              <a:spcAft>
                <a:spcPts val="0"/>
              </a:spcAft>
              <a:buClr>
                <a:schemeClr val="dk1"/>
              </a:buClr>
              <a:buSzPct val="100000"/>
              <a:buNone/>
            </a:pPr>
            <a:r>
              <a:rPr lang="en-US" sz="2400"/>
              <a:t>		pass </a:t>
            </a:r>
            <a:endParaRPr/>
          </a:p>
          <a:p>
            <a:pPr indent="0" lvl="0" marL="0" rtl="0" algn="l">
              <a:lnSpc>
                <a:spcPct val="90000"/>
              </a:lnSpc>
              <a:spcBef>
                <a:spcPts val="1000"/>
              </a:spcBef>
              <a:spcAft>
                <a:spcPts val="0"/>
              </a:spcAft>
              <a:buClr>
                <a:schemeClr val="dk1"/>
              </a:buClr>
              <a:buSzPct val="100000"/>
              <a:buNone/>
            </a:pPr>
            <a:r>
              <a:rPr lang="en-US" sz="2400"/>
              <a:t>		print('This is pass block‘) </a:t>
            </a:r>
            <a:endParaRPr/>
          </a:p>
          <a:p>
            <a:pPr indent="0" lvl="0" marL="0" rtl="0" algn="l">
              <a:lnSpc>
                <a:spcPct val="90000"/>
              </a:lnSpc>
              <a:spcBef>
                <a:spcPts val="1000"/>
              </a:spcBef>
              <a:spcAft>
                <a:spcPts val="0"/>
              </a:spcAft>
              <a:buClr>
                <a:schemeClr val="dk1"/>
              </a:buClr>
              <a:buSzPct val="100000"/>
              <a:buNone/>
            </a:pPr>
            <a:r>
              <a:rPr lang="en-US" sz="2400"/>
              <a:t>	print('Current Letter :', letter) </a:t>
            </a:r>
            <a:endParaRPr b="1" sz="16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 calcmode="lin" valueType="num">
                                      <p:cBhvr additive="base">
                                        <p:cTn dur="500"/>
                                        <p:tgtEl>
                                          <p:spTgt spid="4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 calcmode="lin" valueType="num">
                                      <p:cBhvr additive="base">
                                        <p:cTn dur="500"/>
                                        <p:tgtEl>
                                          <p:spTgt spid="4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 calcmode="lin" valueType="num">
                                      <p:cBhvr additive="base">
                                        <p:cTn dur="500"/>
                                        <p:tgtEl>
                                          <p:spTgt spid="4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 calcmode="lin" valueType="num">
                                      <p:cBhvr additive="base">
                                        <p:cTn dur="500"/>
                                        <p:tgtEl>
                                          <p:spTgt spid="44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 calcmode="lin" valueType="num">
                                      <p:cBhvr additive="base">
                                        <p:cTn dur="500"/>
                                        <p:tgtEl>
                                          <p:spTgt spid="4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5" st="5"/>
                                            </p:txEl>
                                          </p:spTgt>
                                        </p:tgtEl>
                                        <p:attrNameLst>
                                          <p:attrName>style.visibility</p:attrName>
                                        </p:attrNameLst>
                                      </p:cBhvr>
                                      <p:to>
                                        <p:strVal val="visible"/>
                                      </p:to>
                                    </p:set>
                                    <p:anim calcmode="lin" valueType="num">
                                      <p:cBhvr additive="base">
                                        <p:cTn dur="500"/>
                                        <p:tgtEl>
                                          <p:spTgt spid="44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6" st="6"/>
                                            </p:txEl>
                                          </p:spTgt>
                                        </p:tgtEl>
                                        <p:attrNameLst>
                                          <p:attrName>style.visibility</p:attrName>
                                        </p:attrNameLst>
                                      </p:cBhvr>
                                      <p:to>
                                        <p:strVal val="visible"/>
                                      </p:to>
                                    </p:set>
                                    <p:anim calcmode="lin" valueType="num">
                                      <p:cBhvr additive="base">
                                        <p:cTn dur="500"/>
                                        <p:tgtEl>
                                          <p:spTgt spid="44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7" st="7"/>
                                            </p:txEl>
                                          </p:spTgt>
                                        </p:tgtEl>
                                        <p:attrNameLst>
                                          <p:attrName>style.visibility</p:attrName>
                                        </p:attrNameLst>
                                      </p:cBhvr>
                                      <p:to>
                                        <p:strVal val="visible"/>
                                      </p:to>
                                    </p:set>
                                    <p:anim calcmode="lin" valueType="num">
                                      <p:cBhvr additive="base">
                                        <p:cTn dur="500"/>
                                        <p:tgtEl>
                                          <p:spTgt spid="44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8" st="8"/>
                                            </p:txEl>
                                          </p:spTgt>
                                        </p:tgtEl>
                                        <p:attrNameLst>
                                          <p:attrName>style.visibility</p:attrName>
                                        </p:attrNameLst>
                                      </p:cBhvr>
                                      <p:to>
                                        <p:strVal val="visible"/>
                                      </p:to>
                                    </p:set>
                                    <p:anim calcmode="lin" valueType="num">
                                      <p:cBhvr additive="base">
                                        <p:cTn dur="500"/>
                                        <p:tgtEl>
                                          <p:spTgt spid="44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9" st="9"/>
                                            </p:txEl>
                                          </p:spTgt>
                                        </p:tgtEl>
                                        <p:attrNameLst>
                                          <p:attrName>style.visibility</p:attrName>
                                        </p:attrNameLst>
                                      </p:cBhvr>
                                      <p:to>
                                        <p:strVal val="visible"/>
                                      </p:to>
                                    </p:set>
                                    <p:anim calcmode="lin" valueType="num">
                                      <p:cBhvr additive="base">
                                        <p:cTn dur="500"/>
                                        <p:tgtEl>
                                          <p:spTgt spid="44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0" st="10"/>
                                            </p:txEl>
                                          </p:spTgt>
                                        </p:tgtEl>
                                        <p:attrNameLst>
                                          <p:attrName>style.visibility</p:attrName>
                                        </p:attrNameLst>
                                      </p:cBhvr>
                                      <p:to>
                                        <p:strVal val="visible"/>
                                      </p:to>
                                    </p:set>
                                    <p:anim calcmode="lin" valueType="num">
                                      <p:cBhvr additive="base">
                                        <p:cTn dur="500"/>
                                        <p:tgtEl>
                                          <p:spTgt spid="44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1" st="11"/>
                                            </p:txEl>
                                          </p:spTgt>
                                        </p:tgtEl>
                                        <p:attrNameLst>
                                          <p:attrName>style.visibility</p:attrName>
                                        </p:attrNameLst>
                                      </p:cBhvr>
                                      <p:to>
                                        <p:strVal val="visible"/>
                                      </p:to>
                                    </p:set>
                                    <p:anim calcmode="lin" valueType="num">
                                      <p:cBhvr additive="base">
                                        <p:cTn dur="500"/>
                                        <p:tgtEl>
                                          <p:spTgt spid="44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2" st="12"/>
                                            </p:txEl>
                                          </p:spTgt>
                                        </p:tgtEl>
                                        <p:attrNameLst>
                                          <p:attrName>style.visibility</p:attrName>
                                        </p:attrNameLst>
                                      </p:cBhvr>
                                      <p:to>
                                        <p:strVal val="visible"/>
                                      </p:to>
                                    </p:set>
                                    <p:anim calcmode="lin" valueType="num">
                                      <p:cBhvr additive="base">
                                        <p:cTn dur="500"/>
                                        <p:tgtEl>
                                          <p:spTgt spid="448">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xEl>
                                              <p:pRg end="13" st="13"/>
                                            </p:txEl>
                                          </p:spTgt>
                                        </p:tgtEl>
                                        <p:attrNameLst>
                                          <p:attrName>style.visibility</p:attrName>
                                        </p:attrNameLst>
                                      </p:cBhvr>
                                      <p:to>
                                        <p:strVal val="visible"/>
                                      </p:to>
                                    </p:set>
                                    <p:anim calcmode="lin" valueType="num">
                                      <p:cBhvr additive="base">
                                        <p:cTn dur="500"/>
                                        <p:tgtEl>
                                          <p:spTgt spid="448">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0"/>
          <p:cNvSpPr txBox="1"/>
          <p:nvPr>
            <p:ph type="title"/>
          </p:nvPr>
        </p:nvSpPr>
        <p:spPr>
          <a:xfrm>
            <a:off x="58061" y="0"/>
            <a:ext cx="10267745"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Loop</a:t>
            </a:r>
            <a:r>
              <a:rPr b="1" lang="en-US" sz="3200"/>
              <a:t> </a:t>
            </a:r>
            <a:r>
              <a:rPr b="1" lang="en-US" sz="3600">
                <a:solidFill>
                  <a:schemeClr val="accent4"/>
                </a:solidFill>
              </a:rPr>
              <a:t>control</a:t>
            </a:r>
            <a:r>
              <a:rPr b="1" lang="en-US" sz="3200"/>
              <a:t> </a:t>
            </a:r>
            <a:r>
              <a:rPr b="1" lang="en-US" sz="3600">
                <a:solidFill>
                  <a:schemeClr val="accent4"/>
                </a:solidFill>
              </a:rPr>
              <a:t>Techniques</a:t>
            </a:r>
            <a:endParaRPr/>
          </a:p>
        </p:txBody>
      </p:sp>
      <p:sp>
        <p:nvSpPr>
          <p:cNvPr id="454" name="Google Shape;454;p20"/>
          <p:cNvSpPr txBox="1"/>
          <p:nvPr>
            <p:ph idx="1" type="body"/>
          </p:nvPr>
        </p:nvSpPr>
        <p:spPr>
          <a:xfrm>
            <a:off x="706869" y="559737"/>
            <a:ext cx="11135033" cy="603700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sz="2800" u="sng">
                <a:latin typeface="Calibri"/>
                <a:ea typeface="Calibri"/>
                <a:cs typeface="Calibri"/>
                <a:sym typeface="Calibri"/>
              </a:rPr>
              <a:t>Iterator :</a:t>
            </a:r>
            <a:endParaRPr/>
          </a:p>
          <a:p>
            <a:pPr indent="-228600" lvl="0" marL="228600" rtl="0" algn="l">
              <a:lnSpc>
                <a:spcPct val="90000"/>
              </a:lnSpc>
              <a:spcBef>
                <a:spcPts val="1000"/>
              </a:spcBef>
              <a:spcAft>
                <a:spcPts val="0"/>
              </a:spcAft>
              <a:buClr>
                <a:schemeClr val="dk1"/>
              </a:buClr>
              <a:buSzPct val="100000"/>
              <a:buFont typeface="Noto Sans Symbols"/>
              <a:buChar char="▪"/>
            </a:pPr>
            <a:r>
              <a:rPr b="1" lang="en-US" sz="2000">
                <a:latin typeface="Calibri"/>
                <a:ea typeface="Calibri"/>
                <a:cs typeface="Calibri"/>
                <a:sym typeface="Calibri"/>
              </a:rPr>
              <a:t>Iterator</a:t>
            </a:r>
            <a:r>
              <a:rPr lang="en-US" sz="2000">
                <a:latin typeface="Calibri"/>
                <a:ea typeface="Calibri"/>
                <a:cs typeface="Calibri"/>
                <a:sym typeface="Calibri"/>
              </a:rPr>
              <a:t> is an object which allows a programmer to traverse through all the elements of a collection, regardless of its specific implementation. In Python, an iterator object implements two methods, </a:t>
            </a:r>
            <a:r>
              <a:rPr b="1" lang="en-US" sz="2000">
                <a:latin typeface="Calibri"/>
                <a:ea typeface="Calibri"/>
                <a:cs typeface="Calibri"/>
                <a:sym typeface="Calibri"/>
              </a:rPr>
              <a:t>iter()</a:t>
            </a:r>
            <a:r>
              <a:rPr lang="en-US" sz="2000">
                <a:latin typeface="Calibri"/>
                <a:ea typeface="Calibri"/>
                <a:cs typeface="Calibri"/>
                <a:sym typeface="Calibri"/>
              </a:rPr>
              <a:t> and </a:t>
            </a:r>
            <a:r>
              <a:rPr b="1" lang="en-US" sz="2000">
                <a:latin typeface="Calibri"/>
                <a:ea typeface="Calibri"/>
                <a:cs typeface="Calibri"/>
                <a:sym typeface="Calibri"/>
              </a:rPr>
              <a:t>next()</a:t>
            </a:r>
            <a:r>
              <a:rPr lang="en-US" sz="2000">
                <a:latin typeface="Calibri"/>
                <a:ea typeface="Calibri"/>
                <a:cs typeface="Calibri"/>
                <a:sym typeface="Calibri"/>
              </a:rPr>
              <a:t>.</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String, List or Tuple objects can be used to create an Iterator.</a:t>
            </a:r>
            <a:endParaRPr/>
          </a:p>
          <a:p>
            <a:pPr indent="0" lvl="0" marL="0" rtl="0" algn="l">
              <a:lnSpc>
                <a:spcPct val="90000"/>
              </a:lnSpc>
              <a:spcBef>
                <a:spcPts val="1000"/>
              </a:spcBef>
              <a:spcAft>
                <a:spcPts val="0"/>
              </a:spcAft>
              <a:buClr>
                <a:schemeClr val="dk1"/>
              </a:buClr>
              <a:buSzPct val="100000"/>
              <a:buNone/>
            </a:pPr>
            <a:r>
              <a:t/>
            </a:r>
            <a:endParaRPr sz="17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list = [1,2,3,4]</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it = iter(list) # this builds an iterator object</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print (next(it)) #prints next available element in iterator</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Iterator object can be traversed using regular </a:t>
            </a:r>
            <a:r>
              <a:rPr b="1" lang="en-US">
                <a:latin typeface="Calibri"/>
                <a:ea typeface="Calibri"/>
                <a:cs typeface="Calibri"/>
                <a:sym typeface="Calibri"/>
              </a:rPr>
              <a:t>for</a:t>
            </a:r>
            <a:r>
              <a:rPr lang="en-US">
                <a:latin typeface="Calibri"/>
                <a:ea typeface="Calibri"/>
                <a:cs typeface="Calibri"/>
                <a:sym typeface="Calibri"/>
              </a:rPr>
              <a:t> statement</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 for x in it:</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   print (x, end=" ")</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or using next() function</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while True:</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   try:</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      print (next(it))</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   except StopIteration:</a:t>
            </a:r>
            <a:endParaRPr/>
          </a:p>
          <a:p>
            <a:pPr indent="0" lvl="0" marL="0" rtl="0" algn="l">
              <a:lnSpc>
                <a:spcPct val="90000"/>
              </a:lnSpc>
              <a:spcBef>
                <a:spcPts val="1000"/>
              </a:spcBef>
              <a:spcAft>
                <a:spcPts val="0"/>
              </a:spcAft>
              <a:buClr>
                <a:schemeClr val="dk1"/>
              </a:buClr>
              <a:buSzPct val="100000"/>
              <a:buNone/>
            </a:pPr>
            <a:r>
              <a:rPr lang="en-US">
                <a:latin typeface="Calibri"/>
                <a:ea typeface="Calibri"/>
                <a:cs typeface="Calibri"/>
                <a:sym typeface="Calibri"/>
              </a:rPr>
              <a:t>      sys.exit() #you have to import sys module for this</a:t>
            </a:r>
            <a:endParaRPr/>
          </a:p>
          <a:p>
            <a:pPr indent="0" lvl="0" marL="0" rtl="0" algn="l">
              <a:lnSpc>
                <a:spcPct val="90000"/>
              </a:lnSpc>
              <a:spcBef>
                <a:spcPts val="1000"/>
              </a:spcBef>
              <a:spcAft>
                <a:spcPts val="0"/>
              </a:spcAft>
              <a:buClr>
                <a:schemeClr val="dk1"/>
              </a:buClr>
              <a:buSzPct val="100000"/>
              <a:buNone/>
            </a:pPr>
            <a:r>
              <a:t/>
            </a:r>
            <a:endParaRPr b="1" sz="28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000" u="sng">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anim calcmode="lin" valueType="num">
                                      <p:cBhvr additive="base">
                                        <p:cTn dur="500"/>
                                        <p:tgtEl>
                                          <p:spTgt spid="45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anim calcmode="lin" valueType="num">
                                      <p:cBhvr additive="base">
                                        <p:cTn dur="500"/>
                                        <p:tgtEl>
                                          <p:spTgt spid="45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2" st="2"/>
                                            </p:txEl>
                                          </p:spTgt>
                                        </p:tgtEl>
                                        <p:attrNameLst>
                                          <p:attrName>style.visibility</p:attrName>
                                        </p:attrNameLst>
                                      </p:cBhvr>
                                      <p:to>
                                        <p:strVal val="visible"/>
                                      </p:to>
                                    </p:set>
                                    <p:anim calcmode="lin" valueType="num">
                                      <p:cBhvr additive="base">
                                        <p:cTn dur="500"/>
                                        <p:tgtEl>
                                          <p:spTgt spid="45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3" st="3"/>
                                            </p:txEl>
                                          </p:spTgt>
                                        </p:tgtEl>
                                        <p:attrNameLst>
                                          <p:attrName>style.visibility</p:attrName>
                                        </p:attrNameLst>
                                      </p:cBhvr>
                                      <p:to>
                                        <p:strVal val="visible"/>
                                      </p:to>
                                    </p:set>
                                    <p:anim calcmode="lin" valueType="num">
                                      <p:cBhvr additive="base">
                                        <p:cTn dur="500"/>
                                        <p:tgtEl>
                                          <p:spTgt spid="45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4" st="4"/>
                                            </p:txEl>
                                          </p:spTgt>
                                        </p:tgtEl>
                                        <p:attrNameLst>
                                          <p:attrName>style.visibility</p:attrName>
                                        </p:attrNameLst>
                                      </p:cBhvr>
                                      <p:to>
                                        <p:strVal val="visible"/>
                                      </p:to>
                                    </p:set>
                                    <p:anim calcmode="lin" valueType="num">
                                      <p:cBhvr additive="base">
                                        <p:cTn dur="500"/>
                                        <p:tgtEl>
                                          <p:spTgt spid="45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5" st="5"/>
                                            </p:txEl>
                                          </p:spTgt>
                                        </p:tgtEl>
                                        <p:attrNameLst>
                                          <p:attrName>style.visibility</p:attrName>
                                        </p:attrNameLst>
                                      </p:cBhvr>
                                      <p:to>
                                        <p:strVal val="visible"/>
                                      </p:to>
                                    </p:set>
                                    <p:anim calcmode="lin" valueType="num">
                                      <p:cBhvr additive="base">
                                        <p:cTn dur="500"/>
                                        <p:tgtEl>
                                          <p:spTgt spid="45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6" st="6"/>
                                            </p:txEl>
                                          </p:spTgt>
                                        </p:tgtEl>
                                        <p:attrNameLst>
                                          <p:attrName>style.visibility</p:attrName>
                                        </p:attrNameLst>
                                      </p:cBhvr>
                                      <p:to>
                                        <p:strVal val="visible"/>
                                      </p:to>
                                    </p:set>
                                    <p:anim calcmode="lin" valueType="num">
                                      <p:cBhvr additive="base">
                                        <p:cTn dur="500"/>
                                        <p:tgtEl>
                                          <p:spTgt spid="45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7" st="7"/>
                                            </p:txEl>
                                          </p:spTgt>
                                        </p:tgtEl>
                                        <p:attrNameLst>
                                          <p:attrName>style.visibility</p:attrName>
                                        </p:attrNameLst>
                                      </p:cBhvr>
                                      <p:to>
                                        <p:strVal val="visible"/>
                                      </p:to>
                                    </p:set>
                                    <p:anim calcmode="lin" valueType="num">
                                      <p:cBhvr additive="base">
                                        <p:cTn dur="500"/>
                                        <p:tgtEl>
                                          <p:spTgt spid="45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8" st="8"/>
                                            </p:txEl>
                                          </p:spTgt>
                                        </p:tgtEl>
                                        <p:attrNameLst>
                                          <p:attrName>style.visibility</p:attrName>
                                        </p:attrNameLst>
                                      </p:cBhvr>
                                      <p:to>
                                        <p:strVal val="visible"/>
                                      </p:to>
                                    </p:set>
                                    <p:anim calcmode="lin" valueType="num">
                                      <p:cBhvr additive="base">
                                        <p:cTn dur="500"/>
                                        <p:tgtEl>
                                          <p:spTgt spid="45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9" st="9"/>
                                            </p:txEl>
                                          </p:spTgt>
                                        </p:tgtEl>
                                        <p:attrNameLst>
                                          <p:attrName>style.visibility</p:attrName>
                                        </p:attrNameLst>
                                      </p:cBhvr>
                                      <p:to>
                                        <p:strVal val="visible"/>
                                      </p:to>
                                    </p:set>
                                    <p:anim calcmode="lin" valueType="num">
                                      <p:cBhvr additive="base">
                                        <p:cTn dur="500"/>
                                        <p:tgtEl>
                                          <p:spTgt spid="45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10" st="10"/>
                                            </p:txEl>
                                          </p:spTgt>
                                        </p:tgtEl>
                                        <p:attrNameLst>
                                          <p:attrName>style.visibility</p:attrName>
                                        </p:attrNameLst>
                                      </p:cBhvr>
                                      <p:to>
                                        <p:strVal val="visible"/>
                                      </p:to>
                                    </p:set>
                                    <p:anim calcmode="lin" valueType="num">
                                      <p:cBhvr additive="base">
                                        <p:cTn dur="500"/>
                                        <p:tgtEl>
                                          <p:spTgt spid="45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11" st="11"/>
                                            </p:txEl>
                                          </p:spTgt>
                                        </p:tgtEl>
                                        <p:attrNameLst>
                                          <p:attrName>style.visibility</p:attrName>
                                        </p:attrNameLst>
                                      </p:cBhvr>
                                      <p:to>
                                        <p:strVal val="visible"/>
                                      </p:to>
                                    </p:set>
                                    <p:anim calcmode="lin" valueType="num">
                                      <p:cBhvr additive="base">
                                        <p:cTn dur="500"/>
                                        <p:tgtEl>
                                          <p:spTgt spid="45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12" st="12"/>
                                            </p:txEl>
                                          </p:spTgt>
                                        </p:tgtEl>
                                        <p:attrNameLst>
                                          <p:attrName>style.visibility</p:attrName>
                                        </p:attrNameLst>
                                      </p:cBhvr>
                                      <p:to>
                                        <p:strVal val="visible"/>
                                      </p:to>
                                    </p:set>
                                    <p:anim calcmode="lin" valueType="num">
                                      <p:cBhvr additive="base">
                                        <p:cTn dur="500"/>
                                        <p:tgtEl>
                                          <p:spTgt spid="454">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13" st="13"/>
                                            </p:txEl>
                                          </p:spTgt>
                                        </p:tgtEl>
                                        <p:attrNameLst>
                                          <p:attrName>style.visibility</p:attrName>
                                        </p:attrNameLst>
                                      </p:cBhvr>
                                      <p:to>
                                        <p:strVal val="visible"/>
                                      </p:to>
                                    </p:set>
                                    <p:anim calcmode="lin" valueType="num">
                                      <p:cBhvr additive="base">
                                        <p:cTn dur="500"/>
                                        <p:tgtEl>
                                          <p:spTgt spid="454">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14" st="14"/>
                                            </p:txEl>
                                          </p:spTgt>
                                        </p:tgtEl>
                                        <p:attrNameLst>
                                          <p:attrName>style.visibility</p:attrName>
                                        </p:attrNameLst>
                                      </p:cBhvr>
                                      <p:to>
                                        <p:strVal val="visible"/>
                                      </p:to>
                                    </p:set>
                                    <p:anim calcmode="lin" valueType="num">
                                      <p:cBhvr additive="base">
                                        <p:cTn dur="500"/>
                                        <p:tgtEl>
                                          <p:spTgt spid="454">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15" st="15"/>
                                            </p:txEl>
                                          </p:spTgt>
                                        </p:tgtEl>
                                        <p:attrNameLst>
                                          <p:attrName>style.visibility</p:attrName>
                                        </p:attrNameLst>
                                      </p:cBhvr>
                                      <p:to>
                                        <p:strVal val="visible"/>
                                      </p:to>
                                    </p:set>
                                    <p:anim calcmode="lin" valueType="num">
                                      <p:cBhvr additive="base">
                                        <p:cTn dur="500"/>
                                        <p:tgtEl>
                                          <p:spTgt spid="454">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16" st="16"/>
                                            </p:txEl>
                                          </p:spTgt>
                                        </p:tgtEl>
                                        <p:attrNameLst>
                                          <p:attrName>style.visibility</p:attrName>
                                        </p:attrNameLst>
                                      </p:cBhvr>
                                      <p:to>
                                        <p:strVal val="visible"/>
                                      </p:to>
                                    </p:set>
                                    <p:anim calcmode="lin" valueType="num">
                                      <p:cBhvr additive="base">
                                        <p:cTn dur="500"/>
                                        <p:tgtEl>
                                          <p:spTgt spid="454">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4">
                                            <p:txEl>
                                              <p:pRg end="17" st="17"/>
                                            </p:txEl>
                                          </p:spTgt>
                                        </p:tgtEl>
                                        <p:attrNameLst>
                                          <p:attrName>style.visibility</p:attrName>
                                        </p:attrNameLst>
                                      </p:cBhvr>
                                      <p:to>
                                        <p:strVal val="visible"/>
                                      </p:to>
                                    </p:set>
                                    <p:anim calcmode="lin" valueType="num">
                                      <p:cBhvr additive="base">
                                        <p:cTn dur="500"/>
                                        <p:tgtEl>
                                          <p:spTgt spid="454">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1"/>
          <p:cNvSpPr txBox="1"/>
          <p:nvPr>
            <p:ph type="title"/>
          </p:nvPr>
        </p:nvSpPr>
        <p:spPr>
          <a:xfrm>
            <a:off x="1455" y="0"/>
            <a:ext cx="10267745"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Loop</a:t>
            </a:r>
            <a:r>
              <a:rPr b="1" lang="en-US" sz="3200"/>
              <a:t> </a:t>
            </a:r>
            <a:r>
              <a:rPr b="1" lang="en-US" sz="3600">
                <a:solidFill>
                  <a:schemeClr val="accent4"/>
                </a:solidFill>
              </a:rPr>
              <a:t>control</a:t>
            </a:r>
            <a:r>
              <a:rPr b="1" lang="en-US" sz="3200"/>
              <a:t> </a:t>
            </a:r>
            <a:r>
              <a:rPr b="1" lang="en-US" sz="3600">
                <a:solidFill>
                  <a:schemeClr val="accent4"/>
                </a:solidFill>
              </a:rPr>
              <a:t>Techniques</a:t>
            </a:r>
            <a:endParaRPr/>
          </a:p>
        </p:txBody>
      </p:sp>
      <p:sp>
        <p:nvSpPr>
          <p:cNvPr id="460" name="Google Shape;460;p21"/>
          <p:cNvSpPr txBox="1"/>
          <p:nvPr>
            <p:ph idx="1" type="body"/>
          </p:nvPr>
        </p:nvSpPr>
        <p:spPr>
          <a:xfrm>
            <a:off x="497306" y="820994"/>
            <a:ext cx="11507882" cy="56118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Generator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A </a:t>
            </a:r>
            <a:r>
              <a:rPr b="1" lang="en-US" sz="2400">
                <a:latin typeface="Calibri"/>
                <a:ea typeface="Calibri"/>
                <a:cs typeface="Calibri"/>
                <a:sym typeface="Calibri"/>
              </a:rPr>
              <a:t>generator</a:t>
            </a:r>
            <a:r>
              <a:rPr lang="en-US" sz="2400">
                <a:latin typeface="Calibri"/>
                <a:ea typeface="Calibri"/>
                <a:cs typeface="Calibri"/>
                <a:sym typeface="Calibri"/>
              </a:rPr>
              <a:t> is a function that produces or yields a sequence of values using yield method.</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When a generator function is called, it returns a generator object without even beginning execution of the function. When the next() method is called for the first time, the function starts executing until it reaches the yield statement, which returns the </a:t>
            </a:r>
            <a:r>
              <a:rPr lang="en-US" sz="2400">
                <a:solidFill>
                  <a:srgbClr val="FF0000"/>
                </a:solidFill>
                <a:latin typeface="Calibri"/>
                <a:ea typeface="Calibri"/>
                <a:cs typeface="Calibri"/>
                <a:sym typeface="Calibri"/>
              </a:rPr>
              <a:t>yield</a:t>
            </a:r>
            <a:r>
              <a:rPr lang="en-US" sz="2400">
                <a:latin typeface="Calibri"/>
                <a:ea typeface="Calibri"/>
                <a:cs typeface="Calibri"/>
                <a:sym typeface="Calibri"/>
              </a:rPr>
              <a:t>ed value. The yield keeps track i.e. remembers the last execution and the second next() call continues from previous value.</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Saves a lot of memory in the process</a:t>
            </a:r>
            <a:endParaRPr/>
          </a:p>
          <a:p>
            <a:pPr indent="0" lvl="0" marL="0" rtl="0" algn="l">
              <a:lnSpc>
                <a:spcPct val="90000"/>
              </a:lnSpc>
              <a:spcBef>
                <a:spcPts val="1000"/>
              </a:spcBef>
              <a:spcAft>
                <a:spcPts val="0"/>
              </a:spcAft>
              <a:buClr>
                <a:schemeClr val="dk1"/>
              </a:buClr>
              <a:buSzPts val="2000"/>
              <a:buNone/>
            </a:pPr>
            <a:r>
              <a:t/>
            </a:r>
            <a:endParaRPr b="1" sz="2000" u="sng">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anim calcmode="lin" valueType="num">
                                      <p:cBhvr additive="base">
                                        <p:cTn dur="500"/>
                                        <p:tgtEl>
                                          <p:spTgt spid="46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1" st="1"/>
                                            </p:txEl>
                                          </p:spTgt>
                                        </p:tgtEl>
                                        <p:attrNameLst>
                                          <p:attrName>style.visibility</p:attrName>
                                        </p:attrNameLst>
                                      </p:cBhvr>
                                      <p:to>
                                        <p:strVal val="visible"/>
                                      </p:to>
                                    </p:set>
                                    <p:anim calcmode="lin" valueType="num">
                                      <p:cBhvr additive="base">
                                        <p:cTn dur="500"/>
                                        <p:tgtEl>
                                          <p:spTgt spid="46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2" st="2"/>
                                            </p:txEl>
                                          </p:spTgt>
                                        </p:tgtEl>
                                        <p:attrNameLst>
                                          <p:attrName>style.visibility</p:attrName>
                                        </p:attrNameLst>
                                      </p:cBhvr>
                                      <p:to>
                                        <p:strVal val="visible"/>
                                      </p:to>
                                    </p:set>
                                    <p:anim calcmode="lin" valueType="num">
                                      <p:cBhvr additive="base">
                                        <p:cTn dur="500"/>
                                        <p:tgtEl>
                                          <p:spTgt spid="4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3" st="3"/>
                                            </p:txEl>
                                          </p:spTgt>
                                        </p:tgtEl>
                                        <p:attrNameLst>
                                          <p:attrName>style.visibility</p:attrName>
                                        </p:attrNameLst>
                                      </p:cBhvr>
                                      <p:to>
                                        <p:strVal val="visible"/>
                                      </p:to>
                                    </p:set>
                                    <p:anim calcmode="lin" valueType="num">
                                      <p:cBhvr additive="base">
                                        <p:cTn dur="500"/>
                                        <p:tgtEl>
                                          <p:spTgt spid="46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xEl>
                                              <p:pRg end="4" st="4"/>
                                            </p:txEl>
                                          </p:spTgt>
                                        </p:tgtEl>
                                        <p:attrNameLst>
                                          <p:attrName>style.visibility</p:attrName>
                                        </p:attrNameLst>
                                      </p:cBhvr>
                                      <p:to>
                                        <p:strVal val="visible"/>
                                      </p:to>
                                    </p:set>
                                    <p:anim calcmode="lin" valueType="num">
                                      <p:cBhvr additive="base">
                                        <p:cTn dur="500"/>
                                        <p:tgtEl>
                                          <p:spTgt spid="46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2"/>
          <p:cNvSpPr txBox="1"/>
          <p:nvPr>
            <p:ph type="title"/>
          </p:nvPr>
        </p:nvSpPr>
        <p:spPr>
          <a:xfrm>
            <a:off x="147687" y="0"/>
            <a:ext cx="10267745"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Loop</a:t>
            </a:r>
            <a:r>
              <a:rPr b="1" lang="en-US" sz="3200"/>
              <a:t> </a:t>
            </a:r>
            <a:r>
              <a:rPr b="1" lang="en-US" sz="3600">
                <a:solidFill>
                  <a:schemeClr val="accent4"/>
                </a:solidFill>
              </a:rPr>
              <a:t>control</a:t>
            </a:r>
            <a:r>
              <a:rPr b="1" lang="en-US" sz="3200"/>
              <a:t> </a:t>
            </a:r>
            <a:r>
              <a:rPr b="1" lang="en-US" sz="3600">
                <a:solidFill>
                  <a:schemeClr val="accent4"/>
                </a:solidFill>
              </a:rPr>
              <a:t>Techniques</a:t>
            </a:r>
            <a:endParaRPr/>
          </a:p>
        </p:txBody>
      </p:sp>
      <p:sp>
        <p:nvSpPr>
          <p:cNvPr id="466" name="Google Shape;466;p22"/>
          <p:cNvSpPr txBox="1"/>
          <p:nvPr>
            <p:ph idx="1" type="body"/>
          </p:nvPr>
        </p:nvSpPr>
        <p:spPr>
          <a:xfrm>
            <a:off x="336885" y="580362"/>
            <a:ext cx="11507882" cy="58364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2800" u="sng">
                <a:latin typeface="Calibri"/>
                <a:ea typeface="Calibri"/>
                <a:cs typeface="Calibri"/>
                <a:sym typeface="Calibri"/>
              </a:rPr>
              <a:t>Generator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Example</a:t>
            </a:r>
            <a:endParaRPr/>
          </a:p>
          <a:p>
            <a:pPr indent="0" lvl="0" marL="0" rtl="0" algn="l">
              <a:lnSpc>
                <a:spcPct val="90000"/>
              </a:lnSpc>
              <a:spcBef>
                <a:spcPts val="1000"/>
              </a:spcBef>
              <a:spcAft>
                <a:spcPts val="0"/>
              </a:spcAft>
              <a:buClr>
                <a:schemeClr val="accent1"/>
              </a:buClr>
              <a:buSzPts val="2800"/>
              <a:buNone/>
            </a:pPr>
            <a:r>
              <a:rPr i="1" lang="en-US" sz="2800">
                <a:solidFill>
                  <a:schemeClr val="accent1"/>
                </a:solidFill>
                <a:latin typeface="Calibri"/>
                <a:ea typeface="Calibri"/>
                <a:cs typeface="Calibri"/>
                <a:sym typeface="Calibri"/>
              </a:rPr>
              <a:t>The following example defines a generator, which generates square numbers</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def  square_numbers(nums):</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	for i in nums:</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		yield (i*i)</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my_nums = square_numbers([1,2,3,4,5])</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type(my_nums)</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&lt;class 'generator'&gt;</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&gt;&gt;&gt; next(my_nums)</a:t>
            </a:r>
            <a:endParaRPr/>
          </a:p>
          <a:p>
            <a:pPr indent="0" lvl="0" marL="0" rtl="0" algn="l">
              <a:lnSpc>
                <a:spcPct val="90000"/>
              </a:lnSpc>
              <a:spcBef>
                <a:spcPts val="1000"/>
              </a:spcBef>
              <a:spcAft>
                <a:spcPts val="0"/>
              </a:spcAft>
              <a:buClr>
                <a:schemeClr val="dk1"/>
              </a:buClr>
              <a:buSzPts val="2800"/>
              <a:buNone/>
            </a:pPr>
            <a:r>
              <a:rPr lang="en-US" sz="2800">
                <a:latin typeface="Calibri"/>
                <a:ea typeface="Calibri"/>
                <a:cs typeface="Calibri"/>
                <a:sym typeface="Calibri"/>
              </a:rPr>
              <a:t>1</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0" st="0"/>
                                            </p:txEl>
                                          </p:spTgt>
                                        </p:tgtEl>
                                        <p:attrNameLst>
                                          <p:attrName>style.visibility</p:attrName>
                                        </p:attrNameLst>
                                      </p:cBhvr>
                                      <p:to>
                                        <p:strVal val="visible"/>
                                      </p:to>
                                    </p:set>
                                    <p:anim calcmode="lin" valueType="num">
                                      <p:cBhvr additive="base">
                                        <p:cTn dur="500"/>
                                        <p:tgtEl>
                                          <p:spTgt spid="46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1" st="1"/>
                                            </p:txEl>
                                          </p:spTgt>
                                        </p:tgtEl>
                                        <p:attrNameLst>
                                          <p:attrName>style.visibility</p:attrName>
                                        </p:attrNameLst>
                                      </p:cBhvr>
                                      <p:to>
                                        <p:strVal val="visible"/>
                                      </p:to>
                                    </p:set>
                                    <p:anim calcmode="lin" valueType="num">
                                      <p:cBhvr additive="base">
                                        <p:cTn dur="500"/>
                                        <p:tgtEl>
                                          <p:spTgt spid="46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2" st="2"/>
                                            </p:txEl>
                                          </p:spTgt>
                                        </p:tgtEl>
                                        <p:attrNameLst>
                                          <p:attrName>style.visibility</p:attrName>
                                        </p:attrNameLst>
                                      </p:cBhvr>
                                      <p:to>
                                        <p:strVal val="visible"/>
                                      </p:to>
                                    </p:set>
                                    <p:anim calcmode="lin" valueType="num">
                                      <p:cBhvr additive="base">
                                        <p:cTn dur="500"/>
                                        <p:tgtEl>
                                          <p:spTgt spid="46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3" st="3"/>
                                            </p:txEl>
                                          </p:spTgt>
                                        </p:tgtEl>
                                        <p:attrNameLst>
                                          <p:attrName>style.visibility</p:attrName>
                                        </p:attrNameLst>
                                      </p:cBhvr>
                                      <p:to>
                                        <p:strVal val="visible"/>
                                      </p:to>
                                    </p:set>
                                    <p:anim calcmode="lin" valueType="num">
                                      <p:cBhvr additive="base">
                                        <p:cTn dur="500"/>
                                        <p:tgtEl>
                                          <p:spTgt spid="46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4" st="4"/>
                                            </p:txEl>
                                          </p:spTgt>
                                        </p:tgtEl>
                                        <p:attrNameLst>
                                          <p:attrName>style.visibility</p:attrName>
                                        </p:attrNameLst>
                                      </p:cBhvr>
                                      <p:to>
                                        <p:strVal val="visible"/>
                                      </p:to>
                                    </p:set>
                                    <p:anim calcmode="lin" valueType="num">
                                      <p:cBhvr additive="base">
                                        <p:cTn dur="500"/>
                                        <p:tgtEl>
                                          <p:spTgt spid="46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5" st="5"/>
                                            </p:txEl>
                                          </p:spTgt>
                                        </p:tgtEl>
                                        <p:attrNameLst>
                                          <p:attrName>style.visibility</p:attrName>
                                        </p:attrNameLst>
                                      </p:cBhvr>
                                      <p:to>
                                        <p:strVal val="visible"/>
                                      </p:to>
                                    </p:set>
                                    <p:anim calcmode="lin" valueType="num">
                                      <p:cBhvr additive="base">
                                        <p:cTn dur="500"/>
                                        <p:tgtEl>
                                          <p:spTgt spid="46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6" st="6"/>
                                            </p:txEl>
                                          </p:spTgt>
                                        </p:tgtEl>
                                        <p:attrNameLst>
                                          <p:attrName>style.visibility</p:attrName>
                                        </p:attrNameLst>
                                      </p:cBhvr>
                                      <p:to>
                                        <p:strVal val="visible"/>
                                      </p:to>
                                    </p:set>
                                    <p:anim calcmode="lin" valueType="num">
                                      <p:cBhvr additive="base">
                                        <p:cTn dur="500"/>
                                        <p:tgtEl>
                                          <p:spTgt spid="46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7" st="7"/>
                                            </p:txEl>
                                          </p:spTgt>
                                        </p:tgtEl>
                                        <p:attrNameLst>
                                          <p:attrName>style.visibility</p:attrName>
                                        </p:attrNameLst>
                                      </p:cBhvr>
                                      <p:to>
                                        <p:strVal val="visible"/>
                                      </p:to>
                                    </p:set>
                                    <p:anim calcmode="lin" valueType="num">
                                      <p:cBhvr additive="base">
                                        <p:cTn dur="500"/>
                                        <p:tgtEl>
                                          <p:spTgt spid="46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8" st="8"/>
                                            </p:txEl>
                                          </p:spTgt>
                                        </p:tgtEl>
                                        <p:attrNameLst>
                                          <p:attrName>style.visibility</p:attrName>
                                        </p:attrNameLst>
                                      </p:cBhvr>
                                      <p:to>
                                        <p:strVal val="visible"/>
                                      </p:to>
                                    </p:set>
                                    <p:anim calcmode="lin" valueType="num">
                                      <p:cBhvr additive="base">
                                        <p:cTn dur="500"/>
                                        <p:tgtEl>
                                          <p:spTgt spid="46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9" st="9"/>
                                            </p:txEl>
                                          </p:spTgt>
                                        </p:tgtEl>
                                        <p:attrNameLst>
                                          <p:attrName>style.visibility</p:attrName>
                                        </p:attrNameLst>
                                      </p:cBhvr>
                                      <p:to>
                                        <p:strVal val="visible"/>
                                      </p:to>
                                    </p:set>
                                    <p:anim calcmode="lin" valueType="num">
                                      <p:cBhvr additive="base">
                                        <p:cTn dur="500"/>
                                        <p:tgtEl>
                                          <p:spTgt spid="46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xEl>
                                              <p:pRg end="10" st="10"/>
                                            </p:txEl>
                                          </p:spTgt>
                                        </p:tgtEl>
                                        <p:attrNameLst>
                                          <p:attrName>style.visibility</p:attrName>
                                        </p:attrNameLst>
                                      </p:cBhvr>
                                      <p:to>
                                        <p:strVal val="visible"/>
                                      </p:to>
                                    </p:set>
                                    <p:anim calcmode="lin" valueType="num">
                                      <p:cBhvr additive="base">
                                        <p:cTn dur="500"/>
                                        <p:tgtEl>
                                          <p:spTgt spid="46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3"/>
          <p:cNvSpPr txBox="1"/>
          <p:nvPr>
            <p:ph idx="1" type="body"/>
          </p:nvPr>
        </p:nvSpPr>
        <p:spPr>
          <a:xfrm>
            <a:off x="566928" y="2326312"/>
            <a:ext cx="9720073" cy="693174"/>
          </a:xfrm>
          <a:prstGeom prst="rect">
            <a:avLst/>
          </a:prstGeom>
          <a:noFill/>
          <a:ln>
            <a:noFill/>
          </a:ln>
        </p:spPr>
        <p:txBody>
          <a:bodyPr anchorCtr="0" anchor="b" bIns="45700" lIns="91425" spcFirstLastPara="1" rIns="91425" wrap="square" tIns="45700">
            <a:normAutofit lnSpcReduction="10000"/>
          </a:bodyPr>
          <a:lstStyle/>
          <a:p>
            <a:pPr indent="0" lvl="2" marL="914400" rtl="0" algn="ctr">
              <a:lnSpc>
                <a:spcPct val="90000"/>
              </a:lnSpc>
              <a:spcBef>
                <a:spcPts val="0"/>
              </a:spcBef>
              <a:spcAft>
                <a:spcPts val="0"/>
              </a:spcAft>
              <a:buClr>
                <a:srgbClr val="833C0B"/>
              </a:buClr>
              <a:buSzPts val="4400"/>
              <a:buNone/>
            </a:pPr>
            <a:r>
              <a:rPr lang="en-US" sz="4400">
                <a:solidFill>
                  <a:srgbClr val="833C0B"/>
                </a:solidFill>
                <a:latin typeface="Helvetica Neue"/>
                <a:ea typeface="Helvetica Neue"/>
                <a:cs typeface="Helvetica Neue"/>
                <a:sym typeface="Helvetica Neue"/>
              </a:rPr>
              <a:t>Stimulants</a:t>
            </a:r>
            <a:endParaRPr/>
          </a:p>
        </p:txBody>
      </p:sp>
      <p:sp>
        <p:nvSpPr>
          <p:cNvPr id="472" name="Google Shape;472;p23"/>
          <p:cNvSpPr txBox="1"/>
          <p:nvPr>
            <p:ph type="title"/>
          </p:nvPr>
        </p:nvSpPr>
        <p:spPr>
          <a:xfrm>
            <a:off x="357915" y="559090"/>
            <a:ext cx="9720072" cy="8516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4000"/>
              <a:buFont typeface="Garamond"/>
              <a:buNone/>
            </a:pPr>
            <a:r>
              <a:rPr lang="en-US" sz="4000">
                <a:solidFill>
                  <a:schemeClr val="accent4"/>
                </a:solidFill>
              </a:rPr>
              <a:t>PYTHON LOOPING CONCEPTS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4"/>
          <p:cNvSpPr txBox="1"/>
          <p:nvPr/>
        </p:nvSpPr>
        <p:spPr>
          <a:xfrm>
            <a:off x="563880" y="191228"/>
            <a:ext cx="11628120"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What is the output of the following?</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x = ['ab', 'cd']</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for i in x:</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x.append(i.upper())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print(x)</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[‘AB’, ‘CD’].</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 [‘ab’, ‘cd’, ‘AB’, ‘CD’].</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 [‘ab’, ‘cd’].</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 none of the mentioned</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2. What is the output of the following?</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i = 1</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while True:</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if i%3 == 0:</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break</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print(i)</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i = i+1</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1 2</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1 2 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error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5"/>
          <p:cNvSpPr txBox="1"/>
          <p:nvPr/>
        </p:nvSpPr>
        <p:spPr>
          <a:xfrm>
            <a:off x="680904" y="308795"/>
            <a:ext cx="10448650" cy="6617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20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3. What is the output of the following?</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i = 2</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while True:</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if i%3 == 0:</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break</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print(i)</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i = i + 2</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2 4 6 8 10 …</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 2 4</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 2 3</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 Error</a:t>
            </a:r>
            <a:endParaRPr/>
          </a:p>
          <a:p>
            <a:pPr indent="0" lvl="1"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4. What is the output of the following?</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x = "abcdef"</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i = "i"</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while i in x:</a:t>
            </a:r>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    print(i, end="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no output</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i i i i i i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a b c d e f</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abcdef</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ph type="title"/>
          </p:nvPr>
        </p:nvSpPr>
        <p:spPr>
          <a:xfrm>
            <a:off x="2808135" y="2756876"/>
            <a:ext cx="7186097" cy="78273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1E4E79"/>
              </a:buClr>
              <a:buSzPct val="100000"/>
              <a:buFont typeface="Garamond"/>
              <a:buNone/>
            </a:pPr>
            <a:r>
              <a:rPr lang="en-US">
                <a:solidFill>
                  <a:srgbClr val="1E4E79"/>
                </a:solidFill>
              </a:rPr>
              <a:t>Input techniques</a:t>
            </a:r>
            <a:endParaRPr/>
          </a:p>
        </p:txBody>
      </p:sp>
      <p:sp>
        <p:nvSpPr>
          <p:cNvPr id="208" name="Google Shape;208;p4"/>
          <p:cNvSpPr/>
          <p:nvPr/>
        </p:nvSpPr>
        <p:spPr>
          <a:xfrm>
            <a:off x="0" y="3950576"/>
            <a:ext cx="12192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000" u="none" cap="none" strike="noStrike">
                <a:solidFill>
                  <a:srgbClr val="C00000"/>
                </a:solidFill>
                <a:latin typeface="Comic Sans MS"/>
                <a:ea typeface="Comic Sans MS"/>
                <a:cs typeface="Comic Sans MS"/>
                <a:sym typeface="Comic Sans MS"/>
              </a:rPr>
              <a:t>Inside every well-written large program is a well-written small program.   -- Charles Antony Richard Hoare, computer scientist</a:t>
            </a:r>
            <a:endParaRPr/>
          </a:p>
        </p:txBody>
      </p:sp>
      <p:pic>
        <p:nvPicPr>
          <p:cNvPr id="209" name="Google Shape;209;p4"/>
          <p:cNvPicPr preferRelativeResize="0"/>
          <p:nvPr/>
        </p:nvPicPr>
        <p:blipFill rotWithShape="1">
          <a:blip r:embed="rId3">
            <a:alphaModFix/>
          </a:blip>
          <a:srcRect b="0" l="0" r="0" t="0"/>
          <a:stretch/>
        </p:blipFill>
        <p:spPr>
          <a:xfrm>
            <a:off x="0" y="532014"/>
            <a:ext cx="2228735" cy="15043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6"/>
          <p:cNvSpPr txBox="1"/>
          <p:nvPr/>
        </p:nvSpPr>
        <p:spPr>
          <a:xfrm>
            <a:off x="680904" y="269606"/>
            <a:ext cx="987648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r>
              <a:rPr b="1" lang="en-US" sz="2000">
                <a:solidFill>
                  <a:srgbClr val="00B050"/>
                </a:solidFill>
                <a:latin typeface="Calibri"/>
                <a:ea typeface="Calibri"/>
                <a:cs typeface="Calibri"/>
                <a:sym typeface="Calibri"/>
              </a:rPr>
              <a:t>. </a:t>
            </a:r>
            <a:r>
              <a:rPr b="1" lang="en-US" sz="2000">
                <a:solidFill>
                  <a:schemeClr val="dk1"/>
                </a:solidFill>
                <a:latin typeface="Calibri"/>
                <a:ea typeface="Calibri"/>
                <a:cs typeface="Calibri"/>
                <a:sym typeface="Calibri"/>
              </a:rPr>
              <a:t>What does print(i) return in the following?</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x = 'abcd'</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for i in x:</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print(i)</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x.upper()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a B C 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a b c 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A B C 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error</a:t>
            </a:r>
            <a:endParaRPr/>
          </a:p>
          <a:p>
            <a:pPr indent="0" lvl="1"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6. What is the output of the following?</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x = 'abcd'</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for i in range(x):</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print(i)</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a b c 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0 1 2 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error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7"/>
          <p:cNvSpPr txBox="1"/>
          <p:nvPr/>
        </p:nvSpPr>
        <p:spPr>
          <a:xfrm>
            <a:off x="604704" y="563523"/>
            <a:ext cx="10749096"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 What will be the output of the below :</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for i in range(float('inf')):</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print (i)</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0.0 0.1 0.2 0.3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0 1 2 3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0.0 1.0 2.0 3.0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8. What is the output of the following?</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x = 'abcd'</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for i in range(x):</a:t>
            </a:r>
            <a:endParaRPr/>
          </a:p>
          <a:p>
            <a:pPr indent="0" lvl="1" marL="45720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    print(i)</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a b c 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0 1 2 3</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error</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none of the mentioned</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2b8309c862e_0_0"/>
          <p:cNvSpPr txBox="1"/>
          <p:nvPr>
            <p:ph idx="1" type="body"/>
          </p:nvPr>
        </p:nvSpPr>
        <p:spPr>
          <a:xfrm>
            <a:off x="838200" y="859150"/>
            <a:ext cx="10515600" cy="5317800"/>
          </a:xfrm>
          <a:prstGeom prst="rect">
            <a:avLst/>
          </a:prstGeom>
        </p:spPr>
        <p:txBody>
          <a:bodyPr anchorCtr="0" anchor="t" bIns="45700" lIns="91425" spcFirstLastPara="1" rIns="91425" wrap="square" tIns="45700">
            <a:normAutofit lnSpcReduction="20000"/>
          </a:bodyPr>
          <a:lstStyle/>
          <a:p>
            <a:pPr indent="0" lvl="0" marL="457200" rtl="0" algn="l">
              <a:lnSpc>
                <a:spcPct val="115000"/>
              </a:lnSpc>
              <a:spcBef>
                <a:spcPts val="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1.	An online essay writing competition was held in a school. The students were required to write at least 250 words. According to the rule, only that essay should be checked which contains at least 250 words. Teachers were just guessing the number of words in the essay but that was not an accurate way to count the number of words. So write a program that can count the number of words in an essay ( Hint: Take input and count the number of words using for loop)</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None/>
            </a:pPr>
            <a:r>
              <a:rPr b="1" lang="en-US" sz="2200">
                <a:latin typeface="Century Schoolbook"/>
                <a:ea typeface="Century Schoolbook"/>
                <a:cs typeface="Century Schoolbook"/>
                <a:sym typeface="Century Schoolbook"/>
              </a:rPr>
              <a:t>Note:</a:t>
            </a:r>
            <a:r>
              <a:rPr lang="en-US" sz="2200">
                <a:latin typeface="Century Schoolbook"/>
                <a:ea typeface="Century Schoolbook"/>
                <a:cs typeface="Century Schoolbook"/>
                <a:sym typeface="Century Schoolbook"/>
              </a:rPr>
              <a:t> to count the number of words you can just count the number of blank spaces given in the input. </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None/>
            </a:pPr>
            <a:r>
              <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None/>
            </a:pPr>
            <a:r>
              <a:rPr lang="en-US" sz="2200">
                <a:latin typeface="Century Schoolbook"/>
                <a:ea typeface="Century Schoolbook"/>
                <a:cs typeface="Century Schoolbook"/>
                <a:sym typeface="Century Schoolbook"/>
              </a:rPr>
              <a:t>2 .Shubh forgot to complete his computer science homework. His teacher got angry and told him to type “I will complete my homework” 100 times as punishment. To help Shubh write a python program that can print this statement 100 times using loops.</a:t>
            </a:r>
            <a:endParaRPr sz="2200">
              <a:latin typeface="Century Schoolbook"/>
              <a:ea typeface="Century Schoolbook"/>
              <a:cs typeface="Century Schoolbook"/>
              <a:sym typeface="Century Schoolbook"/>
            </a:endParaRPr>
          </a:p>
          <a:p>
            <a:pPr indent="0" lvl="0" marL="457200" rtl="0" algn="l">
              <a:lnSpc>
                <a:spcPct val="115000"/>
              </a:lnSpc>
              <a:spcBef>
                <a:spcPts val="0"/>
              </a:spcBef>
              <a:spcAft>
                <a:spcPts val="0"/>
              </a:spcAft>
              <a:buClr>
                <a:schemeClr val="dk1"/>
              </a:buClr>
              <a:buSzPts val="1260"/>
              <a:buFont typeface="Arial"/>
              <a:buNone/>
            </a:pPr>
            <a:r>
              <a:t/>
            </a:r>
            <a:endParaRPr sz="2200">
              <a:latin typeface="Century Schoolbook"/>
              <a:ea typeface="Century Schoolbook"/>
              <a:cs typeface="Century Schoolbook"/>
              <a:sym typeface="Century Schoolbook"/>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2b8309c862e_0_6"/>
          <p:cNvSpPr txBox="1"/>
          <p:nvPr>
            <p:ph idx="1" type="body"/>
          </p:nvPr>
        </p:nvSpPr>
        <p:spPr>
          <a:xfrm>
            <a:off x="838200" y="743700"/>
            <a:ext cx="10515600" cy="54330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2200">
                <a:latin typeface="Century Schoolbook"/>
                <a:ea typeface="Century Schoolbook"/>
                <a:cs typeface="Century Schoolbook"/>
                <a:sym typeface="Century Schoolbook"/>
              </a:rPr>
              <a:t>3. A computer teacher in a school wanted to take rest and that’s why he told students to calculate the sum of the first 1000 numbers. Even students were allowed to use a calculator, still it will take at least 15 minutes to add all the numbers. Sonali used python and she was able to answer the question within 2 minutes. Write a code in python same as Sonali.</a:t>
            </a:r>
            <a:endParaRPr sz="2200">
              <a:latin typeface="Century Schoolbook"/>
              <a:ea typeface="Century Schoolbook"/>
              <a:cs typeface="Century Schoolbook"/>
              <a:sym typeface="Century Schoolbook"/>
            </a:endParaRPr>
          </a:p>
          <a:p>
            <a:pPr indent="0" lvl="0" marL="0" rtl="0" algn="l">
              <a:lnSpc>
                <a:spcPct val="115000"/>
              </a:lnSpc>
              <a:spcBef>
                <a:spcPts val="1200"/>
              </a:spcBef>
              <a:spcAft>
                <a:spcPts val="0"/>
              </a:spcAft>
              <a:buClr>
                <a:schemeClr val="dk1"/>
              </a:buClr>
              <a:buSzPts val="1260"/>
              <a:buFont typeface="Arial"/>
              <a:buNone/>
            </a:pPr>
            <a:r>
              <a:rPr lang="en-US" sz="2200">
                <a:latin typeface="Century Schoolbook"/>
                <a:ea typeface="Century Schoolbook"/>
                <a:cs typeface="Century Schoolbook"/>
                <a:sym typeface="Century Schoolbook"/>
              </a:rPr>
              <a:t>4. 	A teacher gave a challenge to all the students in a class. He said to create a word that contains vowels. The student who will write a meaningful word with the maximum number of vowels present in it will win the challenge. There were around 30 students in the class and each student was trying to create the word multiple times. So Subh decided to create a python program that can take words as input and can print the number of vowels present in the word. But Shubh doesn’t know how to use for loop in python.  Help Shubh to create a program that can print the number of vowels present in the word.</a:t>
            </a:r>
            <a:endParaRPr sz="2200">
              <a:latin typeface="Century Schoolbook"/>
              <a:ea typeface="Century Schoolbook"/>
              <a:cs typeface="Century Schoolbook"/>
              <a:sym typeface="Century Schoolbook"/>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8"/>
          <p:cNvSpPr txBox="1"/>
          <p:nvPr>
            <p:ph type="title"/>
          </p:nvPr>
        </p:nvSpPr>
        <p:spPr>
          <a:xfrm>
            <a:off x="890845" y="2698955"/>
            <a:ext cx="10515600" cy="84588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1E4E79"/>
              </a:buClr>
              <a:buSzPct val="100000"/>
              <a:buFont typeface="Garamond"/>
              <a:buNone/>
            </a:pPr>
            <a:r>
              <a:rPr lang="en-US">
                <a:solidFill>
                  <a:srgbClr val="1E4E79"/>
                </a:solidFill>
              </a:rPr>
              <a:t>FUNCTIONS</a:t>
            </a:r>
            <a:endParaRPr/>
          </a:p>
        </p:txBody>
      </p:sp>
      <p:pic>
        <p:nvPicPr>
          <p:cNvPr id="510" name="Google Shape;510;p28"/>
          <p:cNvPicPr preferRelativeResize="0"/>
          <p:nvPr/>
        </p:nvPicPr>
        <p:blipFill rotWithShape="1">
          <a:blip r:embed="rId3">
            <a:alphaModFix/>
          </a:blip>
          <a:srcRect b="0" l="0" r="0" t="0"/>
          <a:stretch/>
        </p:blipFill>
        <p:spPr>
          <a:xfrm>
            <a:off x="0" y="502518"/>
            <a:ext cx="2228735" cy="1504396"/>
          </a:xfrm>
          <a:prstGeom prst="rect">
            <a:avLst/>
          </a:prstGeom>
          <a:noFill/>
          <a:ln>
            <a:noFill/>
          </a:ln>
        </p:spPr>
      </p:pic>
      <p:sp>
        <p:nvSpPr>
          <p:cNvPr id="511" name="Google Shape;511;p28"/>
          <p:cNvSpPr/>
          <p:nvPr/>
        </p:nvSpPr>
        <p:spPr>
          <a:xfrm>
            <a:off x="198120" y="4133332"/>
            <a:ext cx="117853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C00000"/>
                </a:solidFill>
                <a:latin typeface="verdana"/>
                <a:ea typeface="verdana"/>
                <a:cs typeface="verdana"/>
                <a:sym typeface="verdana"/>
              </a:rPr>
              <a:t>"To err is human, but to really foul things up you need a computer."</a:t>
            </a:r>
            <a:r>
              <a:rPr b="1" lang="en-US" sz="1800">
                <a:solidFill>
                  <a:srgbClr val="C00000"/>
                </a:solidFill>
                <a:latin typeface="verdana"/>
                <a:ea typeface="verdana"/>
                <a:cs typeface="verdana"/>
                <a:sym typeface="verdana"/>
              </a:rPr>
              <a:t> (Paul R. Ehrlich) </a:t>
            </a:r>
            <a:endParaRPr b="1" sz="1800">
              <a:solidFill>
                <a:srgbClr val="C00000"/>
              </a:solidFill>
              <a:latin typeface="Garamond"/>
              <a:ea typeface="Garamond"/>
              <a:cs typeface="Garamond"/>
              <a:sym typeface="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2a5dca1f99e_0_0"/>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Function is a group of related statements that performs a specific task.</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It helps to break our program into smaller and modular chunks.</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It makes the code more organized and manageable.</a:t>
            </a:r>
            <a:endParaRPr sz="2200">
              <a:latin typeface="Century Schoolbook"/>
              <a:ea typeface="Century Schoolbook"/>
              <a:cs typeface="Century Schoolbook"/>
              <a:sym typeface="Century Schoolbook"/>
            </a:endParaRPr>
          </a:p>
          <a:p>
            <a:pPr indent="-368300" lvl="0" marL="457200" rtl="0" algn="l">
              <a:lnSpc>
                <a:spcPct val="115000"/>
              </a:lnSpc>
              <a:spcBef>
                <a:spcPts val="0"/>
              </a:spcBef>
              <a:spcAft>
                <a:spcPts val="0"/>
              </a:spcAft>
              <a:buClr>
                <a:schemeClr val="dk1"/>
              </a:buClr>
              <a:buSzPts val="2200"/>
              <a:buFont typeface="Century Schoolbook"/>
              <a:buChar char="●"/>
            </a:pPr>
            <a:r>
              <a:rPr lang="en-US" sz="2200">
                <a:latin typeface="Century Schoolbook"/>
                <a:ea typeface="Century Schoolbook"/>
                <a:cs typeface="Century Schoolbook"/>
                <a:sym typeface="Century Schoolbook"/>
              </a:rPr>
              <a:t>It avoids repetition and makes the code reusable.</a:t>
            </a:r>
            <a:endParaRPr/>
          </a:p>
        </p:txBody>
      </p:sp>
      <p:sp>
        <p:nvSpPr>
          <p:cNvPr id="518" name="Google Shape;518;g2a5dca1f99e_0_0"/>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2a5dca1f99e_0_6"/>
          <p:cNvSpPr txBox="1"/>
          <p:nvPr>
            <p:ph type="title"/>
          </p:nvPr>
        </p:nvSpPr>
        <p:spPr>
          <a:xfrm>
            <a:off x="831850" y="1709738"/>
            <a:ext cx="10515600" cy="285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525" name="Google Shape;525;g2a5dca1f99e_0_6"/>
          <p:cNvSpPr txBox="1"/>
          <p:nvPr>
            <p:ph idx="1" type="body"/>
          </p:nvPr>
        </p:nvSpPr>
        <p:spPr>
          <a:xfrm>
            <a:off x="831850" y="458946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9"/>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31" name="Google Shape;531;p29"/>
          <p:cNvSpPr txBox="1"/>
          <p:nvPr>
            <p:ph type="title"/>
          </p:nvPr>
        </p:nvSpPr>
        <p:spPr>
          <a:xfrm>
            <a:off x="36313" y="0"/>
            <a:ext cx="9720072" cy="4324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What is a Function?</a:t>
            </a:r>
            <a:endParaRPr/>
          </a:p>
        </p:txBody>
      </p:sp>
      <p:sp>
        <p:nvSpPr>
          <p:cNvPr id="532" name="Google Shape;532;p29"/>
          <p:cNvSpPr txBox="1"/>
          <p:nvPr>
            <p:ph idx="1" type="body"/>
          </p:nvPr>
        </p:nvSpPr>
        <p:spPr>
          <a:xfrm>
            <a:off x="743908" y="649350"/>
            <a:ext cx="11246531" cy="604641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Font typeface="Noto Sans Symbols"/>
              <a:buChar char="⮚"/>
            </a:pPr>
            <a:r>
              <a:rPr lang="en-US" sz="2000">
                <a:latin typeface="Calibri"/>
                <a:ea typeface="Calibri"/>
                <a:cs typeface="Calibri"/>
                <a:sym typeface="Calibri"/>
              </a:rPr>
              <a:t>Lets try writing a function and calling it. We will get to understand a function first hand , by writing it.</a:t>
            </a:r>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11125"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As the above example proves, a function is thus a group of statements clubbed together  , reusable and used to perform a specific  task.</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 Function begins with a keyword </a:t>
            </a:r>
            <a:r>
              <a:rPr b="1" lang="en-US" sz="2000">
                <a:latin typeface="Calibri"/>
                <a:ea typeface="Calibri"/>
                <a:cs typeface="Calibri"/>
                <a:sym typeface="Calibri"/>
              </a:rPr>
              <a:t>def(remember reserved keywords in the previous sections?? ) and are enclosed with </a:t>
            </a:r>
            <a:r>
              <a:rPr b="1" lang="en-US" sz="2000">
                <a:solidFill>
                  <a:srgbClr val="FF0000"/>
                </a:solidFill>
                <a:latin typeface="Calibri"/>
                <a:ea typeface="Calibri"/>
                <a:cs typeface="Calibri"/>
                <a:sym typeface="Calibri"/>
              </a:rPr>
              <a:t>parantheses()</a:t>
            </a:r>
            <a:r>
              <a:rPr b="1" lang="en-US" sz="2000">
                <a:latin typeface="Calibri"/>
                <a:ea typeface="Calibri"/>
                <a:cs typeface="Calibri"/>
                <a:sym typeface="Calibri"/>
              </a:rPr>
              <a:t> and a </a:t>
            </a:r>
            <a:r>
              <a:rPr b="1" lang="en-US" sz="2000">
                <a:solidFill>
                  <a:srgbClr val="FF0000"/>
                </a:solidFill>
                <a:latin typeface="Calibri"/>
                <a:ea typeface="Calibri"/>
                <a:cs typeface="Calibri"/>
                <a:sym typeface="Calibri"/>
              </a:rPr>
              <a:t>:</a:t>
            </a:r>
            <a:endParaRPr sz="2000">
              <a:latin typeface="Calibri"/>
              <a:ea typeface="Calibri"/>
              <a:cs typeface="Calibri"/>
              <a:sym typeface="Calibri"/>
            </a:endParaRPr>
          </a:p>
        </p:txBody>
      </p:sp>
      <p:pic>
        <p:nvPicPr>
          <p:cNvPr id="533" name="Google Shape;533;p29"/>
          <p:cNvPicPr preferRelativeResize="0"/>
          <p:nvPr/>
        </p:nvPicPr>
        <p:blipFill rotWithShape="1">
          <a:blip r:embed="rId3">
            <a:alphaModFix/>
          </a:blip>
          <a:srcRect b="0" l="0" r="0" t="0"/>
          <a:stretch/>
        </p:blipFill>
        <p:spPr>
          <a:xfrm>
            <a:off x="743907" y="1141738"/>
            <a:ext cx="11246463" cy="404969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30"/>
          <p:cNvPicPr preferRelativeResize="0"/>
          <p:nvPr/>
        </p:nvPicPr>
        <p:blipFill rotWithShape="1">
          <a:blip r:embed="rId3">
            <a:alphaModFix/>
          </a:blip>
          <a:srcRect b="0" l="0" r="0" t="0"/>
          <a:stretch/>
        </p:blipFill>
        <p:spPr>
          <a:xfrm>
            <a:off x="2951693" y="1447216"/>
            <a:ext cx="5304504" cy="3346009"/>
          </a:xfrm>
          <a:prstGeom prst="rect">
            <a:avLst/>
          </a:prstGeom>
          <a:noFill/>
          <a:ln>
            <a:noFill/>
          </a:ln>
        </p:spPr>
      </p:pic>
      <p:sp>
        <p:nvSpPr>
          <p:cNvPr id="539" name="Google Shape;539;p30"/>
          <p:cNvSpPr txBox="1"/>
          <p:nvPr>
            <p:ph type="title"/>
          </p:nvPr>
        </p:nvSpPr>
        <p:spPr>
          <a:xfrm>
            <a:off x="64616" y="30480"/>
            <a:ext cx="9720072" cy="4324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What is a Function?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45" name="Google Shape;545;p31"/>
          <p:cNvSpPr txBox="1"/>
          <p:nvPr>
            <p:ph idx="1" type="body"/>
          </p:nvPr>
        </p:nvSpPr>
        <p:spPr>
          <a:xfrm>
            <a:off x="743909" y="664098"/>
            <a:ext cx="9720073" cy="54776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b="1" lang="en-US" sz="2000">
                <a:latin typeface="Calibri"/>
                <a:ea typeface="Calibri"/>
                <a:cs typeface="Calibri"/>
                <a:sym typeface="Calibri"/>
              </a:rPr>
              <a:t> </a:t>
            </a:r>
            <a:r>
              <a:rPr lang="en-US" sz="20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pic>
        <p:nvPicPr>
          <p:cNvPr id="546" name="Google Shape;546;p31"/>
          <p:cNvPicPr preferRelativeResize="0"/>
          <p:nvPr/>
        </p:nvPicPr>
        <p:blipFill rotWithShape="1">
          <a:blip r:embed="rId3">
            <a:alphaModFix/>
          </a:blip>
          <a:srcRect b="0" l="0" r="0" t="0"/>
          <a:stretch/>
        </p:blipFill>
        <p:spPr>
          <a:xfrm>
            <a:off x="1156071" y="1421131"/>
            <a:ext cx="10260408" cy="5328335"/>
          </a:xfrm>
          <a:prstGeom prst="rect">
            <a:avLst/>
          </a:prstGeom>
          <a:noFill/>
          <a:ln>
            <a:noFill/>
          </a:ln>
        </p:spPr>
      </p:pic>
      <p:sp>
        <p:nvSpPr>
          <p:cNvPr id="547" name="Google Shape;547;p31"/>
          <p:cNvSpPr txBox="1"/>
          <p:nvPr>
            <p:ph type="title"/>
          </p:nvPr>
        </p:nvSpPr>
        <p:spPr>
          <a:xfrm>
            <a:off x="16084" y="0"/>
            <a:ext cx="9720072" cy="4324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What is a Function?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
          <p:cNvSpPr txBox="1"/>
          <p:nvPr>
            <p:ph type="title"/>
          </p:nvPr>
        </p:nvSpPr>
        <p:spPr>
          <a:xfrm>
            <a:off x="1143000" y="15240"/>
            <a:ext cx="1086829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INPUT TECHNIQUES</a:t>
            </a:r>
            <a:endParaRPr/>
          </a:p>
        </p:txBody>
      </p:sp>
      <p:sp>
        <p:nvSpPr>
          <p:cNvPr id="216" name="Google Shape;216;p5"/>
          <p:cNvSpPr txBox="1"/>
          <p:nvPr>
            <p:ph idx="1" type="body"/>
          </p:nvPr>
        </p:nvSpPr>
        <p:spPr>
          <a:xfrm>
            <a:off x="768275" y="939500"/>
            <a:ext cx="10384865" cy="575086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 Way to pass user defined input to a program.</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Remember the </a:t>
            </a:r>
            <a:r>
              <a:rPr b="1" i="1" lang="en-US">
                <a:latin typeface="Calibri"/>
                <a:ea typeface="Calibri"/>
                <a:cs typeface="Calibri"/>
                <a:sym typeface="Calibri"/>
              </a:rPr>
              <a:t>scanf</a:t>
            </a:r>
            <a:r>
              <a:rPr lang="en-US" sz="2400">
                <a:latin typeface="Calibri"/>
                <a:ea typeface="Calibri"/>
                <a:cs typeface="Calibri"/>
                <a:sym typeface="Calibri"/>
              </a:rPr>
              <a:t> function in C?</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That </a:t>
            </a:r>
            <a:r>
              <a:rPr b="1" lang="en-US" sz="2400">
                <a:latin typeface="Calibri"/>
                <a:ea typeface="Calibri"/>
                <a:cs typeface="Calibri"/>
                <a:sym typeface="Calibri"/>
              </a:rPr>
              <a:t>scanf</a:t>
            </a:r>
            <a:r>
              <a:rPr lang="en-US" sz="2400">
                <a:latin typeface="Calibri"/>
                <a:ea typeface="Calibri"/>
                <a:cs typeface="Calibri"/>
                <a:sym typeface="Calibri"/>
              </a:rPr>
              <a:t> evolved into </a:t>
            </a:r>
            <a:r>
              <a:rPr b="1" lang="en-US" sz="2400">
                <a:latin typeface="Calibri"/>
                <a:ea typeface="Calibri"/>
                <a:cs typeface="Calibri"/>
                <a:sym typeface="Calibri"/>
              </a:rPr>
              <a:t>input</a:t>
            </a:r>
            <a:r>
              <a:rPr lang="en-US" sz="2400">
                <a:latin typeface="Calibri"/>
                <a:ea typeface="Calibri"/>
                <a:cs typeface="Calibri"/>
                <a:sym typeface="Calibri"/>
              </a:rPr>
              <a:t> function in python.</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The input(string) method returns a line of user input as a string.</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The parameter is used as a prompt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 The string can be converted by using the conversion methods int(string), float(string), etc. </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p:txBody>
      </p:sp>
      <p:sp>
        <p:nvSpPr>
          <p:cNvPr id="217" name="Google Shape;217;p5"/>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pic>
        <p:nvPicPr>
          <p:cNvPr id="218" name="Google Shape;218;p5"/>
          <p:cNvPicPr preferRelativeResize="0"/>
          <p:nvPr/>
        </p:nvPicPr>
        <p:blipFill rotWithShape="1">
          <a:blip r:embed="rId3">
            <a:alphaModFix/>
          </a:blip>
          <a:srcRect b="0" l="0" r="0" t="0"/>
          <a:stretch/>
        </p:blipFill>
        <p:spPr>
          <a:xfrm>
            <a:off x="1100369" y="4157142"/>
            <a:ext cx="9457018" cy="24815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 calcmode="lin" valueType="num">
                                      <p:cBhvr additive="base">
                                        <p:cTn dur="500"/>
                                        <p:tgtEl>
                                          <p:spTgt spid="2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 calcmode="lin" valueType="num">
                                      <p:cBhvr additive="base">
                                        <p:cTn dur="500"/>
                                        <p:tgtEl>
                                          <p:spTgt spid="2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 calcmode="lin" valueType="num">
                                      <p:cBhvr additive="base">
                                        <p:cTn dur="500"/>
                                        <p:tgtEl>
                                          <p:spTgt spid="2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 calcmode="lin" valueType="num">
                                      <p:cBhvr additive="base">
                                        <p:cTn dur="500"/>
                                        <p:tgtEl>
                                          <p:spTgt spid="2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 calcmode="lin" valueType="num">
                                      <p:cBhvr additive="base">
                                        <p:cTn dur="500"/>
                                        <p:tgtEl>
                                          <p:spTgt spid="2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 calcmode="lin" valueType="num">
                                      <p:cBhvr additive="base">
                                        <p:cTn dur="500"/>
                                        <p:tgtEl>
                                          <p:spTgt spid="2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 calcmode="lin" valueType="num">
                                      <p:cBhvr additive="base">
                                        <p:cTn dur="500"/>
                                        <p:tgtEl>
                                          <p:spTgt spid="21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 calcmode="lin" valueType="num">
                                      <p:cBhvr additive="base">
                                        <p:cTn dur="500"/>
                                        <p:tgtEl>
                                          <p:spTgt spid="21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 calcmode="lin" valueType="num">
                                      <p:cBhvr additive="base">
                                        <p:cTn dur="500"/>
                                        <p:tgtEl>
                                          <p:spTgt spid="21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anim calcmode="lin" valueType="num">
                                      <p:cBhvr additive="base">
                                        <p:cTn dur="500"/>
                                        <p:tgtEl>
                                          <p:spTgt spid="21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0" st="10"/>
                                            </p:txEl>
                                          </p:spTgt>
                                        </p:tgtEl>
                                        <p:attrNameLst>
                                          <p:attrName>style.visibility</p:attrName>
                                        </p:attrNameLst>
                                      </p:cBhvr>
                                      <p:to>
                                        <p:strVal val="visible"/>
                                      </p:to>
                                    </p:set>
                                    <p:anim calcmode="lin" valueType="num">
                                      <p:cBhvr additive="base">
                                        <p:cTn dur="500"/>
                                        <p:tgtEl>
                                          <p:spTgt spid="21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1" st="11"/>
                                            </p:txEl>
                                          </p:spTgt>
                                        </p:tgtEl>
                                        <p:attrNameLst>
                                          <p:attrName>style.visibility</p:attrName>
                                        </p:attrNameLst>
                                      </p:cBhvr>
                                      <p:to>
                                        <p:strVal val="visible"/>
                                      </p:to>
                                    </p:set>
                                    <p:anim calcmode="lin" valueType="num">
                                      <p:cBhvr additive="base">
                                        <p:cTn dur="500"/>
                                        <p:tgtEl>
                                          <p:spTgt spid="216">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2"/>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53" name="Google Shape;553;p32"/>
          <p:cNvSpPr txBox="1"/>
          <p:nvPr>
            <p:ph idx="1" type="body"/>
          </p:nvPr>
        </p:nvSpPr>
        <p:spPr>
          <a:xfrm>
            <a:off x="350520" y="730537"/>
            <a:ext cx="11654667" cy="53045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b="1" lang="en-US" sz="2000">
                <a:latin typeface="Calibri"/>
                <a:ea typeface="Calibri"/>
                <a:cs typeface="Calibri"/>
                <a:sym typeface="Calibri"/>
              </a:rPr>
              <a:t> </a:t>
            </a:r>
            <a:r>
              <a:rPr lang="en-US" sz="2000">
                <a:latin typeface="Calibri"/>
                <a:ea typeface="Calibri"/>
                <a:cs typeface="Calibri"/>
                <a:sym typeface="Calibri"/>
              </a:rPr>
              <a:t>Why did we do all this? Just to show how functions “function”, how we can pass certain inputs , and then invoke a function.</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Defining a function only gives it a name, specifies the parameters that are to be included in the function and structures the blocks of code.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Once the basic structure of a function is finalized, you can execute it by calling it from another function or directly from the Python prompt.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You can call it again and again. You pass inputs to a function by means of passing by reference or by values. We will come to these details shortly. Quick few more points.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Any input parameters or arguments should be placed within these parentheses.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 function can also invoke another function from within it.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 function can also return back values.(more of it in the next few pages).</a:t>
            </a:r>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statement return [expression] exits a function, optionally passing back an expression to the caller. A return statement with no arguments is the same as return None.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554" name="Google Shape;554;p32"/>
          <p:cNvSpPr txBox="1"/>
          <p:nvPr>
            <p:ph type="title"/>
          </p:nvPr>
        </p:nvSpPr>
        <p:spPr>
          <a:xfrm>
            <a:off x="147348" y="78378"/>
            <a:ext cx="9720072" cy="4324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What is a Function?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3"/>
          <p:cNvSpPr txBox="1"/>
          <p:nvPr>
            <p:ph idx="1" type="body"/>
          </p:nvPr>
        </p:nvSpPr>
        <p:spPr>
          <a:xfrm>
            <a:off x="837314" y="694649"/>
            <a:ext cx="10668886" cy="4892041"/>
          </a:xfrm>
          <a:prstGeom prst="rect">
            <a:avLst/>
          </a:prstGeom>
          <a:noFill/>
          <a:ln>
            <a:noFill/>
          </a:ln>
        </p:spPr>
        <p:txBody>
          <a:bodyPr anchorCtr="0" anchor="t" bIns="45700" lIns="91425" spcFirstLastPara="1" rIns="91425" wrap="square" tIns="45700">
            <a:normAutofit fontScale="77500" lnSpcReduction="20000"/>
          </a:bodyPr>
          <a:lstStyle/>
          <a:p>
            <a:pPr indent="-90804" lvl="0" marL="228600" rtl="0" algn="l">
              <a:lnSpc>
                <a:spcPct val="90000"/>
              </a:lnSpc>
              <a:spcBef>
                <a:spcPts val="0"/>
              </a:spcBef>
              <a:spcAft>
                <a:spcPts val="0"/>
              </a:spcAft>
              <a:buClr>
                <a:schemeClr val="dk1"/>
              </a:buClr>
              <a:buSzPct val="100000"/>
              <a:buNone/>
            </a:pPr>
            <a:r>
              <a:t/>
            </a:r>
            <a:endParaRPr/>
          </a:p>
          <a:p>
            <a:pPr indent="-228631" lvl="0" marL="228600" rtl="0" algn="l">
              <a:lnSpc>
                <a:spcPct val="90000"/>
              </a:lnSpc>
              <a:spcBef>
                <a:spcPts val="1000"/>
              </a:spcBef>
              <a:spcAft>
                <a:spcPts val="0"/>
              </a:spcAft>
              <a:buClr>
                <a:schemeClr val="dk1"/>
              </a:buClr>
              <a:buSzPct val="100000"/>
              <a:buFont typeface="Noto Sans Symbols"/>
              <a:buChar char="▪"/>
            </a:pPr>
            <a:r>
              <a:rPr lang="en-US" sz="3100">
                <a:latin typeface="Calibri"/>
                <a:ea typeface="Calibri"/>
                <a:cs typeface="Calibri"/>
                <a:sym typeface="Calibri"/>
              </a:rPr>
              <a:t>Defining a function only gives it a name, specifies the parameters that are to be included in the function and structures the blocks of code. </a:t>
            </a:r>
            <a:endParaRPr/>
          </a:p>
          <a:p>
            <a:pPr indent="-228631" lvl="0" marL="228600" rtl="0" algn="l">
              <a:lnSpc>
                <a:spcPct val="90000"/>
              </a:lnSpc>
              <a:spcBef>
                <a:spcPts val="1000"/>
              </a:spcBef>
              <a:spcAft>
                <a:spcPts val="0"/>
              </a:spcAft>
              <a:buClr>
                <a:schemeClr val="dk1"/>
              </a:buClr>
              <a:buSzPct val="100000"/>
              <a:buFont typeface="Noto Sans Symbols"/>
              <a:buChar char="▪"/>
            </a:pPr>
            <a:r>
              <a:rPr lang="en-US" sz="3100">
                <a:latin typeface="Calibri"/>
                <a:ea typeface="Calibri"/>
                <a:cs typeface="Calibri"/>
                <a:sym typeface="Calibri"/>
              </a:rPr>
              <a:t>Once the basic structure of a function is finalized, you can execute it by calling it from another function or directly from the Python prompt. </a:t>
            </a:r>
            <a:endParaRPr/>
          </a:p>
          <a:p>
            <a:pPr indent="-76073" lvl="0" marL="228600" rtl="0" algn="l">
              <a:lnSpc>
                <a:spcPct val="90000"/>
              </a:lnSpc>
              <a:spcBef>
                <a:spcPts val="1000"/>
              </a:spcBef>
              <a:spcAft>
                <a:spcPts val="0"/>
              </a:spcAft>
              <a:buClr>
                <a:schemeClr val="dk1"/>
              </a:buClr>
              <a:buSzPct val="100000"/>
              <a:buFont typeface="Noto Sans Symbols"/>
              <a:buNone/>
            </a:pPr>
            <a:r>
              <a:t/>
            </a:r>
            <a:endParaRPr sz="3100"/>
          </a:p>
          <a:p>
            <a:pPr indent="0" lvl="0" marL="0" rtl="0" algn="l">
              <a:lnSpc>
                <a:spcPct val="90000"/>
              </a:lnSpc>
              <a:spcBef>
                <a:spcPts val="1000"/>
              </a:spcBef>
              <a:spcAft>
                <a:spcPts val="0"/>
              </a:spcAft>
              <a:buClr>
                <a:schemeClr val="dk1"/>
              </a:buClr>
              <a:buSzPct val="100000"/>
              <a:buNone/>
            </a:pPr>
            <a:r>
              <a:rPr lang="en-US" sz="3100"/>
              <a:t># Function definition is here </a:t>
            </a:r>
            <a:endParaRPr/>
          </a:p>
          <a:p>
            <a:pPr indent="0" lvl="0" marL="0" rtl="0" algn="l">
              <a:lnSpc>
                <a:spcPct val="90000"/>
              </a:lnSpc>
              <a:spcBef>
                <a:spcPts val="1000"/>
              </a:spcBef>
              <a:spcAft>
                <a:spcPts val="0"/>
              </a:spcAft>
              <a:buClr>
                <a:schemeClr val="dk1"/>
              </a:buClr>
              <a:buSzPct val="100000"/>
              <a:buNone/>
            </a:pPr>
            <a:r>
              <a:rPr b="1" lang="en-US" sz="3100"/>
              <a:t>def printme( str ): </a:t>
            </a:r>
            <a:endParaRPr/>
          </a:p>
          <a:p>
            <a:pPr indent="0" lvl="0" marL="0" rtl="0" algn="l">
              <a:lnSpc>
                <a:spcPct val="90000"/>
              </a:lnSpc>
              <a:spcBef>
                <a:spcPts val="1000"/>
              </a:spcBef>
              <a:spcAft>
                <a:spcPts val="0"/>
              </a:spcAft>
              <a:buClr>
                <a:schemeClr val="dk1"/>
              </a:buClr>
              <a:buSzPct val="100000"/>
              <a:buNone/>
            </a:pPr>
            <a:r>
              <a:rPr lang="en-US" sz="3100"/>
              <a:t>	print(str) </a:t>
            </a:r>
            <a:endParaRPr/>
          </a:p>
          <a:p>
            <a:pPr indent="0" lvl="0" marL="0" rtl="0" algn="l">
              <a:lnSpc>
                <a:spcPct val="90000"/>
              </a:lnSpc>
              <a:spcBef>
                <a:spcPts val="1000"/>
              </a:spcBef>
              <a:spcAft>
                <a:spcPts val="0"/>
              </a:spcAft>
              <a:buClr>
                <a:schemeClr val="dk1"/>
              </a:buClr>
              <a:buSzPct val="100000"/>
              <a:buNone/>
            </a:pPr>
            <a:r>
              <a:rPr lang="en-US" sz="3100"/>
              <a:t>	return </a:t>
            </a:r>
            <a:endParaRPr/>
          </a:p>
          <a:p>
            <a:pPr indent="0" lvl="0" marL="0" rtl="0" algn="l">
              <a:lnSpc>
                <a:spcPct val="90000"/>
              </a:lnSpc>
              <a:spcBef>
                <a:spcPts val="1000"/>
              </a:spcBef>
              <a:spcAft>
                <a:spcPts val="0"/>
              </a:spcAft>
              <a:buClr>
                <a:schemeClr val="dk1"/>
              </a:buClr>
              <a:buSzPct val="100000"/>
              <a:buNone/>
            </a:pPr>
            <a:r>
              <a:rPr lang="en-US" sz="3100"/>
              <a:t># Now you can call printme function </a:t>
            </a:r>
            <a:endParaRPr/>
          </a:p>
          <a:p>
            <a:pPr indent="0" lvl="0" marL="0" rtl="0" algn="l">
              <a:lnSpc>
                <a:spcPct val="90000"/>
              </a:lnSpc>
              <a:spcBef>
                <a:spcPts val="1000"/>
              </a:spcBef>
              <a:spcAft>
                <a:spcPts val="0"/>
              </a:spcAft>
              <a:buClr>
                <a:schemeClr val="dk1"/>
              </a:buClr>
              <a:buSzPct val="100000"/>
              <a:buNone/>
            </a:pPr>
            <a:r>
              <a:rPr lang="en-US" sz="3100"/>
              <a:t>printme("I'm first call to user defined function!") </a:t>
            </a:r>
            <a:endParaRPr/>
          </a:p>
          <a:p>
            <a:pPr indent="0" lvl="0" marL="0" rtl="0" algn="l">
              <a:lnSpc>
                <a:spcPct val="90000"/>
              </a:lnSpc>
              <a:spcBef>
                <a:spcPts val="1000"/>
              </a:spcBef>
              <a:spcAft>
                <a:spcPts val="0"/>
              </a:spcAft>
              <a:buClr>
                <a:schemeClr val="dk1"/>
              </a:buClr>
              <a:buSzPct val="100000"/>
              <a:buNone/>
            </a:pPr>
            <a:r>
              <a:rPr lang="en-US" sz="3100"/>
              <a:t>printme("Again second call to the same function") </a:t>
            </a:r>
            <a:endParaRPr sz="1800">
              <a:latin typeface="Calibri"/>
              <a:ea typeface="Calibri"/>
              <a:cs typeface="Calibri"/>
              <a:sym typeface="Calibri"/>
            </a:endParaRPr>
          </a:p>
        </p:txBody>
      </p:sp>
      <p:sp>
        <p:nvSpPr>
          <p:cNvPr id="561" name="Google Shape;561;p33"/>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Calling a function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4"/>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568" name="Google Shape;568;p34"/>
          <p:cNvSpPr txBox="1"/>
          <p:nvPr>
            <p:ph type="title"/>
          </p:nvPr>
        </p:nvSpPr>
        <p:spPr>
          <a:xfrm>
            <a:off x="107457"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Pass by ref Vs Pass by reference</a:t>
            </a:r>
            <a:endParaRPr/>
          </a:p>
        </p:txBody>
      </p:sp>
      <p:sp>
        <p:nvSpPr>
          <p:cNvPr id="569" name="Google Shape;569;p34"/>
          <p:cNvSpPr txBox="1"/>
          <p:nvPr>
            <p:ph idx="1" type="body"/>
          </p:nvPr>
        </p:nvSpPr>
        <p:spPr>
          <a:xfrm>
            <a:off x="441961" y="533400"/>
            <a:ext cx="11607472" cy="5709285"/>
          </a:xfrm>
          <a:prstGeom prst="rect">
            <a:avLst/>
          </a:prstGeom>
          <a:noFill/>
          <a:ln>
            <a:noFill/>
          </a:ln>
        </p:spPr>
        <p:txBody>
          <a:bodyPr anchorCtr="0" anchor="t" bIns="45700" lIns="91425" spcFirstLastPara="1" rIns="91425" wrap="square" tIns="45700">
            <a:normAutofit fontScale="70000" lnSpcReduction="20000"/>
          </a:bodyPr>
          <a:lstStyle/>
          <a:p>
            <a:pPr indent="-101650" lvl="0" marL="228600" rtl="0" algn="l">
              <a:lnSpc>
                <a:spcPct val="90000"/>
              </a:lnSpc>
              <a:spcBef>
                <a:spcPts val="0"/>
              </a:spcBef>
              <a:spcAft>
                <a:spcPts val="0"/>
              </a:spcAft>
              <a:buClr>
                <a:schemeClr val="dk1"/>
              </a:buClr>
              <a:buSzPct val="102000"/>
              <a:buFont typeface="Noto Sans Symbols"/>
              <a:buNone/>
            </a:pPr>
            <a:r>
              <a:t/>
            </a:r>
            <a:endParaRPr sz="2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2000"/>
              <a:buFont typeface="Noto Sans Symbols"/>
              <a:buChar char="▪"/>
            </a:pPr>
            <a:r>
              <a:rPr lang="en-US" sz="2800">
                <a:latin typeface="Calibri"/>
                <a:ea typeface="Calibri"/>
                <a:cs typeface="Calibri"/>
                <a:sym typeface="Calibri"/>
              </a:rPr>
              <a:t>All parameters in the Python language are passed by reference. Any change within a function also reflects back in the calling function.  </a:t>
            </a:r>
            <a:endParaRPr/>
          </a:p>
          <a:p>
            <a:pPr indent="0" lvl="2" marL="914400" rtl="0" algn="l">
              <a:lnSpc>
                <a:spcPct val="90000"/>
              </a:lnSpc>
              <a:spcBef>
                <a:spcPts val="500"/>
              </a:spcBef>
              <a:spcAft>
                <a:spcPts val="0"/>
              </a:spcAft>
              <a:buClr>
                <a:schemeClr val="dk1"/>
              </a:buClr>
              <a:buSzPct val="100000"/>
              <a:buNone/>
            </a:pPr>
            <a:r>
              <a:t/>
            </a:r>
            <a:endParaRPr b="1" sz="2700" u="sng">
              <a:latin typeface="Calibri"/>
              <a:ea typeface="Calibri"/>
              <a:cs typeface="Calibri"/>
              <a:sym typeface="Calibri"/>
            </a:endParaRPr>
          </a:p>
          <a:p>
            <a:pPr indent="0" lvl="2" marL="914400" rtl="0" algn="l">
              <a:lnSpc>
                <a:spcPct val="90000"/>
              </a:lnSpc>
              <a:spcBef>
                <a:spcPts val="500"/>
              </a:spcBef>
              <a:spcAft>
                <a:spcPts val="0"/>
              </a:spcAft>
              <a:buClr>
                <a:schemeClr val="dk1"/>
              </a:buClr>
              <a:buSzPct val="100000"/>
              <a:buNone/>
            </a:pPr>
            <a:r>
              <a:rPr b="1" lang="en-US" sz="2700" u="sng">
                <a:latin typeface="Calibri"/>
                <a:ea typeface="Calibri"/>
                <a:cs typeface="Calibri"/>
                <a:sym typeface="Calibri"/>
              </a:rPr>
              <a:t>Example of pass by reference:</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&gt;&gt;&gt; l =[1,2,3]</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&gt;&gt;&gt; def changeList(list):</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	print(id(list))</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	list = list.append('A')</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	return</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&gt;&gt;&gt; l</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[1, 2, 3]</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&gt;&gt;&gt; id(l)</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38227080</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&gt;&gt;&gt; changeList(l)</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38227080</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&gt;&gt;&gt; l</a:t>
            </a:r>
            <a:endParaRPr/>
          </a:p>
          <a:p>
            <a:pPr indent="0" lvl="2" marL="914400" rtl="0" algn="l">
              <a:lnSpc>
                <a:spcPct val="90000"/>
              </a:lnSpc>
              <a:spcBef>
                <a:spcPts val="500"/>
              </a:spcBef>
              <a:spcAft>
                <a:spcPts val="0"/>
              </a:spcAft>
              <a:buClr>
                <a:schemeClr val="dk1"/>
              </a:buClr>
              <a:buSzPct val="100000"/>
              <a:buNone/>
            </a:pPr>
            <a:r>
              <a:rPr lang="en-US" sz="2700">
                <a:latin typeface="Calibri"/>
                <a:ea typeface="Calibri"/>
                <a:cs typeface="Calibri"/>
                <a:sym typeface="Calibri"/>
              </a:rPr>
              <a:t>[1, 2, 3, ‘A’]</a:t>
            </a:r>
            <a:endParaRPr/>
          </a:p>
          <a:p>
            <a:pPr indent="0" lvl="2" marL="914400" rtl="0" algn="l">
              <a:lnSpc>
                <a:spcPct val="90000"/>
              </a:lnSpc>
              <a:spcBef>
                <a:spcPts val="500"/>
              </a:spcBef>
              <a:spcAft>
                <a:spcPts val="0"/>
              </a:spcAft>
              <a:buClr>
                <a:schemeClr val="dk1"/>
              </a:buClr>
              <a:buSzPct val="100000"/>
              <a:buNone/>
            </a:pPr>
            <a:r>
              <a:t/>
            </a:r>
            <a:endParaRPr sz="2700">
              <a:latin typeface="Calibri"/>
              <a:ea typeface="Calibri"/>
              <a:cs typeface="Calibri"/>
              <a:sym typeface="Calibri"/>
            </a:endParaRPr>
          </a:p>
          <a:p>
            <a:pPr indent="0" lvl="2" marL="914400" rtl="0" algn="l">
              <a:lnSpc>
                <a:spcPct val="90000"/>
              </a:lnSpc>
              <a:spcBef>
                <a:spcPts val="500"/>
              </a:spcBef>
              <a:spcAft>
                <a:spcPts val="0"/>
              </a:spcAft>
              <a:buClr>
                <a:schemeClr val="dk1"/>
              </a:buClr>
              <a:buSzPct val="100000"/>
              <a:buNone/>
            </a:pPr>
            <a:r>
              <a:rPr lang="en-US" sz="2700" u="sng">
                <a:solidFill>
                  <a:schemeClr val="hlink"/>
                </a:solidFill>
                <a:latin typeface="Calibri"/>
                <a:ea typeface="Calibri"/>
                <a:cs typeface="Calibri"/>
                <a:sym typeface="Calibri"/>
                <a:hlinkClick r:id="rId3"/>
              </a:rPr>
              <a:t>https://www.youtube.com/watch?v=kjSWIriDe9A</a:t>
            </a:r>
            <a:endParaRPr sz="2700">
              <a:latin typeface="Calibri"/>
              <a:ea typeface="Calibri"/>
              <a:cs typeface="Calibri"/>
              <a:sym typeface="Calibri"/>
            </a:endParaRPr>
          </a:p>
          <a:p>
            <a:pPr indent="0" lvl="2" marL="914400" rtl="0" algn="l">
              <a:lnSpc>
                <a:spcPct val="90000"/>
              </a:lnSpc>
              <a:spcBef>
                <a:spcPts val="500"/>
              </a:spcBef>
              <a:spcAft>
                <a:spcPts val="0"/>
              </a:spcAft>
              <a:buClr>
                <a:schemeClr val="dk1"/>
              </a:buClr>
              <a:buSzPct val="100000"/>
              <a:buNone/>
            </a:pPr>
            <a:r>
              <a:rPr lang="en-US" sz="2700" u="sng">
                <a:solidFill>
                  <a:schemeClr val="hlink"/>
                </a:solidFill>
                <a:latin typeface="Calibri"/>
                <a:ea typeface="Calibri"/>
                <a:cs typeface="Calibri"/>
                <a:sym typeface="Calibri"/>
                <a:hlinkClick r:id="rId4"/>
              </a:rPr>
              <a:t>https://www.youtube.com/watch?v=hXqsGlWyhL8</a:t>
            </a:r>
            <a:endParaRPr sz="2700">
              <a:latin typeface="Calibri"/>
              <a:ea typeface="Calibri"/>
              <a:cs typeface="Calibri"/>
              <a:sym typeface="Calibri"/>
            </a:endParaRPr>
          </a:p>
          <a:p>
            <a:pPr indent="0" lvl="2" marL="914400" rtl="0" algn="l">
              <a:lnSpc>
                <a:spcPct val="90000"/>
              </a:lnSpc>
              <a:spcBef>
                <a:spcPts val="500"/>
              </a:spcBef>
              <a:spcAft>
                <a:spcPts val="0"/>
              </a:spcAft>
              <a:buClr>
                <a:schemeClr val="dk1"/>
              </a:buClr>
              <a:buSzPct val="100000"/>
              <a:buNone/>
            </a:pPr>
            <a:r>
              <a:t/>
            </a:r>
            <a:endParaRPr sz="2700">
              <a:latin typeface="Calibri"/>
              <a:ea typeface="Calibri"/>
              <a:cs typeface="Calibri"/>
              <a:sym typeface="Calibri"/>
            </a:endParaRPr>
          </a:p>
          <a:p>
            <a:pPr indent="0" lvl="2" marL="914400" rtl="0" algn="l">
              <a:lnSpc>
                <a:spcPct val="90000"/>
              </a:lnSpc>
              <a:spcBef>
                <a:spcPts val="500"/>
              </a:spcBef>
              <a:spcAft>
                <a:spcPts val="0"/>
              </a:spcAft>
              <a:buClr>
                <a:schemeClr val="dk1"/>
              </a:buClr>
              <a:buSzPct val="100000"/>
              <a:buNone/>
            </a:pPr>
            <a:r>
              <a:t/>
            </a:r>
            <a:endParaRPr sz="2700">
              <a:latin typeface="Calibri"/>
              <a:ea typeface="Calibri"/>
              <a:cs typeface="Calibri"/>
              <a:sym typeface="Calibri"/>
            </a:endParaRPr>
          </a:p>
          <a:p>
            <a:pPr indent="-139700"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139700"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sz="2000">
              <a:latin typeface="Calibri"/>
              <a:ea typeface="Calibri"/>
              <a:cs typeface="Calibri"/>
              <a:sym typeface="Calibri"/>
            </a:endParaRPr>
          </a:p>
          <a:p>
            <a:pPr indent="-139700" lvl="0" marL="228600" rtl="0" algn="l">
              <a:lnSpc>
                <a:spcPct val="90000"/>
              </a:lnSpc>
              <a:spcBef>
                <a:spcPts val="1000"/>
              </a:spcBef>
              <a:spcAft>
                <a:spcPts val="0"/>
              </a:spcAft>
              <a:buClr>
                <a:schemeClr val="dk1"/>
              </a:buClr>
              <a:buSzPct val="100000"/>
              <a:buFont typeface="Noto Sans Symbols"/>
              <a:buNone/>
            </a:pPr>
            <a:r>
              <a:t/>
            </a:r>
            <a:endParaRPr sz="20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2c855e7aa8b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1800"/>
              </a:spcBef>
              <a:spcAft>
                <a:spcPts val="0"/>
              </a:spcAft>
              <a:buNone/>
            </a:pPr>
            <a:r>
              <a:t/>
            </a:r>
            <a:endParaRPr b="1" sz="14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None/>
            </a:pPr>
            <a:r>
              <a:t/>
            </a:r>
            <a:endParaRPr b="1" sz="1955">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ct val="56249"/>
              <a:buFont typeface="Arial"/>
              <a:buNone/>
            </a:pPr>
            <a:r>
              <a:rPr b="1" lang="en-US" sz="1955">
                <a:solidFill>
                  <a:srgbClr val="273239"/>
                </a:solidFill>
                <a:highlight>
                  <a:srgbClr val="FFFFFF"/>
                </a:highlight>
                <a:latin typeface="Nunito"/>
                <a:ea typeface="Nunito"/>
                <a:cs typeface="Nunito"/>
                <a:sym typeface="Nunito"/>
              </a:rPr>
              <a:t>Example 1: Call by Value in Python</a:t>
            </a:r>
            <a:endParaRPr b="1" sz="1955">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ct val="59281"/>
              <a:buFont typeface="Arial"/>
              <a:buNone/>
            </a:pPr>
            <a:r>
              <a:rPr lang="en-US" sz="1855">
                <a:solidFill>
                  <a:srgbClr val="273239"/>
                </a:solidFill>
                <a:highlight>
                  <a:srgbClr val="FFFFFF"/>
                </a:highlight>
                <a:latin typeface="Nunito"/>
                <a:ea typeface="Nunito"/>
                <a:cs typeface="Nunito"/>
                <a:sym typeface="Nunito"/>
              </a:rPr>
              <a:t>In this example, the Python code demonstrates call by value behavior. Despite passing the string variable “Tata” to the function, the local modification inside the function does not alter the original variable outside its scope, emphasizing the immutability of strings in Python.</a:t>
            </a:r>
            <a:endParaRPr sz="1855">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sz="4955"/>
          </a:p>
        </p:txBody>
      </p:sp>
      <p:sp>
        <p:nvSpPr>
          <p:cNvPr id="576" name="Google Shape;576;g2c855e7aa8b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marR="139700" rtl="0" algn="l">
              <a:lnSpc>
                <a:spcPct val="120000"/>
              </a:lnSpc>
              <a:spcBef>
                <a:spcPts val="0"/>
              </a:spcBef>
              <a:spcAft>
                <a:spcPts val="0"/>
              </a:spcAft>
              <a:buClr>
                <a:schemeClr val="dk1"/>
              </a:buClr>
              <a:buSzPts val="1100"/>
              <a:buFont typeface="Arial"/>
              <a:buNone/>
            </a:pPr>
            <a:r>
              <a:rPr lang="en-US" sz="1800">
                <a:highlight>
                  <a:srgbClr val="FFFFFF"/>
                </a:highlight>
                <a:latin typeface="Consolas"/>
                <a:ea typeface="Consolas"/>
                <a:cs typeface="Consolas"/>
                <a:sym typeface="Consolas"/>
              </a:rPr>
              <a:t>string </a:t>
            </a:r>
            <a:r>
              <a:rPr b="1" lang="en-US" sz="1800">
                <a:solidFill>
                  <a:srgbClr val="006699"/>
                </a:solidFill>
                <a:highlight>
                  <a:srgbClr val="FFFFFF"/>
                </a:highlight>
                <a:latin typeface="Consolas"/>
                <a:ea typeface="Consolas"/>
                <a:cs typeface="Consolas"/>
                <a:sym typeface="Consolas"/>
              </a:rPr>
              <a:t>=</a:t>
            </a:r>
            <a:r>
              <a:rPr lang="en-US" sz="1800">
                <a:solidFill>
                  <a:srgbClr val="273239"/>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"Tata"</a:t>
            </a:r>
            <a:endParaRPr sz="1800">
              <a:solidFill>
                <a:srgbClr val="0000FF"/>
              </a:solidFill>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1800">
                <a:solidFill>
                  <a:srgbClr val="273239"/>
                </a:solidFill>
                <a:highlight>
                  <a:srgbClr val="FFFFFF"/>
                </a:highlight>
                <a:latin typeface="Consolas"/>
                <a:ea typeface="Consolas"/>
                <a:cs typeface="Consolas"/>
                <a:sym typeface="Consolas"/>
              </a:rPr>
              <a:t> </a:t>
            </a:r>
            <a:endParaRPr sz="1800">
              <a:solidFill>
                <a:srgbClr val="273239"/>
              </a:solidFill>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b="1" lang="en-US" sz="1800">
                <a:solidFill>
                  <a:srgbClr val="006699"/>
                </a:solidFill>
                <a:highlight>
                  <a:srgbClr val="FFFFFF"/>
                </a:highlight>
                <a:latin typeface="Consolas"/>
                <a:ea typeface="Consolas"/>
                <a:cs typeface="Consolas"/>
                <a:sym typeface="Consolas"/>
              </a:rPr>
              <a:t>def</a:t>
            </a:r>
            <a:r>
              <a:rPr lang="en-US" sz="1800">
                <a:solidFill>
                  <a:srgbClr val="273239"/>
                </a:solidFill>
                <a:highlight>
                  <a:srgbClr val="FFFFFF"/>
                </a:highlight>
                <a:latin typeface="Consolas"/>
                <a:ea typeface="Consolas"/>
                <a:cs typeface="Consolas"/>
                <a:sym typeface="Consolas"/>
              </a:rPr>
              <a:t> </a:t>
            </a:r>
            <a:r>
              <a:rPr lang="en-US" sz="1800">
                <a:highlight>
                  <a:srgbClr val="FFFFFF"/>
                </a:highlight>
                <a:latin typeface="Consolas"/>
                <a:ea typeface="Consolas"/>
                <a:cs typeface="Consolas"/>
                <a:sym typeface="Consolas"/>
              </a:rPr>
              <a:t>test(string):</a:t>
            </a:r>
            <a:endParaRPr sz="1800">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1800">
                <a:solidFill>
                  <a:srgbClr val="273239"/>
                </a:solidFill>
                <a:highlight>
                  <a:srgbClr val="FFFFFF"/>
                </a:highlight>
                <a:latin typeface="Consolas"/>
                <a:ea typeface="Consolas"/>
                <a:cs typeface="Consolas"/>
                <a:sym typeface="Consolas"/>
              </a:rPr>
              <a:t>    </a:t>
            </a:r>
            <a:r>
              <a:rPr lang="en-US" sz="1800">
                <a:highlight>
                  <a:srgbClr val="FFFFFF"/>
                </a:highlight>
                <a:latin typeface="Consolas"/>
                <a:ea typeface="Consolas"/>
                <a:cs typeface="Consolas"/>
                <a:sym typeface="Consolas"/>
              </a:rPr>
              <a:t>string </a:t>
            </a:r>
            <a:r>
              <a:rPr b="1" lang="en-US" sz="1800">
                <a:solidFill>
                  <a:srgbClr val="006699"/>
                </a:solidFill>
                <a:highlight>
                  <a:srgbClr val="FFFFFF"/>
                </a:highlight>
                <a:latin typeface="Consolas"/>
                <a:ea typeface="Consolas"/>
                <a:cs typeface="Consolas"/>
                <a:sym typeface="Consolas"/>
              </a:rPr>
              <a:t>=</a:t>
            </a:r>
            <a:r>
              <a:rPr lang="en-US" sz="1800">
                <a:solidFill>
                  <a:srgbClr val="273239"/>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"I love Tata"</a:t>
            </a:r>
            <a:endParaRPr sz="1800">
              <a:solidFill>
                <a:srgbClr val="0000FF"/>
              </a:solidFill>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1800">
                <a:solidFill>
                  <a:srgbClr val="273239"/>
                </a:solidFill>
                <a:highlight>
                  <a:srgbClr val="FFFFFF"/>
                </a:highlight>
                <a:latin typeface="Consolas"/>
                <a:ea typeface="Consolas"/>
                <a:cs typeface="Consolas"/>
                <a:sym typeface="Consolas"/>
              </a:rPr>
              <a:t>    </a:t>
            </a:r>
            <a:r>
              <a:rPr lang="en-US" sz="1800">
                <a:solidFill>
                  <a:srgbClr val="FF1493"/>
                </a:solidFill>
                <a:highlight>
                  <a:srgbClr val="FFFFFF"/>
                </a:highlight>
                <a:latin typeface="Consolas"/>
                <a:ea typeface="Consolas"/>
                <a:cs typeface="Consolas"/>
                <a:sym typeface="Consolas"/>
              </a:rPr>
              <a:t>print</a:t>
            </a:r>
            <a:r>
              <a:rPr lang="en-US" sz="1800">
                <a:highlight>
                  <a:srgbClr val="FFFFFF"/>
                </a:highlight>
                <a:latin typeface="Consolas"/>
                <a:ea typeface="Consolas"/>
                <a:cs typeface="Consolas"/>
                <a:sym typeface="Consolas"/>
              </a:rPr>
              <a:t>(</a:t>
            </a:r>
            <a:r>
              <a:rPr lang="en-US" sz="1800">
                <a:solidFill>
                  <a:srgbClr val="0000FF"/>
                </a:solidFill>
                <a:highlight>
                  <a:srgbClr val="FFFFFF"/>
                </a:highlight>
                <a:latin typeface="Consolas"/>
                <a:ea typeface="Consolas"/>
                <a:cs typeface="Consolas"/>
                <a:sym typeface="Consolas"/>
              </a:rPr>
              <a:t>"Inside Function:"</a:t>
            </a:r>
            <a:r>
              <a:rPr lang="en-US" sz="1800">
                <a:highlight>
                  <a:srgbClr val="FFFFFF"/>
                </a:highlight>
                <a:latin typeface="Consolas"/>
                <a:ea typeface="Consolas"/>
                <a:cs typeface="Consolas"/>
                <a:sym typeface="Consolas"/>
              </a:rPr>
              <a:t>, string)</a:t>
            </a:r>
            <a:endParaRPr sz="1800">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1800">
                <a:solidFill>
                  <a:srgbClr val="273239"/>
                </a:solidFill>
                <a:highlight>
                  <a:srgbClr val="FFFFFF"/>
                </a:highlight>
                <a:latin typeface="Consolas"/>
                <a:ea typeface="Consolas"/>
                <a:cs typeface="Consolas"/>
                <a:sym typeface="Consolas"/>
              </a:rPr>
              <a:t> </a:t>
            </a:r>
            <a:endParaRPr sz="1800">
              <a:solidFill>
                <a:srgbClr val="273239"/>
              </a:solidFill>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1800">
                <a:solidFill>
                  <a:srgbClr val="008200"/>
                </a:solidFill>
                <a:highlight>
                  <a:srgbClr val="FFFFFF"/>
                </a:highlight>
                <a:latin typeface="Consolas"/>
                <a:ea typeface="Consolas"/>
                <a:cs typeface="Consolas"/>
                <a:sym typeface="Consolas"/>
              </a:rPr>
              <a:t># Driver's code</a:t>
            </a:r>
            <a:endParaRPr sz="1800">
              <a:solidFill>
                <a:srgbClr val="008200"/>
              </a:solidFill>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1800">
                <a:highlight>
                  <a:srgbClr val="FFFFFF"/>
                </a:highlight>
                <a:latin typeface="Consolas"/>
                <a:ea typeface="Consolas"/>
                <a:cs typeface="Consolas"/>
                <a:sym typeface="Consolas"/>
              </a:rPr>
              <a:t>test(string)</a:t>
            </a:r>
            <a:endParaRPr sz="1800">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1800">
                <a:solidFill>
                  <a:srgbClr val="FF1493"/>
                </a:solidFill>
                <a:highlight>
                  <a:srgbClr val="FFFFFF"/>
                </a:highlight>
                <a:latin typeface="Consolas"/>
                <a:ea typeface="Consolas"/>
                <a:cs typeface="Consolas"/>
                <a:sym typeface="Consolas"/>
              </a:rPr>
              <a:t>print</a:t>
            </a:r>
            <a:r>
              <a:rPr lang="en-US" sz="1800">
                <a:highlight>
                  <a:srgbClr val="FFFFFF"/>
                </a:highlight>
                <a:latin typeface="Consolas"/>
                <a:ea typeface="Consolas"/>
                <a:cs typeface="Consolas"/>
                <a:sym typeface="Consolas"/>
              </a:rPr>
              <a:t>(</a:t>
            </a:r>
            <a:r>
              <a:rPr lang="en-US" sz="1800">
                <a:solidFill>
                  <a:srgbClr val="0000FF"/>
                </a:solidFill>
                <a:highlight>
                  <a:srgbClr val="FFFFFF"/>
                </a:highlight>
                <a:latin typeface="Consolas"/>
                <a:ea typeface="Consolas"/>
                <a:cs typeface="Consolas"/>
                <a:sym typeface="Consolas"/>
              </a:rPr>
              <a:t>"Outside Function:"</a:t>
            </a:r>
            <a:r>
              <a:rPr lang="en-US" sz="1800">
                <a:highlight>
                  <a:srgbClr val="FFFFFF"/>
                </a:highlight>
                <a:latin typeface="Consolas"/>
                <a:ea typeface="Consolas"/>
                <a:cs typeface="Consolas"/>
                <a:sym typeface="Consolas"/>
              </a:rPr>
              <a:t>, string)</a:t>
            </a:r>
            <a:endParaRPr sz="1800">
              <a:highlight>
                <a:srgbClr val="FFFFFF"/>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2c855e7aa8b_1_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1800"/>
              </a:spcBef>
              <a:spcAft>
                <a:spcPts val="0"/>
              </a:spcAft>
              <a:buSzPts val="990"/>
              <a:buNone/>
            </a:pPr>
            <a:r>
              <a:t/>
            </a:r>
            <a:endParaRPr b="1" sz="146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990"/>
              <a:buFont typeface="Arial"/>
              <a:buNone/>
            </a:pPr>
            <a:r>
              <a:rPr b="1" lang="en-US" sz="1460">
                <a:solidFill>
                  <a:srgbClr val="273239"/>
                </a:solidFill>
                <a:highlight>
                  <a:srgbClr val="FFFFFF"/>
                </a:highlight>
                <a:latin typeface="Nunito"/>
                <a:ea typeface="Nunito"/>
                <a:cs typeface="Nunito"/>
                <a:sym typeface="Nunito"/>
              </a:rPr>
              <a:t>Example 2: Call by Reference in Python</a:t>
            </a:r>
            <a:endParaRPr b="1" sz="146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Clr>
                <a:schemeClr val="dk1"/>
              </a:buClr>
              <a:buSzPts val="990"/>
              <a:buFont typeface="Arial"/>
              <a:buNone/>
            </a:pPr>
            <a:r>
              <a:rPr lang="en-US" sz="1370">
                <a:solidFill>
                  <a:srgbClr val="273239"/>
                </a:solidFill>
                <a:highlight>
                  <a:srgbClr val="FFFFFF"/>
                </a:highlight>
                <a:latin typeface="Nunito"/>
                <a:ea typeface="Nunito"/>
                <a:cs typeface="Nunito"/>
                <a:sym typeface="Nunito"/>
              </a:rPr>
              <a:t>In this example, the Python code illustrates call by reference behavior. The function </a:t>
            </a:r>
            <a:r>
              <a:rPr lang="en-US" sz="1190">
                <a:solidFill>
                  <a:srgbClr val="273239"/>
                </a:solidFill>
                <a:highlight>
                  <a:srgbClr val="FFFFFF"/>
                </a:highlight>
                <a:latin typeface="Roboto Mono"/>
                <a:ea typeface="Roboto Mono"/>
                <a:cs typeface="Roboto Mono"/>
                <a:sym typeface="Roboto Mono"/>
              </a:rPr>
              <a:t>add_more()</a:t>
            </a:r>
            <a:r>
              <a:rPr lang="en-US" sz="1370">
                <a:solidFill>
                  <a:srgbClr val="273239"/>
                </a:solidFill>
                <a:highlight>
                  <a:srgbClr val="FFFFFF"/>
                </a:highlight>
                <a:latin typeface="Nunito"/>
                <a:ea typeface="Nunito"/>
                <a:cs typeface="Nunito"/>
                <a:sym typeface="Nunito"/>
              </a:rPr>
              <a:t> modifies the original list </a:t>
            </a:r>
            <a:r>
              <a:rPr lang="en-US" sz="1190">
                <a:solidFill>
                  <a:srgbClr val="273239"/>
                </a:solidFill>
                <a:highlight>
                  <a:srgbClr val="FFFFFF"/>
                </a:highlight>
                <a:latin typeface="Roboto Mono"/>
                <a:ea typeface="Roboto Mono"/>
                <a:cs typeface="Roboto Mono"/>
                <a:sym typeface="Roboto Mono"/>
              </a:rPr>
              <a:t>mylist</a:t>
            </a:r>
            <a:r>
              <a:rPr lang="en-US" sz="1370">
                <a:solidFill>
                  <a:srgbClr val="273239"/>
                </a:solidFill>
                <a:highlight>
                  <a:srgbClr val="FFFFFF"/>
                </a:highlight>
                <a:latin typeface="Nunito"/>
                <a:ea typeface="Nunito"/>
                <a:cs typeface="Nunito"/>
                <a:sym typeface="Nunito"/>
              </a:rPr>
              <a:t> by appending an element, showcasing how changes made inside the function persist outside its scope, emphasizing the mutable nature of lists in Python.</a:t>
            </a:r>
            <a:endParaRPr sz="137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SzPts val="990"/>
              <a:buNone/>
            </a:pPr>
            <a:r>
              <a:t/>
            </a:r>
            <a:endParaRPr sz="4160"/>
          </a:p>
        </p:txBody>
      </p:sp>
      <p:sp>
        <p:nvSpPr>
          <p:cNvPr id="583" name="Google Shape;583;g2c855e7aa8b_1_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marR="139700" rtl="0" algn="l">
              <a:lnSpc>
                <a:spcPct val="120000"/>
              </a:lnSpc>
              <a:spcBef>
                <a:spcPts val="0"/>
              </a:spcBef>
              <a:spcAft>
                <a:spcPts val="0"/>
              </a:spcAft>
              <a:buClr>
                <a:schemeClr val="dk1"/>
              </a:buClr>
              <a:buSzPts val="1100"/>
              <a:buFont typeface="Arial"/>
              <a:buNone/>
            </a:pPr>
            <a:r>
              <a:rPr b="1" lang="en-US" sz="2000">
                <a:solidFill>
                  <a:srgbClr val="006699"/>
                </a:solidFill>
                <a:highlight>
                  <a:srgbClr val="FFFFFF"/>
                </a:highlight>
                <a:latin typeface="Consolas"/>
                <a:ea typeface="Consolas"/>
                <a:cs typeface="Consolas"/>
                <a:sym typeface="Consolas"/>
              </a:rPr>
              <a:t>def</a:t>
            </a:r>
            <a:r>
              <a:rPr lang="en-US" sz="2000">
                <a:solidFill>
                  <a:srgbClr val="273239"/>
                </a:solidFill>
                <a:highlight>
                  <a:srgbClr val="FFFFFF"/>
                </a:highlight>
                <a:latin typeface="Consolas"/>
                <a:ea typeface="Consolas"/>
                <a:cs typeface="Consolas"/>
                <a:sym typeface="Consolas"/>
              </a:rPr>
              <a:t> </a:t>
            </a:r>
            <a:r>
              <a:rPr lang="en-US" sz="2000">
                <a:highlight>
                  <a:srgbClr val="FFFFFF"/>
                </a:highlight>
                <a:latin typeface="Consolas"/>
                <a:ea typeface="Consolas"/>
                <a:cs typeface="Consolas"/>
                <a:sym typeface="Consolas"/>
              </a:rPr>
              <a:t>add_more(</a:t>
            </a:r>
            <a:r>
              <a:rPr lang="en-US" sz="2000">
                <a:solidFill>
                  <a:srgbClr val="FF1493"/>
                </a:solidFill>
                <a:highlight>
                  <a:srgbClr val="FFFFFF"/>
                </a:highlight>
                <a:latin typeface="Consolas"/>
                <a:ea typeface="Consolas"/>
                <a:cs typeface="Consolas"/>
                <a:sym typeface="Consolas"/>
              </a:rPr>
              <a:t>list</a:t>
            </a:r>
            <a:r>
              <a:rPr lang="en-US" sz="2000">
                <a:highlight>
                  <a:srgbClr val="FFFFFF"/>
                </a:highlight>
                <a:latin typeface="Consolas"/>
                <a:ea typeface="Consolas"/>
                <a:cs typeface="Consolas"/>
                <a:sym typeface="Consolas"/>
              </a:rPr>
              <a:t>):</a:t>
            </a:r>
            <a:endParaRPr sz="2000">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2000">
                <a:solidFill>
                  <a:srgbClr val="273239"/>
                </a:solidFill>
                <a:highlight>
                  <a:srgbClr val="FFFFFF"/>
                </a:highlight>
                <a:latin typeface="Consolas"/>
                <a:ea typeface="Consolas"/>
                <a:cs typeface="Consolas"/>
                <a:sym typeface="Consolas"/>
              </a:rPr>
              <a:t>    </a:t>
            </a:r>
            <a:r>
              <a:rPr lang="en-US" sz="2000">
                <a:solidFill>
                  <a:srgbClr val="FF1493"/>
                </a:solidFill>
                <a:highlight>
                  <a:srgbClr val="FFFFFF"/>
                </a:highlight>
                <a:latin typeface="Consolas"/>
                <a:ea typeface="Consolas"/>
                <a:cs typeface="Consolas"/>
                <a:sym typeface="Consolas"/>
              </a:rPr>
              <a:t>list</a:t>
            </a:r>
            <a:r>
              <a:rPr lang="en-US" sz="2000">
                <a:highlight>
                  <a:srgbClr val="FFFFFF"/>
                </a:highlight>
                <a:latin typeface="Consolas"/>
                <a:ea typeface="Consolas"/>
                <a:cs typeface="Consolas"/>
                <a:sym typeface="Consolas"/>
              </a:rPr>
              <a:t>.append(</a:t>
            </a:r>
            <a:r>
              <a:rPr lang="en-US" sz="2000">
                <a:solidFill>
                  <a:srgbClr val="009900"/>
                </a:solidFill>
                <a:highlight>
                  <a:srgbClr val="FFFFFF"/>
                </a:highlight>
                <a:latin typeface="Consolas"/>
                <a:ea typeface="Consolas"/>
                <a:cs typeface="Consolas"/>
                <a:sym typeface="Consolas"/>
              </a:rPr>
              <a:t>50</a:t>
            </a:r>
            <a:r>
              <a:rPr lang="en-US" sz="2000">
                <a:highlight>
                  <a:srgbClr val="FFFFFF"/>
                </a:highlight>
                <a:latin typeface="Consolas"/>
                <a:ea typeface="Consolas"/>
                <a:cs typeface="Consolas"/>
                <a:sym typeface="Consolas"/>
              </a:rPr>
              <a:t>)</a:t>
            </a:r>
            <a:endParaRPr sz="2000">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2000">
                <a:solidFill>
                  <a:srgbClr val="273239"/>
                </a:solidFill>
                <a:highlight>
                  <a:srgbClr val="FFFFFF"/>
                </a:highlight>
                <a:latin typeface="Consolas"/>
                <a:ea typeface="Consolas"/>
                <a:cs typeface="Consolas"/>
                <a:sym typeface="Consolas"/>
              </a:rPr>
              <a:t>    </a:t>
            </a:r>
            <a:r>
              <a:rPr b="1" lang="en-US" sz="2000">
                <a:solidFill>
                  <a:srgbClr val="006699"/>
                </a:solidFill>
                <a:highlight>
                  <a:srgbClr val="FFFFFF"/>
                </a:highlight>
                <a:latin typeface="Consolas"/>
                <a:ea typeface="Consolas"/>
                <a:cs typeface="Consolas"/>
                <a:sym typeface="Consolas"/>
              </a:rPr>
              <a:t>print</a:t>
            </a:r>
            <a:r>
              <a:rPr lang="en-US" sz="2000">
                <a:highlight>
                  <a:srgbClr val="FFFFFF"/>
                </a:highlight>
                <a:latin typeface="Consolas"/>
                <a:ea typeface="Consolas"/>
                <a:cs typeface="Consolas"/>
                <a:sym typeface="Consolas"/>
              </a:rPr>
              <a:t>(</a:t>
            </a:r>
            <a:r>
              <a:rPr lang="en-US" sz="2000">
                <a:solidFill>
                  <a:srgbClr val="0000FF"/>
                </a:solidFill>
                <a:highlight>
                  <a:srgbClr val="FFFFFF"/>
                </a:highlight>
                <a:latin typeface="Consolas"/>
                <a:ea typeface="Consolas"/>
                <a:cs typeface="Consolas"/>
                <a:sym typeface="Consolas"/>
              </a:rPr>
              <a:t>"Inside Function"</a:t>
            </a:r>
            <a:r>
              <a:rPr lang="en-US" sz="2000">
                <a:highlight>
                  <a:srgbClr val="FFFFFF"/>
                </a:highlight>
                <a:latin typeface="Consolas"/>
                <a:ea typeface="Consolas"/>
                <a:cs typeface="Consolas"/>
                <a:sym typeface="Consolas"/>
              </a:rPr>
              <a:t>, </a:t>
            </a:r>
            <a:r>
              <a:rPr lang="en-US" sz="2000">
                <a:solidFill>
                  <a:srgbClr val="FF1493"/>
                </a:solidFill>
                <a:highlight>
                  <a:srgbClr val="FFFFFF"/>
                </a:highlight>
                <a:latin typeface="Consolas"/>
                <a:ea typeface="Consolas"/>
                <a:cs typeface="Consolas"/>
                <a:sym typeface="Consolas"/>
              </a:rPr>
              <a:t>list</a:t>
            </a:r>
            <a:r>
              <a:rPr lang="en-US" sz="2000">
                <a:highlight>
                  <a:srgbClr val="FFFFFF"/>
                </a:highlight>
                <a:latin typeface="Consolas"/>
                <a:ea typeface="Consolas"/>
                <a:cs typeface="Consolas"/>
                <a:sym typeface="Consolas"/>
              </a:rPr>
              <a:t>)</a:t>
            </a:r>
            <a:endParaRPr sz="2000">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2000">
                <a:solidFill>
                  <a:srgbClr val="273239"/>
                </a:solidFill>
                <a:highlight>
                  <a:srgbClr val="FFFFFF"/>
                </a:highlight>
                <a:latin typeface="Consolas"/>
                <a:ea typeface="Consolas"/>
                <a:cs typeface="Consolas"/>
                <a:sym typeface="Consolas"/>
              </a:rPr>
              <a:t> </a:t>
            </a:r>
            <a:endParaRPr sz="2000">
              <a:solidFill>
                <a:srgbClr val="273239"/>
              </a:solidFill>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2000">
                <a:solidFill>
                  <a:srgbClr val="008200"/>
                </a:solidFill>
                <a:highlight>
                  <a:srgbClr val="FFFFFF"/>
                </a:highlight>
                <a:latin typeface="Consolas"/>
                <a:ea typeface="Consolas"/>
                <a:cs typeface="Consolas"/>
                <a:sym typeface="Consolas"/>
              </a:rPr>
              <a:t># Driver's code</a:t>
            </a:r>
            <a:endParaRPr sz="2000">
              <a:solidFill>
                <a:srgbClr val="008200"/>
              </a:solidFill>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2000">
                <a:highlight>
                  <a:srgbClr val="FFFFFF"/>
                </a:highlight>
                <a:latin typeface="Consolas"/>
                <a:ea typeface="Consolas"/>
                <a:cs typeface="Consolas"/>
                <a:sym typeface="Consolas"/>
              </a:rPr>
              <a:t>mylist </a:t>
            </a:r>
            <a:r>
              <a:rPr b="1" lang="en-US" sz="2000">
                <a:solidFill>
                  <a:srgbClr val="006699"/>
                </a:solidFill>
                <a:highlight>
                  <a:srgbClr val="FFFFFF"/>
                </a:highlight>
                <a:latin typeface="Consolas"/>
                <a:ea typeface="Consolas"/>
                <a:cs typeface="Consolas"/>
                <a:sym typeface="Consolas"/>
              </a:rPr>
              <a:t>=</a:t>
            </a:r>
            <a:r>
              <a:rPr lang="en-US" sz="2000">
                <a:solidFill>
                  <a:srgbClr val="273239"/>
                </a:solidFill>
                <a:highlight>
                  <a:srgbClr val="FFFFFF"/>
                </a:highlight>
                <a:latin typeface="Consolas"/>
                <a:ea typeface="Consolas"/>
                <a:cs typeface="Consolas"/>
                <a:sym typeface="Consolas"/>
              </a:rPr>
              <a:t> </a:t>
            </a:r>
            <a:r>
              <a:rPr lang="en-US" sz="2000">
                <a:highlight>
                  <a:srgbClr val="FFFFFF"/>
                </a:highlight>
                <a:latin typeface="Consolas"/>
                <a:ea typeface="Consolas"/>
                <a:cs typeface="Consolas"/>
                <a:sym typeface="Consolas"/>
              </a:rPr>
              <a:t>[</a:t>
            </a:r>
            <a:r>
              <a:rPr lang="en-US" sz="2000">
                <a:solidFill>
                  <a:srgbClr val="009900"/>
                </a:solidFill>
                <a:highlight>
                  <a:srgbClr val="FFFFFF"/>
                </a:highlight>
                <a:latin typeface="Consolas"/>
                <a:ea typeface="Consolas"/>
                <a:cs typeface="Consolas"/>
                <a:sym typeface="Consolas"/>
              </a:rPr>
              <a:t>10</a:t>
            </a:r>
            <a:r>
              <a:rPr lang="en-US" sz="2000">
                <a:highlight>
                  <a:srgbClr val="FFFFFF"/>
                </a:highlight>
                <a:latin typeface="Consolas"/>
                <a:ea typeface="Consolas"/>
                <a:cs typeface="Consolas"/>
                <a:sym typeface="Consolas"/>
              </a:rPr>
              <a:t>, </a:t>
            </a:r>
            <a:r>
              <a:rPr lang="en-US" sz="2000">
                <a:solidFill>
                  <a:srgbClr val="009900"/>
                </a:solidFill>
                <a:highlight>
                  <a:srgbClr val="FFFFFF"/>
                </a:highlight>
                <a:latin typeface="Consolas"/>
                <a:ea typeface="Consolas"/>
                <a:cs typeface="Consolas"/>
                <a:sym typeface="Consolas"/>
              </a:rPr>
              <a:t>20</a:t>
            </a:r>
            <a:r>
              <a:rPr lang="en-US" sz="2000">
                <a:highlight>
                  <a:srgbClr val="FFFFFF"/>
                </a:highlight>
                <a:latin typeface="Consolas"/>
                <a:ea typeface="Consolas"/>
                <a:cs typeface="Consolas"/>
                <a:sym typeface="Consolas"/>
              </a:rPr>
              <a:t>, </a:t>
            </a:r>
            <a:r>
              <a:rPr lang="en-US" sz="2000">
                <a:solidFill>
                  <a:srgbClr val="009900"/>
                </a:solidFill>
                <a:highlight>
                  <a:srgbClr val="FFFFFF"/>
                </a:highlight>
                <a:latin typeface="Consolas"/>
                <a:ea typeface="Consolas"/>
                <a:cs typeface="Consolas"/>
                <a:sym typeface="Consolas"/>
              </a:rPr>
              <a:t>30</a:t>
            </a:r>
            <a:r>
              <a:rPr lang="en-US" sz="2000">
                <a:highlight>
                  <a:srgbClr val="FFFFFF"/>
                </a:highlight>
                <a:latin typeface="Consolas"/>
                <a:ea typeface="Consolas"/>
                <a:cs typeface="Consolas"/>
                <a:sym typeface="Consolas"/>
              </a:rPr>
              <a:t>, </a:t>
            </a:r>
            <a:r>
              <a:rPr lang="en-US" sz="2000">
                <a:solidFill>
                  <a:srgbClr val="009900"/>
                </a:solidFill>
                <a:highlight>
                  <a:srgbClr val="FFFFFF"/>
                </a:highlight>
                <a:latin typeface="Consolas"/>
                <a:ea typeface="Consolas"/>
                <a:cs typeface="Consolas"/>
                <a:sym typeface="Consolas"/>
              </a:rPr>
              <a:t>40</a:t>
            </a:r>
            <a:r>
              <a:rPr lang="en-US" sz="2000">
                <a:highlight>
                  <a:srgbClr val="FFFFFF"/>
                </a:highlight>
                <a:latin typeface="Consolas"/>
                <a:ea typeface="Consolas"/>
                <a:cs typeface="Consolas"/>
                <a:sym typeface="Consolas"/>
              </a:rPr>
              <a:t>]</a:t>
            </a:r>
            <a:endParaRPr sz="2000">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2000">
                <a:solidFill>
                  <a:srgbClr val="273239"/>
                </a:solidFill>
                <a:highlight>
                  <a:srgbClr val="FFFFFF"/>
                </a:highlight>
                <a:latin typeface="Consolas"/>
                <a:ea typeface="Consolas"/>
                <a:cs typeface="Consolas"/>
                <a:sym typeface="Consolas"/>
              </a:rPr>
              <a:t> </a:t>
            </a:r>
            <a:endParaRPr sz="2000">
              <a:solidFill>
                <a:srgbClr val="273239"/>
              </a:solidFill>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2000">
                <a:highlight>
                  <a:srgbClr val="FFFFFF"/>
                </a:highlight>
                <a:latin typeface="Consolas"/>
                <a:ea typeface="Consolas"/>
                <a:cs typeface="Consolas"/>
                <a:sym typeface="Consolas"/>
              </a:rPr>
              <a:t>add_more(mylist)</a:t>
            </a:r>
            <a:endParaRPr sz="2000">
              <a:highlight>
                <a:srgbClr val="FFFFFF"/>
              </a:highlight>
              <a:latin typeface="Consolas"/>
              <a:ea typeface="Consolas"/>
              <a:cs typeface="Consolas"/>
              <a:sym typeface="Consolas"/>
            </a:endParaRPr>
          </a:p>
          <a:p>
            <a:pPr indent="0" lvl="0" marL="0" marR="139700" rtl="0" algn="l">
              <a:lnSpc>
                <a:spcPct val="120000"/>
              </a:lnSpc>
              <a:spcBef>
                <a:spcPts val="0"/>
              </a:spcBef>
              <a:spcAft>
                <a:spcPts val="0"/>
              </a:spcAft>
              <a:buClr>
                <a:schemeClr val="dk1"/>
              </a:buClr>
              <a:buSzPts val="1100"/>
              <a:buFont typeface="Arial"/>
              <a:buNone/>
            </a:pPr>
            <a:r>
              <a:rPr lang="en-US" sz="2000">
                <a:solidFill>
                  <a:srgbClr val="FF1493"/>
                </a:solidFill>
                <a:highlight>
                  <a:srgbClr val="FFFFFF"/>
                </a:highlight>
                <a:latin typeface="Consolas"/>
                <a:ea typeface="Consolas"/>
                <a:cs typeface="Consolas"/>
                <a:sym typeface="Consolas"/>
              </a:rPr>
              <a:t>print</a:t>
            </a:r>
            <a:r>
              <a:rPr lang="en-US" sz="2000">
                <a:highlight>
                  <a:srgbClr val="FFFFFF"/>
                </a:highlight>
                <a:latin typeface="Consolas"/>
                <a:ea typeface="Consolas"/>
                <a:cs typeface="Consolas"/>
                <a:sym typeface="Consolas"/>
              </a:rPr>
              <a:t>(</a:t>
            </a:r>
            <a:r>
              <a:rPr lang="en-US" sz="2000">
                <a:solidFill>
                  <a:srgbClr val="0000FF"/>
                </a:solidFill>
                <a:highlight>
                  <a:srgbClr val="FFFFFF"/>
                </a:highlight>
                <a:latin typeface="Consolas"/>
                <a:ea typeface="Consolas"/>
                <a:cs typeface="Consolas"/>
                <a:sym typeface="Consolas"/>
              </a:rPr>
              <a:t>"Outside Function:"</a:t>
            </a:r>
            <a:r>
              <a:rPr lang="en-US" sz="2000">
                <a:highlight>
                  <a:srgbClr val="FFFFFF"/>
                </a:highlight>
                <a:latin typeface="Consolas"/>
                <a:ea typeface="Consolas"/>
                <a:cs typeface="Consolas"/>
                <a:sym typeface="Consolas"/>
              </a:rPr>
              <a:t>, mylist)</a:t>
            </a:r>
            <a:endParaRPr sz="2000">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37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5"/>
          <p:cNvSpPr txBox="1"/>
          <p:nvPr>
            <p:ph idx="1" type="body"/>
          </p:nvPr>
        </p:nvSpPr>
        <p:spPr>
          <a:xfrm>
            <a:off x="837314" y="679409"/>
            <a:ext cx="9720073" cy="546231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Keyword arguments are related to the function calls. When you use keyword arguments in a function call, the caller identifies the arguments by the parameter name.</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This allows you to skip arguments or place them out of order because the Python interpreter is able to use the keywords provided to match the values with parameters. You can also make keyword calls to the </a:t>
            </a:r>
            <a:r>
              <a:rPr b="1" lang="en-US" sz="2000">
                <a:latin typeface="Calibri"/>
                <a:ea typeface="Calibri"/>
                <a:cs typeface="Calibri"/>
                <a:sym typeface="Calibri"/>
              </a:rPr>
              <a:t>printme()</a:t>
            </a:r>
            <a:r>
              <a:rPr lang="en-US" sz="2000">
                <a:latin typeface="Calibri"/>
                <a:ea typeface="Calibri"/>
                <a:cs typeface="Calibri"/>
                <a:sym typeface="Calibri"/>
              </a:rPr>
              <a:t> function in the following ways −</a:t>
            </a:r>
            <a:endParaRPr/>
          </a:p>
          <a:p>
            <a:pPr indent="0" lvl="0" marL="0" rtl="0" algn="l">
              <a:lnSpc>
                <a:spcPct val="90000"/>
              </a:lnSpc>
              <a:spcBef>
                <a:spcPts val="1000"/>
              </a:spcBef>
              <a:spcAft>
                <a:spcPts val="0"/>
              </a:spcAft>
              <a:buClr>
                <a:schemeClr val="dk1"/>
              </a:buClr>
              <a:buSzPts val="1800"/>
              <a:buNone/>
            </a:pPr>
            <a:r>
              <a:rPr b="1" lang="en-US" sz="1800" u="sng">
                <a:latin typeface="Calibri"/>
                <a:ea typeface="Calibri"/>
                <a:cs typeface="Calibri"/>
                <a:sym typeface="Calibri"/>
              </a:rPr>
              <a:t>Try and Learn:</a:t>
            </a:r>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def printinfo( name, age ):</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"This prints a passed info into this function"</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print ("Name: ", name)</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print ("Age ", age)</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return</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 Now you can call printinfo function</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printinfo( age = 50, name = "miki" )</a:t>
            </a:r>
            <a:endParaRPr sz="1800">
              <a:latin typeface="Calibri"/>
              <a:ea typeface="Calibri"/>
              <a:cs typeface="Calibri"/>
              <a:sym typeface="Calibri"/>
            </a:endParaRPr>
          </a:p>
        </p:txBody>
      </p:sp>
      <p:sp>
        <p:nvSpPr>
          <p:cNvPr id="590" name="Google Shape;590;p35"/>
          <p:cNvSpPr txBox="1"/>
          <p:nvPr>
            <p:ph type="title"/>
          </p:nvPr>
        </p:nvSpPr>
        <p:spPr>
          <a:xfrm>
            <a:off x="131405"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Keyword Arguments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6"/>
          <p:cNvSpPr txBox="1"/>
          <p:nvPr>
            <p:ph idx="1" type="body"/>
          </p:nvPr>
        </p:nvSpPr>
        <p:spPr>
          <a:xfrm>
            <a:off x="837314" y="694649"/>
            <a:ext cx="10775566" cy="57823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Font typeface="Noto Sans Symbols"/>
              <a:buChar char="▪"/>
            </a:pPr>
            <a:r>
              <a:rPr lang="en-US" sz="2600">
                <a:latin typeface="Calibri"/>
                <a:ea typeface="Calibri"/>
                <a:cs typeface="Calibri"/>
                <a:sym typeface="Calibri"/>
              </a:rPr>
              <a:t>A default argument is an argument that assumes a default value if a value is not provided in the function call for that argument. The following example gives an idea on default arguments, it prints default age if it is not passed −</a:t>
            </a:r>
            <a:endParaRPr/>
          </a:p>
          <a:p>
            <a:pPr indent="0" lvl="0" marL="0" rtl="0" algn="l">
              <a:lnSpc>
                <a:spcPct val="90000"/>
              </a:lnSpc>
              <a:spcBef>
                <a:spcPts val="1000"/>
              </a:spcBef>
              <a:spcAft>
                <a:spcPts val="0"/>
              </a:spcAft>
              <a:buClr>
                <a:schemeClr val="dk1"/>
              </a:buClr>
              <a:buSzPts val="2800"/>
              <a:buNone/>
            </a:pPr>
            <a:r>
              <a:rPr b="1" lang="en-US" u="sng">
                <a:latin typeface="Calibri"/>
                <a:ea typeface="Calibri"/>
                <a:cs typeface="Calibri"/>
                <a:sym typeface="Calibri"/>
              </a:rPr>
              <a:t>Try and Learn</a:t>
            </a:r>
            <a:endParaRPr/>
          </a:p>
          <a:p>
            <a:pPr indent="0" lvl="0" marL="0" rtl="0" algn="l">
              <a:lnSpc>
                <a:spcPct val="90000"/>
              </a:lnSpc>
              <a:spcBef>
                <a:spcPts val="1000"/>
              </a:spcBef>
              <a:spcAft>
                <a:spcPts val="0"/>
              </a:spcAft>
              <a:buClr>
                <a:schemeClr val="dk1"/>
              </a:buClr>
              <a:buSzPts val="2800"/>
              <a:buNone/>
            </a:pPr>
            <a:r>
              <a:rPr b="1" lang="en-US">
                <a:latin typeface="Calibri"/>
                <a:ea typeface="Calibri"/>
                <a:cs typeface="Calibri"/>
                <a:sym typeface="Calibri"/>
              </a:rPr>
              <a:t>def printinfo( name, age = 35 ):</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   "This prints a passed info into this function"</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   print ("Name: ", name)</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   print ("Age ", age)</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   return</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 Now you can call printinfo function</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printinfo( age = 50, name = "miki" )</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printinfo( name = "miki" )</a:t>
            </a:r>
            <a:endParaRPr/>
          </a:p>
        </p:txBody>
      </p:sp>
      <p:sp>
        <p:nvSpPr>
          <p:cNvPr id="597" name="Google Shape;597;p36"/>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Default  Arguments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7"/>
          <p:cNvSpPr txBox="1"/>
          <p:nvPr>
            <p:ph idx="1" type="body"/>
          </p:nvPr>
        </p:nvSpPr>
        <p:spPr>
          <a:xfrm>
            <a:off x="541235" y="688126"/>
            <a:ext cx="11475600" cy="5785200"/>
          </a:xfrm>
          <a:prstGeom prst="rect">
            <a:avLst/>
          </a:prstGeom>
          <a:noFill/>
          <a:ln>
            <a:noFill/>
          </a:ln>
        </p:spPr>
        <p:txBody>
          <a:bodyPr anchorCtr="0" anchor="t" bIns="45700" lIns="91425" spcFirstLastPara="1" rIns="91425" wrap="square" tIns="45700">
            <a:normAutofit fontScale="92500" lnSpcReduction="20000"/>
          </a:bodyPr>
          <a:lstStyle/>
          <a:p>
            <a:pPr indent="-64135" lvl="0" marL="228600" rtl="0" algn="l">
              <a:lnSpc>
                <a:spcPct val="90000"/>
              </a:lnSpc>
              <a:spcBef>
                <a:spcPts val="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User may need to process a function for more arguments than specified while defining the function. They are called variable-length arguments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An asterisk (*) is placed before the variable name that holds the values of all non-keyword variable arguments. This tuple remains empty if no additional arguments are specified during the function call. </a:t>
            </a:r>
            <a:endParaRPr/>
          </a:p>
          <a:p>
            <a:pPr indent="0" lvl="0" marL="0" rtl="0" algn="l">
              <a:lnSpc>
                <a:spcPct val="90000"/>
              </a:lnSpc>
              <a:spcBef>
                <a:spcPts val="1000"/>
              </a:spcBef>
              <a:spcAft>
                <a:spcPts val="0"/>
              </a:spcAft>
              <a:buClr>
                <a:schemeClr val="dk1"/>
              </a:buClr>
              <a:buSzPct val="100000"/>
              <a:buNone/>
            </a:pPr>
            <a:r>
              <a:rPr lang="en-US"/>
              <a:t># function definition </a:t>
            </a:r>
            <a:endParaRPr/>
          </a:p>
          <a:p>
            <a:pPr indent="0" lvl="0" marL="0" rtl="0" algn="l">
              <a:lnSpc>
                <a:spcPct val="90000"/>
              </a:lnSpc>
              <a:spcBef>
                <a:spcPts val="1000"/>
              </a:spcBef>
              <a:spcAft>
                <a:spcPts val="0"/>
              </a:spcAft>
              <a:buClr>
                <a:schemeClr val="dk1"/>
              </a:buClr>
              <a:buSzPct val="100000"/>
              <a:buNone/>
            </a:pPr>
            <a:r>
              <a:rPr b="1" lang="en-US"/>
              <a:t>def print_student_marks( name, *student_marks): </a:t>
            </a:r>
            <a:endParaRPr/>
          </a:p>
          <a:p>
            <a:pPr indent="0" lvl="0" marL="0" rtl="0" algn="l">
              <a:lnSpc>
                <a:spcPct val="90000"/>
              </a:lnSpc>
              <a:spcBef>
                <a:spcPts val="1000"/>
              </a:spcBef>
              <a:spcAft>
                <a:spcPts val="0"/>
              </a:spcAft>
              <a:buClr>
                <a:schemeClr val="dk1"/>
              </a:buClr>
              <a:buSzPct val="100000"/>
              <a:buNone/>
            </a:pPr>
            <a:r>
              <a:rPr lang="en-US"/>
              <a:t>	print(name) </a:t>
            </a:r>
            <a:endParaRPr/>
          </a:p>
          <a:p>
            <a:pPr indent="0" lvl="0" marL="0" rtl="0" algn="l">
              <a:lnSpc>
                <a:spcPct val="90000"/>
              </a:lnSpc>
              <a:spcBef>
                <a:spcPts val="1000"/>
              </a:spcBef>
              <a:spcAft>
                <a:spcPts val="0"/>
              </a:spcAft>
              <a:buClr>
                <a:schemeClr val="dk1"/>
              </a:buClr>
              <a:buSzPct val="100000"/>
              <a:buNone/>
            </a:pPr>
            <a:r>
              <a:rPr lang="en-US"/>
              <a:t>	for marks in student_marks: </a:t>
            </a:r>
            <a:endParaRPr/>
          </a:p>
          <a:p>
            <a:pPr indent="0" lvl="0" marL="0" rtl="0" algn="l">
              <a:lnSpc>
                <a:spcPct val="90000"/>
              </a:lnSpc>
              <a:spcBef>
                <a:spcPts val="1000"/>
              </a:spcBef>
              <a:spcAft>
                <a:spcPts val="0"/>
              </a:spcAft>
              <a:buClr>
                <a:schemeClr val="dk1"/>
              </a:buClr>
              <a:buSzPct val="100000"/>
              <a:buNone/>
            </a:pPr>
            <a:r>
              <a:rPr lang="en-US"/>
              <a:t>		print(marks) </a:t>
            </a:r>
            <a:endParaRPr/>
          </a:p>
          <a:p>
            <a:pPr indent="0" lvl="0" marL="0" rtl="0" algn="l">
              <a:lnSpc>
                <a:spcPct val="90000"/>
              </a:lnSpc>
              <a:spcBef>
                <a:spcPts val="1000"/>
              </a:spcBef>
              <a:spcAft>
                <a:spcPts val="0"/>
              </a:spcAft>
              <a:buClr>
                <a:schemeClr val="dk1"/>
              </a:buClr>
              <a:buSzPct val="100000"/>
              <a:buNone/>
            </a:pPr>
            <a:r>
              <a:rPr lang="en-US"/>
              <a:t># function invocation </a:t>
            </a:r>
            <a:endParaRPr/>
          </a:p>
          <a:p>
            <a:pPr indent="0" lvl="0" marL="0" rtl="0" algn="l">
              <a:lnSpc>
                <a:spcPct val="90000"/>
              </a:lnSpc>
              <a:spcBef>
                <a:spcPts val="1000"/>
              </a:spcBef>
              <a:spcAft>
                <a:spcPts val="0"/>
              </a:spcAft>
              <a:buClr>
                <a:schemeClr val="dk1"/>
              </a:buClr>
              <a:buSzPct val="100000"/>
              <a:buNone/>
            </a:pPr>
            <a:r>
              <a:rPr lang="en-US"/>
              <a:t>print_student_marks(‘xyz’, 90,80,70) </a:t>
            </a:r>
            <a:endParaRPr/>
          </a:p>
          <a:p>
            <a:pPr indent="0" lvl="0" marL="0" rtl="0" algn="l">
              <a:lnSpc>
                <a:spcPct val="90000"/>
              </a:lnSpc>
              <a:spcBef>
                <a:spcPts val="1000"/>
              </a:spcBef>
              <a:spcAft>
                <a:spcPts val="0"/>
              </a:spcAft>
              <a:buClr>
                <a:schemeClr val="dk1"/>
              </a:buClr>
              <a:buSzPct val="100000"/>
              <a:buNone/>
            </a:pPr>
            <a:r>
              <a:rPr lang="en-US"/>
              <a:t>print_student_marks(‘abc’, 90, 88) </a:t>
            </a:r>
            <a:endParaRPr>
              <a:latin typeface="Calibri"/>
              <a:ea typeface="Calibri"/>
              <a:cs typeface="Calibri"/>
              <a:sym typeface="Calibri"/>
            </a:endParaRPr>
          </a:p>
        </p:txBody>
      </p:sp>
      <p:sp>
        <p:nvSpPr>
          <p:cNvPr id="604" name="Google Shape;604;p37"/>
          <p:cNvSpPr txBox="1"/>
          <p:nvPr>
            <p:ph type="title"/>
          </p:nvPr>
        </p:nvSpPr>
        <p:spPr>
          <a:xfrm>
            <a:off x="0" y="1"/>
            <a:ext cx="3709851" cy="4833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Variable</a:t>
            </a:r>
            <a:r>
              <a:rPr b="1" lang="en-US" sz="3200"/>
              <a:t>  </a:t>
            </a:r>
            <a:r>
              <a:rPr b="1" lang="en-US" sz="3600">
                <a:solidFill>
                  <a:schemeClr val="accent4"/>
                </a:solidFill>
              </a:rPr>
              <a:t>Arguments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2bf5160f739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611" name="Google Shape;611;g2bf5160f739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612" name="Google Shape;612;g2bf5160f739_0_0"/>
          <p:cNvPicPr preferRelativeResize="0"/>
          <p:nvPr/>
        </p:nvPicPr>
        <p:blipFill rotWithShape="1">
          <a:blip r:embed="rId3">
            <a:alphaModFix/>
          </a:blip>
          <a:srcRect b="24160" l="4566" r="35585" t="44173"/>
          <a:stretch/>
        </p:blipFill>
        <p:spPr>
          <a:xfrm>
            <a:off x="556475" y="558975"/>
            <a:ext cx="10797325" cy="404089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8"/>
          <p:cNvSpPr txBox="1"/>
          <p:nvPr>
            <p:ph idx="1" type="body"/>
          </p:nvPr>
        </p:nvSpPr>
        <p:spPr>
          <a:xfrm>
            <a:off x="533400" y="694649"/>
            <a:ext cx="11109960" cy="5547889"/>
          </a:xfrm>
          <a:prstGeom prst="rect">
            <a:avLst/>
          </a:prstGeom>
          <a:noFill/>
          <a:ln>
            <a:noFill/>
          </a:ln>
        </p:spPr>
        <p:txBody>
          <a:bodyPr anchorCtr="0" anchor="t" bIns="45700" lIns="91425" spcFirstLastPara="1" rIns="91425" wrap="square" tIns="45700">
            <a:normAutofit fontScale="85000" lnSpcReduction="10000"/>
          </a:bodyPr>
          <a:lstStyle/>
          <a:p>
            <a:pPr indent="-61277" lvl="0" marL="228600" rtl="0" algn="l">
              <a:lnSpc>
                <a:spcPct val="90000"/>
              </a:lnSpc>
              <a:spcBef>
                <a:spcPts val="0"/>
              </a:spcBef>
              <a:spcAft>
                <a:spcPts val="0"/>
              </a:spcAft>
              <a:buClr>
                <a:schemeClr val="dk1"/>
              </a:buClr>
              <a:buSzPct val="100000"/>
              <a:buFont typeface="Noto Sans Symbols"/>
              <a:buNone/>
            </a:pPr>
            <a:r>
              <a:t/>
            </a:r>
            <a:endParaRPr sz="31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sz="3100">
                <a:latin typeface="Calibri"/>
                <a:ea typeface="Calibri"/>
                <a:cs typeface="Calibri"/>
                <a:sym typeface="Calibri"/>
              </a:rPr>
              <a:t>You can use the </a:t>
            </a:r>
            <a:r>
              <a:rPr i="1" lang="en-US" sz="3100">
                <a:latin typeface="Calibri"/>
                <a:ea typeface="Calibri"/>
                <a:cs typeface="Calibri"/>
                <a:sym typeface="Calibri"/>
              </a:rPr>
              <a:t>lambda </a:t>
            </a:r>
            <a:r>
              <a:rPr lang="en-US" sz="3100">
                <a:latin typeface="Calibri"/>
                <a:ea typeface="Calibri"/>
                <a:cs typeface="Calibri"/>
                <a:sym typeface="Calibri"/>
              </a:rPr>
              <a:t>keyword to create small anonymous functions. These functions are called anonymous because they are not declared in the standard manner by using the </a:t>
            </a:r>
            <a:r>
              <a:rPr i="1" lang="en-US" sz="3100">
                <a:latin typeface="Calibri"/>
                <a:ea typeface="Calibri"/>
                <a:cs typeface="Calibri"/>
                <a:sym typeface="Calibri"/>
              </a:rPr>
              <a:t>def </a:t>
            </a:r>
            <a:r>
              <a:rPr lang="en-US" sz="3100">
                <a:latin typeface="Calibri"/>
                <a:ea typeface="Calibri"/>
                <a:cs typeface="Calibri"/>
                <a:sym typeface="Calibri"/>
              </a:rPr>
              <a:t>keyword.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100">
                <a:latin typeface="Calibri"/>
                <a:ea typeface="Calibri"/>
                <a:cs typeface="Calibri"/>
                <a:sym typeface="Calibri"/>
              </a:rPr>
              <a:t>Lambda forms can take any number of arguments but return just one value in the form of an expression. They cannot contain commands or multiple expressions.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100">
                <a:latin typeface="Calibri"/>
                <a:ea typeface="Calibri"/>
                <a:cs typeface="Calibri"/>
                <a:sym typeface="Calibri"/>
              </a:rPr>
              <a:t>An anonymous function cannot be a direct call to print because lambda requires an expression.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100">
                <a:latin typeface="Calibri"/>
                <a:ea typeface="Calibri"/>
                <a:cs typeface="Calibri"/>
                <a:sym typeface="Calibri"/>
              </a:rPr>
              <a:t>Lambda functions have their own local namespace and cannot access variables other than those in their parameter list and those in the global namespace.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3100">
                <a:latin typeface="Calibri"/>
                <a:ea typeface="Calibri"/>
                <a:cs typeface="Calibri"/>
                <a:sym typeface="Calibri"/>
              </a:rPr>
              <a:t>Although it appears that lambda's are a one-line version of a function, they are not equivalent to </a:t>
            </a:r>
            <a:r>
              <a:rPr i="1" lang="en-US" sz="3100">
                <a:latin typeface="Calibri"/>
                <a:ea typeface="Calibri"/>
                <a:cs typeface="Calibri"/>
                <a:sym typeface="Calibri"/>
              </a:rPr>
              <a:t>inline </a:t>
            </a:r>
            <a:r>
              <a:rPr lang="en-US" sz="3100">
                <a:latin typeface="Calibri"/>
                <a:ea typeface="Calibri"/>
                <a:cs typeface="Calibri"/>
                <a:sym typeface="Calibri"/>
              </a:rPr>
              <a:t>statements in C or C++, whose purpose is by passing function stack allocation during invocation for performance reasons. </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619" name="Google Shape;619;p38"/>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Anonymous  Functions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6"/>
          <p:cNvSpPr txBox="1"/>
          <p:nvPr>
            <p:ph idx="1" type="body"/>
          </p:nvPr>
        </p:nvSpPr>
        <p:spPr>
          <a:xfrm>
            <a:off x="197224" y="604221"/>
            <a:ext cx="11994776" cy="52040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u="sng">
                <a:latin typeface="Calibri"/>
                <a:ea typeface="Calibri"/>
                <a:cs typeface="Calibri"/>
                <a:sym typeface="Calibri"/>
              </a:rPr>
              <a:t>Try and Learn</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print("What's your name?“) </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name = input("&gt; ") </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print("What year were you born?“) </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birthyear = int(input("&gt; ")) </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print("Hi %s! You are %d years old!“</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 % (name, 2015 - birthyear)) </a:t>
            </a:r>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Raw_input</a:t>
            </a:r>
            <a:endParaRPr b="1" sz="2400" u="sng">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Older version of the input function.</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p:txBody>
      </p:sp>
      <p:sp>
        <p:nvSpPr>
          <p:cNvPr id="225" name="Google Shape;225;p6"/>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
        <p:nvSpPr>
          <p:cNvPr id="226" name="Google Shape;226;p6"/>
          <p:cNvSpPr txBox="1"/>
          <p:nvPr>
            <p:ph type="title"/>
          </p:nvPr>
        </p:nvSpPr>
        <p:spPr>
          <a:xfrm>
            <a:off x="0" y="0"/>
            <a:ext cx="9522823" cy="50945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INPUT</a:t>
            </a:r>
            <a:r>
              <a:rPr b="1" lang="en-US" sz="3600"/>
              <a:t> </a:t>
            </a:r>
            <a:r>
              <a:rPr b="1" lang="en-US" sz="3600">
                <a:solidFill>
                  <a:schemeClr val="accent4"/>
                </a:solidFill>
              </a:rPr>
              <a:t>TECHNIQUES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9"/>
          <p:cNvSpPr txBox="1"/>
          <p:nvPr>
            <p:ph idx="1" type="body"/>
          </p:nvPr>
        </p:nvSpPr>
        <p:spPr>
          <a:xfrm>
            <a:off x="450574" y="444137"/>
            <a:ext cx="10106813" cy="6413863"/>
          </a:xfrm>
          <a:prstGeom prst="rect">
            <a:avLst/>
          </a:prstGeom>
          <a:noFill/>
          <a:ln>
            <a:noFill/>
          </a:ln>
        </p:spPr>
        <p:txBody>
          <a:bodyPr anchorCtr="0" anchor="t" bIns="45700" lIns="91425" spcFirstLastPara="1" rIns="91425" wrap="square" tIns="45700">
            <a:normAutofit fontScale="32500" lnSpcReduction="10000"/>
          </a:bodyPr>
          <a:lstStyle/>
          <a:p>
            <a:pPr indent="0" lvl="0" marL="0" rtl="0" algn="l">
              <a:lnSpc>
                <a:spcPct val="90000"/>
              </a:lnSpc>
              <a:spcBef>
                <a:spcPts val="0"/>
              </a:spcBef>
              <a:spcAft>
                <a:spcPts val="0"/>
              </a:spcAft>
              <a:buClr>
                <a:schemeClr val="dk1"/>
              </a:buClr>
              <a:buSzPct val="100000"/>
              <a:buNone/>
            </a:pPr>
            <a:r>
              <a:rPr b="1" lang="en-US" sz="3400" u="sng">
                <a:latin typeface="Calibri"/>
                <a:ea typeface="Calibri"/>
                <a:cs typeface="Calibri"/>
                <a:sym typeface="Calibri"/>
              </a:rPr>
              <a:t>Syntax: </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lambda [arg1 [,arg2,.....argn]]:expression </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Example: </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 Function definition is here </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sum = lambda arg1, arg2: arg1 + arg2 </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 Now you can call sum as a function </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print("Value of total : ", sum( 10, 20 )) </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print("Value of total : ", sum( 20, 20 )) </a:t>
            </a:r>
            <a:endParaRPr/>
          </a:p>
          <a:p>
            <a:pPr indent="0" lvl="0" marL="0" rtl="0" algn="l">
              <a:lnSpc>
                <a:spcPct val="90000"/>
              </a:lnSpc>
              <a:spcBef>
                <a:spcPts val="1000"/>
              </a:spcBef>
              <a:spcAft>
                <a:spcPts val="0"/>
              </a:spcAft>
              <a:buClr>
                <a:srgbClr val="000000"/>
              </a:buClr>
              <a:buSzPct val="100000"/>
              <a:buNone/>
            </a:pPr>
            <a:r>
              <a:rPr b="0" i="0" lang="en-US" sz="3400">
                <a:solidFill>
                  <a:srgbClr val="000000"/>
                </a:solidFill>
                <a:latin typeface="Consolas"/>
                <a:ea typeface="Consolas"/>
                <a:cs typeface="Consolas"/>
                <a:sym typeface="Consolas"/>
              </a:rPr>
              <a:t>1)x = </a:t>
            </a:r>
            <a:r>
              <a:rPr b="0" i="0" lang="en-US" sz="3400">
                <a:solidFill>
                  <a:srgbClr val="0000CD"/>
                </a:solidFill>
                <a:latin typeface="Consolas"/>
                <a:ea typeface="Consolas"/>
                <a:cs typeface="Consolas"/>
                <a:sym typeface="Consolas"/>
              </a:rPr>
              <a:t>lambda</a:t>
            </a:r>
            <a:r>
              <a:rPr b="0" i="0" lang="en-US" sz="3400">
                <a:solidFill>
                  <a:srgbClr val="000000"/>
                </a:solidFill>
                <a:latin typeface="Consolas"/>
                <a:ea typeface="Consolas"/>
                <a:cs typeface="Consolas"/>
                <a:sym typeface="Consolas"/>
              </a:rPr>
              <a:t> a : a + </a:t>
            </a:r>
            <a:r>
              <a:rPr b="0" i="0" lang="en-US" sz="3400">
                <a:solidFill>
                  <a:srgbClr val="FF0000"/>
                </a:solidFill>
                <a:latin typeface="Consolas"/>
                <a:ea typeface="Consolas"/>
                <a:cs typeface="Consolas"/>
                <a:sym typeface="Consolas"/>
              </a:rPr>
              <a:t>10</a:t>
            </a:r>
            <a:br>
              <a:rPr lang="en-US" sz="3400"/>
            </a:br>
            <a:r>
              <a:rPr b="0" i="0" lang="en-US" sz="3400">
                <a:solidFill>
                  <a:srgbClr val="0000CD"/>
                </a:solidFill>
                <a:latin typeface="Consolas"/>
                <a:ea typeface="Consolas"/>
                <a:cs typeface="Consolas"/>
                <a:sym typeface="Consolas"/>
              </a:rPr>
              <a:t>print</a:t>
            </a:r>
            <a:r>
              <a:rPr b="0" i="0" lang="en-US" sz="3400">
                <a:solidFill>
                  <a:srgbClr val="000000"/>
                </a:solidFill>
                <a:latin typeface="Consolas"/>
                <a:ea typeface="Consolas"/>
                <a:cs typeface="Consolas"/>
                <a:sym typeface="Consolas"/>
              </a:rPr>
              <a:t>(x(</a:t>
            </a:r>
            <a:r>
              <a:rPr b="0" i="0" lang="en-US" sz="3400">
                <a:solidFill>
                  <a:srgbClr val="FF0000"/>
                </a:solidFill>
                <a:latin typeface="Consolas"/>
                <a:ea typeface="Consolas"/>
                <a:cs typeface="Consolas"/>
                <a:sym typeface="Consolas"/>
              </a:rPr>
              <a:t>5</a:t>
            </a:r>
            <a:r>
              <a:rPr b="0" i="0" lang="en-US" sz="34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rgbClr val="000000"/>
              </a:buClr>
              <a:buSzPct val="100000"/>
              <a:buNone/>
            </a:pPr>
            <a:r>
              <a:rPr lang="en-US" sz="3400">
                <a:solidFill>
                  <a:srgbClr val="000000"/>
                </a:solidFill>
                <a:latin typeface="Consolas"/>
                <a:ea typeface="Consolas"/>
                <a:cs typeface="Consolas"/>
                <a:sym typeface="Consolas"/>
              </a:rPr>
              <a:t>2)</a:t>
            </a:r>
            <a:r>
              <a:rPr b="0" i="0" lang="en-US" sz="3400">
                <a:solidFill>
                  <a:srgbClr val="000000"/>
                </a:solidFill>
                <a:latin typeface="Consolas"/>
                <a:ea typeface="Consolas"/>
                <a:cs typeface="Consolas"/>
                <a:sym typeface="Consolas"/>
              </a:rPr>
              <a:t> x = </a:t>
            </a:r>
            <a:r>
              <a:rPr b="0" i="0" lang="en-US" sz="3400">
                <a:solidFill>
                  <a:srgbClr val="0000CD"/>
                </a:solidFill>
                <a:latin typeface="Consolas"/>
                <a:ea typeface="Consolas"/>
                <a:cs typeface="Consolas"/>
                <a:sym typeface="Consolas"/>
              </a:rPr>
              <a:t>lambda</a:t>
            </a:r>
            <a:r>
              <a:rPr b="0" i="0" lang="en-US" sz="3400">
                <a:solidFill>
                  <a:srgbClr val="000000"/>
                </a:solidFill>
                <a:latin typeface="Consolas"/>
                <a:ea typeface="Consolas"/>
                <a:cs typeface="Consolas"/>
                <a:sym typeface="Consolas"/>
              </a:rPr>
              <a:t> a, b : a * b</a:t>
            </a:r>
            <a:br>
              <a:rPr lang="en-US" sz="3400"/>
            </a:br>
            <a:r>
              <a:rPr b="0" i="0" lang="en-US" sz="3400">
                <a:solidFill>
                  <a:srgbClr val="0000CD"/>
                </a:solidFill>
                <a:latin typeface="Consolas"/>
                <a:ea typeface="Consolas"/>
                <a:cs typeface="Consolas"/>
                <a:sym typeface="Consolas"/>
              </a:rPr>
              <a:t>print</a:t>
            </a:r>
            <a:r>
              <a:rPr b="0" i="0" lang="en-US" sz="3400">
                <a:solidFill>
                  <a:srgbClr val="000000"/>
                </a:solidFill>
                <a:latin typeface="Consolas"/>
                <a:ea typeface="Consolas"/>
                <a:cs typeface="Consolas"/>
                <a:sym typeface="Consolas"/>
              </a:rPr>
              <a:t>(x(</a:t>
            </a:r>
            <a:r>
              <a:rPr b="0" i="0" lang="en-US" sz="3400">
                <a:solidFill>
                  <a:srgbClr val="FF0000"/>
                </a:solidFill>
                <a:latin typeface="Consolas"/>
                <a:ea typeface="Consolas"/>
                <a:cs typeface="Consolas"/>
                <a:sym typeface="Consolas"/>
              </a:rPr>
              <a:t>5</a:t>
            </a:r>
            <a:r>
              <a:rPr b="0" i="0" lang="en-US" sz="3400">
                <a:solidFill>
                  <a:srgbClr val="000000"/>
                </a:solidFill>
                <a:latin typeface="Consolas"/>
                <a:ea typeface="Consolas"/>
                <a:cs typeface="Consolas"/>
                <a:sym typeface="Consolas"/>
              </a:rPr>
              <a:t>, </a:t>
            </a:r>
            <a:r>
              <a:rPr b="0" i="0" lang="en-US" sz="3400">
                <a:solidFill>
                  <a:srgbClr val="FF0000"/>
                </a:solidFill>
                <a:latin typeface="Consolas"/>
                <a:ea typeface="Consolas"/>
                <a:cs typeface="Consolas"/>
                <a:sym typeface="Consolas"/>
              </a:rPr>
              <a:t>6</a:t>
            </a:r>
            <a:r>
              <a:rPr b="0" i="0" lang="en-US" sz="3400">
                <a:solidFill>
                  <a:srgbClr val="000000"/>
                </a:solidFill>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3)</a:t>
            </a:r>
            <a:r>
              <a:rPr b="0" i="0" lang="en-US" sz="3400">
                <a:solidFill>
                  <a:srgbClr val="000000"/>
                </a:solidFill>
                <a:latin typeface="Verdana"/>
                <a:ea typeface="Verdana"/>
                <a:cs typeface="Verdana"/>
                <a:sym typeface="Verdana"/>
              </a:rPr>
              <a:t> Use that function definition to make a function that always doubles the number you send in:</a:t>
            </a:r>
            <a:endParaRPr sz="34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def myfunc(n):</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  return lambda a : a * n</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mydoubler = myfunc(2)</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print(mydoubler(11))</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4)</a:t>
            </a:r>
            <a:r>
              <a:rPr b="0" i="0" lang="en-US" sz="3400">
                <a:solidFill>
                  <a:srgbClr val="000000"/>
                </a:solidFill>
                <a:latin typeface="Verdana"/>
                <a:ea typeface="Verdana"/>
                <a:cs typeface="Verdana"/>
                <a:sym typeface="Verdana"/>
              </a:rPr>
              <a:t> Or, use the same function definition to make both functions, in the same program:</a:t>
            </a:r>
            <a:endParaRPr sz="34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def myfunc(n):</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  return lambda a : a * n</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mydoubler = myfunc(2)</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mytripler = myfunc(3)</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print(mydoubler(11)) </a:t>
            </a:r>
            <a:endParaRPr/>
          </a:p>
          <a:p>
            <a:pPr indent="0" lvl="0" marL="0" rtl="0" algn="l">
              <a:lnSpc>
                <a:spcPct val="90000"/>
              </a:lnSpc>
              <a:spcBef>
                <a:spcPts val="1000"/>
              </a:spcBef>
              <a:spcAft>
                <a:spcPts val="0"/>
              </a:spcAft>
              <a:buClr>
                <a:schemeClr val="dk1"/>
              </a:buClr>
              <a:buSzPct val="100000"/>
              <a:buNone/>
            </a:pPr>
            <a:r>
              <a:rPr lang="en-US" sz="3400">
                <a:latin typeface="Calibri"/>
                <a:ea typeface="Calibri"/>
                <a:cs typeface="Calibri"/>
                <a:sym typeface="Calibri"/>
              </a:rPr>
              <a:t>print(mytripler(11))</a:t>
            </a:r>
            <a:endParaRPr/>
          </a:p>
          <a:p>
            <a:pPr indent="-157480" lvl="0" marL="228600" rtl="0" algn="l">
              <a:lnSpc>
                <a:spcPct val="90000"/>
              </a:lnSpc>
              <a:spcBef>
                <a:spcPts val="1000"/>
              </a:spcBef>
              <a:spcAft>
                <a:spcPts val="0"/>
              </a:spcAft>
              <a:buClr>
                <a:schemeClr val="dk1"/>
              </a:buClr>
              <a:buSzPct val="100000"/>
              <a:buNone/>
            </a:pPr>
            <a:r>
              <a:t/>
            </a:r>
            <a:endParaRPr/>
          </a:p>
        </p:txBody>
      </p:sp>
      <p:sp>
        <p:nvSpPr>
          <p:cNvPr id="626" name="Google Shape;626;p39"/>
          <p:cNvSpPr txBox="1"/>
          <p:nvPr>
            <p:ph type="title"/>
          </p:nvPr>
        </p:nvSpPr>
        <p:spPr>
          <a:xfrm>
            <a:off x="0" y="0"/>
            <a:ext cx="4467497" cy="4441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Anonymous  Functions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0"/>
          <p:cNvSpPr txBox="1"/>
          <p:nvPr>
            <p:ph idx="1" type="body"/>
          </p:nvPr>
        </p:nvSpPr>
        <p:spPr>
          <a:xfrm>
            <a:off x="837314" y="694649"/>
            <a:ext cx="9720073" cy="55478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u="sng">
                <a:latin typeface="Calibri"/>
                <a:ea typeface="Calibri"/>
                <a:cs typeface="Calibri"/>
                <a:sym typeface="Calibri"/>
              </a:rPr>
              <a:t>Syntax:</a:t>
            </a:r>
            <a:endParaRPr/>
          </a:p>
          <a:p>
            <a:pPr indent="-228600" lvl="0" marL="228600" rtl="0" algn="l">
              <a:lnSpc>
                <a:spcPct val="90000"/>
              </a:lnSpc>
              <a:spcBef>
                <a:spcPts val="1000"/>
              </a:spcBef>
              <a:spcAft>
                <a:spcPts val="0"/>
              </a:spcAft>
              <a:buClr>
                <a:schemeClr val="dk1"/>
              </a:buClr>
              <a:buSzPts val="3600"/>
              <a:buFont typeface="Noto Sans Symbols"/>
              <a:buChar char="▪"/>
            </a:pPr>
            <a:r>
              <a:rPr lang="en-US" sz="3600">
                <a:latin typeface="Calibri"/>
                <a:ea typeface="Calibri"/>
                <a:cs typeface="Calibri"/>
                <a:sym typeface="Calibri"/>
              </a:rPr>
              <a:t>The statement return [expression] exits a function, optionally passing back an expression to the caller. A return statement with no arguments is the same as return None.</a:t>
            </a:r>
            <a:r>
              <a:rPr b="1" lang="en-US" sz="3600">
                <a:latin typeface="Calibri"/>
                <a:ea typeface="Calibri"/>
                <a:cs typeface="Calibri"/>
                <a:sym typeface="Calibri"/>
              </a:rPr>
              <a:t> </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Calibri"/>
                <a:ea typeface="Calibri"/>
                <a:cs typeface="Calibri"/>
                <a:sym typeface="Calibri"/>
              </a:rPr>
              <a:t>Try and learn :-</a:t>
            </a:r>
            <a:endParaRPr/>
          </a:p>
          <a:p>
            <a:pPr indent="-342900" lvl="1" marL="742950" rtl="0" algn="l">
              <a:lnSpc>
                <a:spcPct val="90000"/>
              </a:lnSpc>
              <a:spcBef>
                <a:spcPts val="500"/>
              </a:spcBef>
              <a:spcAft>
                <a:spcPts val="0"/>
              </a:spcAft>
              <a:buClr>
                <a:schemeClr val="dk1"/>
              </a:buClr>
              <a:buSzPts val="3200"/>
              <a:buChar char="•"/>
            </a:pPr>
            <a:r>
              <a:rPr lang="en-US" sz="3200">
                <a:latin typeface="Calibri"/>
                <a:ea typeface="Calibri"/>
                <a:cs typeface="Calibri"/>
                <a:sym typeface="Calibri"/>
              </a:rPr>
              <a:t>Write a function  which takes  the length and breath of a rectangle and returns the area.</a:t>
            </a:r>
            <a:endParaRPr sz="4000">
              <a:latin typeface="Calibri"/>
              <a:ea typeface="Calibri"/>
              <a:cs typeface="Calibri"/>
              <a:sym typeface="Calibri"/>
            </a:endParaRPr>
          </a:p>
          <a:p>
            <a:pPr indent="-76200" lvl="1" marL="685800" rtl="0" algn="l">
              <a:lnSpc>
                <a:spcPct val="90000"/>
              </a:lnSpc>
              <a:spcBef>
                <a:spcPts val="500"/>
              </a:spcBef>
              <a:spcAft>
                <a:spcPts val="0"/>
              </a:spcAft>
              <a:buClr>
                <a:schemeClr val="dk1"/>
              </a:buClr>
              <a:buSzPts val="2400"/>
              <a:buNone/>
            </a:pPr>
            <a:r>
              <a:t/>
            </a:r>
            <a:endParaRPr sz="2400"/>
          </a:p>
        </p:txBody>
      </p:sp>
      <p:sp>
        <p:nvSpPr>
          <p:cNvPr id="633" name="Google Shape;633;p40"/>
          <p:cNvSpPr txBox="1"/>
          <p:nvPr>
            <p:ph type="title"/>
          </p:nvPr>
        </p:nvSpPr>
        <p:spPr>
          <a:xfrm>
            <a:off x="18196" y="34833"/>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Return statement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1"/>
          <p:cNvSpPr txBox="1"/>
          <p:nvPr>
            <p:ph idx="1" type="body"/>
          </p:nvPr>
        </p:nvSpPr>
        <p:spPr>
          <a:xfrm>
            <a:off x="837314" y="694649"/>
            <a:ext cx="9720073" cy="55478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Font typeface="Noto Sans Symbols"/>
              <a:buChar char="▪"/>
            </a:pPr>
            <a:r>
              <a:rPr lang="en-US" sz="3200">
                <a:latin typeface="Calibri"/>
                <a:ea typeface="Calibri"/>
                <a:cs typeface="Calibri"/>
                <a:sym typeface="Calibri"/>
              </a:rPr>
              <a:t>All variables in a program may not be accessible at all locations in that program. This depends on where you have declared a variable.</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latin typeface="Calibri"/>
                <a:ea typeface="Calibri"/>
                <a:cs typeface="Calibri"/>
                <a:sym typeface="Calibri"/>
              </a:rPr>
              <a:t>The scope of a variable determines the portion of the program where you can access a particular identifier. There are two basic scopes of variables in Python −</a:t>
            </a:r>
            <a:endParaRPr/>
          </a:p>
          <a:p>
            <a:pPr indent="-228600" lvl="1" marL="685800" rtl="0" algn="l">
              <a:lnSpc>
                <a:spcPct val="90000"/>
              </a:lnSpc>
              <a:spcBef>
                <a:spcPts val="500"/>
              </a:spcBef>
              <a:spcAft>
                <a:spcPts val="0"/>
              </a:spcAft>
              <a:buClr>
                <a:schemeClr val="dk1"/>
              </a:buClr>
              <a:buSzPts val="2400"/>
              <a:buFont typeface="Noto Sans Symbols"/>
              <a:buChar char="✔"/>
            </a:pPr>
            <a:r>
              <a:rPr lang="en-US" sz="2400">
                <a:latin typeface="Calibri"/>
                <a:ea typeface="Calibri"/>
                <a:cs typeface="Calibri"/>
                <a:sym typeface="Calibri"/>
              </a:rPr>
              <a:t>Global variables : Variables defined outside all functions are global </a:t>
            </a:r>
            <a:endParaRPr/>
          </a:p>
          <a:p>
            <a:pPr indent="-228600" lvl="1" marL="685800" rtl="0" algn="l">
              <a:lnSpc>
                <a:spcPct val="90000"/>
              </a:lnSpc>
              <a:spcBef>
                <a:spcPts val="500"/>
              </a:spcBef>
              <a:spcAft>
                <a:spcPts val="0"/>
              </a:spcAft>
              <a:buClr>
                <a:schemeClr val="dk1"/>
              </a:buClr>
              <a:buSzPts val="2400"/>
              <a:buFont typeface="Noto Sans Symbols"/>
              <a:buChar char="✔"/>
            </a:pPr>
            <a:r>
              <a:rPr lang="en-US" sz="2400">
                <a:latin typeface="Calibri"/>
                <a:ea typeface="Calibri"/>
                <a:cs typeface="Calibri"/>
                <a:sym typeface="Calibri"/>
              </a:rPr>
              <a:t>Local variables : Variables defined in a function are local and cannot be accessed outside it</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latin typeface="Calibri"/>
                <a:ea typeface="Calibri"/>
                <a:cs typeface="Calibri"/>
                <a:sym typeface="Calibri"/>
              </a:rPr>
              <a:t>Therefore same names can be used for local and global variables. Local variable shadows global variable. </a:t>
            </a:r>
            <a:endParaRPr/>
          </a:p>
          <a:p>
            <a:pPr indent="-101600" lvl="1" marL="685800" rtl="0" algn="l">
              <a:lnSpc>
                <a:spcPct val="90000"/>
              </a:lnSpc>
              <a:spcBef>
                <a:spcPts val="500"/>
              </a:spcBef>
              <a:spcAft>
                <a:spcPts val="0"/>
              </a:spcAft>
              <a:buClr>
                <a:schemeClr val="dk1"/>
              </a:buClr>
              <a:buSzPts val="2000"/>
              <a:buFont typeface="Noto Sans Symbols"/>
              <a:buNone/>
            </a:pPr>
            <a:r>
              <a:t/>
            </a:r>
            <a:endParaRPr sz="2000">
              <a:latin typeface="Calibri"/>
              <a:ea typeface="Calibri"/>
              <a:cs typeface="Calibri"/>
              <a:sym typeface="Calibri"/>
            </a:endParaRPr>
          </a:p>
          <a:p>
            <a:pPr indent="0" lvl="1" marL="457200" rtl="0" algn="l">
              <a:lnSpc>
                <a:spcPct val="90000"/>
              </a:lnSpc>
              <a:spcBef>
                <a:spcPts val="500"/>
              </a:spcBef>
              <a:spcAft>
                <a:spcPts val="0"/>
              </a:spcAft>
              <a:buClr>
                <a:schemeClr val="dk1"/>
              </a:buClr>
              <a:buSzPts val="2400"/>
              <a:buNone/>
            </a:pPr>
            <a:r>
              <a:t/>
            </a:r>
            <a:endParaRPr/>
          </a:p>
        </p:txBody>
      </p:sp>
      <p:sp>
        <p:nvSpPr>
          <p:cNvPr id="640" name="Google Shape;640;p41"/>
          <p:cNvSpPr txBox="1"/>
          <p:nvPr>
            <p:ph type="title"/>
          </p:nvPr>
        </p:nvSpPr>
        <p:spPr>
          <a:xfrm>
            <a:off x="127054" y="13063"/>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Scope of variables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2"/>
          <p:cNvSpPr txBox="1"/>
          <p:nvPr>
            <p:ph idx="1" type="body"/>
          </p:nvPr>
        </p:nvSpPr>
        <p:spPr>
          <a:xfrm>
            <a:off x="837314" y="694649"/>
            <a:ext cx="9720073" cy="5547889"/>
          </a:xfrm>
          <a:prstGeom prst="rect">
            <a:avLst/>
          </a:prstGeom>
          <a:noFill/>
          <a:ln>
            <a:noFill/>
          </a:ln>
        </p:spPr>
        <p:txBody>
          <a:bodyPr anchorCtr="0" anchor="t" bIns="45700" lIns="91425" spcFirstLastPara="1" rIns="91425" wrap="square" tIns="45700">
            <a:normAutofit fontScale="55000" lnSpcReduction="20000"/>
          </a:bodyPr>
          <a:lstStyle/>
          <a:p>
            <a:pPr indent="0" lvl="1" marL="457200" rtl="0" algn="l">
              <a:lnSpc>
                <a:spcPct val="90000"/>
              </a:lnSpc>
              <a:spcBef>
                <a:spcPts val="0"/>
              </a:spcBef>
              <a:spcAft>
                <a:spcPts val="0"/>
              </a:spcAft>
              <a:buClr>
                <a:schemeClr val="dk1"/>
              </a:buClr>
              <a:buSzPct val="100000"/>
              <a:buNone/>
            </a:pPr>
            <a:r>
              <a:rPr b="1" lang="en-US" u="sng">
                <a:latin typeface="Calibri"/>
                <a:ea typeface="Calibri"/>
                <a:cs typeface="Calibri"/>
                <a:sym typeface="Calibri"/>
              </a:rPr>
              <a:t>Try and learn:</a:t>
            </a:r>
            <a:endParaRPr/>
          </a:p>
          <a:p>
            <a:pPr indent="0" lvl="2" marL="800100" rtl="0" algn="l">
              <a:lnSpc>
                <a:spcPct val="90000"/>
              </a:lnSpc>
              <a:spcBef>
                <a:spcPts val="500"/>
              </a:spcBef>
              <a:spcAft>
                <a:spcPts val="0"/>
              </a:spcAft>
              <a:buClr>
                <a:schemeClr val="dk1"/>
              </a:buClr>
              <a:buSzPct val="100000"/>
              <a:buNone/>
            </a:pPr>
            <a:r>
              <a:rPr lang="en-US" sz="2400"/>
              <a:t>a = 99 # Global variable </a:t>
            </a:r>
            <a:endParaRPr/>
          </a:p>
          <a:p>
            <a:pPr indent="0" lvl="2" marL="800100" rtl="0" algn="l">
              <a:lnSpc>
                <a:spcPct val="90000"/>
              </a:lnSpc>
              <a:spcBef>
                <a:spcPts val="500"/>
              </a:spcBef>
              <a:spcAft>
                <a:spcPts val="0"/>
              </a:spcAft>
              <a:buClr>
                <a:schemeClr val="dk1"/>
              </a:buClr>
              <a:buSzPct val="100000"/>
              <a:buNone/>
            </a:pPr>
            <a:r>
              <a:rPr lang="en-US" sz="2400"/>
              <a:t>def func(): </a:t>
            </a:r>
            <a:endParaRPr/>
          </a:p>
          <a:p>
            <a:pPr indent="0" lvl="2" marL="800100" rtl="0" algn="l">
              <a:lnSpc>
                <a:spcPct val="90000"/>
              </a:lnSpc>
              <a:spcBef>
                <a:spcPts val="500"/>
              </a:spcBef>
              <a:spcAft>
                <a:spcPts val="0"/>
              </a:spcAft>
              <a:buClr>
                <a:schemeClr val="dk1"/>
              </a:buClr>
              <a:buSzPct val="100000"/>
              <a:buNone/>
            </a:pPr>
            <a:r>
              <a:rPr lang="en-US" sz="2400"/>
              <a:t>	a= 88#Local variable</a:t>
            </a:r>
            <a:endParaRPr/>
          </a:p>
          <a:p>
            <a:pPr indent="0" lvl="2" marL="800100" rtl="0" algn="l">
              <a:lnSpc>
                <a:spcPct val="90000"/>
              </a:lnSpc>
              <a:spcBef>
                <a:spcPts val="500"/>
              </a:spcBef>
              <a:spcAft>
                <a:spcPts val="0"/>
              </a:spcAft>
              <a:buClr>
                <a:schemeClr val="dk1"/>
              </a:buClr>
              <a:buSzPct val="100000"/>
              <a:buNone/>
            </a:pPr>
            <a:r>
              <a:rPr lang="en-US" sz="2400"/>
              <a:t>	print(a) </a:t>
            </a:r>
            <a:endParaRPr/>
          </a:p>
          <a:p>
            <a:pPr indent="0" lvl="1" marL="400050" rtl="0" algn="l">
              <a:lnSpc>
                <a:spcPct val="90000"/>
              </a:lnSpc>
              <a:spcBef>
                <a:spcPts val="500"/>
              </a:spcBef>
              <a:spcAft>
                <a:spcPts val="0"/>
              </a:spcAft>
              <a:buClr>
                <a:schemeClr val="dk1"/>
              </a:buClr>
              <a:buSzPct val="100000"/>
              <a:buNone/>
            </a:pPr>
            <a:r>
              <a:rPr lang="en-US" sz="2800"/>
              <a:t>func() </a:t>
            </a:r>
            <a:endParaRPr/>
          </a:p>
          <a:p>
            <a:pPr indent="0" lvl="1" marL="400050" rtl="0" algn="l">
              <a:lnSpc>
                <a:spcPct val="90000"/>
              </a:lnSpc>
              <a:spcBef>
                <a:spcPts val="500"/>
              </a:spcBef>
              <a:spcAft>
                <a:spcPts val="0"/>
              </a:spcAft>
              <a:buClr>
                <a:schemeClr val="dk1"/>
              </a:buClr>
              <a:buSzPct val="100000"/>
              <a:buNone/>
            </a:pPr>
            <a:r>
              <a:rPr lang="en-US" sz="2800"/>
              <a:t>print(a) </a:t>
            </a:r>
            <a:endParaRPr sz="2800"/>
          </a:p>
          <a:p>
            <a:pPr indent="0" lvl="1" marL="400050" rtl="0" algn="l">
              <a:lnSpc>
                <a:spcPct val="90000"/>
              </a:lnSpc>
              <a:spcBef>
                <a:spcPts val="500"/>
              </a:spcBef>
              <a:spcAft>
                <a:spcPts val="0"/>
              </a:spcAft>
              <a:buClr>
                <a:schemeClr val="dk1"/>
              </a:buClr>
              <a:buSzPct val="100000"/>
              <a:buNone/>
            </a:pPr>
            <a:r>
              <a:t/>
            </a:r>
            <a:endParaRPr sz="2800"/>
          </a:p>
          <a:p>
            <a:pPr indent="0" lvl="0" marL="0" rtl="0" algn="l">
              <a:spcBef>
                <a:spcPts val="500"/>
              </a:spcBef>
              <a:spcAft>
                <a:spcPts val="0"/>
              </a:spcAft>
              <a:buClr>
                <a:schemeClr val="dk1"/>
              </a:buClr>
              <a:buSzPct val="39285"/>
              <a:buFont typeface="Arial"/>
              <a:buNone/>
            </a:pPr>
            <a:r>
              <a:rPr lang="en-US" sz="2800"/>
              <a:t>a=99</a:t>
            </a:r>
            <a:endParaRPr sz="2800"/>
          </a:p>
          <a:p>
            <a:pPr indent="0" lvl="0" marL="0" rtl="0" algn="l">
              <a:spcBef>
                <a:spcPts val="500"/>
              </a:spcBef>
              <a:spcAft>
                <a:spcPts val="0"/>
              </a:spcAft>
              <a:buClr>
                <a:schemeClr val="dk1"/>
              </a:buClr>
              <a:buSzPct val="39285"/>
              <a:buFont typeface="Arial"/>
              <a:buNone/>
            </a:pPr>
            <a:r>
              <a:rPr lang="en-US" sz="2800"/>
              <a:t>def fun():</a:t>
            </a:r>
            <a:endParaRPr sz="2800"/>
          </a:p>
          <a:p>
            <a:pPr indent="0" lvl="0" marL="0" rtl="0" algn="l">
              <a:spcBef>
                <a:spcPts val="500"/>
              </a:spcBef>
              <a:spcAft>
                <a:spcPts val="0"/>
              </a:spcAft>
              <a:buClr>
                <a:schemeClr val="dk1"/>
              </a:buClr>
              <a:buSzPct val="39285"/>
              <a:buFont typeface="Arial"/>
              <a:buNone/>
            </a:pPr>
            <a:r>
              <a:rPr lang="en-US" sz="2800"/>
              <a:t>    global a</a:t>
            </a:r>
            <a:endParaRPr sz="2800"/>
          </a:p>
          <a:p>
            <a:pPr indent="0" lvl="0" marL="0" rtl="0" algn="l">
              <a:spcBef>
                <a:spcPts val="500"/>
              </a:spcBef>
              <a:spcAft>
                <a:spcPts val="0"/>
              </a:spcAft>
              <a:buClr>
                <a:schemeClr val="dk1"/>
              </a:buClr>
              <a:buSzPct val="39285"/>
              <a:buFont typeface="Arial"/>
              <a:buNone/>
            </a:pPr>
            <a:r>
              <a:rPr lang="en-US" sz="2800"/>
              <a:t>    a=88</a:t>
            </a:r>
            <a:endParaRPr sz="2800"/>
          </a:p>
          <a:p>
            <a:pPr indent="0" lvl="0" marL="0" rtl="0" algn="l">
              <a:spcBef>
                <a:spcPts val="500"/>
              </a:spcBef>
              <a:spcAft>
                <a:spcPts val="0"/>
              </a:spcAft>
              <a:buClr>
                <a:schemeClr val="dk1"/>
              </a:buClr>
              <a:buSzPct val="39285"/>
              <a:buFont typeface="Arial"/>
              <a:buNone/>
            </a:pPr>
            <a:r>
              <a:rPr lang="en-US" sz="2800"/>
              <a:t>    print(a)#88</a:t>
            </a:r>
            <a:endParaRPr sz="2800"/>
          </a:p>
          <a:p>
            <a:pPr indent="0" lvl="0" marL="0" rtl="0" algn="l">
              <a:spcBef>
                <a:spcPts val="500"/>
              </a:spcBef>
              <a:spcAft>
                <a:spcPts val="0"/>
              </a:spcAft>
              <a:buClr>
                <a:schemeClr val="dk1"/>
              </a:buClr>
              <a:buSzPct val="39285"/>
              <a:buFont typeface="Arial"/>
              <a:buNone/>
            </a:pPr>
            <a:r>
              <a:rPr lang="en-US" sz="2800"/>
              <a:t>    </a:t>
            </a:r>
            <a:endParaRPr sz="2800"/>
          </a:p>
          <a:p>
            <a:pPr indent="0" lvl="0" marL="0" rtl="0" algn="l">
              <a:spcBef>
                <a:spcPts val="500"/>
              </a:spcBef>
              <a:spcAft>
                <a:spcPts val="0"/>
              </a:spcAft>
              <a:buClr>
                <a:schemeClr val="dk1"/>
              </a:buClr>
              <a:buSzPct val="39285"/>
              <a:buFont typeface="Arial"/>
              <a:buNone/>
            </a:pPr>
            <a:r>
              <a:rPr lang="en-US" sz="2800"/>
              <a:t>fun()</a:t>
            </a:r>
            <a:endParaRPr sz="2800"/>
          </a:p>
          <a:p>
            <a:pPr indent="0" lvl="0" marL="0" rtl="0" algn="l">
              <a:spcBef>
                <a:spcPts val="500"/>
              </a:spcBef>
              <a:spcAft>
                <a:spcPts val="0"/>
              </a:spcAft>
              <a:buClr>
                <a:schemeClr val="dk1"/>
              </a:buClr>
              <a:buSzPct val="39285"/>
              <a:buFont typeface="Arial"/>
              <a:buNone/>
            </a:pPr>
            <a:r>
              <a:rPr lang="en-US" sz="2800"/>
              <a:t>print(a)#99</a:t>
            </a:r>
            <a:endParaRPr sz="2800"/>
          </a:p>
          <a:p>
            <a:pPr indent="0" lvl="1" marL="0" rtl="0" algn="l">
              <a:lnSpc>
                <a:spcPct val="90000"/>
              </a:lnSpc>
              <a:spcBef>
                <a:spcPts val="500"/>
              </a:spcBef>
              <a:spcAft>
                <a:spcPts val="0"/>
              </a:spcAft>
              <a:buClr>
                <a:schemeClr val="dk1"/>
              </a:buClr>
              <a:buSzPct val="100000"/>
              <a:buNone/>
            </a:pPr>
            <a:r>
              <a:t/>
            </a:r>
            <a:endParaRPr sz="2800"/>
          </a:p>
          <a:p>
            <a:pPr indent="0" lvl="0" marL="57150" rtl="0" algn="l">
              <a:lnSpc>
                <a:spcPct val="90000"/>
              </a:lnSpc>
              <a:spcBef>
                <a:spcPts val="1000"/>
              </a:spcBef>
              <a:spcAft>
                <a:spcPts val="0"/>
              </a:spcAft>
              <a:buClr>
                <a:schemeClr val="dk1"/>
              </a:buClr>
              <a:buSzPct val="100000"/>
              <a:buNone/>
            </a:pPr>
            <a:r>
              <a:rPr b="1" lang="en-US" sz="2400" u="sng">
                <a:latin typeface="Calibri"/>
                <a:ea typeface="Calibri"/>
                <a:cs typeface="Calibri"/>
                <a:sym typeface="Calibri"/>
              </a:rPr>
              <a:t>Invoking a global variable inside a function:</a:t>
            </a:r>
            <a:endParaRPr/>
          </a:p>
          <a:p>
            <a:pPr indent="-160020" lvl="0" marL="228600" rtl="0" algn="l">
              <a:lnSpc>
                <a:spcPct val="90000"/>
              </a:lnSpc>
              <a:spcBef>
                <a:spcPts val="1000"/>
              </a:spcBef>
              <a:spcAft>
                <a:spcPts val="0"/>
              </a:spcAft>
              <a:buClr>
                <a:schemeClr val="dk1"/>
              </a:buClr>
              <a:buSzPct val="100000"/>
              <a:buFont typeface="Noto Sans Symbols"/>
              <a:buChar char="✔"/>
            </a:pPr>
            <a:r>
              <a:rPr lang="en-US" sz="2400">
                <a:latin typeface="Calibri"/>
                <a:ea typeface="Calibri"/>
                <a:cs typeface="Calibri"/>
                <a:sym typeface="Calibri"/>
              </a:rPr>
              <a:t>To access a global variable inside a function, use the statement global &lt;&lt;Variable Name&gt;&gt;. </a:t>
            </a:r>
            <a:endParaRPr/>
          </a:p>
          <a:p>
            <a:pPr indent="0" lvl="0" marL="0" rtl="0" algn="l">
              <a:lnSpc>
                <a:spcPct val="90000"/>
              </a:lnSpc>
              <a:spcBef>
                <a:spcPts val="1000"/>
              </a:spcBef>
              <a:spcAft>
                <a:spcPts val="0"/>
              </a:spcAft>
              <a:buClr>
                <a:schemeClr val="dk1"/>
              </a:buClr>
              <a:buSzPct val="100000"/>
              <a:buNone/>
            </a:pPr>
            <a:r>
              <a:rPr b="1" lang="en-US" sz="2400" u="sng">
                <a:latin typeface="Calibri"/>
                <a:ea typeface="Calibri"/>
                <a:cs typeface="Calibri"/>
                <a:sym typeface="Calibri"/>
              </a:rPr>
              <a:t>Try and learn:</a:t>
            </a:r>
            <a:endParaRPr/>
          </a:p>
          <a:p>
            <a:pPr indent="-160020" lvl="0" marL="228600" rtl="0" algn="l">
              <a:lnSpc>
                <a:spcPct val="90000"/>
              </a:lnSpc>
              <a:spcBef>
                <a:spcPts val="1000"/>
              </a:spcBef>
              <a:spcAft>
                <a:spcPts val="0"/>
              </a:spcAft>
              <a:buClr>
                <a:schemeClr val="dk1"/>
              </a:buClr>
              <a:buSzPct val="100000"/>
              <a:buFont typeface="Noto Sans Symbols"/>
              <a:buChar char="✔"/>
            </a:pPr>
            <a:r>
              <a:rPr lang="en-US" sz="2400">
                <a:latin typeface="Calibri"/>
                <a:ea typeface="Calibri"/>
                <a:cs typeface="Calibri"/>
                <a:sym typeface="Calibri"/>
              </a:rPr>
              <a:t>Try the above example again, only make sure that this time the value of “a” is same as the global a</a:t>
            </a:r>
            <a:endParaRPr>
              <a:latin typeface="Calibri"/>
              <a:ea typeface="Calibri"/>
              <a:cs typeface="Calibri"/>
              <a:sym typeface="Calibri"/>
            </a:endParaRPr>
          </a:p>
          <a:p>
            <a:pPr indent="0" lvl="0" marL="57150" rtl="0" algn="l">
              <a:lnSpc>
                <a:spcPct val="90000"/>
              </a:lnSpc>
              <a:spcBef>
                <a:spcPts val="1000"/>
              </a:spcBef>
              <a:spcAft>
                <a:spcPts val="0"/>
              </a:spcAft>
              <a:buClr>
                <a:schemeClr val="dk1"/>
              </a:buClr>
              <a:buSzPct val="100000"/>
              <a:buNone/>
            </a:pPr>
            <a:r>
              <a:t/>
            </a:r>
            <a:endParaRPr b="1" u="sng">
              <a:latin typeface="Calibri"/>
              <a:ea typeface="Calibri"/>
              <a:cs typeface="Calibri"/>
              <a:sym typeface="Calibri"/>
            </a:endParaRPr>
          </a:p>
          <a:p>
            <a:pPr indent="0" lvl="1" marL="457200" rtl="0" algn="l">
              <a:lnSpc>
                <a:spcPct val="90000"/>
              </a:lnSpc>
              <a:spcBef>
                <a:spcPts val="500"/>
              </a:spcBef>
              <a:spcAft>
                <a:spcPts val="0"/>
              </a:spcAft>
              <a:buClr>
                <a:schemeClr val="dk1"/>
              </a:buClr>
              <a:buSzPct val="100000"/>
              <a:buNone/>
            </a:pPr>
            <a:r>
              <a:t/>
            </a:r>
            <a:endParaRPr b="1" u="sng">
              <a:latin typeface="Calibri"/>
              <a:ea typeface="Calibri"/>
              <a:cs typeface="Calibri"/>
              <a:sym typeface="Calibri"/>
            </a:endParaRPr>
          </a:p>
        </p:txBody>
      </p:sp>
      <p:sp>
        <p:nvSpPr>
          <p:cNvPr id="647" name="Google Shape;647;p42"/>
          <p:cNvSpPr txBox="1"/>
          <p:nvPr>
            <p:ph type="title"/>
          </p:nvPr>
        </p:nvSpPr>
        <p:spPr>
          <a:xfrm>
            <a:off x="124877" y="91439"/>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Global variable Vs Local variable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3"/>
          <p:cNvSpPr txBox="1"/>
          <p:nvPr>
            <p:ph idx="1" type="body"/>
          </p:nvPr>
        </p:nvSpPr>
        <p:spPr>
          <a:xfrm>
            <a:off x="476366" y="766838"/>
            <a:ext cx="11470992" cy="554788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The map() function applies a given function to each item of an iterable (list, tuple etc.) and returns a list of the results.</a:t>
            </a:r>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syntax of map() function is:</a:t>
            </a:r>
            <a:endParaRPr/>
          </a:p>
          <a:p>
            <a:pPr indent="0" lvl="0" marL="0" rtl="0" algn="l">
              <a:lnSpc>
                <a:spcPct val="10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457200" rtl="0" algn="l">
              <a:lnSpc>
                <a:spcPct val="90000"/>
              </a:lnSpc>
              <a:spcBef>
                <a:spcPts val="500"/>
              </a:spcBef>
              <a:spcAft>
                <a:spcPts val="0"/>
              </a:spcAft>
              <a:buClr>
                <a:schemeClr val="dk1"/>
              </a:buClr>
              <a:buSzPts val="2400"/>
              <a:buNone/>
            </a:pPr>
            <a:r>
              <a:t/>
            </a:r>
            <a:endParaRPr b="1" u="sng">
              <a:latin typeface="Calibri"/>
              <a:ea typeface="Calibri"/>
              <a:cs typeface="Calibri"/>
              <a:sym typeface="Calibri"/>
            </a:endParaRPr>
          </a:p>
          <a:p>
            <a:pPr indent="0" lvl="1" marL="457200" rtl="0" algn="l">
              <a:lnSpc>
                <a:spcPct val="90000"/>
              </a:lnSpc>
              <a:spcBef>
                <a:spcPts val="500"/>
              </a:spcBef>
              <a:spcAft>
                <a:spcPts val="0"/>
              </a:spcAft>
              <a:buClr>
                <a:schemeClr val="dk1"/>
              </a:buClr>
              <a:buSzPts val="2400"/>
              <a:buNone/>
            </a:pPr>
            <a:r>
              <a:t/>
            </a:r>
            <a:endParaRPr b="1"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b="1" lang="en-US" u="sng">
                <a:latin typeface="Times New Roman"/>
                <a:ea typeface="Times New Roman"/>
                <a:cs typeface="Times New Roman"/>
                <a:sym typeface="Times New Roman"/>
              </a:rPr>
              <a:t>map() Parameters</a:t>
            </a:r>
            <a:endParaRPr/>
          </a:p>
          <a:p>
            <a:pPr indent="-228600" lvl="1" marL="685800" rtl="0" algn="l">
              <a:lnSpc>
                <a:spcPct val="90000"/>
              </a:lnSpc>
              <a:spcBef>
                <a:spcPts val="500"/>
              </a:spcBef>
              <a:spcAft>
                <a:spcPts val="0"/>
              </a:spcAft>
              <a:buClr>
                <a:schemeClr val="dk1"/>
              </a:buClr>
              <a:buSzPts val="2400"/>
              <a:buChar char="•"/>
            </a:pPr>
            <a:r>
              <a:rPr lang="en-US">
                <a:latin typeface="Calibri"/>
                <a:ea typeface="Calibri"/>
                <a:cs typeface="Calibri"/>
                <a:sym typeface="Calibri"/>
              </a:rPr>
              <a:t>function - map() passes each item of the iterable to this function.</a:t>
            </a:r>
            <a:endParaRPr/>
          </a:p>
          <a:p>
            <a:pPr indent="-228600" lvl="1" marL="685800" rtl="0" algn="l">
              <a:lnSpc>
                <a:spcPct val="90000"/>
              </a:lnSpc>
              <a:spcBef>
                <a:spcPts val="500"/>
              </a:spcBef>
              <a:spcAft>
                <a:spcPts val="0"/>
              </a:spcAft>
              <a:buClr>
                <a:schemeClr val="dk1"/>
              </a:buClr>
              <a:buSzPts val="2400"/>
              <a:buChar char="•"/>
            </a:pPr>
            <a:r>
              <a:rPr b="1" lang="en-US"/>
              <a:t>iterable</a:t>
            </a:r>
            <a:r>
              <a:rPr lang="en-US"/>
              <a:t> iterable which is to be mapped</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We can pass multiple iterable to the map() function.</a:t>
            </a:r>
            <a:endParaRPr/>
          </a:p>
          <a:p>
            <a:pPr indent="0" lvl="0" marL="0" rtl="0" algn="l">
              <a:lnSpc>
                <a:spcPct val="90000"/>
              </a:lnSpc>
              <a:spcBef>
                <a:spcPts val="1000"/>
              </a:spcBef>
              <a:spcAft>
                <a:spcPts val="0"/>
              </a:spcAft>
              <a:buClr>
                <a:schemeClr val="dk1"/>
              </a:buClr>
              <a:buSzPts val="2800"/>
              <a:buNone/>
            </a:pPr>
            <a:r>
              <a:rPr lang="en-US" u="sng">
                <a:latin typeface="Calibri"/>
                <a:ea typeface="Calibri"/>
                <a:cs typeface="Calibri"/>
                <a:sym typeface="Calibri"/>
              </a:rPr>
              <a:t>Return Value from map()</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The map() function applies a given to function to each item of an iterable and returns a list of the results.</a:t>
            </a:r>
            <a:endParaRPr/>
          </a:p>
          <a:p>
            <a:pPr indent="0" lvl="0" marL="0" rtl="0" algn="l">
              <a:lnSpc>
                <a:spcPct val="90000"/>
              </a:lnSpc>
              <a:spcBef>
                <a:spcPts val="1000"/>
              </a:spcBef>
              <a:spcAft>
                <a:spcPts val="0"/>
              </a:spcAft>
              <a:buClr>
                <a:schemeClr val="dk1"/>
              </a:buClr>
              <a:buSzPts val="2000"/>
              <a:buNone/>
            </a:pPr>
            <a:r>
              <a:rPr lang="en-US" sz="2000"/>
              <a:t>The returned value from map() (map object) then can be passed to functions like </a:t>
            </a:r>
            <a:r>
              <a:rPr lang="en-US" sz="2000" u="sng">
                <a:solidFill>
                  <a:schemeClr val="hlink"/>
                </a:solidFill>
                <a:hlinkClick r:id="rId3"/>
              </a:rPr>
              <a:t>list()</a:t>
            </a:r>
            <a:r>
              <a:rPr lang="en-US" sz="2000"/>
              <a:t> (to create a list), </a:t>
            </a:r>
            <a:r>
              <a:rPr lang="en-US" sz="2000" u="sng">
                <a:solidFill>
                  <a:schemeClr val="hlink"/>
                </a:solidFill>
                <a:hlinkClick r:id="rId4"/>
              </a:rPr>
              <a:t>set()</a:t>
            </a:r>
            <a:r>
              <a:rPr lang="en-US" sz="2000"/>
              <a:t> (to create a set) and so on.</a:t>
            </a:r>
            <a:endParaRPr sz="2000">
              <a:latin typeface="Calibri"/>
              <a:ea typeface="Calibri"/>
              <a:cs typeface="Calibri"/>
              <a:sym typeface="Calibri"/>
            </a:endParaRPr>
          </a:p>
          <a:p>
            <a:pPr indent="0" lvl="1" marL="457200" rtl="0" algn="l">
              <a:lnSpc>
                <a:spcPct val="90000"/>
              </a:lnSpc>
              <a:spcBef>
                <a:spcPts val="500"/>
              </a:spcBef>
              <a:spcAft>
                <a:spcPts val="0"/>
              </a:spcAft>
              <a:buClr>
                <a:schemeClr val="dk1"/>
              </a:buClr>
              <a:buSzPts val="2400"/>
              <a:buNone/>
            </a:pPr>
            <a:r>
              <a:t/>
            </a:r>
            <a:endParaRPr b="1" u="sng">
              <a:latin typeface="Calibri"/>
              <a:ea typeface="Calibri"/>
              <a:cs typeface="Calibri"/>
              <a:sym typeface="Calibri"/>
            </a:endParaRPr>
          </a:p>
        </p:txBody>
      </p:sp>
      <p:sp>
        <p:nvSpPr>
          <p:cNvPr id="654" name="Google Shape;654;p43"/>
          <p:cNvSpPr txBox="1"/>
          <p:nvPr>
            <p:ph type="title"/>
          </p:nvPr>
        </p:nvSpPr>
        <p:spPr>
          <a:xfrm>
            <a:off x="111814" y="104502"/>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MAP()</a:t>
            </a:r>
            <a:endParaRPr/>
          </a:p>
        </p:txBody>
      </p:sp>
      <p:sp>
        <p:nvSpPr>
          <p:cNvPr id="655" name="Google Shape;655;p43"/>
          <p:cNvSpPr/>
          <p:nvPr/>
        </p:nvSpPr>
        <p:spPr>
          <a:xfrm>
            <a:off x="866272" y="2000739"/>
            <a:ext cx="3296655" cy="914400"/>
          </a:xfrm>
          <a:prstGeom prst="rect">
            <a:avLst/>
          </a:prstGeom>
          <a:solidFill>
            <a:srgbClr val="F7CAA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map(function, iterable)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4"/>
          <p:cNvSpPr txBox="1"/>
          <p:nvPr>
            <p:ph type="title"/>
          </p:nvPr>
        </p:nvSpPr>
        <p:spPr>
          <a:xfrm>
            <a:off x="124877" y="39187"/>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EXAMPLE OF MAP()</a:t>
            </a:r>
            <a:endParaRPr/>
          </a:p>
        </p:txBody>
      </p:sp>
      <p:sp>
        <p:nvSpPr>
          <p:cNvPr id="662" name="Google Shape;662;p44"/>
          <p:cNvSpPr/>
          <p:nvPr/>
        </p:nvSpPr>
        <p:spPr>
          <a:xfrm>
            <a:off x="379622" y="679703"/>
            <a:ext cx="11447420" cy="6178297"/>
          </a:xfrm>
          <a:prstGeom prst="rect">
            <a:avLst/>
          </a:prstGeom>
          <a:solidFill>
            <a:srgbClr val="F7CAAC"/>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u="sng">
                <a:solidFill>
                  <a:schemeClr val="dk1"/>
                </a:solidFill>
                <a:latin typeface="Arial Black"/>
                <a:ea typeface="Arial Black"/>
                <a:cs typeface="Arial Black"/>
                <a:sym typeface="Arial Black"/>
              </a:rPr>
              <a:t>How map() works</a:t>
            </a:r>
            <a:endParaRPr/>
          </a:p>
          <a:p>
            <a:pPr indent="0" lvl="0" marL="0" marR="0" rtl="0" algn="l">
              <a:spcBef>
                <a:spcPts val="0"/>
              </a:spcBef>
              <a:spcAft>
                <a:spcPts val="0"/>
              </a:spcAft>
              <a:buNone/>
            </a:pPr>
            <a:r>
              <a:t/>
            </a:r>
            <a:endParaRPr sz="16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def calculateSquare(n): </a:t>
            </a:r>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 return n*n</a:t>
            </a:r>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numbers = (1, 2, 3, 4)</a:t>
            </a:r>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result = map(calculateSquare, numbers)</a:t>
            </a:r>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print(result)</a:t>
            </a:r>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 converting map object to list</a:t>
            </a:r>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numbersSquare = list(result)</a:t>
            </a:r>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print(numbersSquare)</a:t>
            </a:r>
            <a:endParaRPr/>
          </a:p>
          <a:p>
            <a:pPr indent="0" lvl="0" marL="0" marR="0" rtl="0" algn="l">
              <a:spcBef>
                <a:spcPts val="0"/>
              </a:spcBef>
              <a:spcAft>
                <a:spcPts val="0"/>
              </a:spcAft>
              <a:buNone/>
            </a:pPr>
            <a:r>
              <a:t/>
            </a:r>
            <a:endParaRPr sz="16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b="1" lang="en-US" sz="1600" u="sng">
                <a:solidFill>
                  <a:schemeClr val="dk1"/>
                </a:solidFill>
                <a:latin typeface="Arial Black"/>
                <a:ea typeface="Arial Black"/>
                <a:cs typeface="Arial Black"/>
                <a:sym typeface="Arial Black"/>
              </a:rPr>
              <a:t>Result :</a:t>
            </a:r>
            <a:endParaRPr/>
          </a:p>
          <a:p>
            <a:pPr indent="0" lvl="0" marL="0" marR="0" rtl="0" algn="l">
              <a:spcBef>
                <a:spcPts val="0"/>
              </a:spcBef>
              <a:spcAft>
                <a:spcPts val="0"/>
              </a:spcAft>
              <a:buNone/>
            </a:pPr>
            <a:r>
              <a:rPr lang="en-US" sz="1600">
                <a:solidFill>
                  <a:schemeClr val="dk1"/>
                </a:solidFill>
                <a:latin typeface="Arial Black"/>
                <a:ea typeface="Arial Black"/>
                <a:cs typeface="Arial Black"/>
                <a:sym typeface="Arial Black"/>
              </a:rPr>
              <a:t>&lt;map object at 0x7f722da129e8&gt;</a:t>
            </a:r>
            <a:endParaRPr/>
          </a:p>
          <a:p>
            <a:pPr indent="0" lvl="0" marL="0" marR="0" rtl="0" algn="l">
              <a:spcBef>
                <a:spcPts val="0"/>
              </a:spcBef>
              <a:spcAft>
                <a:spcPts val="0"/>
              </a:spcAft>
              <a:buNone/>
            </a:pPr>
            <a:r>
              <a:rPr lang="en-US" sz="1600">
                <a:solidFill>
                  <a:schemeClr val="dk1"/>
                </a:solidFill>
                <a:latin typeface="Arial Black"/>
                <a:ea typeface="Arial Black"/>
                <a:cs typeface="Arial Black"/>
                <a:sym typeface="Arial Black"/>
              </a:rPr>
              <a:t>[16, 1, 4, 9]</a:t>
            </a:r>
            <a:endParaRPr/>
          </a:p>
          <a:p>
            <a:pPr indent="0" lvl="0" marL="0" marR="0" rtl="0" algn="l">
              <a:spcBef>
                <a:spcPts val="0"/>
              </a:spcBef>
              <a:spcAft>
                <a:spcPts val="0"/>
              </a:spcAft>
              <a:buNone/>
            </a:pPr>
            <a:r>
              <a:t/>
            </a:r>
            <a:endParaRPr sz="16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1600" u="sng">
                <a:solidFill>
                  <a:schemeClr val="dk1"/>
                </a:solidFill>
                <a:latin typeface="Arial Black"/>
                <a:ea typeface="Arial Black"/>
                <a:cs typeface="Arial Black"/>
                <a:sym typeface="Arial Black"/>
              </a:rPr>
              <a:t>Using Lambda function with map()</a:t>
            </a:r>
            <a:endParaRPr/>
          </a:p>
          <a:p>
            <a:pPr indent="0" lvl="0" marL="0" marR="0" rtl="0" algn="l">
              <a:spcBef>
                <a:spcPts val="0"/>
              </a:spcBef>
              <a:spcAft>
                <a:spcPts val="0"/>
              </a:spcAft>
              <a:buNone/>
            </a:pPr>
            <a:r>
              <a:t/>
            </a:r>
            <a:endParaRPr sz="14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numbers = (1, 2, 3, 4)</a:t>
            </a:r>
            <a:endParaRPr/>
          </a:p>
          <a:p>
            <a:pPr indent="0" lvl="0" marL="0" marR="0" rtl="0" algn="l">
              <a:spcBef>
                <a:spcPts val="0"/>
              </a:spcBef>
              <a:spcAft>
                <a:spcPts val="0"/>
              </a:spcAft>
              <a:buNone/>
            </a:pPr>
            <a:r>
              <a:rPr lang="en-US" sz="1400">
                <a:solidFill>
                  <a:schemeClr val="dk1"/>
                </a:solidFill>
                <a:latin typeface="Arial Black"/>
                <a:ea typeface="Arial Black"/>
                <a:cs typeface="Arial Black"/>
                <a:sym typeface="Arial Black"/>
              </a:rPr>
              <a:t>result = map(lambda x: x*x, numbers)</a:t>
            </a:r>
            <a:endParaRPr/>
          </a:p>
          <a:p>
            <a:pPr indent="0" lvl="0" marL="0" marR="0" rtl="0" algn="l">
              <a:spcBef>
                <a:spcPts val="0"/>
              </a:spcBef>
              <a:spcAft>
                <a:spcPts val="0"/>
              </a:spcAft>
              <a:buNone/>
            </a:pPr>
            <a:r>
              <a:rPr lang="en-US" sz="1600">
                <a:solidFill>
                  <a:schemeClr val="dk1"/>
                </a:solidFill>
                <a:latin typeface="Arial Black"/>
                <a:ea typeface="Arial Black"/>
                <a:cs typeface="Arial Black"/>
                <a:sym typeface="Arial Black"/>
              </a:rPr>
              <a:t>print(result)</a:t>
            </a:r>
            <a:endParaRPr/>
          </a:p>
          <a:p>
            <a:pPr indent="0" lvl="0" marL="0" marR="0" rtl="0" algn="l">
              <a:spcBef>
                <a:spcPts val="0"/>
              </a:spcBef>
              <a:spcAft>
                <a:spcPts val="0"/>
              </a:spcAft>
              <a:buNone/>
            </a:pPr>
            <a:r>
              <a:rPr lang="en-US" sz="1600">
                <a:solidFill>
                  <a:schemeClr val="dk1"/>
                </a:solidFill>
                <a:latin typeface="Arial Black"/>
                <a:ea typeface="Arial Black"/>
                <a:cs typeface="Arial Black"/>
                <a:sym typeface="Arial Black"/>
              </a:rPr>
              <a:t># converting map object to set</a:t>
            </a:r>
            <a:endParaRPr/>
          </a:p>
          <a:p>
            <a:pPr indent="0" lvl="0" marL="0" marR="0" rtl="0" algn="l">
              <a:spcBef>
                <a:spcPts val="0"/>
              </a:spcBef>
              <a:spcAft>
                <a:spcPts val="0"/>
              </a:spcAft>
              <a:buNone/>
            </a:pPr>
            <a:r>
              <a:rPr lang="en-US" sz="1600">
                <a:solidFill>
                  <a:schemeClr val="dk1"/>
                </a:solidFill>
                <a:latin typeface="Arial Black"/>
                <a:ea typeface="Arial Black"/>
                <a:cs typeface="Arial Black"/>
                <a:sym typeface="Arial Black"/>
              </a:rPr>
              <a:t>numbersSquare = list(result)</a:t>
            </a:r>
            <a:endParaRPr/>
          </a:p>
          <a:p>
            <a:pPr indent="0" lvl="0" marL="0" marR="0" rtl="0" algn="l">
              <a:spcBef>
                <a:spcPts val="0"/>
              </a:spcBef>
              <a:spcAft>
                <a:spcPts val="0"/>
              </a:spcAft>
              <a:buNone/>
            </a:pPr>
            <a:r>
              <a:rPr lang="en-US" sz="1600">
                <a:solidFill>
                  <a:schemeClr val="dk1"/>
                </a:solidFill>
                <a:latin typeface="Arial Black"/>
                <a:ea typeface="Arial Black"/>
                <a:cs typeface="Arial Black"/>
                <a:sym typeface="Arial Black"/>
              </a:rPr>
              <a:t>print(numbersSquare)</a:t>
            </a:r>
            <a:endParaRPr/>
          </a:p>
          <a:p>
            <a:pPr indent="0" lvl="0" marL="0" marR="0" rtl="0" algn="l">
              <a:spcBef>
                <a:spcPts val="0"/>
              </a:spcBef>
              <a:spcAft>
                <a:spcPts val="0"/>
              </a:spcAft>
              <a:buNone/>
            </a:pPr>
            <a:r>
              <a:rPr lang="en-US" sz="1600">
                <a:solidFill>
                  <a:schemeClr val="dk1"/>
                </a:solidFill>
                <a:latin typeface="Arial Black"/>
                <a:ea typeface="Arial Black"/>
                <a:cs typeface="Arial Black"/>
                <a:sym typeface="Arial Black"/>
              </a:rPr>
              <a:t>Result :</a:t>
            </a:r>
            <a:endParaRPr/>
          </a:p>
          <a:p>
            <a:pPr indent="0" lvl="0" marL="0" marR="0" rtl="0" algn="l">
              <a:spcBef>
                <a:spcPts val="0"/>
              </a:spcBef>
              <a:spcAft>
                <a:spcPts val="0"/>
              </a:spcAft>
              <a:buNone/>
            </a:pPr>
            <a:r>
              <a:rPr lang="en-US" sz="1600">
                <a:solidFill>
                  <a:schemeClr val="dk1"/>
                </a:solidFill>
                <a:latin typeface="Arial Black"/>
                <a:ea typeface="Arial Black"/>
                <a:cs typeface="Arial Black"/>
                <a:sym typeface="Arial Black"/>
              </a:rPr>
              <a:t>&lt;map object at 0x7f722da129e8&gt;</a:t>
            </a:r>
            <a:endParaRPr/>
          </a:p>
          <a:p>
            <a:pPr indent="0" lvl="0" marL="0" marR="0" rtl="0" algn="l">
              <a:spcBef>
                <a:spcPts val="0"/>
              </a:spcBef>
              <a:spcAft>
                <a:spcPts val="0"/>
              </a:spcAft>
              <a:buNone/>
            </a:pPr>
            <a:r>
              <a:rPr lang="en-US" sz="1600">
                <a:solidFill>
                  <a:schemeClr val="dk1"/>
                </a:solidFill>
                <a:latin typeface="Arial Black"/>
                <a:ea typeface="Arial Black"/>
                <a:cs typeface="Arial Black"/>
                <a:sym typeface="Arial Black"/>
              </a:rPr>
              <a:t>[16, 1, 4, 9]</a:t>
            </a:r>
            <a:endParaRPr/>
          </a:p>
          <a:p>
            <a:pPr indent="0" lvl="0" marL="0" marR="0" rtl="0" algn="l">
              <a:spcBef>
                <a:spcPts val="0"/>
              </a:spcBef>
              <a:spcAft>
                <a:spcPts val="0"/>
              </a:spcAft>
              <a:buNone/>
            </a:pPr>
            <a:r>
              <a:t/>
            </a:r>
            <a:endParaRPr sz="1600">
              <a:solidFill>
                <a:schemeClr val="lt1"/>
              </a:solidFill>
              <a:latin typeface="Arial Black"/>
              <a:ea typeface="Arial Black"/>
              <a:cs typeface="Arial Black"/>
              <a:sym typeface="Arial Black"/>
            </a:endParaRPr>
          </a:p>
          <a:p>
            <a:pPr indent="0" lvl="0" marL="0" marR="0" rtl="0" algn="l">
              <a:spcBef>
                <a:spcPts val="0"/>
              </a:spcBef>
              <a:spcAft>
                <a:spcPts val="0"/>
              </a:spcAft>
              <a:buNone/>
            </a:pPr>
            <a:r>
              <a:t/>
            </a:r>
            <a:endParaRPr sz="1600">
              <a:solidFill>
                <a:schemeClr val="lt1"/>
              </a:solidFill>
              <a:latin typeface="Arial Black"/>
              <a:ea typeface="Arial Black"/>
              <a:cs typeface="Arial Black"/>
              <a:sym typeface="Arial Black"/>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5"/>
          <p:cNvSpPr txBox="1"/>
          <p:nvPr>
            <p:ph type="title"/>
          </p:nvPr>
        </p:nvSpPr>
        <p:spPr>
          <a:xfrm>
            <a:off x="98751" y="130628"/>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EXAMPLE OF MAP()</a:t>
            </a:r>
            <a:endParaRPr/>
          </a:p>
        </p:txBody>
      </p:sp>
      <p:sp>
        <p:nvSpPr>
          <p:cNvPr id="669" name="Google Shape;669;p45"/>
          <p:cNvSpPr/>
          <p:nvPr/>
        </p:nvSpPr>
        <p:spPr>
          <a:xfrm>
            <a:off x="885825" y="896273"/>
            <a:ext cx="9486900" cy="4847302"/>
          </a:xfrm>
          <a:prstGeom prst="rect">
            <a:avLst/>
          </a:prstGeom>
          <a:solidFill>
            <a:srgbClr val="F7CAAC"/>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u="sng">
                <a:solidFill>
                  <a:schemeClr val="dk1"/>
                </a:solidFill>
                <a:latin typeface="Arial Black"/>
                <a:ea typeface="Arial Black"/>
                <a:cs typeface="Arial Black"/>
                <a:sym typeface="Arial Black"/>
              </a:rPr>
              <a:t>Passing multiple iterators to map()</a:t>
            </a:r>
            <a:endParaRPr/>
          </a:p>
          <a:p>
            <a:pPr indent="0" lvl="0" marL="0" marR="0" rtl="0" algn="l">
              <a:spcBef>
                <a:spcPts val="0"/>
              </a:spcBef>
              <a:spcAft>
                <a:spcPts val="0"/>
              </a:spcAft>
              <a:buNone/>
            </a:pPr>
            <a:r>
              <a:t/>
            </a:r>
            <a:endParaRPr sz="24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2400">
                <a:solidFill>
                  <a:schemeClr val="dk1"/>
                </a:solidFill>
                <a:latin typeface="Arial Black"/>
                <a:ea typeface="Arial Black"/>
                <a:cs typeface="Arial Black"/>
                <a:sym typeface="Arial Black"/>
              </a:rPr>
              <a:t>In this example, corresponding items of two lists are added.</a:t>
            </a:r>
            <a:endParaRPr/>
          </a:p>
          <a:p>
            <a:pPr indent="0" lvl="0" marL="0" marR="0" rtl="0" algn="l">
              <a:spcBef>
                <a:spcPts val="0"/>
              </a:spcBef>
              <a:spcAft>
                <a:spcPts val="0"/>
              </a:spcAft>
              <a:buNone/>
            </a:pPr>
            <a:r>
              <a:t/>
            </a:r>
            <a:endParaRPr sz="24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2400">
                <a:solidFill>
                  <a:schemeClr val="dk1"/>
                </a:solidFill>
                <a:latin typeface="Arial Black"/>
                <a:ea typeface="Arial Black"/>
                <a:cs typeface="Arial Black"/>
                <a:sym typeface="Arial Black"/>
              </a:rPr>
              <a:t>num1 = [4, 5, 6]</a:t>
            </a:r>
            <a:endParaRPr sz="24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2400">
                <a:solidFill>
                  <a:schemeClr val="dk1"/>
                </a:solidFill>
                <a:latin typeface="Arial Black"/>
                <a:ea typeface="Arial Black"/>
                <a:cs typeface="Arial Black"/>
                <a:sym typeface="Arial Black"/>
              </a:rPr>
              <a:t>num2 = [5, 6, 7]</a:t>
            </a:r>
            <a:endParaRPr/>
          </a:p>
          <a:p>
            <a:pPr indent="0" lvl="0" marL="0" marR="0" rtl="0" algn="l">
              <a:spcBef>
                <a:spcPts val="0"/>
              </a:spcBef>
              <a:spcAft>
                <a:spcPts val="0"/>
              </a:spcAft>
              <a:buNone/>
            </a:pPr>
            <a:r>
              <a:rPr lang="en-US" sz="2400">
                <a:solidFill>
                  <a:schemeClr val="dk1"/>
                </a:solidFill>
                <a:latin typeface="Arial Black"/>
                <a:ea typeface="Arial Black"/>
                <a:cs typeface="Arial Black"/>
                <a:sym typeface="Arial Black"/>
              </a:rPr>
              <a:t>result = map(lambda n1, n2: n1+n2, num1, num2)</a:t>
            </a:r>
            <a:endParaRPr/>
          </a:p>
          <a:p>
            <a:pPr indent="0" lvl="0" marL="0" marR="0" rtl="0" algn="l">
              <a:spcBef>
                <a:spcPts val="0"/>
              </a:spcBef>
              <a:spcAft>
                <a:spcPts val="0"/>
              </a:spcAft>
              <a:buNone/>
            </a:pPr>
            <a:r>
              <a:rPr lang="en-US" sz="2400">
                <a:solidFill>
                  <a:schemeClr val="dk1"/>
                </a:solidFill>
                <a:latin typeface="Arial Black"/>
                <a:ea typeface="Arial Black"/>
                <a:cs typeface="Arial Black"/>
                <a:sym typeface="Arial Black"/>
              </a:rPr>
              <a:t>print(list(result))</a:t>
            </a:r>
            <a:endParaRPr/>
          </a:p>
          <a:p>
            <a:pPr indent="0" lvl="0" marL="0" marR="0" rtl="0" algn="l">
              <a:spcBef>
                <a:spcPts val="0"/>
              </a:spcBef>
              <a:spcAft>
                <a:spcPts val="0"/>
              </a:spcAft>
              <a:buNone/>
            </a:pPr>
            <a:r>
              <a:t/>
            </a:r>
            <a:endParaRPr sz="2400">
              <a:solidFill>
                <a:schemeClr val="dk1"/>
              </a:solidFill>
              <a:latin typeface="Arial Black"/>
              <a:ea typeface="Arial Black"/>
              <a:cs typeface="Arial Black"/>
              <a:sym typeface="Arial Black"/>
            </a:endParaRPr>
          </a:p>
          <a:p>
            <a:pPr indent="0" lvl="0" marL="0" marR="0" rtl="0" algn="l">
              <a:spcBef>
                <a:spcPts val="0"/>
              </a:spcBef>
              <a:spcAft>
                <a:spcPts val="0"/>
              </a:spcAft>
              <a:buNone/>
            </a:pPr>
            <a:r>
              <a:rPr lang="en-US" sz="3200" u="sng">
                <a:solidFill>
                  <a:schemeClr val="dk1"/>
                </a:solidFill>
                <a:latin typeface="Arial Black"/>
                <a:ea typeface="Arial Black"/>
                <a:cs typeface="Arial Black"/>
                <a:sym typeface="Arial Black"/>
              </a:rPr>
              <a:t>Result :</a:t>
            </a:r>
            <a:endParaRPr/>
          </a:p>
          <a:p>
            <a:pPr indent="0" lvl="0" marL="0" marR="0" rtl="0" algn="l">
              <a:spcBef>
                <a:spcPts val="0"/>
              </a:spcBef>
              <a:spcAft>
                <a:spcPts val="0"/>
              </a:spcAft>
              <a:buNone/>
            </a:pPr>
            <a:r>
              <a:rPr lang="en-US" sz="2400">
                <a:solidFill>
                  <a:schemeClr val="dk1"/>
                </a:solidFill>
                <a:latin typeface="Arial Black"/>
                <a:ea typeface="Arial Black"/>
                <a:cs typeface="Arial Black"/>
                <a:sym typeface="Arial Black"/>
              </a:rPr>
              <a:t>[9, 11, 13]</a:t>
            </a:r>
            <a:endParaRPr/>
          </a:p>
          <a:p>
            <a:pPr indent="0" lvl="0" marL="0" marR="0" rtl="0" algn="l">
              <a:spcBef>
                <a:spcPts val="0"/>
              </a:spcBef>
              <a:spcAft>
                <a:spcPts val="0"/>
              </a:spcAft>
              <a:buNone/>
            </a:pPr>
            <a:r>
              <a:t/>
            </a:r>
            <a:endParaRPr sz="1600">
              <a:solidFill>
                <a:schemeClr val="lt1"/>
              </a:solidFill>
              <a:latin typeface="Arial Black"/>
              <a:ea typeface="Arial Black"/>
              <a:cs typeface="Arial Black"/>
              <a:sym typeface="Arial Black"/>
            </a:endParaRPr>
          </a:p>
          <a:p>
            <a:pPr indent="0" lvl="0" marL="0" marR="0" rtl="0" algn="l">
              <a:spcBef>
                <a:spcPts val="0"/>
              </a:spcBef>
              <a:spcAft>
                <a:spcPts val="0"/>
              </a:spcAft>
              <a:buNone/>
            </a:pPr>
            <a:r>
              <a:t/>
            </a:r>
            <a:endParaRPr sz="1600">
              <a:solidFill>
                <a:schemeClr val="lt1"/>
              </a:solidFill>
              <a:latin typeface="Arial Black"/>
              <a:ea typeface="Arial Black"/>
              <a:cs typeface="Arial Black"/>
              <a:sym typeface="Arial Black"/>
            </a:endParaRPr>
          </a:p>
          <a:p>
            <a:pPr indent="0" lvl="0" marL="0" marR="0" rtl="0" algn="l">
              <a:spcBef>
                <a:spcPts val="0"/>
              </a:spcBef>
              <a:spcAft>
                <a:spcPts val="0"/>
              </a:spcAft>
              <a:buNone/>
            </a:pPr>
            <a:r>
              <a:t/>
            </a:r>
            <a:endParaRPr sz="1600">
              <a:solidFill>
                <a:schemeClr val="lt1"/>
              </a:solidFill>
              <a:latin typeface="Arial Black"/>
              <a:ea typeface="Arial Black"/>
              <a:cs typeface="Arial Black"/>
              <a:sym typeface="Arial Black"/>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6"/>
          <p:cNvSpPr txBox="1"/>
          <p:nvPr>
            <p:ph idx="1" type="body"/>
          </p:nvPr>
        </p:nvSpPr>
        <p:spPr>
          <a:xfrm>
            <a:off x="476366" y="766838"/>
            <a:ext cx="11470992" cy="554788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The filter() function constructs an iterator from elements of an iterable for which a function returns true.</a:t>
            </a:r>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In simple words, the filter() method filters the given iterable with the help of a function that tests each element in the iterable to be true or not.</a:t>
            </a:r>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syntax of filter() method is:</a:t>
            </a:r>
            <a:endParaRPr/>
          </a:p>
          <a:p>
            <a:pPr indent="0" lvl="0" marL="0" rtl="0" algn="l">
              <a:lnSpc>
                <a:spcPct val="10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1" marL="457200" rtl="0" algn="l">
              <a:lnSpc>
                <a:spcPct val="90000"/>
              </a:lnSpc>
              <a:spcBef>
                <a:spcPts val="500"/>
              </a:spcBef>
              <a:spcAft>
                <a:spcPts val="0"/>
              </a:spcAft>
              <a:buClr>
                <a:schemeClr val="dk1"/>
              </a:buClr>
              <a:buSzPts val="2400"/>
              <a:buNone/>
            </a:pPr>
            <a:r>
              <a:t/>
            </a:r>
            <a:endParaRPr b="1" u="sng">
              <a:latin typeface="Calibri"/>
              <a:ea typeface="Calibri"/>
              <a:cs typeface="Calibri"/>
              <a:sym typeface="Calibri"/>
            </a:endParaRPr>
          </a:p>
          <a:p>
            <a:pPr indent="0" lvl="1" marL="457200" rtl="0" algn="l">
              <a:lnSpc>
                <a:spcPct val="90000"/>
              </a:lnSpc>
              <a:spcBef>
                <a:spcPts val="500"/>
              </a:spcBef>
              <a:spcAft>
                <a:spcPts val="0"/>
              </a:spcAft>
              <a:buClr>
                <a:schemeClr val="dk1"/>
              </a:buClr>
              <a:buSzPts val="2400"/>
              <a:buNone/>
            </a:pPr>
            <a:r>
              <a:t/>
            </a:r>
            <a:endParaRPr b="1"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b="1" lang="en-US" u="sng">
                <a:latin typeface="Times New Roman"/>
                <a:ea typeface="Times New Roman"/>
                <a:cs typeface="Times New Roman"/>
                <a:sym typeface="Times New Roman"/>
              </a:rPr>
              <a:t>filter() Parameters</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The filter() method takes two parameters:</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function - function that tests if elements of an iterable returns true or false</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If None, the function defaults to Identity function - which returns false if any elements are false</a:t>
            </a:r>
            <a:endParaRPr/>
          </a:p>
          <a:p>
            <a:pPr indent="0" lvl="1" marL="457200" rtl="0" algn="l">
              <a:lnSpc>
                <a:spcPct val="90000"/>
              </a:lnSpc>
              <a:spcBef>
                <a:spcPts val="500"/>
              </a:spcBef>
              <a:spcAft>
                <a:spcPts val="0"/>
              </a:spcAft>
              <a:buClr>
                <a:schemeClr val="dk1"/>
              </a:buClr>
              <a:buSzPts val="2400"/>
              <a:buNone/>
            </a:pPr>
            <a:r>
              <a:rPr lang="en-US">
                <a:latin typeface="Calibri"/>
                <a:ea typeface="Calibri"/>
                <a:cs typeface="Calibri"/>
                <a:sym typeface="Calibri"/>
              </a:rPr>
              <a:t>iterable - iterable which is to be filtered, could be sets, lists, tuples, or containers of any iterators</a:t>
            </a:r>
            <a:endParaRPr/>
          </a:p>
          <a:p>
            <a:pPr indent="0" lvl="1" marL="457200" rtl="0" algn="l">
              <a:lnSpc>
                <a:spcPct val="90000"/>
              </a:lnSpc>
              <a:spcBef>
                <a:spcPts val="500"/>
              </a:spcBef>
              <a:spcAft>
                <a:spcPts val="0"/>
              </a:spcAft>
              <a:buClr>
                <a:schemeClr val="dk1"/>
              </a:buClr>
              <a:buSzPts val="2400"/>
              <a:buNone/>
            </a:pPr>
            <a:r>
              <a:t/>
            </a:r>
            <a:endParaRPr b="1" u="sng">
              <a:latin typeface="Calibri"/>
              <a:ea typeface="Calibri"/>
              <a:cs typeface="Calibri"/>
              <a:sym typeface="Calibri"/>
            </a:endParaRPr>
          </a:p>
        </p:txBody>
      </p:sp>
      <p:sp>
        <p:nvSpPr>
          <p:cNvPr id="676" name="Google Shape;676;p46"/>
          <p:cNvSpPr txBox="1"/>
          <p:nvPr>
            <p:ph type="title"/>
          </p:nvPr>
        </p:nvSpPr>
        <p:spPr>
          <a:xfrm>
            <a:off x="124877" y="117565"/>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FILTER()</a:t>
            </a:r>
            <a:endParaRPr/>
          </a:p>
        </p:txBody>
      </p:sp>
      <p:sp>
        <p:nvSpPr>
          <p:cNvPr id="677" name="Google Shape;677;p46"/>
          <p:cNvSpPr/>
          <p:nvPr/>
        </p:nvSpPr>
        <p:spPr>
          <a:xfrm>
            <a:off x="1600198" y="2482003"/>
            <a:ext cx="3296655" cy="914400"/>
          </a:xfrm>
          <a:prstGeom prst="rect">
            <a:avLst/>
          </a:prstGeom>
          <a:solidFill>
            <a:srgbClr val="F7CAA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filter(function, iterable)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7"/>
          <p:cNvSpPr txBox="1"/>
          <p:nvPr>
            <p:ph idx="1" type="body"/>
          </p:nvPr>
        </p:nvSpPr>
        <p:spPr>
          <a:xfrm>
            <a:off x="476366" y="766838"/>
            <a:ext cx="11470992" cy="55478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u="sng">
                <a:latin typeface="Times New Roman"/>
                <a:ea typeface="Times New Roman"/>
                <a:cs typeface="Times New Roman"/>
                <a:sym typeface="Times New Roman"/>
              </a:rPr>
              <a:t>Return Value from filter()</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The filter() method returns an iterator that passed the function check for each element in the iterable.</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The filter() method is equivalent to:</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684" name="Google Shape;684;p47"/>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FILTER()</a:t>
            </a:r>
            <a:endParaRPr/>
          </a:p>
        </p:txBody>
      </p:sp>
      <p:sp>
        <p:nvSpPr>
          <p:cNvPr id="685" name="Google Shape;685;p47"/>
          <p:cNvSpPr/>
          <p:nvPr/>
        </p:nvSpPr>
        <p:spPr>
          <a:xfrm>
            <a:off x="733843" y="2119551"/>
            <a:ext cx="7103528" cy="1572639"/>
          </a:xfrm>
          <a:prstGeom prst="rect">
            <a:avLst/>
          </a:prstGeom>
          <a:solidFill>
            <a:srgbClr val="F7CAA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 when function is defined</a:t>
            </a:r>
            <a:endParaRPr/>
          </a:p>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(element for element in iterable if function(element))</a:t>
            </a:r>
            <a:endParaRPr/>
          </a:p>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 when function is None</a:t>
            </a:r>
            <a:endParaRPr/>
          </a:p>
          <a:p>
            <a:pPr indent="0" lvl="0" marL="0" marR="0" rtl="0" algn="l">
              <a:spcBef>
                <a:spcPts val="0"/>
              </a:spcBef>
              <a:spcAft>
                <a:spcPts val="0"/>
              </a:spcAft>
              <a:buNone/>
            </a:pPr>
            <a:r>
              <a:rPr lang="en-US" sz="1800">
                <a:solidFill>
                  <a:schemeClr val="dk1"/>
                </a:solidFill>
                <a:latin typeface="Arial Black"/>
                <a:ea typeface="Arial Black"/>
                <a:cs typeface="Arial Black"/>
                <a:sym typeface="Arial Black"/>
              </a:rPr>
              <a:t>(element for element in iterable if element)</a:t>
            </a:r>
            <a:endParaRPr/>
          </a:p>
          <a:p>
            <a:pPr indent="0" lvl="0" marL="0" marR="0" rtl="0" algn="l">
              <a:spcBef>
                <a:spcPts val="0"/>
              </a:spcBef>
              <a:spcAft>
                <a:spcPts val="0"/>
              </a:spcAft>
              <a:buNone/>
            </a:pPr>
            <a:r>
              <a:t/>
            </a:r>
            <a:endParaRPr sz="1800">
              <a:solidFill>
                <a:schemeClr val="lt1"/>
              </a:solidFill>
              <a:latin typeface="Arial Black"/>
              <a:ea typeface="Arial Black"/>
              <a:cs typeface="Arial Black"/>
              <a:sym typeface="Arial Black"/>
            </a:endParaRPr>
          </a:p>
        </p:txBody>
      </p:sp>
      <p:sp>
        <p:nvSpPr>
          <p:cNvPr id="686" name="Google Shape;686;p47"/>
          <p:cNvSpPr/>
          <p:nvPr/>
        </p:nvSpPr>
        <p:spPr>
          <a:xfrm>
            <a:off x="733843" y="3692190"/>
            <a:ext cx="10956037" cy="353943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0" lang="en-US" sz="1600">
                <a:solidFill>
                  <a:srgbClr val="000000"/>
                </a:solidFill>
                <a:latin typeface="Consolas"/>
                <a:ea typeface="Consolas"/>
                <a:cs typeface="Consolas"/>
                <a:sym typeface="Consolas"/>
              </a:rPr>
              <a:t>ages = [</a:t>
            </a:r>
            <a:r>
              <a:rPr b="0" lang="en-US" sz="1600">
                <a:solidFill>
                  <a:srgbClr val="098658"/>
                </a:solidFill>
                <a:latin typeface="Consolas"/>
                <a:ea typeface="Consolas"/>
                <a:cs typeface="Consolas"/>
                <a:sym typeface="Consolas"/>
              </a:rPr>
              <a:t>5</a:t>
            </a:r>
            <a:r>
              <a:rPr b="0" lang="en-US" sz="1600">
                <a:solidFill>
                  <a:srgbClr val="000000"/>
                </a:solidFill>
                <a:latin typeface="Consolas"/>
                <a:ea typeface="Consolas"/>
                <a:cs typeface="Consolas"/>
                <a:sym typeface="Consolas"/>
              </a:rPr>
              <a:t>, </a:t>
            </a:r>
            <a:r>
              <a:rPr b="0" lang="en-US" sz="1600">
                <a:solidFill>
                  <a:srgbClr val="098658"/>
                </a:solidFill>
                <a:latin typeface="Consolas"/>
                <a:ea typeface="Consolas"/>
                <a:cs typeface="Consolas"/>
                <a:sym typeface="Consolas"/>
              </a:rPr>
              <a:t>12</a:t>
            </a:r>
            <a:r>
              <a:rPr b="0" lang="en-US" sz="1600">
                <a:solidFill>
                  <a:srgbClr val="000000"/>
                </a:solidFill>
                <a:latin typeface="Consolas"/>
                <a:ea typeface="Consolas"/>
                <a:cs typeface="Consolas"/>
                <a:sym typeface="Consolas"/>
              </a:rPr>
              <a:t>, </a:t>
            </a:r>
            <a:r>
              <a:rPr b="0" lang="en-US" sz="1600">
                <a:solidFill>
                  <a:srgbClr val="098658"/>
                </a:solidFill>
                <a:latin typeface="Consolas"/>
                <a:ea typeface="Consolas"/>
                <a:cs typeface="Consolas"/>
                <a:sym typeface="Consolas"/>
              </a:rPr>
              <a:t>17</a:t>
            </a:r>
            <a:r>
              <a:rPr b="0" lang="en-US" sz="1600">
                <a:solidFill>
                  <a:srgbClr val="000000"/>
                </a:solidFill>
                <a:latin typeface="Consolas"/>
                <a:ea typeface="Consolas"/>
                <a:cs typeface="Consolas"/>
                <a:sym typeface="Consolas"/>
              </a:rPr>
              <a:t>, </a:t>
            </a:r>
            <a:r>
              <a:rPr b="0" lang="en-US" sz="1600">
                <a:solidFill>
                  <a:srgbClr val="098658"/>
                </a:solidFill>
                <a:latin typeface="Consolas"/>
                <a:ea typeface="Consolas"/>
                <a:cs typeface="Consolas"/>
                <a:sym typeface="Consolas"/>
              </a:rPr>
              <a:t>18</a:t>
            </a:r>
            <a:r>
              <a:rPr b="0" lang="en-US" sz="1600">
                <a:solidFill>
                  <a:srgbClr val="000000"/>
                </a:solidFill>
                <a:latin typeface="Consolas"/>
                <a:ea typeface="Consolas"/>
                <a:cs typeface="Consolas"/>
                <a:sym typeface="Consolas"/>
              </a:rPr>
              <a:t>, </a:t>
            </a:r>
            <a:r>
              <a:rPr b="0" lang="en-US" sz="1600">
                <a:solidFill>
                  <a:srgbClr val="098658"/>
                </a:solidFill>
                <a:latin typeface="Consolas"/>
                <a:ea typeface="Consolas"/>
                <a:cs typeface="Consolas"/>
                <a:sym typeface="Consolas"/>
              </a:rPr>
              <a:t>24</a:t>
            </a:r>
            <a:r>
              <a:rPr b="0" lang="en-US" sz="1600">
                <a:solidFill>
                  <a:srgbClr val="000000"/>
                </a:solidFill>
                <a:latin typeface="Consolas"/>
                <a:ea typeface="Consolas"/>
                <a:cs typeface="Consolas"/>
                <a:sym typeface="Consolas"/>
              </a:rPr>
              <a:t>, </a:t>
            </a:r>
            <a:r>
              <a:rPr b="0" lang="en-US" sz="1600">
                <a:solidFill>
                  <a:srgbClr val="098658"/>
                </a:solidFill>
                <a:latin typeface="Consolas"/>
                <a:ea typeface="Consolas"/>
                <a:cs typeface="Consolas"/>
                <a:sym typeface="Consolas"/>
              </a:rPr>
              <a:t>32</a:t>
            </a:r>
            <a:r>
              <a:rPr b="0" lang="en-US" sz="1600">
                <a:solidFill>
                  <a:srgbClr val="000000"/>
                </a:solidFill>
                <a:latin typeface="Consolas"/>
                <a:ea typeface="Consolas"/>
                <a:cs typeface="Consolas"/>
                <a:sym typeface="Consolas"/>
              </a:rPr>
              <a:t>]</a:t>
            </a:r>
            <a:br>
              <a:rPr b="0" lang="en-US" sz="1600">
                <a:solidFill>
                  <a:srgbClr val="000000"/>
                </a:solidFill>
                <a:latin typeface="Consolas"/>
                <a:ea typeface="Consolas"/>
                <a:cs typeface="Consolas"/>
                <a:sym typeface="Consolas"/>
              </a:rPr>
            </a:br>
            <a:r>
              <a:rPr b="0" lang="en-US" sz="1600">
                <a:solidFill>
                  <a:srgbClr val="0000FF"/>
                </a:solidFill>
                <a:latin typeface="Consolas"/>
                <a:ea typeface="Consolas"/>
                <a:cs typeface="Consolas"/>
                <a:sym typeface="Consolas"/>
              </a:rPr>
              <a:t>def</a:t>
            </a:r>
            <a:r>
              <a:rPr b="0" lang="en-US" sz="1600">
                <a:solidFill>
                  <a:srgbClr val="000000"/>
                </a:solidFill>
                <a:latin typeface="Consolas"/>
                <a:ea typeface="Consolas"/>
                <a:cs typeface="Consolas"/>
                <a:sym typeface="Consolas"/>
              </a:rPr>
              <a:t> myFunc(x):</a:t>
            </a:r>
            <a:endParaRPr/>
          </a:p>
          <a:p>
            <a:pPr indent="0" lvl="0" marL="457200" marR="0" rtl="0" algn="l">
              <a:spcBef>
                <a:spcPts val="0"/>
              </a:spcBef>
              <a:spcAft>
                <a:spcPts val="0"/>
              </a:spcAft>
              <a:buNone/>
            </a:pPr>
            <a:r>
              <a:rPr b="0" lang="en-US" sz="1600">
                <a:solidFill>
                  <a:srgbClr val="000000"/>
                </a:solidFill>
                <a:latin typeface="Consolas"/>
                <a:ea typeface="Consolas"/>
                <a:cs typeface="Consolas"/>
                <a:sym typeface="Consolas"/>
              </a:rPr>
              <a:t>  </a:t>
            </a:r>
            <a:r>
              <a:rPr b="0" lang="en-US" sz="1600">
                <a:solidFill>
                  <a:srgbClr val="0000FF"/>
                </a:solidFill>
                <a:latin typeface="Consolas"/>
                <a:ea typeface="Consolas"/>
                <a:cs typeface="Consolas"/>
                <a:sym typeface="Consolas"/>
              </a:rPr>
              <a:t>if</a:t>
            </a:r>
            <a:r>
              <a:rPr b="0" lang="en-US" sz="1600">
                <a:solidFill>
                  <a:srgbClr val="000000"/>
                </a:solidFill>
                <a:latin typeface="Consolas"/>
                <a:ea typeface="Consolas"/>
                <a:cs typeface="Consolas"/>
                <a:sym typeface="Consolas"/>
              </a:rPr>
              <a:t> x &lt; </a:t>
            </a:r>
            <a:r>
              <a:rPr b="0" lang="en-US" sz="1600">
                <a:solidFill>
                  <a:srgbClr val="098658"/>
                </a:solidFill>
                <a:latin typeface="Consolas"/>
                <a:ea typeface="Consolas"/>
                <a:cs typeface="Consolas"/>
                <a:sym typeface="Consolas"/>
              </a:rPr>
              <a:t>18</a:t>
            </a:r>
            <a:r>
              <a:rPr b="0" lang="en-US" sz="1600">
                <a:solidFill>
                  <a:srgbClr val="000000"/>
                </a:solidFill>
                <a:latin typeface="Consolas"/>
                <a:ea typeface="Consolas"/>
                <a:cs typeface="Consolas"/>
                <a:sym typeface="Consolas"/>
              </a:rPr>
              <a:t>:</a:t>
            </a:r>
            <a:endParaRPr/>
          </a:p>
          <a:p>
            <a:pPr indent="0" lvl="0" marL="457200" marR="0" rtl="0" algn="l">
              <a:spcBef>
                <a:spcPts val="0"/>
              </a:spcBef>
              <a:spcAft>
                <a:spcPts val="0"/>
              </a:spcAft>
              <a:buNone/>
            </a:pPr>
            <a:r>
              <a:rPr b="0" lang="en-US" sz="1600">
                <a:solidFill>
                  <a:srgbClr val="000000"/>
                </a:solidFill>
                <a:latin typeface="Consolas"/>
                <a:ea typeface="Consolas"/>
                <a:cs typeface="Consolas"/>
                <a:sym typeface="Consolas"/>
              </a:rPr>
              <a:t>    </a:t>
            </a:r>
            <a:r>
              <a:rPr b="0" lang="en-US" sz="1600">
                <a:solidFill>
                  <a:srgbClr val="0000FF"/>
                </a:solidFill>
                <a:latin typeface="Consolas"/>
                <a:ea typeface="Consolas"/>
                <a:cs typeface="Consolas"/>
                <a:sym typeface="Consolas"/>
              </a:rPr>
              <a:t>return</a:t>
            </a:r>
            <a:r>
              <a:rPr b="0" lang="en-US" sz="1600">
                <a:solidFill>
                  <a:srgbClr val="000000"/>
                </a:solidFill>
                <a:latin typeface="Consolas"/>
                <a:ea typeface="Consolas"/>
                <a:cs typeface="Consolas"/>
                <a:sym typeface="Consolas"/>
              </a:rPr>
              <a:t> </a:t>
            </a:r>
            <a:r>
              <a:rPr b="0" lang="en-US" sz="1600">
                <a:solidFill>
                  <a:srgbClr val="0000FF"/>
                </a:solidFill>
                <a:latin typeface="Consolas"/>
                <a:ea typeface="Consolas"/>
                <a:cs typeface="Consolas"/>
                <a:sym typeface="Consolas"/>
              </a:rPr>
              <a:t>False</a:t>
            </a:r>
            <a:endParaRPr b="0" sz="1600">
              <a:solidFill>
                <a:srgbClr val="000000"/>
              </a:solidFill>
              <a:latin typeface="Consolas"/>
              <a:ea typeface="Consolas"/>
              <a:cs typeface="Consolas"/>
              <a:sym typeface="Consolas"/>
            </a:endParaRPr>
          </a:p>
          <a:p>
            <a:pPr indent="0" lvl="0" marL="457200" marR="0" rtl="0" algn="l">
              <a:spcBef>
                <a:spcPts val="0"/>
              </a:spcBef>
              <a:spcAft>
                <a:spcPts val="0"/>
              </a:spcAft>
              <a:buNone/>
            </a:pPr>
            <a:r>
              <a:rPr b="0" lang="en-US" sz="1600">
                <a:solidFill>
                  <a:srgbClr val="000000"/>
                </a:solidFill>
                <a:latin typeface="Consolas"/>
                <a:ea typeface="Consolas"/>
                <a:cs typeface="Consolas"/>
                <a:sym typeface="Consolas"/>
              </a:rPr>
              <a:t>  </a:t>
            </a:r>
            <a:r>
              <a:rPr b="0" lang="en-US" sz="1600">
                <a:solidFill>
                  <a:srgbClr val="0000FF"/>
                </a:solidFill>
                <a:latin typeface="Consolas"/>
                <a:ea typeface="Consolas"/>
                <a:cs typeface="Consolas"/>
                <a:sym typeface="Consolas"/>
              </a:rPr>
              <a:t>else</a:t>
            </a:r>
            <a:r>
              <a:rPr b="0" lang="en-US" sz="1600">
                <a:solidFill>
                  <a:srgbClr val="000000"/>
                </a:solidFill>
                <a:latin typeface="Consolas"/>
                <a:ea typeface="Consolas"/>
                <a:cs typeface="Consolas"/>
                <a:sym typeface="Consolas"/>
              </a:rPr>
              <a:t>:</a:t>
            </a:r>
            <a:endParaRPr/>
          </a:p>
          <a:p>
            <a:pPr indent="0" lvl="0" marL="457200" marR="0" rtl="0" algn="l">
              <a:spcBef>
                <a:spcPts val="0"/>
              </a:spcBef>
              <a:spcAft>
                <a:spcPts val="0"/>
              </a:spcAft>
              <a:buNone/>
            </a:pPr>
            <a:r>
              <a:rPr b="0" lang="en-US" sz="1600">
                <a:solidFill>
                  <a:srgbClr val="000000"/>
                </a:solidFill>
                <a:latin typeface="Consolas"/>
                <a:ea typeface="Consolas"/>
                <a:cs typeface="Consolas"/>
                <a:sym typeface="Consolas"/>
              </a:rPr>
              <a:t>    </a:t>
            </a:r>
            <a:r>
              <a:rPr b="0" lang="en-US" sz="1600">
                <a:solidFill>
                  <a:srgbClr val="0000FF"/>
                </a:solidFill>
                <a:latin typeface="Consolas"/>
                <a:ea typeface="Consolas"/>
                <a:cs typeface="Consolas"/>
                <a:sym typeface="Consolas"/>
              </a:rPr>
              <a:t>return</a:t>
            </a:r>
            <a:r>
              <a:rPr b="0" lang="en-US" sz="1600">
                <a:solidFill>
                  <a:srgbClr val="000000"/>
                </a:solidFill>
                <a:latin typeface="Consolas"/>
                <a:ea typeface="Consolas"/>
                <a:cs typeface="Consolas"/>
                <a:sym typeface="Consolas"/>
              </a:rPr>
              <a:t> </a:t>
            </a:r>
            <a:r>
              <a:rPr b="0" lang="en-US" sz="1600">
                <a:solidFill>
                  <a:srgbClr val="0000FF"/>
                </a:solidFill>
                <a:latin typeface="Consolas"/>
                <a:ea typeface="Consolas"/>
                <a:cs typeface="Consolas"/>
                <a:sym typeface="Consolas"/>
              </a:rPr>
              <a:t>True</a:t>
            </a:r>
            <a:endParaRPr b="0" sz="1600">
              <a:solidFill>
                <a:srgbClr val="000000"/>
              </a:solidFill>
              <a:latin typeface="Consolas"/>
              <a:ea typeface="Consolas"/>
              <a:cs typeface="Consolas"/>
              <a:sym typeface="Consolas"/>
            </a:endParaRPr>
          </a:p>
          <a:p>
            <a:pPr indent="0" lvl="0" marL="457200" marR="0" rtl="0" algn="l">
              <a:spcBef>
                <a:spcPts val="0"/>
              </a:spcBef>
              <a:spcAft>
                <a:spcPts val="0"/>
              </a:spcAft>
              <a:buNone/>
            </a:pPr>
            <a:br>
              <a:rPr b="0" lang="en-US" sz="1600">
                <a:solidFill>
                  <a:srgbClr val="000000"/>
                </a:solidFill>
                <a:latin typeface="Consolas"/>
                <a:ea typeface="Consolas"/>
                <a:cs typeface="Consolas"/>
                <a:sym typeface="Consolas"/>
              </a:rPr>
            </a:br>
            <a:r>
              <a:rPr b="0" lang="en-US" sz="1600">
                <a:solidFill>
                  <a:srgbClr val="000000"/>
                </a:solidFill>
                <a:latin typeface="Consolas"/>
                <a:ea typeface="Consolas"/>
                <a:cs typeface="Consolas"/>
                <a:sym typeface="Consolas"/>
              </a:rPr>
              <a:t>adults = </a:t>
            </a:r>
            <a:r>
              <a:rPr b="0" lang="en-US" sz="1600">
                <a:solidFill>
                  <a:srgbClr val="0000FF"/>
                </a:solidFill>
                <a:latin typeface="Consolas"/>
                <a:ea typeface="Consolas"/>
                <a:cs typeface="Consolas"/>
                <a:sym typeface="Consolas"/>
              </a:rPr>
              <a:t>filter</a:t>
            </a:r>
            <a:r>
              <a:rPr b="0" lang="en-US" sz="1600">
                <a:solidFill>
                  <a:srgbClr val="000000"/>
                </a:solidFill>
                <a:latin typeface="Consolas"/>
                <a:ea typeface="Consolas"/>
                <a:cs typeface="Consolas"/>
                <a:sym typeface="Consolas"/>
              </a:rPr>
              <a:t>(myFunc, ages)</a:t>
            </a:r>
            <a:endParaRPr/>
          </a:p>
          <a:p>
            <a:pPr indent="0" lvl="0" marL="457200" marR="0" rtl="0" algn="l">
              <a:spcBef>
                <a:spcPts val="0"/>
              </a:spcBef>
              <a:spcAft>
                <a:spcPts val="0"/>
              </a:spcAft>
              <a:buNone/>
            </a:pPr>
            <a:br>
              <a:rPr b="0" lang="en-US" sz="1600">
                <a:solidFill>
                  <a:srgbClr val="000000"/>
                </a:solidFill>
                <a:latin typeface="Consolas"/>
                <a:ea typeface="Consolas"/>
                <a:cs typeface="Consolas"/>
                <a:sym typeface="Consolas"/>
              </a:rPr>
            </a:br>
            <a:r>
              <a:rPr b="0" lang="en-US" sz="1600">
                <a:solidFill>
                  <a:srgbClr val="0000FF"/>
                </a:solidFill>
                <a:latin typeface="Consolas"/>
                <a:ea typeface="Consolas"/>
                <a:cs typeface="Consolas"/>
                <a:sym typeface="Consolas"/>
              </a:rPr>
              <a:t>for</a:t>
            </a:r>
            <a:r>
              <a:rPr b="0" lang="en-US" sz="1600">
                <a:solidFill>
                  <a:srgbClr val="000000"/>
                </a:solidFill>
                <a:latin typeface="Consolas"/>
                <a:ea typeface="Consolas"/>
                <a:cs typeface="Consolas"/>
                <a:sym typeface="Consolas"/>
              </a:rPr>
              <a:t> x </a:t>
            </a:r>
            <a:r>
              <a:rPr b="0" lang="en-US" sz="1600">
                <a:solidFill>
                  <a:srgbClr val="0000FF"/>
                </a:solidFill>
                <a:latin typeface="Consolas"/>
                <a:ea typeface="Consolas"/>
                <a:cs typeface="Consolas"/>
                <a:sym typeface="Consolas"/>
              </a:rPr>
              <a:t>in</a:t>
            </a:r>
            <a:r>
              <a:rPr b="0" lang="en-US" sz="1600">
                <a:solidFill>
                  <a:srgbClr val="000000"/>
                </a:solidFill>
                <a:latin typeface="Consolas"/>
                <a:ea typeface="Consolas"/>
                <a:cs typeface="Consolas"/>
                <a:sym typeface="Consolas"/>
              </a:rPr>
              <a:t> adults:</a:t>
            </a:r>
            <a:endParaRPr/>
          </a:p>
          <a:p>
            <a:pPr indent="0" lvl="0" marL="457200" marR="0" rtl="0" algn="l">
              <a:spcBef>
                <a:spcPts val="0"/>
              </a:spcBef>
              <a:spcAft>
                <a:spcPts val="0"/>
              </a:spcAft>
              <a:buNone/>
            </a:pPr>
            <a:r>
              <a:rPr b="0" lang="en-US" sz="1600">
                <a:solidFill>
                  <a:srgbClr val="000000"/>
                </a:solidFill>
                <a:latin typeface="Consolas"/>
                <a:ea typeface="Consolas"/>
                <a:cs typeface="Consolas"/>
                <a:sym typeface="Consolas"/>
              </a:rPr>
              <a:t>  </a:t>
            </a:r>
            <a:r>
              <a:rPr b="0" lang="en-US" sz="1600">
                <a:solidFill>
                  <a:srgbClr val="0000FF"/>
                </a:solidFill>
                <a:latin typeface="Consolas"/>
                <a:ea typeface="Consolas"/>
                <a:cs typeface="Consolas"/>
                <a:sym typeface="Consolas"/>
              </a:rPr>
              <a:t>print</a:t>
            </a:r>
            <a:r>
              <a:rPr b="0" lang="en-US" sz="1600">
                <a:solidFill>
                  <a:srgbClr val="000000"/>
                </a:solidFill>
                <a:latin typeface="Consolas"/>
                <a:ea typeface="Consolas"/>
                <a:cs typeface="Consolas"/>
                <a:sym typeface="Consolas"/>
              </a:rPr>
              <a:t>(x)</a:t>
            </a:r>
            <a:endParaRPr/>
          </a:p>
          <a:p>
            <a:pPr indent="0" lvl="0" marL="0" marR="0" rtl="0" algn="l">
              <a:spcBef>
                <a:spcPts val="0"/>
              </a:spcBef>
              <a:spcAft>
                <a:spcPts val="0"/>
              </a:spcAft>
              <a:buNone/>
            </a:pPr>
            <a:br>
              <a:rPr b="0" lang="en-US" sz="1600">
                <a:solidFill>
                  <a:srgbClr val="000000"/>
                </a:solidFill>
                <a:latin typeface="Consolas"/>
                <a:ea typeface="Consolas"/>
                <a:cs typeface="Consolas"/>
                <a:sym typeface="Consolas"/>
              </a:rPr>
            </a:br>
            <a:r>
              <a:rPr b="0" lang="en-US" sz="1600" u="sng">
                <a:solidFill>
                  <a:srgbClr val="000000"/>
                </a:solidFill>
                <a:latin typeface="Consolas"/>
                <a:ea typeface="Consolas"/>
                <a:cs typeface="Consolas"/>
                <a:sym typeface="Consolas"/>
                <a:hlinkClick r:id="rId3">
                  <a:extLst>
                    <a:ext uri="{A12FA001-AC4F-418D-AE19-62706E023703}">
                      <ahyp:hlinkClr val="tx"/>
                    </a:ext>
                  </a:extLst>
                </a:hlinkClick>
              </a:rPr>
              <a:t>https://www.w3schools.com/python/ref_func_filter.asp</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90" name="Shape 690"/>
        <p:cNvGrpSpPr/>
        <p:nvPr/>
      </p:nvGrpSpPr>
      <p:grpSpPr>
        <a:xfrm>
          <a:off x="0" y="0"/>
          <a:ext cx="0" cy="0"/>
          <a:chOff x="0" y="0"/>
          <a:chExt cx="0" cy="0"/>
        </a:xfrm>
      </p:grpSpPr>
      <p:sp>
        <p:nvSpPr>
          <p:cNvPr id="691" name="Google Shape;691;p48"/>
          <p:cNvSpPr txBox="1"/>
          <p:nvPr>
            <p:ph type="title"/>
          </p:nvPr>
        </p:nvSpPr>
        <p:spPr>
          <a:xfrm>
            <a:off x="838200" y="365126"/>
            <a:ext cx="10515600" cy="65529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4400">
                <a:solidFill>
                  <a:schemeClr val="accent4"/>
                </a:solidFill>
              </a:rPr>
              <a:t>Reduce()</a:t>
            </a:r>
            <a:endParaRPr/>
          </a:p>
        </p:txBody>
      </p:sp>
      <p:sp>
        <p:nvSpPr>
          <p:cNvPr id="692" name="Google Shape;692;p48"/>
          <p:cNvSpPr txBox="1"/>
          <p:nvPr>
            <p:ph idx="1" type="body"/>
          </p:nvPr>
        </p:nvSpPr>
        <p:spPr>
          <a:xfrm>
            <a:off x="838200" y="1113183"/>
            <a:ext cx="10515600" cy="50637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1700"/>
              <a:buChar char="•"/>
            </a:pPr>
            <a:r>
              <a:rPr b="0" i="0" lang="en-US" sz="1700">
                <a:solidFill>
                  <a:srgbClr val="273239"/>
                </a:solidFill>
                <a:latin typeface="Nunito"/>
                <a:ea typeface="Nunito"/>
                <a:cs typeface="Nunito"/>
                <a:sym typeface="Nunito"/>
              </a:rPr>
              <a:t>The </a:t>
            </a:r>
            <a:r>
              <a:rPr b="1" i="0" lang="en-US" sz="1700">
                <a:solidFill>
                  <a:srgbClr val="273239"/>
                </a:solidFill>
                <a:latin typeface="Nunito"/>
                <a:ea typeface="Nunito"/>
                <a:cs typeface="Nunito"/>
                <a:sym typeface="Nunito"/>
              </a:rPr>
              <a:t>reduce(fun,seq)</a:t>
            </a:r>
            <a:r>
              <a:rPr b="0" i="0" lang="en-US" sz="1700">
                <a:solidFill>
                  <a:srgbClr val="273239"/>
                </a:solidFill>
                <a:latin typeface="Nunito"/>
                <a:ea typeface="Nunito"/>
                <a:cs typeface="Nunito"/>
                <a:sym typeface="Nunito"/>
              </a:rPr>
              <a:t> function is used to</a:t>
            </a:r>
            <a:r>
              <a:rPr b="1" i="0" lang="en-US" sz="1700">
                <a:solidFill>
                  <a:srgbClr val="273239"/>
                </a:solidFill>
                <a:latin typeface="Nunito"/>
                <a:ea typeface="Nunito"/>
                <a:cs typeface="Nunito"/>
                <a:sym typeface="Nunito"/>
              </a:rPr>
              <a:t> apply a particular function passed in its argument to all of the list elements</a:t>
            </a:r>
            <a:r>
              <a:rPr b="0" i="0" lang="en-US" sz="1700">
                <a:solidFill>
                  <a:srgbClr val="273239"/>
                </a:solidFill>
                <a:latin typeface="Nunito"/>
                <a:ea typeface="Nunito"/>
                <a:cs typeface="Nunito"/>
                <a:sym typeface="Nunito"/>
              </a:rPr>
              <a:t> mentioned in the sequence passed along.This function is defined in “</a:t>
            </a:r>
            <a:r>
              <a:rPr b="1" i="0" lang="en-US" sz="1700">
                <a:solidFill>
                  <a:srgbClr val="273239"/>
                </a:solidFill>
                <a:latin typeface="Nunito"/>
                <a:ea typeface="Nunito"/>
                <a:cs typeface="Nunito"/>
                <a:sym typeface="Nunito"/>
              </a:rPr>
              <a:t>functools</a:t>
            </a:r>
            <a:r>
              <a:rPr b="0" i="0" lang="en-US" sz="1700">
                <a:solidFill>
                  <a:srgbClr val="273239"/>
                </a:solidFill>
                <a:latin typeface="Nunito"/>
                <a:ea typeface="Nunito"/>
                <a:cs typeface="Nunito"/>
                <a:sym typeface="Nunito"/>
              </a:rPr>
              <a:t>” module.</a:t>
            </a:r>
            <a:endParaRPr/>
          </a:p>
          <a:p>
            <a:pPr indent="-228600" lvl="0" marL="228600" rtl="0" algn="l">
              <a:lnSpc>
                <a:spcPct val="90000"/>
              </a:lnSpc>
              <a:spcBef>
                <a:spcPts val="1000"/>
              </a:spcBef>
              <a:spcAft>
                <a:spcPts val="0"/>
              </a:spcAft>
              <a:buClr>
                <a:srgbClr val="273239"/>
              </a:buClr>
              <a:buSzPts val="1700"/>
              <a:buChar char="•"/>
            </a:pPr>
            <a:r>
              <a:rPr b="1" i="0" lang="en-US" sz="1700">
                <a:solidFill>
                  <a:srgbClr val="273239"/>
                </a:solidFill>
                <a:latin typeface="Nunito"/>
                <a:ea typeface="Nunito"/>
                <a:cs typeface="Nunito"/>
                <a:sym typeface="Nunito"/>
              </a:rPr>
              <a:t>Working : </a:t>
            </a:r>
            <a:r>
              <a:rPr b="0" i="0" lang="en-US" sz="1700">
                <a:solidFill>
                  <a:srgbClr val="273239"/>
                </a:solidFill>
                <a:latin typeface="Nunito"/>
                <a:ea typeface="Nunito"/>
                <a:cs typeface="Nunito"/>
                <a:sym typeface="Nunito"/>
              </a:rPr>
              <a:t> </a:t>
            </a:r>
            <a:endParaRPr/>
          </a:p>
          <a:p>
            <a:pPr indent="-228600" lvl="0" marL="228600" rtl="0" algn="l">
              <a:lnSpc>
                <a:spcPct val="90000"/>
              </a:lnSpc>
              <a:spcBef>
                <a:spcPts val="1000"/>
              </a:spcBef>
              <a:spcAft>
                <a:spcPts val="0"/>
              </a:spcAft>
              <a:buClr>
                <a:srgbClr val="273239"/>
              </a:buClr>
              <a:buSzPts val="1700"/>
              <a:buFont typeface="Arial"/>
              <a:buChar char="•"/>
            </a:pPr>
            <a:r>
              <a:rPr b="0" i="0" lang="en-US" sz="1700">
                <a:solidFill>
                  <a:srgbClr val="273239"/>
                </a:solidFill>
                <a:latin typeface="Nunito"/>
                <a:ea typeface="Nunito"/>
                <a:cs typeface="Nunito"/>
                <a:sym typeface="Nunito"/>
              </a:rPr>
              <a:t>At first step, first two elements of sequence are picked and the result is obtained.</a:t>
            </a:r>
            <a:endParaRPr/>
          </a:p>
          <a:p>
            <a:pPr indent="-228600" lvl="0" marL="228600" rtl="0" algn="l">
              <a:lnSpc>
                <a:spcPct val="90000"/>
              </a:lnSpc>
              <a:spcBef>
                <a:spcPts val="1000"/>
              </a:spcBef>
              <a:spcAft>
                <a:spcPts val="0"/>
              </a:spcAft>
              <a:buClr>
                <a:srgbClr val="273239"/>
              </a:buClr>
              <a:buSzPts val="1700"/>
              <a:buFont typeface="Arial"/>
              <a:buChar char="•"/>
            </a:pPr>
            <a:r>
              <a:rPr b="0" i="0" lang="en-US" sz="1700">
                <a:solidFill>
                  <a:srgbClr val="273239"/>
                </a:solidFill>
                <a:latin typeface="Nunito"/>
                <a:ea typeface="Nunito"/>
                <a:cs typeface="Nunito"/>
                <a:sym typeface="Nunito"/>
              </a:rPr>
              <a:t>Next step is to apply the same function to the previously attained result and the number just succeeding the second element and the result is again stored.</a:t>
            </a:r>
            <a:endParaRPr/>
          </a:p>
          <a:p>
            <a:pPr indent="-228600" lvl="0" marL="228600" rtl="0" algn="l">
              <a:lnSpc>
                <a:spcPct val="90000"/>
              </a:lnSpc>
              <a:spcBef>
                <a:spcPts val="1000"/>
              </a:spcBef>
              <a:spcAft>
                <a:spcPts val="0"/>
              </a:spcAft>
              <a:buClr>
                <a:srgbClr val="273239"/>
              </a:buClr>
              <a:buSzPts val="1700"/>
              <a:buFont typeface="Arial"/>
              <a:buChar char="•"/>
            </a:pPr>
            <a:r>
              <a:rPr b="0" i="0" lang="en-US" sz="1700">
                <a:solidFill>
                  <a:srgbClr val="273239"/>
                </a:solidFill>
                <a:latin typeface="Nunito"/>
                <a:ea typeface="Nunito"/>
                <a:cs typeface="Nunito"/>
                <a:sym typeface="Nunito"/>
              </a:rPr>
              <a:t>This process continues till no more elements are left in the container.</a:t>
            </a:r>
            <a:endParaRPr/>
          </a:p>
          <a:p>
            <a:pPr indent="-228600" lvl="0" marL="228600" rtl="0" algn="l">
              <a:lnSpc>
                <a:spcPct val="90000"/>
              </a:lnSpc>
              <a:spcBef>
                <a:spcPts val="1000"/>
              </a:spcBef>
              <a:spcAft>
                <a:spcPts val="0"/>
              </a:spcAft>
              <a:buClr>
                <a:srgbClr val="273239"/>
              </a:buClr>
              <a:buSzPts val="1700"/>
              <a:buFont typeface="Arial"/>
              <a:buChar char="•"/>
            </a:pPr>
            <a:r>
              <a:rPr b="0" i="0" lang="en-US" sz="1700">
                <a:solidFill>
                  <a:srgbClr val="273239"/>
                </a:solidFill>
                <a:latin typeface="Nunito"/>
                <a:ea typeface="Nunito"/>
                <a:cs typeface="Nunito"/>
                <a:sym typeface="Nunito"/>
              </a:rPr>
              <a:t>The final returned result is returned and printed on console.</a:t>
            </a:r>
            <a:endParaRPr/>
          </a:p>
          <a:p>
            <a:pPr indent="-120650" lvl="0" marL="228600" rtl="0" algn="l">
              <a:lnSpc>
                <a:spcPct val="90000"/>
              </a:lnSpc>
              <a:spcBef>
                <a:spcPts val="1000"/>
              </a:spcBef>
              <a:spcAft>
                <a:spcPts val="0"/>
              </a:spcAft>
              <a:buClr>
                <a:schemeClr val="dk1"/>
              </a:buClr>
              <a:buSzPts val="1700"/>
              <a:buFont typeface="Arial"/>
              <a:buNone/>
            </a:pPr>
            <a:r>
              <a:t/>
            </a:r>
            <a:endParaRPr b="0" i="0" sz="1700">
              <a:solidFill>
                <a:srgbClr val="273239"/>
              </a:solidFill>
              <a:latin typeface="Nunito"/>
              <a:ea typeface="Nunito"/>
              <a:cs typeface="Nunito"/>
              <a:sym typeface="Nunito"/>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693" name="Google Shape;693;p48"/>
          <p:cNvGraphicFramePr/>
          <p:nvPr/>
        </p:nvGraphicFramePr>
        <p:xfrm>
          <a:off x="1016794" y="3734594"/>
          <a:ext cx="3000000" cy="3000000"/>
        </p:xfrm>
        <a:graphic>
          <a:graphicData uri="http://schemas.openxmlformats.org/drawingml/2006/table">
            <a:tbl>
              <a:tblPr>
                <a:noFill/>
                <a:tableStyleId>{00A815B5-37C5-4563-9959-080AA55A3487}</a:tableStyleId>
              </a:tblPr>
              <a:tblGrid>
                <a:gridCol w="6603200"/>
              </a:tblGrid>
              <a:tr h="228600">
                <a:tc>
                  <a:txBody>
                    <a:bodyPr/>
                    <a:lstStyle/>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import functools</a:t>
                      </a:r>
                      <a:endParaRPr b="0" i="0" sz="1800">
                        <a:solidFill>
                          <a:schemeClr val="dk1"/>
                        </a:solidFill>
                        <a:latin typeface="Garamond"/>
                        <a:ea typeface="Garamond"/>
                        <a:cs typeface="Garamond"/>
                        <a:sym typeface="Garamond"/>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 initializing list</a:t>
                      </a:r>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lis = [1, 3, 5, 6, 2]</a:t>
                      </a:r>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 </a:t>
                      </a:r>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 using reduce to compute sum of list</a:t>
                      </a:r>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print("The sum of the list elements is : ", end="")</a:t>
                      </a:r>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print(functools.reduce(lambda a, b: a+b, lis))</a:t>
                      </a:r>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 </a:t>
                      </a:r>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 using reduce to compute maximum element from list</a:t>
                      </a:r>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print("The maximum element of the list is : ", end="")</a:t>
                      </a:r>
                      <a:endParaRPr/>
                    </a:p>
                    <a:p>
                      <a:pPr indent="0" lvl="0" marL="0" marR="0" rtl="0" algn="l">
                        <a:spcBef>
                          <a:spcPts val="0"/>
                        </a:spcBef>
                        <a:spcAft>
                          <a:spcPts val="0"/>
                        </a:spcAft>
                        <a:buNone/>
                      </a:pPr>
                      <a:r>
                        <a:rPr b="0" i="0" lang="en-US" sz="1800">
                          <a:solidFill>
                            <a:schemeClr val="dk1"/>
                          </a:solidFill>
                          <a:latin typeface="Garamond"/>
                          <a:ea typeface="Garamond"/>
                          <a:cs typeface="Garamond"/>
                          <a:sym typeface="Garamond"/>
                        </a:rPr>
                        <a:t>print(functools.reduce(lambda a, b: a if a &gt; b else b, lis))</a:t>
                      </a:r>
                      <a:endParaRPr/>
                    </a:p>
                    <a:p>
                      <a:pPr indent="0" lvl="0" marL="0" marR="0" rtl="0" algn="l">
                        <a:spcBef>
                          <a:spcPts val="0"/>
                        </a:spcBef>
                        <a:spcAft>
                          <a:spcPts val="0"/>
                        </a:spcAft>
                        <a:buNone/>
                      </a:pPr>
                      <a:r>
                        <a:t/>
                      </a:r>
                      <a:endParaRPr b="0" i="0" sz="1250">
                        <a:latin typeface="Consolas"/>
                        <a:ea typeface="Consolas"/>
                        <a:cs typeface="Consolas"/>
                        <a:sym typeface="Consolas"/>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
        <p:nvSpPr>
          <p:cNvPr id="694" name="Google Shape;694;p48"/>
          <p:cNvSpPr txBox="1"/>
          <p:nvPr/>
        </p:nvSpPr>
        <p:spPr>
          <a:xfrm>
            <a:off x="8574157" y="4214985"/>
            <a:ext cx="311426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273239"/>
                </a:solidFill>
                <a:latin typeface="Nunito"/>
                <a:ea typeface="Nunito"/>
                <a:cs typeface="Nunito"/>
                <a:sym typeface="Nunito"/>
              </a:rPr>
              <a:t>Output</a:t>
            </a:r>
            <a:r>
              <a:rPr b="0" i="0" lang="en-US" sz="1800" u="none" cap="none" strike="noStrike">
                <a:solidFill>
                  <a:srgbClr val="273239"/>
                </a:solidFill>
                <a:latin typeface="Consolas"/>
                <a:ea typeface="Consolas"/>
                <a:cs typeface="Consolas"/>
                <a:sym typeface="Consolas"/>
              </a:rPr>
              <a:t>The sum of the list elements is : 17 The maximum element of the list is : 6</a:t>
            </a:r>
            <a:r>
              <a:rPr b="0" i="0" lang="en-US" sz="1600" u="none" cap="none" strike="noStrike">
                <a:solidFill>
                  <a:schemeClr val="dk1"/>
                </a:solidFill>
                <a:latin typeface="Garamond"/>
                <a:ea typeface="Garamond"/>
                <a:cs typeface="Garamond"/>
                <a:sym typeface="Garamond"/>
              </a:rPr>
              <a:t> </a:t>
            </a:r>
            <a:endParaRPr b="0" i="0" sz="2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695" name="Google Shape;695;p48"/>
          <p:cNvSpPr/>
          <p:nvPr/>
        </p:nvSpPr>
        <p:spPr>
          <a:xfrm>
            <a:off x="0" y="45230"/>
            <a:ext cx="65" cy="366739"/>
          </a:xfrm>
          <a:prstGeom prst="rect">
            <a:avLst/>
          </a:prstGeom>
          <a:solidFill>
            <a:srgbClr val="FFFFFF"/>
          </a:solid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chemeClr val="dk1"/>
              </a:buClr>
              <a:buSzPts val="1800"/>
              <a:buFont typeface="Garamond"/>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7"/>
          <p:cNvSpPr txBox="1"/>
          <p:nvPr>
            <p:ph type="title"/>
          </p:nvPr>
        </p:nvSpPr>
        <p:spPr>
          <a:xfrm>
            <a:off x="2808135" y="2756876"/>
            <a:ext cx="7186097" cy="78273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1E4E79"/>
              </a:buClr>
              <a:buSzPct val="100000"/>
              <a:buFont typeface="Garamond"/>
              <a:buNone/>
            </a:pPr>
            <a:r>
              <a:rPr lang="en-US">
                <a:solidFill>
                  <a:srgbClr val="1E4E79"/>
                </a:solidFill>
              </a:rPr>
              <a:t>Decision Making</a:t>
            </a:r>
            <a:endParaRPr/>
          </a:p>
        </p:txBody>
      </p:sp>
      <p:sp>
        <p:nvSpPr>
          <p:cNvPr id="232" name="Google Shape;232;p7"/>
          <p:cNvSpPr/>
          <p:nvPr/>
        </p:nvSpPr>
        <p:spPr>
          <a:xfrm>
            <a:off x="1307076" y="4080862"/>
            <a:ext cx="1088492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rgbClr val="C00000"/>
                </a:solidFill>
                <a:latin typeface="Comic Sans MS"/>
                <a:ea typeface="Comic Sans MS"/>
                <a:cs typeface="Comic Sans MS"/>
                <a:sym typeface="Comic Sans MS"/>
              </a:rPr>
              <a:t>When a programming language is created that allows programmers to program in simple English, it will be discovered that programmers cannot speak English.   -- unknown</a:t>
            </a:r>
            <a:endParaRPr/>
          </a:p>
        </p:txBody>
      </p:sp>
      <p:pic>
        <p:nvPicPr>
          <p:cNvPr id="233" name="Google Shape;233;p7"/>
          <p:cNvPicPr preferRelativeResize="0"/>
          <p:nvPr/>
        </p:nvPicPr>
        <p:blipFill rotWithShape="1">
          <a:blip r:embed="rId3">
            <a:alphaModFix/>
          </a:blip>
          <a:srcRect b="0" l="0" r="0" t="0"/>
          <a:stretch/>
        </p:blipFill>
        <p:spPr>
          <a:xfrm>
            <a:off x="0" y="532014"/>
            <a:ext cx="2228735" cy="15043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9"/>
          <p:cNvSpPr txBox="1"/>
          <p:nvPr>
            <p:ph idx="1" type="body"/>
          </p:nvPr>
        </p:nvSpPr>
        <p:spPr>
          <a:xfrm>
            <a:off x="476366" y="766838"/>
            <a:ext cx="11470992" cy="55478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u="sng">
                <a:latin typeface="Times New Roman"/>
                <a:ea typeface="Times New Roman"/>
                <a:cs typeface="Times New Roman"/>
                <a:sym typeface="Times New Roman"/>
              </a:rPr>
              <a:t>Reduce()</a:t>
            </a:r>
            <a:endParaRPr/>
          </a:p>
          <a:p>
            <a:pPr indent="0" lvl="0" marL="0" rtl="0" algn="l">
              <a:lnSpc>
                <a:spcPct val="90000"/>
              </a:lnSpc>
              <a:spcBef>
                <a:spcPts val="1000"/>
              </a:spcBef>
              <a:spcAft>
                <a:spcPts val="0"/>
              </a:spcAft>
              <a:buClr>
                <a:schemeClr val="dk1"/>
              </a:buClr>
              <a:buSzPts val="2800"/>
              <a:buNone/>
            </a:pPr>
            <a:r>
              <a:rPr b="1" lang="en-US" u="sng">
                <a:latin typeface="Times New Roman"/>
                <a:ea typeface="Times New Roman"/>
                <a:cs typeface="Times New Roman"/>
                <a:sym typeface="Times New Roman"/>
              </a:rPr>
              <a:t>from functools import reduce</a:t>
            </a:r>
            <a:endParaRPr/>
          </a:p>
          <a:p>
            <a:pPr indent="0" lvl="0" marL="0" rtl="0" algn="l">
              <a:lnSpc>
                <a:spcPct val="90000"/>
              </a:lnSpc>
              <a:spcBef>
                <a:spcPts val="1000"/>
              </a:spcBef>
              <a:spcAft>
                <a:spcPts val="0"/>
              </a:spcAft>
              <a:buClr>
                <a:schemeClr val="dk1"/>
              </a:buClr>
              <a:buSzPts val="2800"/>
              <a:buNone/>
            </a:pPr>
            <a:r>
              <a:t/>
            </a:r>
            <a:endParaRPr b="1" u="sng">
              <a:latin typeface="Times New Roman"/>
              <a:ea typeface="Times New Roman"/>
              <a:cs typeface="Times New Roman"/>
              <a:sym typeface="Times New Roman"/>
            </a:endParaRPr>
          </a:p>
        </p:txBody>
      </p:sp>
      <p:sp>
        <p:nvSpPr>
          <p:cNvPr id="702" name="Google Shape;702;p49"/>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Reduce()</a:t>
            </a:r>
            <a:endParaRPr/>
          </a:p>
        </p:txBody>
      </p:sp>
      <p:sp>
        <p:nvSpPr>
          <p:cNvPr id="703" name="Google Shape;703;p49"/>
          <p:cNvSpPr/>
          <p:nvPr/>
        </p:nvSpPr>
        <p:spPr>
          <a:xfrm>
            <a:off x="476366" y="2019454"/>
            <a:ext cx="7103528" cy="2738284"/>
          </a:xfrm>
          <a:prstGeom prst="rect">
            <a:avLst/>
          </a:prstGeom>
          <a:solidFill>
            <a:srgbClr val="F7CAAC"/>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Black"/>
                <a:ea typeface="Arial Black"/>
                <a:cs typeface="Arial Black"/>
                <a:sym typeface="Arial Black"/>
              </a:rPr>
              <a:t>&gt;&gt;&gt; nums = (1,2,3,4,5,6)</a:t>
            </a:r>
            <a:endParaRPr/>
          </a:p>
          <a:p>
            <a:pPr indent="0" lvl="0" marL="0" marR="0" rtl="0" algn="l">
              <a:spcBef>
                <a:spcPts val="0"/>
              </a:spcBef>
              <a:spcAft>
                <a:spcPts val="0"/>
              </a:spcAft>
              <a:buNone/>
            </a:pPr>
            <a:r>
              <a:rPr lang="en-US" sz="2800">
                <a:solidFill>
                  <a:schemeClr val="dk1"/>
                </a:solidFill>
                <a:latin typeface="Arial Black"/>
                <a:ea typeface="Arial Black"/>
                <a:cs typeface="Arial Black"/>
                <a:sym typeface="Arial Black"/>
              </a:rPr>
              <a:t>&gt;&gt;&gt; sum = reduce(lambda a,b: a+b, nums)</a:t>
            </a:r>
            <a:endParaRPr/>
          </a:p>
          <a:p>
            <a:pPr indent="0" lvl="0" marL="0" marR="0" rtl="0" algn="l">
              <a:spcBef>
                <a:spcPts val="0"/>
              </a:spcBef>
              <a:spcAft>
                <a:spcPts val="0"/>
              </a:spcAft>
              <a:buNone/>
            </a:pPr>
            <a:r>
              <a:rPr lang="en-US" sz="2800">
                <a:solidFill>
                  <a:schemeClr val="dk1"/>
                </a:solidFill>
                <a:latin typeface="Arial Black"/>
                <a:ea typeface="Arial Black"/>
                <a:cs typeface="Arial Black"/>
                <a:sym typeface="Arial Black"/>
              </a:rPr>
              <a:t>&gt;&gt;&gt; sum</a:t>
            </a:r>
            <a:endParaRPr/>
          </a:p>
          <a:p>
            <a:pPr indent="0" lvl="0" marL="0" marR="0" rtl="0" algn="l">
              <a:spcBef>
                <a:spcPts val="0"/>
              </a:spcBef>
              <a:spcAft>
                <a:spcPts val="0"/>
              </a:spcAft>
              <a:buNone/>
            </a:pPr>
            <a:r>
              <a:rPr lang="en-US" sz="2800">
                <a:solidFill>
                  <a:schemeClr val="dk1"/>
                </a:solidFill>
                <a:latin typeface="Arial Black"/>
                <a:ea typeface="Arial Black"/>
                <a:cs typeface="Arial Black"/>
                <a:sym typeface="Arial Black"/>
              </a:rPr>
              <a:t>21</a:t>
            </a:r>
            <a:endParaRPr sz="28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sz="1800">
              <a:solidFill>
                <a:schemeClr val="lt1"/>
              </a:solidFill>
              <a:latin typeface="Arial Black"/>
              <a:ea typeface="Arial Black"/>
              <a:cs typeface="Arial Black"/>
              <a:sym typeface="Arial Black"/>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50"/>
          <p:cNvSpPr txBox="1"/>
          <p:nvPr>
            <p:ph idx="1" type="body"/>
          </p:nvPr>
        </p:nvSpPr>
        <p:spPr>
          <a:xfrm>
            <a:off x="837314" y="694649"/>
            <a:ext cx="10862581" cy="5547889"/>
          </a:xfrm>
          <a:prstGeom prst="rect">
            <a:avLst/>
          </a:prstGeom>
          <a:noFill/>
          <a:ln>
            <a:noFill/>
          </a:ln>
        </p:spPr>
        <p:txBody>
          <a:bodyPr anchorCtr="0" anchor="t" bIns="45700" lIns="91425" spcFirstLastPara="1" rIns="91425" wrap="square" tIns="45700">
            <a:noAutofit/>
          </a:bodyPr>
          <a:lstStyle/>
          <a:p>
            <a:pPr indent="0" lvl="0" marL="57150" rtl="0" algn="l">
              <a:lnSpc>
                <a:spcPct val="90000"/>
              </a:lnSpc>
              <a:spcBef>
                <a:spcPts val="0"/>
              </a:spcBef>
              <a:spcAft>
                <a:spcPts val="0"/>
              </a:spcAft>
              <a:buClr>
                <a:schemeClr val="dk1"/>
              </a:buClr>
              <a:buSzPts val="3200"/>
              <a:buNone/>
            </a:pPr>
            <a:r>
              <a:rPr lang="en-US" sz="3200">
                <a:latin typeface="Calibri"/>
                <a:ea typeface="Calibri"/>
                <a:cs typeface="Calibri"/>
                <a:sym typeface="Calibri"/>
              </a:rPr>
              <a:t>Assignment statements in Python do not create copies of objects, they only bind names to an object. For immutable objects, that usually doesn’t make a difference.</a:t>
            </a:r>
            <a:endParaRPr/>
          </a:p>
          <a:p>
            <a:pPr indent="0" lvl="0" marL="57150" rtl="0" algn="l">
              <a:lnSpc>
                <a:spcPct val="90000"/>
              </a:lnSpc>
              <a:spcBef>
                <a:spcPts val="1000"/>
              </a:spcBef>
              <a:spcAft>
                <a:spcPts val="0"/>
              </a:spcAft>
              <a:buClr>
                <a:schemeClr val="dk1"/>
              </a:buClr>
              <a:buSzPts val="3200"/>
              <a:buNone/>
            </a:pPr>
            <a:r>
              <a:rPr lang="en-US" sz="3200">
                <a:latin typeface="Calibri"/>
                <a:ea typeface="Calibri"/>
                <a:cs typeface="Calibri"/>
                <a:sym typeface="Calibri"/>
              </a:rPr>
              <a:t>But for working with mutable objects or collections of mutable objects, you might be looking for a way to create “real copies” or “clones” of these objects.</a:t>
            </a:r>
            <a:endParaRPr/>
          </a:p>
          <a:p>
            <a:pPr indent="0" lvl="0" marL="57150" rtl="0" algn="l">
              <a:lnSpc>
                <a:spcPct val="90000"/>
              </a:lnSpc>
              <a:spcBef>
                <a:spcPts val="1000"/>
              </a:spcBef>
              <a:spcAft>
                <a:spcPts val="0"/>
              </a:spcAft>
              <a:buClr>
                <a:schemeClr val="dk1"/>
              </a:buClr>
              <a:buSzPts val="3200"/>
              <a:buNone/>
            </a:pPr>
            <a:r>
              <a:rPr lang="en-US" sz="3200">
                <a:latin typeface="Calibri"/>
                <a:ea typeface="Calibri"/>
                <a:cs typeface="Calibri"/>
                <a:sym typeface="Calibri"/>
              </a:rPr>
              <a:t>Essentially, you’ll sometimes want copies that you can modify without automatically modifying the original at the same time. In this article I’m going to give you the rundown on how to copy or “clone” objects in Python 3 and some of the caveats involved.</a:t>
            </a:r>
            <a:endParaRPr/>
          </a:p>
        </p:txBody>
      </p:sp>
      <p:sp>
        <p:nvSpPr>
          <p:cNvPr id="710" name="Google Shape;710;p50"/>
          <p:cNvSpPr txBox="1"/>
          <p:nvPr>
            <p:ph type="title"/>
          </p:nvPr>
        </p:nvSpPr>
        <p:spPr>
          <a:xfrm>
            <a:off x="0" y="0"/>
            <a:ext cx="9720072" cy="49682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SHALLOW</a:t>
            </a:r>
            <a:r>
              <a:rPr b="1" lang="en-US" sz="3200"/>
              <a:t> </a:t>
            </a:r>
            <a:r>
              <a:rPr b="1" lang="en-US" sz="3600">
                <a:solidFill>
                  <a:schemeClr val="accent4"/>
                </a:solidFill>
              </a:rPr>
              <a:t>COPY</a:t>
            </a:r>
            <a:r>
              <a:rPr b="1" lang="en-US" sz="3200"/>
              <a:t> </a:t>
            </a:r>
            <a:r>
              <a:rPr b="1" lang="en-US" sz="3600">
                <a:solidFill>
                  <a:schemeClr val="accent4"/>
                </a:solidFill>
              </a:rPr>
              <a:t>VS</a:t>
            </a:r>
            <a:r>
              <a:rPr b="1" lang="en-US" sz="3200"/>
              <a:t> </a:t>
            </a:r>
            <a:r>
              <a:rPr b="1" lang="en-US" sz="3600">
                <a:solidFill>
                  <a:schemeClr val="accent4"/>
                </a:solidFill>
              </a:rPr>
              <a:t>DEEP</a:t>
            </a:r>
            <a:r>
              <a:rPr b="1" lang="en-US" sz="3200"/>
              <a:t> </a:t>
            </a:r>
            <a:r>
              <a:rPr b="1" lang="en-US" sz="3600">
                <a:solidFill>
                  <a:schemeClr val="accent4"/>
                </a:solidFill>
              </a:rPr>
              <a:t>COPY</a:t>
            </a:r>
            <a:r>
              <a:rPr b="1" lang="en-US" sz="3200"/>
              <a:t> </a:t>
            </a:r>
            <a:r>
              <a:rPr b="1" lang="en-US" sz="3600">
                <a:solidFill>
                  <a:schemeClr val="accent4"/>
                </a:solidFill>
              </a:rPr>
              <a:t>OF</a:t>
            </a:r>
            <a:r>
              <a:rPr b="1" lang="en-US" sz="3200"/>
              <a:t> </a:t>
            </a:r>
            <a:r>
              <a:rPr b="1" lang="en-US" sz="3600">
                <a:solidFill>
                  <a:schemeClr val="accent4"/>
                </a:solidFill>
              </a:rPr>
              <a:t>OBJECTS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1"/>
          <p:cNvSpPr txBox="1"/>
          <p:nvPr>
            <p:ph idx="1" type="body"/>
          </p:nvPr>
        </p:nvSpPr>
        <p:spPr>
          <a:xfrm>
            <a:off x="837314" y="694649"/>
            <a:ext cx="9720073" cy="5547889"/>
          </a:xfrm>
          <a:prstGeom prst="rect">
            <a:avLst/>
          </a:prstGeom>
          <a:noFill/>
          <a:ln>
            <a:noFill/>
          </a:ln>
        </p:spPr>
        <p:txBody>
          <a:bodyPr anchorCtr="0" anchor="t" bIns="45700" lIns="91425" spcFirstLastPara="1" rIns="91425" wrap="square" tIns="45700">
            <a:normAutofit fontScale="85000" lnSpcReduction="20000"/>
          </a:bodyPr>
          <a:lstStyle/>
          <a:p>
            <a:pPr indent="0" lvl="0" marL="57150" rtl="0" algn="l">
              <a:lnSpc>
                <a:spcPct val="90000"/>
              </a:lnSpc>
              <a:spcBef>
                <a:spcPts val="0"/>
              </a:spcBef>
              <a:spcAft>
                <a:spcPts val="0"/>
              </a:spcAft>
              <a:buClr>
                <a:schemeClr val="dk1"/>
              </a:buClr>
              <a:buSzPct val="100000"/>
              <a:buNone/>
            </a:pPr>
            <a:r>
              <a:rPr lang="en-US">
                <a:latin typeface="Calibri"/>
                <a:ea typeface="Calibri"/>
                <a:cs typeface="Calibri"/>
                <a:sym typeface="Calibri"/>
              </a:rPr>
              <a:t>Let’s start by looking at how to copy Python’s built-in collections. Python’s built-in mutable collections like lists, dicts, and sets can be copied by calling their factory functions on an existing collection:</a:t>
            </a:r>
            <a:endParaRPr/>
          </a:p>
          <a:p>
            <a:pPr indent="0" lvl="1" marL="514350" rtl="0" algn="l">
              <a:lnSpc>
                <a:spcPct val="90000"/>
              </a:lnSpc>
              <a:spcBef>
                <a:spcPts val="500"/>
              </a:spcBef>
              <a:spcAft>
                <a:spcPts val="0"/>
              </a:spcAft>
              <a:buClr>
                <a:srgbClr val="525252"/>
              </a:buClr>
              <a:buSzPct val="100000"/>
              <a:buNone/>
            </a:pPr>
            <a:r>
              <a:rPr i="1" lang="en-US">
                <a:solidFill>
                  <a:srgbClr val="525252"/>
                </a:solidFill>
                <a:latin typeface="Calibri"/>
                <a:ea typeface="Calibri"/>
                <a:cs typeface="Calibri"/>
                <a:sym typeface="Calibri"/>
              </a:rPr>
              <a:t>new_list = list(original_list)</a:t>
            </a:r>
            <a:endParaRPr/>
          </a:p>
          <a:p>
            <a:pPr indent="0" lvl="1" marL="514350" rtl="0" algn="l">
              <a:lnSpc>
                <a:spcPct val="90000"/>
              </a:lnSpc>
              <a:spcBef>
                <a:spcPts val="500"/>
              </a:spcBef>
              <a:spcAft>
                <a:spcPts val="0"/>
              </a:spcAft>
              <a:buClr>
                <a:srgbClr val="525252"/>
              </a:buClr>
              <a:buSzPct val="100000"/>
              <a:buNone/>
            </a:pPr>
            <a:r>
              <a:rPr i="1" lang="en-US">
                <a:solidFill>
                  <a:srgbClr val="525252"/>
                </a:solidFill>
                <a:latin typeface="Calibri"/>
                <a:ea typeface="Calibri"/>
                <a:cs typeface="Calibri"/>
                <a:sym typeface="Calibri"/>
              </a:rPr>
              <a:t>new_dict = dict(original_dict)</a:t>
            </a:r>
            <a:endParaRPr/>
          </a:p>
          <a:p>
            <a:pPr indent="0" lvl="1" marL="514350" rtl="0" algn="l">
              <a:lnSpc>
                <a:spcPct val="90000"/>
              </a:lnSpc>
              <a:spcBef>
                <a:spcPts val="500"/>
              </a:spcBef>
              <a:spcAft>
                <a:spcPts val="0"/>
              </a:spcAft>
              <a:buClr>
                <a:srgbClr val="525252"/>
              </a:buClr>
              <a:buSzPct val="100000"/>
              <a:buNone/>
            </a:pPr>
            <a:r>
              <a:rPr i="1" lang="en-US">
                <a:solidFill>
                  <a:srgbClr val="525252"/>
                </a:solidFill>
                <a:latin typeface="Calibri"/>
                <a:ea typeface="Calibri"/>
                <a:cs typeface="Calibri"/>
                <a:sym typeface="Calibri"/>
              </a:rPr>
              <a:t>new_set = set(original_set)</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However, this method won’t work for custom objects and, on top of that, it only creates shallow copies. For compound objects like lists, dicts, and sets, there’s an important difference between shallow and deep copying:</a:t>
            </a:r>
            <a:endParaRPr/>
          </a:p>
          <a:p>
            <a:pPr indent="-342900" lvl="0" marL="400050" rtl="0" algn="l">
              <a:lnSpc>
                <a:spcPct val="90000"/>
              </a:lnSpc>
              <a:spcBef>
                <a:spcPts val="1000"/>
              </a:spcBef>
              <a:spcAft>
                <a:spcPts val="0"/>
              </a:spcAft>
              <a:buClr>
                <a:schemeClr val="dk1"/>
              </a:buClr>
              <a:buSzPct val="100000"/>
              <a:buFont typeface="Noto Sans Symbols"/>
              <a:buChar char="▪"/>
            </a:pPr>
            <a:r>
              <a:rPr lang="en-US">
                <a:latin typeface="Calibri"/>
                <a:ea typeface="Calibri"/>
                <a:cs typeface="Calibri"/>
                <a:sym typeface="Calibri"/>
              </a:rPr>
              <a:t>A shallow copy means constructing a new collection object and then populating it with references to the child objects found in the original. In essence, a shallow copy is only one level deep. The copying process does not recurse and therefore won’t create copies of the child objects themselves.</a:t>
            </a:r>
            <a:endParaRPr/>
          </a:p>
          <a:p>
            <a:pPr indent="-342900" lvl="0" marL="400050" rtl="0" algn="l">
              <a:lnSpc>
                <a:spcPct val="90000"/>
              </a:lnSpc>
              <a:spcBef>
                <a:spcPts val="1000"/>
              </a:spcBef>
              <a:spcAft>
                <a:spcPts val="0"/>
              </a:spcAft>
              <a:buClr>
                <a:schemeClr val="dk1"/>
              </a:buClr>
              <a:buSzPct val="100000"/>
              <a:buFont typeface="Noto Sans Symbols"/>
              <a:buChar char="▪"/>
            </a:pPr>
            <a:r>
              <a:rPr lang="en-US">
                <a:latin typeface="Calibri"/>
                <a:ea typeface="Calibri"/>
                <a:cs typeface="Calibri"/>
                <a:sym typeface="Calibri"/>
              </a:rPr>
              <a:t>A deep copy makes the copying process recursive. It means first constructing a new collection object and then recursively populating it with copies of the child objects found in the original. Copying an object this way walks the whole object tree to create a fully independent clone of the original object and all of its children.</a:t>
            </a:r>
            <a:endParaRPr/>
          </a:p>
        </p:txBody>
      </p:sp>
      <p:sp>
        <p:nvSpPr>
          <p:cNvPr id="717" name="Google Shape;717;p51"/>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SHALLOW COPY VS DEEP COPY OF OBJECTS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2"/>
          <p:cNvSpPr txBox="1"/>
          <p:nvPr>
            <p:ph idx="1" type="body"/>
          </p:nvPr>
        </p:nvSpPr>
        <p:spPr>
          <a:xfrm>
            <a:off x="837314" y="694649"/>
            <a:ext cx="10725033" cy="5778340"/>
          </a:xfrm>
          <a:prstGeom prst="rect">
            <a:avLst/>
          </a:prstGeom>
          <a:noFill/>
          <a:ln>
            <a:noFill/>
          </a:ln>
        </p:spPr>
        <p:txBody>
          <a:bodyPr anchorCtr="0" anchor="t" bIns="45700" lIns="91425" spcFirstLastPara="1" rIns="91425" wrap="square" tIns="45700">
            <a:normAutofit fontScale="85000" lnSpcReduction="20000"/>
          </a:bodyPr>
          <a:lstStyle/>
          <a:p>
            <a:pPr indent="0" lvl="0" marL="57150" rtl="0" algn="l">
              <a:lnSpc>
                <a:spcPct val="90000"/>
              </a:lnSpc>
              <a:spcBef>
                <a:spcPts val="0"/>
              </a:spcBef>
              <a:spcAft>
                <a:spcPts val="0"/>
              </a:spcAft>
              <a:buClr>
                <a:schemeClr val="dk1"/>
              </a:buClr>
              <a:buSzPct val="100000"/>
              <a:buNone/>
            </a:pPr>
            <a:r>
              <a:rPr lang="en-US">
                <a:latin typeface="Calibri"/>
                <a:ea typeface="Calibri"/>
                <a:cs typeface="Calibri"/>
                <a:sym typeface="Calibri"/>
              </a:rPr>
              <a:t>Let’s look at some examples to drive home this difference between deep and shallow copies.</a:t>
            </a:r>
            <a:endParaRPr/>
          </a:p>
          <a:p>
            <a:pPr indent="0" lvl="0" marL="57150" rtl="0" algn="l">
              <a:lnSpc>
                <a:spcPct val="90000"/>
              </a:lnSpc>
              <a:spcBef>
                <a:spcPts val="1000"/>
              </a:spcBef>
              <a:spcAft>
                <a:spcPts val="0"/>
              </a:spcAft>
              <a:buClr>
                <a:schemeClr val="dk1"/>
              </a:buClr>
              <a:buSzPct val="100000"/>
              <a:buNone/>
            </a:pPr>
            <a:r>
              <a:rPr b="1" i="1" lang="en-US" u="sng">
                <a:latin typeface="Calibri"/>
                <a:ea typeface="Calibri"/>
                <a:cs typeface="Calibri"/>
                <a:sym typeface="Calibri"/>
              </a:rPr>
              <a:t>Making Shallow Copies :</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In the example below, we’ll create a new nested list and then shallowly copy it with the list() factory function:</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xs = [[1, 2, 3], [4, 5, 6], [7, 8, 9]]</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ys = list(xs)  # Make a shallow copy</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This means ys will now be a new and independent object with the same contents as xs. You can verify this by inspecting both objects:</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xs</a:t>
            </a:r>
            <a:endParaRPr>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[[1, 2, 3], [4, 5, 6], [7, 8, 9]]</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ys</a:t>
            </a:r>
            <a:endParaRPr>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[[1, 2, 3], [4, 5, 6], [7, 8, 9]]</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To confirm ys really is independent from the original, let’s devise a little experiment. You could try and add a new sublist to the original (xs) and then check to make sure this modification didn’t affect the copy (ys):</a:t>
            </a:r>
            <a:endParaRPr/>
          </a:p>
          <a:p>
            <a:pPr indent="0" lvl="0" marL="57150" rtl="0" algn="l">
              <a:lnSpc>
                <a:spcPct val="90000"/>
              </a:lnSpc>
              <a:spcBef>
                <a:spcPts val="1000"/>
              </a:spcBef>
              <a:spcAft>
                <a:spcPts val="0"/>
              </a:spcAft>
              <a:buClr>
                <a:schemeClr val="dk1"/>
              </a:buClr>
              <a:buSzPct val="100000"/>
              <a:buNone/>
            </a:pPr>
            <a:r>
              <a:t/>
            </a:r>
            <a:endParaRPr>
              <a:latin typeface="Calibri"/>
              <a:ea typeface="Calibri"/>
              <a:cs typeface="Calibri"/>
              <a:sym typeface="Calibri"/>
            </a:endParaRPr>
          </a:p>
        </p:txBody>
      </p:sp>
      <p:sp>
        <p:nvSpPr>
          <p:cNvPr id="724" name="Google Shape;724;p52"/>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SHALLOW COPY VS DEEP COPY OF OBJECTS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3"/>
          <p:cNvSpPr txBox="1"/>
          <p:nvPr>
            <p:ph idx="1" type="body"/>
          </p:nvPr>
        </p:nvSpPr>
        <p:spPr>
          <a:xfrm>
            <a:off x="837314" y="694649"/>
            <a:ext cx="10725033" cy="5778340"/>
          </a:xfrm>
          <a:prstGeom prst="rect">
            <a:avLst/>
          </a:prstGeom>
          <a:noFill/>
          <a:ln>
            <a:noFill/>
          </a:ln>
        </p:spPr>
        <p:txBody>
          <a:bodyPr anchorCtr="0" anchor="t" bIns="45700" lIns="91425" spcFirstLastPara="1" rIns="91425" wrap="square" tIns="45700">
            <a:normAutofit fontScale="92500" lnSpcReduction="10000"/>
          </a:bodyPr>
          <a:lstStyle/>
          <a:p>
            <a:pPr indent="0" lvl="0" marL="57150" rtl="0" algn="l">
              <a:lnSpc>
                <a:spcPct val="90000"/>
              </a:lnSpc>
              <a:spcBef>
                <a:spcPts val="0"/>
              </a:spcBef>
              <a:spcAft>
                <a:spcPts val="0"/>
              </a:spcAft>
              <a:buClr>
                <a:srgbClr val="525252"/>
              </a:buClr>
              <a:buSzPct val="100000"/>
              <a:buNone/>
            </a:pPr>
            <a:r>
              <a:rPr lang="en-US">
                <a:solidFill>
                  <a:srgbClr val="525252"/>
                </a:solidFill>
                <a:latin typeface="Calibri"/>
                <a:ea typeface="Calibri"/>
                <a:cs typeface="Calibri"/>
                <a:sym typeface="Calibri"/>
              </a:rPr>
              <a:t>&gt;&gt;&gt; xs.append(['new sublist'])</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xs</a:t>
            </a:r>
            <a:endParaRPr>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[[1, 2, 3], [4, 5, 6], [7, 8, 9], ['new sublist']]</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ys</a:t>
            </a:r>
            <a:endParaRPr>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[[1, 2, 3], [4, 5, 6], [7, 8, 9]]</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As you can see, this had the expected effect. Modifying the copied list at a “superficial” level was no problem at all.</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However, because we only created a shallow copy of the original list, ys still contains references to the original child objects stored in xs.</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These children were not copied. They were merely referenced again in the copied list.</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Therefore, when you modify one of the child objects in xs, this modification will be reflected in ys as well—that’s because both lists share the same child objects. The copy is only a shallow, one level deep copy:</a:t>
            </a:r>
            <a:endParaRPr/>
          </a:p>
        </p:txBody>
      </p:sp>
      <p:sp>
        <p:nvSpPr>
          <p:cNvPr id="731" name="Google Shape;731;p53"/>
          <p:cNvSpPr txBox="1"/>
          <p:nvPr>
            <p:ph type="title"/>
          </p:nvPr>
        </p:nvSpPr>
        <p:spPr>
          <a:xfrm>
            <a:off x="0" y="0"/>
            <a:ext cx="9078686" cy="4441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SHALLOW COPY VS DEEP COPY OF OBJECTS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4"/>
          <p:cNvSpPr txBox="1"/>
          <p:nvPr>
            <p:ph idx="1" type="body"/>
          </p:nvPr>
        </p:nvSpPr>
        <p:spPr>
          <a:xfrm>
            <a:off x="837314" y="682616"/>
            <a:ext cx="10725033" cy="5874593"/>
          </a:xfrm>
          <a:prstGeom prst="rect">
            <a:avLst/>
          </a:prstGeom>
          <a:noFill/>
          <a:ln>
            <a:noFill/>
          </a:ln>
        </p:spPr>
        <p:txBody>
          <a:bodyPr anchorCtr="0" anchor="t" bIns="45700" lIns="91425" spcFirstLastPara="1" rIns="91425" wrap="square" tIns="45700">
            <a:normAutofit fontScale="77500" lnSpcReduction="20000"/>
          </a:bodyPr>
          <a:lstStyle/>
          <a:p>
            <a:pPr indent="0" lvl="0" marL="57150" rtl="0" algn="l">
              <a:lnSpc>
                <a:spcPct val="90000"/>
              </a:lnSpc>
              <a:spcBef>
                <a:spcPts val="0"/>
              </a:spcBef>
              <a:spcAft>
                <a:spcPts val="0"/>
              </a:spcAft>
              <a:buClr>
                <a:srgbClr val="525252"/>
              </a:buClr>
              <a:buSzPct val="100000"/>
              <a:buNone/>
            </a:pPr>
            <a:r>
              <a:rPr lang="en-US" sz="2900">
                <a:solidFill>
                  <a:srgbClr val="525252"/>
                </a:solidFill>
                <a:latin typeface="Calibri"/>
                <a:ea typeface="Calibri"/>
                <a:cs typeface="Calibri"/>
                <a:sym typeface="Calibri"/>
              </a:rPr>
              <a:t>&gt;&gt;&gt; xs[1][0] = 'X'</a:t>
            </a:r>
            <a:endParaRPr/>
          </a:p>
          <a:p>
            <a:pPr indent="0" lvl="0" marL="57150" rtl="0" algn="l">
              <a:lnSpc>
                <a:spcPct val="90000"/>
              </a:lnSpc>
              <a:spcBef>
                <a:spcPts val="1000"/>
              </a:spcBef>
              <a:spcAft>
                <a:spcPts val="0"/>
              </a:spcAft>
              <a:buClr>
                <a:srgbClr val="525252"/>
              </a:buClr>
              <a:buSzPct val="100000"/>
              <a:buNone/>
            </a:pPr>
            <a:r>
              <a:rPr lang="en-US" sz="2900">
                <a:solidFill>
                  <a:srgbClr val="525252"/>
                </a:solidFill>
                <a:latin typeface="Calibri"/>
                <a:ea typeface="Calibri"/>
                <a:cs typeface="Calibri"/>
                <a:sym typeface="Calibri"/>
              </a:rPr>
              <a:t>&gt;&gt;&gt; xs</a:t>
            </a:r>
            <a:endParaRPr sz="2900">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ct val="100000"/>
              <a:buNone/>
            </a:pPr>
            <a:r>
              <a:rPr lang="en-US" sz="2900">
                <a:solidFill>
                  <a:srgbClr val="525252"/>
                </a:solidFill>
                <a:latin typeface="Calibri"/>
                <a:ea typeface="Calibri"/>
                <a:cs typeface="Calibri"/>
                <a:sym typeface="Calibri"/>
              </a:rPr>
              <a:t>[[1, 2, 3], ['X', 5, 6], [7, 8, 9], ['new sublist']]</a:t>
            </a:r>
            <a:endParaRPr/>
          </a:p>
          <a:p>
            <a:pPr indent="0" lvl="0" marL="57150" rtl="0" algn="l">
              <a:lnSpc>
                <a:spcPct val="90000"/>
              </a:lnSpc>
              <a:spcBef>
                <a:spcPts val="1000"/>
              </a:spcBef>
              <a:spcAft>
                <a:spcPts val="0"/>
              </a:spcAft>
              <a:buClr>
                <a:srgbClr val="525252"/>
              </a:buClr>
              <a:buSzPct val="100000"/>
              <a:buNone/>
            </a:pPr>
            <a:r>
              <a:rPr lang="en-US" sz="2900">
                <a:solidFill>
                  <a:srgbClr val="525252"/>
                </a:solidFill>
                <a:latin typeface="Calibri"/>
                <a:ea typeface="Calibri"/>
                <a:cs typeface="Calibri"/>
                <a:sym typeface="Calibri"/>
              </a:rPr>
              <a:t>&gt;&gt;&gt; ys</a:t>
            </a:r>
            <a:endParaRPr sz="2900">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ct val="100000"/>
              <a:buNone/>
            </a:pPr>
            <a:r>
              <a:rPr lang="en-US" sz="2900">
                <a:solidFill>
                  <a:srgbClr val="525252"/>
                </a:solidFill>
                <a:latin typeface="Calibri"/>
                <a:ea typeface="Calibri"/>
                <a:cs typeface="Calibri"/>
                <a:sym typeface="Calibri"/>
              </a:rPr>
              <a:t>[[1, 2, 3], ['X', 5, 6], [7, 8, 9]]</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In the above example we (seemingly) only made a change to xs. But it turns out that both sublists at index 1 in xs and ys were modified. Again, this happened because we had only created a shallow copy of the original list.</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Had we created a deep copy of xs in the first step, both objects would’ve been fully independent. This is the practical difference between shallow and deep copies of objects.</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Now you know how to create shallow copies of some of the built-in collection classes, and you know the difference between shallow and deep copying. The questions we still want answers for are:</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How can you create deep copies of built-in collections?</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How can you create copies (shallow and deep) of arbitrary objects, including custom classes?</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The answer to these questions lies in the copy module in the Python standard library. This module provides a simple interface for creating shallow and deep copies of arbitrary Python objects.</a:t>
            </a:r>
            <a:endParaRPr/>
          </a:p>
        </p:txBody>
      </p:sp>
      <p:sp>
        <p:nvSpPr>
          <p:cNvPr id="738" name="Google Shape;738;p54"/>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SHALLOW COPY VS DEEP COPY OF OBJECTS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5"/>
          <p:cNvSpPr txBox="1"/>
          <p:nvPr>
            <p:ph idx="1" type="body"/>
          </p:nvPr>
        </p:nvSpPr>
        <p:spPr>
          <a:xfrm>
            <a:off x="837314" y="694649"/>
            <a:ext cx="10725033" cy="5778340"/>
          </a:xfrm>
          <a:prstGeom prst="rect">
            <a:avLst/>
          </a:prstGeom>
          <a:noFill/>
          <a:ln>
            <a:noFill/>
          </a:ln>
        </p:spPr>
        <p:txBody>
          <a:bodyPr anchorCtr="0" anchor="t" bIns="45700" lIns="91425" spcFirstLastPara="1" rIns="91425" wrap="square" tIns="45700">
            <a:normAutofit fontScale="85000" lnSpcReduction="10000"/>
          </a:bodyPr>
          <a:lstStyle/>
          <a:p>
            <a:pPr indent="0" lvl="0" marL="57150" rtl="0" algn="l">
              <a:lnSpc>
                <a:spcPct val="90000"/>
              </a:lnSpc>
              <a:spcBef>
                <a:spcPts val="0"/>
              </a:spcBef>
              <a:spcAft>
                <a:spcPts val="0"/>
              </a:spcAft>
              <a:buClr>
                <a:schemeClr val="dk1"/>
              </a:buClr>
              <a:buSzPct val="100000"/>
              <a:buNone/>
            </a:pPr>
            <a:r>
              <a:rPr b="1" i="1" lang="en-US" u="sng">
                <a:latin typeface="Calibri"/>
                <a:ea typeface="Calibri"/>
                <a:cs typeface="Calibri"/>
                <a:sym typeface="Calibri"/>
              </a:rPr>
              <a:t>Making Deep Copies :</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Let’s repeat the previous list-copying example, but with one important difference. This time we’re going to create a deep copy using the deepcopy() function defined in the copy module instead:</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import copy</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xs = [[1, 2, 3], [4, 5, 6], [7, 8, 9]]</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zs = copy.deepcopy(xs)</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When you inspect xs and its clone zs that we created with copy.deepcopy(), you’ll see that they both look identical again—just like in the previous example:</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xs</a:t>
            </a:r>
            <a:endParaRPr>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[[1, 2, 3], [4, 5, 6], [7, 8, 9]]</a:t>
            </a:r>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&gt;&gt;&gt; zs</a:t>
            </a:r>
            <a:endParaRPr>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ct val="100000"/>
              <a:buNone/>
            </a:pPr>
            <a:r>
              <a:rPr lang="en-US">
                <a:solidFill>
                  <a:srgbClr val="525252"/>
                </a:solidFill>
                <a:latin typeface="Calibri"/>
                <a:ea typeface="Calibri"/>
                <a:cs typeface="Calibri"/>
                <a:sym typeface="Calibri"/>
              </a:rPr>
              <a:t>[[1, 2, 3], [4, 5, 6], [7, 8, 9]]</a:t>
            </a:r>
            <a:endParaRPr/>
          </a:p>
          <a:p>
            <a:pPr indent="0" lvl="0" marL="57150" rtl="0" algn="l">
              <a:lnSpc>
                <a:spcPct val="90000"/>
              </a:lnSpc>
              <a:spcBef>
                <a:spcPts val="1000"/>
              </a:spcBef>
              <a:spcAft>
                <a:spcPts val="0"/>
              </a:spcAft>
              <a:buClr>
                <a:schemeClr val="dk1"/>
              </a:buClr>
              <a:buSzPct val="100000"/>
              <a:buNone/>
            </a:pPr>
            <a:r>
              <a:rPr lang="en-US">
                <a:latin typeface="Calibri"/>
                <a:ea typeface="Calibri"/>
                <a:cs typeface="Calibri"/>
                <a:sym typeface="Calibri"/>
              </a:rPr>
              <a:t>However, if you make a modification to one of the child objects in the original object (xs), you’ll see that this modification won’t affect the deep copy (zs).</a:t>
            </a:r>
            <a:endParaRPr/>
          </a:p>
        </p:txBody>
      </p:sp>
      <p:sp>
        <p:nvSpPr>
          <p:cNvPr id="745" name="Google Shape;745;p55"/>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SHALLOW COPY VS DEEP COPY OF OBJECTS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6"/>
          <p:cNvSpPr txBox="1"/>
          <p:nvPr>
            <p:ph idx="1" type="body"/>
          </p:nvPr>
        </p:nvSpPr>
        <p:spPr>
          <a:xfrm>
            <a:off x="837314" y="694649"/>
            <a:ext cx="10725033" cy="5778340"/>
          </a:xfrm>
          <a:prstGeom prst="rect">
            <a:avLst/>
          </a:prstGeom>
          <a:noFill/>
          <a:ln>
            <a:noFill/>
          </a:ln>
        </p:spPr>
        <p:txBody>
          <a:bodyPr anchorCtr="0" anchor="t" bIns="45700" lIns="91425" spcFirstLastPara="1" rIns="91425" wrap="square" tIns="45700">
            <a:normAutofit/>
          </a:bodyPr>
          <a:lstStyle/>
          <a:p>
            <a:pPr indent="0" lvl="0" marL="57150" rtl="0" algn="l">
              <a:lnSpc>
                <a:spcPct val="90000"/>
              </a:lnSpc>
              <a:spcBef>
                <a:spcPts val="0"/>
              </a:spcBef>
              <a:spcAft>
                <a:spcPts val="0"/>
              </a:spcAft>
              <a:buClr>
                <a:schemeClr val="dk1"/>
              </a:buClr>
              <a:buSzPts val="3600"/>
              <a:buNone/>
            </a:pPr>
            <a:r>
              <a:rPr lang="en-US" sz="3600">
                <a:latin typeface="Calibri"/>
                <a:ea typeface="Calibri"/>
                <a:cs typeface="Calibri"/>
                <a:sym typeface="Calibri"/>
              </a:rPr>
              <a:t>Both objects, the original and the copy, are fully independent this time. xs was cloned recursively, including all of its child objects:</a:t>
            </a:r>
            <a:endParaRPr/>
          </a:p>
          <a:p>
            <a:pPr indent="0" lvl="0" marL="57150" rtl="0" algn="l">
              <a:lnSpc>
                <a:spcPct val="90000"/>
              </a:lnSpc>
              <a:spcBef>
                <a:spcPts val="1000"/>
              </a:spcBef>
              <a:spcAft>
                <a:spcPts val="0"/>
              </a:spcAft>
              <a:buClr>
                <a:srgbClr val="525252"/>
              </a:buClr>
              <a:buSzPts val="3600"/>
              <a:buNone/>
            </a:pPr>
            <a:r>
              <a:rPr lang="en-US" sz="3600">
                <a:solidFill>
                  <a:srgbClr val="525252"/>
                </a:solidFill>
                <a:latin typeface="Calibri"/>
                <a:ea typeface="Calibri"/>
                <a:cs typeface="Calibri"/>
                <a:sym typeface="Calibri"/>
              </a:rPr>
              <a:t>&gt;&gt;&gt; xs[1][0] = 'X'</a:t>
            </a:r>
            <a:endParaRPr/>
          </a:p>
          <a:p>
            <a:pPr indent="0" lvl="0" marL="57150" rtl="0" algn="l">
              <a:lnSpc>
                <a:spcPct val="90000"/>
              </a:lnSpc>
              <a:spcBef>
                <a:spcPts val="1000"/>
              </a:spcBef>
              <a:spcAft>
                <a:spcPts val="0"/>
              </a:spcAft>
              <a:buClr>
                <a:srgbClr val="525252"/>
              </a:buClr>
              <a:buSzPts val="3600"/>
              <a:buNone/>
            </a:pPr>
            <a:r>
              <a:rPr lang="en-US" sz="3600">
                <a:solidFill>
                  <a:srgbClr val="525252"/>
                </a:solidFill>
                <a:latin typeface="Calibri"/>
                <a:ea typeface="Calibri"/>
                <a:cs typeface="Calibri"/>
                <a:sym typeface="Calibri"/>
              </a:rPr>
              <a:t>&gt;&gt;&gt; xs</a:t>
            </a:r>
            <a:endParaRPr sz="3600">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ts val="3600"/>
              <a:buNone/>
            </a:pPr>
            <a:r>
              <a:rPr lang="en-US" sz="3600">
                <a:solidFill>
                  <a:srgbClr val="525252"/>
                </a:solidFill>
                <a:latin typeface="Calibri"/>
                <a:ea typeface="Calibri"/>
                <a:cs typeface="Calibri"/>
                <a:sym typeface="Calibri"/>
              </a:rPr>
              <a:t>[[1, 2, 3], ['X', 5, 6], [7, 8, 9]]</a:t>
            </a:r>
            <a:endParaRPr/>
          </a:p>
          <a:p>
            <a:pPr indent="0" lvl="0" marL="57150" rtl="0" algn="l">
              <a:lnSpc>
                <a:spcPct val="90000"/>
              </a:lnSpc>
              <a:spcBef>
                <a:spcPts val="1000"/>
              </a:spcBef>
              <a:spcAft>
                <a:spcPts val="0"/>
              </a:spcAft>
              <a:buClr>
                <a:srgbClr val="525252"/>
              </a:buClr>
              <a:buSzPts val="3600"/>
              <a:buNone/>
            </a:pPr>
            <a:r>
              <a:rPr lang="en-US" sz="3600">
                <a:solidFill>
                  <a:srgbClr val="525252"/>
                </a:solidFill>
                <a:latin typeface="Calibri"/>
                <a:ea typeface="Calibri"/>
                <a:cs typeface="Calibri"/>
                <a:sym typeface="Calibri"/>
              </a:rPr>
              <a:t>&gt;&gt;&gt; zs</a:t>
            </a:r>
            <a:endParaRPr sz="3600">
              <a:solidFill>
                <a:srgbClr val="525252"/>
              </a:solidFill>
              <a:latin typeface="Calibri"/>
              <a:ea typeface="Calibri"/>
              <a:cs typeface="Calibri"/>
              <a:sym typeface="Calibri"/>
            </a:endParaRPr>
          </a:p>
          <a:p>
            <a:pPr indent="0" lvl="0" marL="57150" rtl="0" algn="l">
              <a:lnSpc>
                <a:spcPct val="90000"/>
              </a:lnSpc>
              <a:spcBef>
                <a:spcPts val="1000"/>
              </a:spcBef>
              <a:spcAft>
                <a:spcPts val="0"/>
              </a:spcAft>
              <a:buClr>
                <a:srgbClr val="525252"/>
              </a:buClr>
              <a:buSzPts val="3600"/>
              <a:buNone/>
            </a:pPr>
            <a:r>
              <a:rPr lang="en-US" sz="3600">
                <a:solidFill>
                  <a:srgbClr val="525252"/>
                </a:solidFill>
                <a:latin typeface="Calibri"/>
                <a:ea typeface="Calibri"/>
                <a:cs typeface="Calibri"/>
                <a:sym typeface="Calibri"/>
              </a:rPr>
              <a:t>[[1, 2, 3], [4, 5, 6], [7, 8, 9]]</a:t>
            </a:r>
            <a:endParaRPr/>
          </a:p>
        </p:txBody>
      </p:sp>
      <p:sp>
        <p:nvSpPr>
          <p:cNvPr id="752" name="Google Shape;752;p56"/>
          <p:cNvSpPr txBox="1"/>
          <p:nvPr>
            <p:ph type="title"/>
          </p:nvPr>
        </p:nvSpPr>
        <p:spPr>
          <a:xfrm>
            <a:off x="0" y="0"/>
            <a:ext cx="9720072" cy="4968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SHALLOW COPY VS DEEP COPY OF OBJECTS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7"/>
          <p:cNvSpPr txBox="1"/>
          <p:nvPr>
            <p:ph idx="1" type="body"/>
          </p:nvPr>
        </p:nvSpPr>
        <p:spPr>
          <a:xfrm>
            <a:off x="1024128" y="2830426"/>
            <a:ext cx="9720073" cy="738684"/>
          </a:xfrm>
          <a:prstGeom prst="rect">
            <a:avLst/>
          </a:prstGeom>
          <a:noFill/>
          <a:ln>
            <a:noFill/>
          </a:ln>
        </p:spPr>
        <p:txBody>
          <a:bodyPr anchorCtr="0" anchor="b" bIns="45700" lIns="91425" spcFirstLastPara="1" rIns="91425" wrap="square" tIns="45700">
            <a:normAutofit fontScale="77500" lnSpcReduction="20000"/>
          </a:bodyPr>
          <a:lstStyle/>
          <a:p>
            <a:pPr indent="-90804" lvl="0" marL="228600" rtl="0" algn="l">
              <a:lnSpc>
                <a:spcPct val="90000"/>
              </a:lnSpc>
              <a:spcBef>
                <a:spcPts val="0"/>
              </a:spcBef>
              <a:spcAft>
                <a:spcPts val="0"/>
              </a:spcAft>
              <a:buClr>
                <a:schemeClr val="dk1"/>
              </a:buClr>
              <a:buSzPct val="100000"/>
              <a:buNone/>
            </a:pPr>
            <a:r>
              <a:t/>
            </a:r>
            <a:endParaRPr/>
          </a:p>
          <a:p>
            <a:pPr indent="0" lvl="2" marL="914400" rtl="0" algn="ctr">
              <a:lnSpc>
                <a:spcPct val="90000"/>
              </a:lnSpc>
              <a:spcBef>
                <a:spcPts val="0"/>
              </a:spcBef>
              <a:spcAft>
                <a:spcPts val="0"/>
              </a:spcAft>
              <a:buClr>
                <a:srgbClr val="833C0B"/>
              </a:buClr>
              <a:buSzPct val="100000"/>
              <a:buNone/>
            </a:pPr>
            <a:r>
              <a:rPr lang="en-US" sz="4400">
                <a:solidFill>
                  <a:srgbClr val="833C0B"/>
                </a:solidFill>
                <a:latin typeface="Helvetica Neue"/>
                <a:ea typeface="Helvetica Neue"/>
                <a:cs typeface="Helvetica Neue"/>
                <a:sym typeface="Helvetica Neue"/>
              </a:rPr>
              <a:t>Stimulants</a:t>
            </a:r>
            <a:endParaRPr/>
          </a:p>
        </p:txBody>
      </p:sp>
      <p:sp>
        <p:nvSpPr>
          <p:cNvPr id="758" name="Google Shape;758;p5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58"/>
          <p:cNvSpPr txBox="1"/>
          <p:nvPr/>
        </p:nvSpPr>
        <p:spPr>
          <a:xfrm>
            <a:off x="614402" y="650807"/>
            <a:ext cx="11056800" cy="68958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Write a Python program to check if a list is empty (Hint : Try using a Lambda Function)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Consider a Fish Tuple as follows :- 'blowfish', 'clownfish', 'catfish', 'octopus‘. Write a program that creates a list of all fish except ‘octopus’.</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b="1" i="1" lang="en-US" sz="1800">
                <a:solidFill>
                  <a:schemeClr val="dk1"/>
                </a:solidFill>
                <a:latin typeface="Calibri"/>
                <a:ea typeface="Calibri"/>
                <a:cs typeface="Calibri"/>
                <a:sym typeface="Calibri"/>
              </a:rPr>
              <a:t>Read in an alphabet. Write a program to check if it is a Vowel or a Consonant.</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Write a Python program to construct the following pattern, using a nested loop number.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2 2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3 3 3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4 4 4 4</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5</a:t>
            </a:r>
            <a:r>
              <a:rPr lang="en-US" sz="2400">
                <a:solidFill>
                  <a:schemeClr val="dk1"/>
                </a:solidFill>
                <a:latin typeface="Calibri"/>
                <a:ea typeface="Calibri"/>
                <a:cs typeface="Calibri"/>
                <a:sym typeface="Calibri"/>
              </a:rPr>
              <a:t>. What does the following lines of code do?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A0 = dict(zip(('a','b','c','d','e'),(1,2,3,4,5)))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A1 = range(10)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A2 = sorted([i for i in A1 if i in A0])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A3 = sorted([A0[s] for s in A0])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A4 = [i for i in A1 if i in A3]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A5 = {i:i*i for i in A1}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A6 = [[i,i*i] for i in A1]</a:t>
            </a:r>
            <a:endParaRPr/>
          </a:p>
          <a:p>
            <a:pPr indent="0" lvl="0" marL="0" marR="0" rtl="0" algn="l">
              <a:spcBef>
                <a:spcPts val="0"/>
              </a:spcBef>
              <a:spcAft>
                <a:spcPts val="0"/>
              </a:spcAft>
              <a:buNone/>
            </a:pPr>
            <a:r>
              <a:t/>
            </a:r>
            <a:endParaRPr b="1" sz="1600">
              <a:solidFill>
                <a:srgbClr val="00B050"/>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Garamond"/>
              <a:buNone/>
            </a:pPr>
            <a:r>
              <a:t/>
            </a:r>
            <a:endParaRPr sz="1800">
              <a:solidFill>
                <a:schemeClr val="dk1"/>
              </a:solidFill>
              <a:latin typeface="Calibri"/>
              <a:ea typeface="Calibri"/>
              <a:cs typeface="Calibri"/>
              <a:sym typeface="Calibri"/>
            </a:endParaRPr>
          </a:p>
        </p:txBody>
      </p:sp>
      <p:pic>
        <p:nvPicPr>
          <p:cNvPr id="764" name="Google Shape;764;p58"/>
          <p:cNvPicPr preferRelativeResize="0"/>
          <p:nvPr/>
        </p:nvPicPr>
        <p:blipFill rotWithShape="1">
          <a:blip r:embed="rId3">
            <a:alphaModFix/>
          </a:blip>
          <a:srcRect b="33007" l="680" r="42124" t="35876"/>
          <a:stretch/>
        </p:blipFill>
        <p:spPr>
          <a:xfrm>
            <a:off x="6194550" y="2362550"/>
            <a:ext cx="6129648" cy="2132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8"/>
          <p:cNvSpPr/>
          <p:nvPr/>
        </p:nvSpPr>
        <p:spPr>
          <a:xfrm>
            <a:off x="6287839" y="4755731"/>
            <a:ext cx="3153708"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F7CAAC"/>
                </a:solidFill>
                <a:latin typeface="Garamond"/>
                <a:ea typeface="Garamond"/>
                <a:cs typeface="Garamond"/>
                <a:sym typeface="Garamond"/>
              </a:rPr>
              <a:t>WHIL</a:t>
            </a:r>
            <a:r>
              <a:rPr b="1" lang="en-US" sz="6600">
                <a:solidFill>
                  <a:srgbClr val="F7CAAC"/>
                </a:solidFill>
                <a:latin typeface="Garamond"/>
                <a:ea typeface="Garamond"/>
                <a:cs typeface="Garamond"/>
                <a:sym typeface="Garamond"/>
              </a:rPr>
              <a:t>E</a:t>
            </a:r>
            <a:endParaRPr/>
          </a:p>
        </p:txBody>
      </p:sp>
      <p:pic>
        <p:nvPicPr>
          <p:cNvPr id="240" name="Google Shape;240;p8"/>
          <p:cNvPicPr preferRelativeResize="0"/>
          <p:nvPr/>
        </p:nvPicPr>
        <p:blipFill rotWithShape="1">
          <a:blip r:embed="rId3">
            <a:alphaModFix/>
          </a:blip>
          <a:srcRect b="0" l="0" r="0" t="0"/>
          <a:stretch/>
        </p:blipFill>
        <p:spPr>
          <a:xfrm>
            <a:off x="5014375" y="1210290"/>
            <a:ext cx="2524125" cy="3228975"/>
          </a:xfrm>
          <a:prstGeom prst="rect">
            <a:avLst/>
          </a:prstGeom>
          <a:noFill/>
          <a:ln>
            <a:noFill/>
          </a:ln>
        </p:spPr>
      </p:pic>
      <p:sp>
        <p:nvSpPr>
          <p:cNvPr id="241" name="Google Shape;241;p8"/>
          <p:cNvSpPr txBox="1"/>
          <p:nvPr>
            <p:ph type="title"/>
          </p:nvPr>
        </p:nvSpPr>
        <p:spPr>
          <a:xfrm>
            <a:off x="0" y="176349"/>
            <a:ext cx="9720072" cy="5094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lang="en-US" sz="3600">
                <a:solidFill>
                  <a:schemeClr val="accent4"/>
                </a:solidFill>
              </a:rPr>
              <a:t>Decision</a:t>
            </a:r>
            <a:r>
              <a:rPr b="1" lang="en-US" sz="3200"/>
              <a:t> </a:t>
            </a:r>
            <a:r>
              <a:rPr b="1" lang="en-US" sz="3600">
                <a:solidFill>
                  <a:schemeClr val="accent4"/>
                </a:solidFill>
              </a:rPr>
              <a:t>Making</a:t>
            </a:r>
            <a:r>
              <a:rPr b="1" lang="en-US" sz="3200"/>
              <a:t> </a:t>
            </a:r>
            <a:r>
              <a:rPr b="1" lang="en-US" sz="3600">
                <a:solidFill>
                  <a:schemeClr val="accent4"/>
                </a:solidFill>
              </a:rPr>
              <a:t>&amp;</a:t>
            </a:r>
            <a:r>
              <a:rPr b="1" lang="en-US" sz="3200"/>
              <a:t> </a:t>
            </a:r>
            <a:r>
              <a:rPr b="1" lang="en-US" sz="3600">
                <a:solidFill>
                  <a:schemeClr val="accent4"/>
                </a:solidFill>
              </a:rPr>
              <a:t>Looping</a:t>
            </a:r>
            <a:endParaRPr/>
          </a:p>
        </p:txBody>
      </p:sp>
      <p:pic>
        <p:nvPicPr>
          <p:cNvPr id="242" name="Google Shape;242;p8"/>
          <p:cNvPicPr preferRelativeResize="0"/>
          <p:nvPr>
            <p:ph idx="1" type="body"/>
          </p:nvPr>
        </p:nvPicPr>
        <p:blipFill rotWithShape="1">
          <a:blip r:embed="rId4">
            <a:alphaModFix/>
          </a:blip>
          <a:srcRect b="0" l="0" r="0" t="0"/>
          <a:stretch/>
        </p:blipFill>
        <p:spPr>
          <a:xfrm>
            <a:off x="0" y="914400"/>
            <a:ext cx="5072062" cy="2432050"/>
          </a:xfrm>
          <a:prstGeom prst="rect">
            <a:avLst/>
          </a:prstGeom>
          <a:noFill/>
          <a:ln>
            <a:noFill/>
          </a:ln>
        </p:spPr>
      </p:pic>
      <p:sp>
        <p:nvSpPr>
          <p:cNvPr id="243" name="Google Shape;243;p8"/>
          <p:cNvSpPr/>
          <p:nvPr/>
        </p:nvSpPr>
        <p:spPr>
          <a:xfrm>
            <a:off x="5404485" y="391886"/>
            <a:ext cx="6096000" cy="16619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Decision making structures allow programmers to test one or more conditions and take actions accordingly.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grpSp>
        <p:nvGrpSpPr>
          <p:cNvPr id="244" name="Google Shape;244;p8"/>
          <p:cNvGrpSpPr/>
          <p:nvPr/>
        </p:nvGrpSpPr>
        <p:grpSpPr>
          <a:xfrm>
            <a:off x="651953" y="3200400"/>
            <a:ext cx="3560417" cy="3080808"/>
            <a:chOff x="504021" y="0"/>
            <a:chExt cx="3560417" cy="3080808"/>
          </a:xfrm>
        </p:grpSpPr>
        <p:sp>
          <p:nvSpPr>
            <p:cNvPr id="245" name="Google Shape;245;p8"/>
            <p:cNvSpPr/>
            <p:nvPr/>
          </p:nvSpPr>
          <p:spPr>
            <a:xfrm>
              <a:off x="504021" y="0"/>
              <a:ext cx="3080808" cy="3080808"/>
            </a:xfrm>
            <a:prstGeom prst="triangle">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2061913" y="417618"/>
              <a:ext cx="2002525" cy="729285"/>
            </a:xfrm>
            <a:prstGeom prst="roundRect">
              <a:avLst>
                <a:gd fmla="val 16667"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txBox="1"/>
            <p:nvPr/>
          </p:nvSpPr>
          <p:spPr>
            <a:xfrm>
              <a:off x="2097514" y="453219"/>
              <a:ext cx="1931323" cy="658083"/>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chemeClr val="dk1"/>
                </a:buClr>
                <a:buSzPts val="3100"/>
                <a:buFont typeface="Garamond"/>
                <a:buNone/>
              </a:pPr>
              <a:r>
                <a:rPr lang="en-US" sz="3100">
                  <a:solidFill>
                    <a:schemeClr val="dk1"/>
                  </a:solidFill>
                  <a:latin typeface="Garamond"/>
                  <a:ea typeface="Garamond"/>
                  <a:cs typeface="Garamond"/>
                  <a:sym typeface="Garamond"/>
                </a:rPr>
                <a:t>if</a:t>
              </a:r>
              <a:endParaRPr/>
            </a:p>
          </p:txBody>
        </p:sp>
        <p:sp>
          <p:nvSpPr>
            <p:cNvPr id="248" name="Google Shape;248;p8"/>
            <p:cNvSpPr/>
            <p:nvPr/>
          </p:nvSpPr>
          <p:spPr>
            <a:xfrm>
              <a:off x="2061913" y="1196002"/>
              <a:ext cx="2002525" cy="729285"/>
            </a:xfrm>
            <a:prstGeom prst="roundRect">
              <a:avLst>
                <a:gd fmla="val 16667"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txBox="1"/>
            <p:nvPr/>
          </p:nvSpPr>
          <p:spPr>
            <a:xfrm>
              <a:off x="2097514" y="1231603"/>
              <a:ext cx="1931323" cy="658083"/>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chemeClr val="dk1"/>
                </a:buClr>
                <a:buSzPts val="3100"/>
                <a:buFont typeface="Garamond"/>
                <a:buNone/>
              </a:pPr>
              <a:r>
                <a:rPr lang="en-US" sz="3100">
                  <a:solidFill>
                    <a:schemeClr val="dk1"/>
                  </a:solidFill>
                  <a:latin typeface="Garamond"/>
                  <a:ea typeface="Garamond"/>
                  <a:cs typeface="Garamond"/>
                  <a:sym typeface="Garamond"/>
                </a:rPr>
                <a:t>elif</a:t>
              </a:r>
              <a:endParaRPr sz="3100">
                <a:solidFill>
                  <a:schemeClr val="dk1"/>
                </a:solidFill>
                <a:latin typeface="Garamond"/>
                <a:ea typeface="Garamond"/>
                <a:cs typeface="Garamond"/>
                <a:sym typeface="Garamond"/>
              </a:endParaRPr>
            </a:p>
          </p:txBody>
        </p:sp>
        <p:sp>
          <p:nvSpPr>
            <p:cNvPr id="250" name="Google Shape;250;p8"/>
            <p:cNvSpPr/>
            <p:nvPr/>
          </p:nvSpPr>
          <p:spPr>
            <a:xfrm>
              <a:off x="2039064" y="1950626"/>
              <a:ext cx="2002525" cy="729285"/>
            </a:xfrm>
            <a:prstGeom prst="roundRect">
              <a:avLst>
                <a:gd fmla="val 16667"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txBox="1"/>
            <p:nvPr/>
          </p:nvSpPr>
          <p:spPr>
            <a:xfrm>
              <a:off x="2074665" y="1986227"/>
              <a:ext cx="1931323" cy="658083"/>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chemeClr val="dk1"/>
                </a:buClr>
                <a:buSzPts val="3100"/>
                <a:buFont typeface="Garamond"/>
                <a:buNone/>
              </a:pPr>
              <a:r>
                <a:rPr lang="en-US" sz="3100">
                  <a:solidFill>
                    <a:schemeClr val="dk1"/>
                  </a:solidFill>
                  <a:latin typeface="Garamond"/>
                  <a:ea typeface="Garamond"/>
                  <a:cs typeface="Garamond"/>
                  <a:sym typeface="Garamond"/>
                </a:rPr>
                <a:t>else</a:t>
              </a:r>
              <a:endParaRPr/>
            </a:p>
          </p:txBody>
        </p:sp>
      </p:grpSp>
      <p:sp>
        <p:nvSpPr>
          <p:cNvPr id="252" name="Google Shape;252;p8"/>
          <p:cNvSpPr txBox="1"/>
          <p:nvPr/>
        </p:nvSpPr>
        <p:spPr>
          <a:xfrm rot="-2584887">
            <a:off x="557932" y="5262607"/>
            <a:ext cx="266595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C000"/>
                </a:solidFill>
                <a:latin typeface="Garamond"/>
                <a:ea typeface="Garamond"/>
                <a:cs typeface="Garamond"/>
                <a:sym typeface="Garamond"/>
              </a:rPr>
              <a:t>IF-ELSE</a:t>
            </a:r>
            <a:endParaRPr/>
          </a:p>
        </p:txBody>
      </p:sp>
      <p:grpSp>
        <p:nvGrpSpPr>
          <p:cNvPr id="253" name="Google Shape;253;p8"/>
          <p:cNvGrpSpPr/>
          <p:nvPr/>
        </p:nvGrpSpPr>
        <p:grpSpPr>
          <a:xfrm>
            <a:off x="7377515" y="3992128"/>
            <a:ext cx="1444174" cy="2348200"/>
            <a:chOff x="1464693" y="0"/>
            <a:chExt cx="1444174" cy="2348200"/>
          </a:xfrm>
        </p:grpSpPr>
        <p:sp>
          <p:nvSpPr>
            <p:cNvPr id="254" name="Google Shape;254;p8"/>
            <p:cNvSpPr/>
            <p:nvPr/>
          </p:nvSpPr>
          <p:spPr>
            <a:xfrm>
              <a:off x="1778616" y="0"/>
              <a:ext cx="1130251" cy="1130423"/>
            </a:xfrm>
            <a:custGeom>
              <a:rect b="b" l="l" r="r" t="t"/>
              <a:pathLst>
                <a:path extrusionOk="0" h="120000" w="120000">
                  <a:moveTo>
                    <a:pt x="8412" y="60000"/>
                  </a:moveTo>
                  <a:lnTo>
                    <a:pt x="8412" y="60000"/>
                  </a:lnTo>
                  <a:cubicBezTo>
                    <a:pt x="8412" y="32962"/>
                    <a:pt x="29287" y="10511"/>
                    <a:pt x="56253" y="8547"/>
                  </a:cubicBezTo>
                  <a:cubicBezTo>
                    <a:pt x="83219" y="6583"/>
                    <a:pt x="107126" y="25773"/>
                    <a:pt x="111044" y="52526"/>
                  </a:cubicBezTo>
                  <a:cubicBezTo>
                    <a:pt x="114961" y="79279"/>
                    <a:pt x="97559" y="104517"/>
                    <a:pt x="71162" y="110367"/>
                  </a:cubicBezTo>
                  <a:lnTo>
                    <a:pt x="70593" y="118429"/>
                  </a:lnTo>
                  <a:lnTo>
                    <a:pt x="56830" y="104890"/>
                  </a:lnTo>
                  <a:lnTo>
                    <a:pt x="72706" y="88508"/>
                  </a:lnTo>
                  <a:lnTo>
                    <a:pt x="72145" y="96445"/>
                  </a:lnTo>
                  <a:cubicBezTo>
                    <a:pt x="90761" y="90240"/>
                    <a:pt x="101708" y="70999"/>
                    <a:pt x="97532" y="51824"/>
                  </a:cubicBezTo>
                  <a:cubicBezTo>
                    <a:pt x="93356" y="32649"/>
                    <a:pt x="75399" y="19705"/>
                    <a:pt x="55889" y="21805"/>
                  </a:cubicBezTo>
                  <a:cubicBezTo>
                    <a:pt x="36379" y="23906"/>
                    <a:pt x="21588" y="40375"/>
                    <a:pt x="21588" y="60000"/>
                  </a:cubicBezTo>
                  <a:close/>
                </a:path>
              </a:pathLst>
            </a:custGeom>
            <a:gradFill>
              <a:gsLst>
                <a:gs pos="0">
                  <a:srgbClr val="FFC647"/>
                </a:gs>
                <a:gs pos="50000">
                  <a:srgbClr val="FFC600"/>
                </a:gs>
                <a:gs pos="100000">
                  <a:srgbClr val="E3B400"/>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2028439" y="408117"/>
              <a:ext cx="628059" cy="3139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txBox="1"/>
            <p:nvPr/>
          </p:nvSpPr>
          <p:spPr>
            <a:xfrm>
              <a:off x="2028439" y="408117"/>
              <a:ext cx="628059" cy="313954"/>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dk1"/>
                </a:buClr>
                <a:buSzPts val="2200"/>
                <a:buFont typeface="Garamond"/>
                <a:buNone/>
              </a:pPr>
              <a:r>
                <a:rPr lang="en-US" sz="2200">
                  <a:solidFill>
                    <a:schemeClr val="dk1"/>
                  </a:solidFill>
                  <a:latin typeface="Garamond"/>
                  <a:ea typeface="Garamond"/>
                  <a:cs typeface="Garamond"/>
                  <a:sym typeface="Garamond"/>
                </a:rPr>
                <a:t>DO</a:t>
              </a:r>
              <a:endParaRPr/>
            </a:p>
          </p:txBody>
        </p:sp>
        <p:sp>
          <p:nvSpPr>
            <p:cNvPr id="257" name="Google Shape;257;p8"/>
            <p:cNvSpPr/>
            <p:nvPr/>
          </p:nvSpPr>
          <p:spPr>
            <a:xfrm>
              <a:off x="1464693" y="649512"/>
              <a:ext cx="1130251" cy="1130423"/>
            </a:xfrm>
            <a:custGeom>
              <a:rect b="b" l="l" r="r" t="t"/>
              <a:pathLst>
                <a:path extrusionOk="0" h="120000" w="120000">
                  <a:moveTo>
                    <a:pt x="96481" y="23524"/>
                  </a:moveTo>
                  <a:lnTo>
                    <a:pt x="87165" y="32840"/>
                  </a:lnTo>
                  <a:cubicBezTo>
                    <a:pt x="75945" y="21617"/>
                    <a:pt x="58981" y="18448"/>
                    <a:pt x="44467" y="24866"/>
                  </a:cubicBezTo>
                  <a:cubicBezTo>
                    <a:pt x="29954" y="31283"/>
                    <a:pt x="20881" y="45964"/>
                    <a:pt x="21631" y="61816"/>
                  </a:cubicBezTo>
                  <a:cubicBezTo>
                    <a:pt x="22381" y="77668"/>
                    <a:pt x="32801" y="91427"/>
                    <a:pt x="47855" y="96445"/>
                  </a:cubicBezTo>
                  <a:lnTo>
                    <a:pt x="47294" y="88508"/>
                  </a:lnTo>
                  <a:lnTo>
                    <a:pt x="63170" y="104890"/>
                  </a:lnTo>
                  <a:lnTo>
                    <a:pt x="49407" y="118429"/>
                  </a:lnTo>
                  <a:lnTo>
                    <a:pt x="48838" y="110367"/>
                  </a:lnTo>
                  <a:lnTo>
                    <a:pt x="48838" y="110367"/>
                  </a:lnTo>
                  <a:cubicBezTo>
                    <a:pt x="27395" y="105615"/>
                    <a:pt x="11311" y="87806"/>
                    <a:pt x="8761" y="65990"/>
                  </a:cubicBezTo>
                  <a:cubicBezTo>
                    <a:pt x="6211" y="44174"/>
                    <a:pt x="17753" y="23136"/>
                    <a:pt x="37522" y="13566"/>
                  </a:cubicBezTo>
                  <a:cubicBezTo>
                    <a:pt x="57291" y="3995"/>
                    <a:pt x="80952" y="7992"/>
                    <a:pt x="96481" y="23524"/>
                  </a:cubicBezTo>
                  <a:close/>
                </a:path>
              </a:pathLst>
            </a:custGeom>
            <a:gradFill>
              <a:gsLst>
                <a:gs pos="0">
                  <a:srgbClr val="53EB5F"/>
                </a:gs>
                <a:gs pos="50000">
                  <a:srgbClr val="24F03B"/>
                </a:gs>
                <a:gs pos="100000">
                  <a:srgbClr val="15DE2C"/>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1715789" y="1061386"/>
              <a:ext cx="628059" cy="3139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txBox="1"/>
            <p:nvPr/>
          </p:nvSpPr>
          <p:spPr>
            <a:xfrm>
              <a:off x="1715789" y="1061386"/>
              <a:ext cx="628059" cy="313954"/>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dk1"/>
                </a:buClr>
                <a:buSzPts val="2200"/>
                <a:buFont typeface="Garamond"/>
                <a:buNone/>
              </a:pPr>
              <a:r>
                <a:t/>
              </a:r>
              <a:endParaRPr sz="2200">
                <a:solidFill>
                  <a:schemeClr val="dk1"/>
                </a:solidFill>
                <a:latin typeface="Garamond"/>
                <a:ea typeface="Garamond"/>
                <a:cs typeface="Garamond"/>
                <a:sym typeface="Garamond"/>
              </a:endParaRPr>
            </a:p>
          </p:txBody>
        </p:sp>
        <p:sp>
          <p:nvSpPr>
            <p:cNvPr id="260" name="Google Shape;260;p8"/>
            <p:cNvSpPr/>
            <p:nvPr/>
          </p:nvSpPr>
          <p:spPr>
            <a:xfrm>
              <a:off x="1859060" y="1376750"/>
              <a:ext cx="971061" cy="971450"/>
            </a:xfrm>
            <a:prstGeom prst="blockArc">
              <a:avLst>
                <a:gd fmla="val 13500000" name="adj1"/>
                <a:gd fmla="val 10800000" name="adj2"/>
                <a:gd fmla="val 12740" name="adj3"/>
              </a:avLst>
            </a:prstGeom>
            <a:gradFill>
              <a:gsLst>
                <a:gs pos="0">
                  <a:srgbClr val="6EA3DA"/>
                </a:gs>
                <a:gs pos="50000">
                  <a:srgbClr val="5299DA"/>
                </a:gs>
                <a:gs pos="100000">
                  <a:srgbClr val="4186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2029925" y="1715595"/>
              <a:ext cx="628059" cy="3139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txBox="1"/>
            <p:nvPr/>
          </p:nvSpPr>
          <p:spPr>
            <a:xfrm>
              <a:off x="2029925" y="1715595"/>
              <a:ext cx="628059" cy="313954"/>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dk1"/>
                </a:buClr>
                <a:buSzPts val="2200"/>
                <a:buFont typeface="Garamond"/>
                <a:buNone/>
              </a:pPr>
              <a:r>
                <a:rPr lang="en-US" sz="2200">
                  <a:solidFill>
                    <a:schemeClr val="dk1"/>
                  </a:solidFill>
                  <a:latin typeface="Garamond"/>
                  <a:ea typeface="Garamond"/>
                  <a:cs typeface="Garamond"/>
                  <a:sym typeface="Garamond"/>
                </a:rPr>
                <a:t>DO</a:t>
              </a:r>
              <a:endParaRPr/>
            </a:p>
          </p:txBody>
        </p:sp>
      </p:grpSp>
      <p:pic>
        <p:nvPicPr>
          <p:cNvPr id="263" name="Google Shape;263;p8"/>
          <p:cNvPicPr preferRelativeResize="0"/>
          <p:nvPr/>
        </p:nvPicPr>
        <p:blipFill rotWithShape="1">
          <a:blip r:embed="rId5">
            <a:alphaModFix/>
          </a:blip>
          <a:srcRect b="0" l="0" r="0" t="0"/>
          <a:stretch/>
        </p:blipFill>
        <p:spPr>
          <a:xfrm>
            <a:off x="7899656" y="1322605"/>
            <a:ext cx="3744657" cy="27432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g24a4fde303a_0_0"/>
          <p:cNvSpPr txBox="1"/>
          <p:nvPr>
            <p:ph type="title"/>
          </p:nvPr>
        </p:nvSpPr>
        <p:spPr>
          <a:xfrm>
            <a:off x="838200" y="365125"/>
            <a:ext cx="10515600" cy="1460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2350">
                <a:solidFill>
                  <a:srgbClr val="D3D3D3"/>
                </a:solidFill>
                <a:highlight>
                  <a:srgbClr val="383B40"/>
                </a:highlight>
                <a:latin typeface="Consolas"/>
                <a:ea typeface="Consolas"/>
                <a:cs typeface="Consolas"/>
                <a:sym typeface="Consolas"/>
              </a:rPr>
              <a:t>1)my_list = []</a:t>
            </a:r>
            <a:endParaRPr sz="2350">
              <a:solidFill>
                <a:srgbClr val="D3D3D3"/>
              </a:solidFill>
              <a:highlight>
                <a:srgbClr val="383B40"/>
              </a:highlight>
              <a:latin typeface="Consolas"/>
              <a:ea typeface="Consolas"/>
              <a:cs typeface="Consolas"/>
              <a:sym typeface="Consolas"/>
            </a:endParaRPr>
          </a:p>
          <a:p>
            <a:pPr indent="0" lvl="0" marL="0" rtl="0" algn="l">
              <a:spcBef>
                <a:spcPts val="0"/>
              </a:spcBef>
              <a:spcAft>
                <a:spcPts val="0"/>
              </a:spcAft>
              <a:buNone/>
            </a:pPr>
            <a:r>
              <a:rPr lang="en-US" sz="2350">
                <a:solidFill>
                  <a:srgbClr val="C678DD"/>
                </a:solidFill>
                <a:highlight>
                  <a:srgbClr val="383B40"/>
                </a:highlight>
                <a:latin typeface="Consolas"/>
                <a:ea typeface="Consolas"/>
                <a:cs typeface="Consolas"/>
                <a:sym typeface="Consolas"/>
              </a:rPr>
              <a:t>if</a:t>
            </a:r>
            <a:r>
              <a:rPr lang="en-US" sz="2350">
                <a:solidFill>
                  <a:srgbClr val="D3D3D3"/>
                </a:solidFill>
                <a:highlight>
                  <a:srgbClr val="383B40"/>
                </a:highlight>
                <a:latin typeface="Consolas"/>
                <a:ea typeface="Consolas"/>
                <a:cs typeface="Consolas"/>
                <a:sym typeface="Consolas"/>
              </a:rPr>
              <a:t> </a:t>
            </a:r>
            <a:r>
              <a:rPr lang="en-US" sz="2350">
                <a:solidFill>
                  <a:srgbClr val="C678DD"/>
                </a:solidFill>
                <a:highlight>
                  <a:srgbClr val="383B40"/>
                </a:highlight>
                <a:latin typeface="Consolas"/>
                <a:ea typeface="Consolas"/>
                <a:cs typeface="Consolas"/>
                <a:sym typeface="Consolas"/>
              </a:rPr>
              <a:t>not</a:t>
            </a:r>
            <a:r>
              <a:rPr lang="en-US" sz="2350">
                <a:solidFill>
                  <a:srgbClr val="D3D3D3"/>
                </a:solidFill>
                <a:highlight>
                  <a:srgbClr val="383B40"/>
                </a:highlight>
                <a:latin typeface="Consolas"/>
                <a:ea typeface="Consolas"/>
                <a:cs typeface="Consolas"/>
                <a:sym typeface="Consolas"/>
              </a:rPr>
              <a:t> my_list:</a:t>
            </a:r>
            <a:endParaRPr sz="2350">
              <a:solidFill>
                <a:srgbClr val="D3D3D3"/>
              </a:solidFill>
              <a:highlight>
                <a:srgbClr val="383B40"/>
              </a:highlight>
              <a:latin typeface="Consolas"/>
              <a:ea typeface="Consolas"/>
              <a:cs typeface="Consolas"/>
              <a:sym typeface="Consolas"/>
            </a:endParaRPr>
          </a:p>
          <a:p>
            <a:pPr indent="0" lvl="0" marL="152400" marR="152400" rtl="0" algn="l">
              <a:lnSpc>
                <a:spcPct val="142857"/>
              </a:lnSpc>
              <a:spcBef>
                <a:spcPts val="0"/>
              </a:spcBef>
              <a:spcAft>
                <a:spcPts val="0"/>
              </a:spcAft>
              <a:buNone/>
            </a:pPr>
            <a:r>
              <a:rPr lang="en-US" sz="2350">
                <a:solidFill>
                  <a:srgbClr val="D3D3D3"/>
                </a:solidFill>
                <a:highlight>
                  <a:srgbClr val="383B40"/>
                </a:highlight>
                <a:latin typeface="Consolas"/>
                <a:ea typeface="Consolas"/>
                <a:cs typeface="Consolas"/>
                <a:sym typeface="Consolas"/>
              </a:rPr>
              <a:t>    </a:t>
            </a:r>
            <a:r>
              <a:rPr lang="en-US" sz="2350">
                <a:solidFill>
                  <a:srgbClr val="C678DD"/>
                </a:solidFill>
                <a:highlight>
                  <a:srgbClr val="383B40"/>
                </a:highlight>
                <a:latin typeface="Consolas"/>
                <a:ea typeface="Consolas"/>
                <a:cs typeface="Consolas"/>
                <a:sym typeface="Consolas"/>
              </a:rPr>
              <a:t>print</a:t>
            </a:r>
            <a:r>
              <a:rPr lang="en-US" sz="2350">
                <a:solidFill>
                  <a:srgbClr val="D3D3D3"/>
                </a:solidFill>
                <a:highlight>
                  <a:srgbClr val="383B40"/>
                </a:highlight>
                <a:latin typeface="Consolas"/>
                <a:ea typeface="Consolas"/>
                <a:cs typeface="Consolas"/>
                <a:sym typeface="Consolas"/>
              </a:rPr>
              <a:t>(</a:t>
            </a:r>
            <a:r>
              <a:rPr lang="en-US" sz="2350">
                <a:solidFill>
                  <a:srgbClr val="98C379"/>
                </a:solidFill>
                <a:highlight>
                  <a:srgbClr val="383B40"/>
                </a:highlight>
                <a:latin typeface="Consolas"/>
                <a:ea typeface="Consolas"/>
                <a:cs typeface="Consolas"/>
                <a:sym typeface="Consolas"/>
              </a:rPr>
              <a:t>"the list is empty"</a:t>
            </a:r>
            <a:r>
              <a:rPr lang="en-US" sz="2350">
                <a:solidFill>
                  <a:srgbClr val="D3D3D3"/>
                </a:solidFill>
                <a:highlight>
                  <a:srgbClr val="383B40"/>
                </a:highlight>
                <a:latin typeface="Consolas"/>
                <a:ea typeface="Consolas"/>
                <a:cs typeface="Consolas"/>
                <a:sym typeface="Consolas"/>
              </a:rPr>
              <a:t>)</a:t>
            </a:r>
            <a:endParaRPr sz="2350">
              <a:solidFill>
                <a:srgbClr val="D3D3D3"/>
              </a:solidFill>
              <a:highlight>
                <a:srgbClr val="383B40"/>
              </a:highlight>
              <a:latin typeface="Consolas"/>
              <a:ea typeface="Consolas"/>
              <a:cs typeface="Consolas"/>
              <a:sym typeface="Consolas"/>
            </a:endParaRPr>
          </a:p>
          <a:p>
            <a:pPr indent="0" lvl="0" marL="152400" marR="152400" rtl="0" algn="l">
              <a:lnSpc>
                <a:spcPct val="142857"/>
              </a:lnSpc>
              <a:spcBef>
                <a:spcPts val="0"/>
              </a:spcBef>
              <a:spcAft>
                <a:spcPts val="0"/>
              </a:spcAft>
              <a:buNone/>
            </a:pPr>
            <a:r>
              <a:rPr lang="en-US" sz="2350">
                <a:solidFill>
                  <a:srgbClr val="D3D3D3"/>
                </a:solidFill>
                <a:highlight>
                  <a:srgbClr val="383B40"/>
                </a:highlight>
                <a:latin typeface="Consolas"/>
                <a:ea typeface="Consolas"/>
                <a:cs typeface="Consolas"/>
                <a:sym typeface="Consolas"/>
              </a:rPr>
              <a:t>or</a:t>
            </a:r>
            <a:endParaRPr sz="2350">
              <a:solidFill>
                <a:srgbClr val="D3D3D3"/>
              </a:solidFill>
              <a:highlight>
                <a:srgbClr val="383B40"/>
              </a:highlight>
              <a:latin typeface="Consolas"/>
              <a:ea typeface="Consolas"/>
              <a:cs typeface="Consolas"/>
              <a:sym typeface="Consolas"/>
            </a:endParaRPr>
          </a:p>
          <a:p>
            <a:pPr indent="0" lvl="0" marL="152400" marR="152400" rtl="0" algn="l">
              <a:lnSpc>
                <a:spcPct val="142857"/>
              </a:lnSpc>
              <a:spcBef>
                <a:spcPts val="0"/>
              </a:spcBef>
              <a:spcAft>
                <a:spcPts val="0"/>
              </a:spcAft>
              <a:buNone/>
            </a:pPr>
            <a:r>
              <a:rPr lang="en-US" sz="1050">
                <a:solidFill>
                  <a:srgbClr val="D3D3D3"/>
                </a:solidFill>
                <a:highlight>
                  <a:srgbClr val="383B40"/>
                </a:highlight>
                <a:latin typeface="Consolas"/>
                <a:ea typeface="Consolas"/>
                <a:cs typeface="Consolas"/>
                <a:sym typeface="Consolas"/>
              </a:rPr>
              <a:t>my_list = []</a:t>
            </a:r>
            <a:endParaRPr sz="1050">
              <a:solidFill>
                <a:srgbClr val="D3D3D3"/>
              </a:solidFill>
              <a:highlight>
                <a:srgbClr val="383B40"/>
              </a:highlight>
              <a:latin typeface="Consolas"/>
              <a:ea typeface="Consolas"/>
              <a:cs typeface="Consolas"/>
              <a:sym typeface="Consolas"/>
            </a:endParaRPr>
          </a:p>
          <a:p>
            <a:pPr indent="0" lvl="0" marL="152400" marR="152400" rtl="0" algn="l">
              <a:lnSpc>
                <a:spcPct val="142857"/>
              </a:lnSpc>
              <a:spcBef>
                <a:spcPts val="0"/>
              </a:spcBef>
              <a:spcAft>
                <a:spcPts val="0"/>
              </a:spcAft>
              <a:buNone/>
            </a:pPr>
            <a:r>
              <a:rPr lang="en-US" sz="1050">
                <a:solidFill>
                  <a:srgbClr val="C678DD"/>
                </a:solidFill>
                <a:highlight>
                  <a:srgbClr val="383B40"/>
                </a:highlight>
                <a:latin typeface="Consolas"/>
                <a:ea typeface="Consolas"/>
                <a:cs typeface="Consolas"/>
                <a:sym typeface="Consolas"/>
              </a:rPr>
              <a:t>if</a:t>
            </a:r>
            <a:r>
              <a:rPr lang="en-US" sz="1050">
                <a:solidFill>
                  <a:srgbClr val="D3D3D3"/>
                </a:solidFill>
                <a:highlight>
                  <a:srgbClr val="383B40"/>
                </a:highlight>
                <a:latin typeface="Consolas"/>
                <a:ea typeface="Consolas"/>
                <a:cs typeface="Consolas"/>
                <a:sym typeface="Consolas"/>
              </a:rPr>
              <a:t> </a:t>
            </a:r>
            <a:r>
              <a:rPr lang="en-US" sz="1050">
                <a:solidFill>
                  <a:srgbClr val="C678DD"/>
                </a:solidFill>
                <a:highlight>
                  <a:srgbClr val="383B40"/>
                </a:highlight>
                <a:latin typeface="Consolas"/>
                <a:ea typeface="Consolas"/>
                <a:cs typeface="Consolas"/>
                <a:sym typeface="Consolas"/>
              </a:rPr>
              <a:t>not</a:t>
            </a:r>
            <a:r>
              <a:rPr lang="en-US" sz="1050">
                <a:solidFill>
                  <a:srgbClr val="D3D3D3"/>
                </a:solidFill>
                <a:highlight>
                  <a:srgbClr val="383B40"/>
                </a:highlight>
                <a:latin typeface="Consolas"/>
                <a:ea typeface="Consolas"/>
                <a:cs typeface="Consolas"/>
                <a:sym typeface="Consolas"/>
              </a:rPr>
              <a:t> len(my_list):</a:t>
            </a:r>
            <a:endParaRPr sz="1050">
              <a:solidFill>
                <a:srgbClr val="D3D3D3"/>
              </a:solidFill>
              <a:highlight>
                <a:srgbClr val="383B40"/>
              </a:highlight>
              <a:latin typeface="Consolas"/>
              <a:ea typeface="Consolas"/>
              <a:cs typeface="Consolas"/>
              <a:sym typeface="Consolas"/>
            </a:endParaRPr>
          </a:p>
          <a:p>
            <a:pPr indent="0" lvl="0" marL="152400" marR="152400" rtl="0" algn="l">
              <a:lnSpc>
                <a:spcPct val="142857"/>
              </a:lnSpc>
              <a:spcBef>
                <a:spcPts val="0"/>
              </a:spcBef>
              <a:spcAft>
                <a:spcPts val="0"/>
              </a:spcAft>
              <a:buNone/>
            </a:pPr>
            <a:r>
              <a:rPr lang="en-US" sz="1050">
                <a:solidFill>
                  <a:srgbClr val="D3D3D3"/>
                </a:solidFill>
                <a:highlight>
                  <a:srgbClr val="383B40"/>
                </a:highlight>
                <a:latin typeface="Consolas"/>
                <a:ea typeface="Consolas"/>
                <a:cs typeface="Consolas"/>
                <a:sym typeface="Consolas"/>
              </a:rPr>
              <a:t>    </a:t>
            </a:r>
            <a:r>
              <a:rPr lang="en-US" sz="1050">
                <a:solidFill>
                  <a:srgbClr val="C678DD"/>
                </a:solidFill>
                <a:highlight>
                  <a:srgbClr val="383B40"/>
                </a:highlight>
                <a:latin typeface="Consolas"/>
                <a:ea typeface="Consolas"/>
                <a:cs typeface="Consolas"/>
                <a:sym typeface="Consolas"/>
              </a:rPr>
              <a:t>print</a:t>
            </a:r>
            <a:r>
              <a:rPr lang="en-US" sz="1050">
                <a:solidFill>
                  <a:srgbClr val="D3D3D3"/>
                </a:solidFill>
                <a:highlight>
                  <a:srgbClr val="383B40"/>
                </a:highlight>
                <a:latin typeface="Consolas"/>
                <a:ea typeface="Consolas"/>
                <a:cs typeface="Consolas"/>
                <a:sym typeface="Consolas"/>
              </a:rPr>
              <a:t>(</a:t>
            </a:r>
            <a:r>
              <a:rPr lang="en-US" sz="1050">
                <a:solidFill>
                  <a:srgbClr val="98C379"/>
                </a:solidFill>
                <a:highlight>
                  <a:srgbClr val="383B40"/>
                </a:highlight>
                <a:latin typeface="Consolas"/>
                <a:ea typeface="Consolas"/>
                <a:cs typeface="Consolas"/>
                <a:sym typeface="Consolas"/>
              </a:rPr>
              <a:t>"the list is empty"</a:t>
            </a:r>
            <a:r>
              <a:rPr lang="en-US" sz="1050">
                <a:solidFill>
                  <a:srgbClr val="D3D3D3"/>
                </a:solidFill>
                <a:highlight>
                  <a:srgbClr val="383B40"/>
                </a:highlight>
                <a:latin typeface="Consolas"/>
                <a:ea typeface="Consolas"/>
                <a:cs typeface="Consolas"/>
                <a:sym typeface="Consolas"/>
              </a:rPr>
              <a:t>)</a:t>
            </a:r>
            <a:endParaRPr sz="1050">
              <a:solidFill>
                <a:srgbClr val="D3D3D3"/>
              </a:solidFill>
              <a:highlight>
                <a:srgbClr val="383B40"/>
              </a:highlight>
              <a:latin typeface="Consolas"/>
              <a:ea typeface="Consolas"/>
              <a:cs typeface="Consolas"/>
              <a:sym typeface="Consolas"/>
            </a:endParaRPr>
          </a:p>
          <a:p>
            <a:pPr indent="0" lvl="0" marL="152400" marR="152400" rtl="0" algn="l">
              <a:lnSpc>
                <a:spcPct val="142857"/>
              </a:lnSpc>
              <a:spcBef>
                <a:spcPts val="0"/>
              </a:spcBef>
              <a:spcAft>
                <a:spcPts val="0"/>
              </a:spcAft>
              <a:buClr>
                <a:schemeClr val="dk1"/>
              </a:buClr>
              <a:buSzPct val="46808"/>
              <a:buFont typeface="Arial"/>
              <a:buNone/>
            </a:pPr>
            <a:r>
              <a:t/>
            </a:r>
            <a:endParaRPr sz="2350">
              <a:solidFill>
                <a:srgbClr val="D3D3D3"/>
              </a:solidFill>
              <a:highlight>
                <a:srgbClr val="383B40"/>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771" name="Google Shape;771;g24a4fde303a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300"/>
              <a:t>3)</a:t>
            </a:r>
            <a:r>
              <a:rPr lang="en-US" sz="1550">
                <a:solidFill>
                  <a:srgbClr val="0000FF"/>
                </a:solidFill>
                <a:highlight>
                  <a:srgbClr val="FFFFFE"/>
                </a:highlight>
                <a:latin typeface="Consolas"/>
                <a:ea typeface="Consolas"/>
                <a:cs typeface="Consolas"/>
                <a:sym typeface="Consolas"/>
              </a:rPr>
              <a:t>def</a:t>
            </a:r>
            <a:r>
              <a:rPr lang="en-US" sz="1550">
                <a:highlight>
                  <a:srgbClr val="FFFFFE"/>
                </a:highlight>
                <a:latin typeface="Consolas"/>
                <a:ea typeface="Consolas"/>
                <a:cs typeface="Consolas"/>
                <a:sym typeface="Consolas"/>
              </a:rPr>
              <a:t> vowelOrConsonant(x):</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if</a:t>
            </a: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'a'</a:t>
            </a: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or</a:t>
            </a: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'e'</a:t>
            </a: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or</a:t>
            </a: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'i'</a:t>
            </a: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or</a:t>
            </a:r>
            <a:endParaRPr sz="15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'o'</a:t>
            </a: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or</a:t>
            </a: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'u'</a:t>
            </a: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or</a:t>
            </a: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'A'</a:t>
            </a: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or</a:t>
            </a:r>
            <a:endParaRPr sz="15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'E'</a:t>
            </a: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or</a:t>
            </a: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'I'</a:t>
            </a: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or</a:t>
            </a: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'O'</a:t>
            </a: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or</a:t>
            </a:r>
            <a:endParaRPr sz="1550">
              <a:solidFill>
                <a:srgbClr val="0000FF"/>
              </a:solidFill>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        x == </a:t>
            </a:r>
            <a:r>
              <a:rPr lang="en-US" sz="1550">
                <a:solidFill>
                  <a:srgbClr val="A31515"/>
                </a:solidFill>
                <a:highlight>
                  <a:srgbClr val="FFFFFE"/>
                </a:highlight>
                <a:latin typeface="Consolas"/>
                <a:ea typeface="Consolas"/>
                <a:cs typeface="Consolas"/>
                <a:sym typeface="Consolas"/>
              </a:rPr>
              <a:t>'U'</a:t>
            </a:r>
            <a:r>
              <a:rPr lang="en-US" sz="1550">
                <a:highlight>
                  <a:srgbClr val="FFFFFE"/>
                </a:highlight>
                <a:latin typeface="Consolas"/>
                <a:ea typeface="Consolas"/>
                <a:cs typeface="Consolas"/>
                <a:sym typeface="Consolas"/>
              </a:rPr>
              <a:t>):</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print</a:t>
            </a:r>
            <a:r>
              <a:rPr lang="en-US" sz="1550">
                <a:highlight>
                  <a:srgbClr val="FFFFFE"/>
                </a:highlight>
                <a:latin typeface="Consolas"/>
                <a:ea typeface="Consolas"/>
                <a:cs typeface="Consolas"/>
                <a:sym typeface="Consolas"/>
              </a:rPr>
              <a:t>(</a:t>
            </a:r>
            <a:r>
              <a:rPr lang="en-US" sz="1550">
                <a:solidFill>
                  <a:srgbClr val="A31515"/>
                </a:solidFill>
                <a:highlight>
                  <a:srgbClr val="FFFFFE"/>
                </a:highlight>
                <a:latin typeface="Consolas"/>
                <a:ea typeface="Consolas"/>
                <a:cs typeface="Consolas"/>
                <a:sym typeface="Consolas"/>
              </a:rPr>
              <a:t>"Vowel"</a:t>
            </a:r>
            <a:r>
              <a:rPr lang="en-US" sz="1550">
                <a:highlight>
                  <a:srgbClr val="FFFFFE"/>
                </a:highlight>
                <a:latin typeface="Consolas"/>
                <a:ea typeface="Consolas"/>
                <a:cs typeface="Consolas"/>
                <a:sym typeface="Consolas"/>
              </a:rPr>
              <a:t>)</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else</a:t>
            </a:r>
            <a:r>
              <a:rPr lang="en-US" sz="1550">
                <a:highlight>
                  <a:srgbClr val="FFFFFE"/>
                </a:highlight>
                <a:latin typeface="Consolas"/>
                <a:ea typeface="Consolas"/>
                <a:cs typeface="Consolas"/>
                <a:sym typeface="Consolas"/>
              </a:rPr>
              <a:t>:</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        </a:t>
            </a:r>
            <a:r>
              <a:rPr lang="en-US" sz="1550">
                <a:solidFill>
                  <a:srgbClr val="0000FF"/>
                </a:solidFill>
                <a:highlight>
                  <a:srgbClr val="FFFFFE"/>
                </a:highlight>
                <a:latin typeface="Consolas"/>
                <a:ea typeface="Consolas"/>
                <a:cs typeface="Consolas"/>
                <a:sym typeface="Consolas"/>
              </a:rPr>
              <a:t>print</a:t>
            </a:r>
            <a:r>
              <a:rPr lang="en-US" sz="1550">
                <a:highlight>
                  <a:srgbClr val="FFFFFE"/>
                </a:highlight>
                <a:latin typeface="Consolas"/>
                <a:ea typeface="Consolas"/>
                <a:cs typeface="Consolas"/>
                <a:sym typeface="Consolas"/>
              </a:rPr>
              <a:t>(</a:t>
            </a:r>
            <a:r>
              <a:rPr lang="en-US" sz="1550">
                <a:solidFill>
                  <a:srgbClr val="A31515"/>
                </a:solidFill>
                <a:highlight>
                  <a:srgbClr val="FFFFFE"/>
                </a:highlight>
                <a:latin typeface="Consolas"/>
                <a:ea typeface="Consolas"/>
                <a:cs typeface="Consolas"/>
                <a:sym typeface="Consolas"/>
              </a:rPr>
              <a:t>"Consonant"</a:t>
            </a:r>
            <a:r>
              <a:rPr lang="en-US" sz="1550">
                <a:highlight>
                  <a:srgbClr val="FFFFFE"/>
                </a:highlight>
                <a:latin typeface="Consolas"/>
                <a:ea typeface="Consolas"/>
                <a:cs typeface="Consolas"/>
                <a:sym typeface="Consolas"/>
              </a:rPr>
              <a:t>)</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 </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vowelOrConsonant(</a:t>
            </a:r>
            <a:r>
              <a:rPr lang="en-US" sz="1550">
                <a:solidFill>
                  <a:srgbClr val="A31515"/>
                </a:solidFill>
                <a:highlight>
                  <a:srgbClr val="FFFFFE"/>
                </a:highlight>
                <a:latin typeface="Consolas"/>
                <a:ea typeface="Consolas"/>
                <a:cs typeface="Consolas"/>
                <a:sym typeface="Consolas"/>
              </a:rPr>
              <a:t>'c'</a:t>
            </a:r>
            <a:r>
              <a:rPr lang="en-US" sz="1550">
                <a:highlight>
                  <a:srgbClr val="FFFFFE"/>
                </a:highlight>
                <a:latin typeface="Consolas"/>
                <a:ea typeface="Consolas"/>
                <a:cs typeface="Consolas"/>
                <a:sym typeface="Consolas"/>
              </a:rPr>
              <a:t>)</a:t>
            </a:r>
            <a:endParaRPr sz="1550">
              <a:highlight>
                <a:srgbClr val="FFFFF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US" sz="1550">
                <a:highlight>
                  <a:srgbClr val="FFFFFE"/>
                </a:highlight>
                <a:latin typeface="Consolas"/>
                <a:ea typeface="Consolas"/>
                <a:cs typeface="Consolas"/>
                <a:sym typeface="Consolas"/>
              </a:rPr>
              <a:t>vowelOrConsonant(</a:t>
            </a:r>
            <a:r>
              <a:rPr lang="en-US" sz="1550">
                <a:solidFill>
                  <a:srgbClr val="A31515"/>
                </a:solidFill>
                <a:highlight>
                  <a:srgbClr val="FFFFFE"/>
                </a:highlight>
                <a:latin typeface="Consolas"/>
                <a:ea typeface="Consolas"/>
                <a:cs typeface="Consolas"/>
                <a:sym typeface="Consolas"/>
              </a:rPr>
              <a:t>'E'</a:t>
            </a:r>
            <a:r>
              <a:rPr lang="en-US" sz="1550">
                <a:highlight>
                  <a:srgbClr val="FFFFFE"/>
                </a:highlight>
                <a:latin typeface="Consolas"/>
                <a:ea typeface="Consolas"/>
                <a:cs typeface="Consolas"/>
                <a:sym typeface="Consolas"/>
              </a:rPr>
              <a:t>)</a:t>
            </a:r>
            <a:endParaRPr sz="1550">
              <a:highlight>
                <a:srgbClr val="FFFFFE"/>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g2b965a9ca74_5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778" name="Google Shape;778;g2b965a9ca74_5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779" name="Google Shape;779;g2b965a9ca74_5_0"/>
          <p:cNvPicPr preferRelativeResize="0"/>
          <p:nvPr/>
        </p:nvPicPr>
        <p:blipFill rotWithShape="1">
          <a:blip r:embed="rId3">
            <a:alphaModFix/>
          </a:blip>
          <a:srcRect b="52455" l="-7379" r="44518" t="21943"/>
          <a:stretch/>
        </p:blipFill>
        <p:spPr>
          <a:xfrm>
            <a:off x="0" y="1505700"/>
            <a:ext cx="8938476" cy="34174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9"/>
          <p:cNvSpPr txBox="1"/>
          <p:nvPr/>
        </p:nvSpPr>
        <p:spPr>
          <a:xfrm>
            <a:off x="277678" y="517804"/>
            <a:ext cx="11825100" cy="581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a:t>
            </a:r>
            <a:r>
              <a:rPr b="1" lang="en-US" sz="2000">
                <a:solidFill>
                  <a:schemeClr val="dk1"/>
                </a:solidFill>
                <a:latin typeface="Calibri"/>
                <a:ea typeface="Calibri"/>
                <a:cs typeface="Calibri"/>
                <a:sym typeface="Calibri"/>
              </a:rPr>
              <a:t>. Which are the advantages of functions in python?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Reducing duplication of code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Decomposing complex problems into simpler pieces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Improving clarity of the code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 All of the mentioned</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7. What is the output of the below program?</a:t>
            </a:r>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x = 50</a:t>
            </a:r>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def func():</a:t>
            </a:r>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global x</a:t>
            </a:r>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print('x is', x)</a:t>
            </a:r>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x = 2</a:t>
            </a:r>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    print('Changed global x to', x)</a:t>
            </a:r>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func()</a:t>
            </a:r>
            <a:endParaRPr/>
          </a:p>
          <a:p>
            <a:pPr indent="0" lvl="2" marL="91440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print('Value of x is', x)</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a) x is 50</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Changed global x to 2</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Value of x is 50</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b) x is 50</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Changed global x to 2</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Value of x is 2</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c) x is 50</a:t>
            </a:r>
            <a:endParaRPr/>
          </a:p>
          <a:p>
            <a:pPr indent="0" lvl="1" marL="4572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Changed global x to 50</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Value of x is 50</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 None of the mentioned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0"/>
          <p:cNvSpPr txBox="1"/>
          <p:nvPr/>
        </p:nvSpPr>
        <p:spPr>
          <a:xfrm>
            <a:off x="439688" y="580222"/>
            <a:ext cx="987648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B050"/>
                </a:solidFill>
                <a:latin typeface="Calibri"/>
                <a:ea typeface="Calibri"/>
                <a:cs typeface="Calibri"/>
                <a:sym typeface="Calibri"/>
              </a:rPr>
              <a:t>8. What is the output of below program?</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def say(message, times = 1):</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    print(message * times)</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say('Hello')</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say('World', 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Hello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WorldWorldWorldWorldWorld</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Hello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World 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Hello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World,World,World,World,World</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Hello</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9. Where can a function be defined?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Module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Class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Another function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All of the mentioned</a:t>
            </a:r>
            <a:endParaRPr/>
          </a:p>
        </p:txBody>
      </p:sp>
      <p:sp>
        <p:nvSpPr>
          <p:cNvPr id="790" name="Google Shape;790;p60"/>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9"/>
          <p:cNvSpPr txBox="1"/>
          <p:nvPr>
            <p:ph type="title"/>
          </p:nvPr>
        </p:nvSpPr>
        <p:spPr>
          <a:xfrm>
            <a:off x="2471928" y="0"/>
            <a:ext cx="9720072" cy="41295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3200"/>
              <a:buFont typeface="Garamond"/>
              <a:buNone/>
            </a:pPr>
            <a:r>
              <a:rPr b="1" lang="en-US" sz="3200">
                <a:solidFill>
                  <a:schemeClr val="accent4"/>
                </a:solidFill>
              </a:rPr>
              <a:t>Decision Making – IF-ELSE conditions</a:t>
            </a:r>
            <a:endParaRPr/>
          </a:p>
        </p:txBody>
      </p:sp>
      <p:sp>
        <p:nvSpPr>
          <p:cNvPr id="270" name="Google Shape;270;p9"/>
          <p:cNvSpPr txBox="1"/>
          <p:nvPr>
            <p:ph idx="1" type="body"/>
          </p:nvPr>
        </p:nvSpPr>
        <p:spPr>
          <a:xfrm>
            <a:off x="185057" y="444142"/>
            <a:ext cx="11346917" cy="58691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800" u="sng">
                <a:latin typeface="Calibri"/>
                <a:ea typeface="Calibri"/>
                <a:cs typeface="Calibri"/>
                <a:sym typeface="Calibri"/>
              </a:rPr>
              <a:t>Try and Learn</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var1 = int(input("&gt;"))</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if var1:</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      	 print("True")</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else:</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	print("False")</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Input 3 Values  : 10,0, -1 and check the Output.</a:t>
            </a:r>
            <a:endParaRPr/>
          </a:p>
          <a:p>
            <a:pPr indent="-228600" lvl="0" marL="228600" rtl="0" algn="l">
              <a:lnSpc>
                <a:spcPct val="90000"/>
              </a:lnSpc>
              <a:spcBef>
                <a:spcPts val="1000"/>
              </a:spcBef>
              <a:spcAft>
                <a:spcPts val="0"/>
              </a:spcAft>
              <a:buClr>
                <a:schemeClr val="dk1"/>
              </a:buClr>
              <a:buSzPts val="2000"/>
              <a:buFont typeface="Noto Sans Symbols"/>
              <a:buChar char="▪"/>
            </a:pPr>
            <a:r>
              <a:rPr b="1" i="1" lang="en-US" sz="2000">
                <a:latin typeface="Calibri"/>
                <a:ea typeface="Calibri"/>
                <a:cs typeface="Calibri"/>
                <a:sym typeface="Calibri"/>
              </a:rPr>
              <a:t>Hint</a:t>
            </a:r>
            <a:r>
              <a:rPr lang="en-US" sz="1800">
                <a:latin typeface="Calibri"/>
                <a:ea typeface="Calibri"/>
                <a:cs typeface="Calibri"/>
                <a:sym typeface="Calibri"/>
              </a:rPr>
              <a:t> : </a:t>
            </a:r>
            <a:r>
              <a:rPr b="1" lang="en-US" sz="1800">
                <a:solidFill>
                  <a:srgbClr val="0070C0"/>
                </a:solidFill>
                <a:latin typeface="Calibri"/>
                <a:ea typeface="Calibri"/>
                <a:cs typeface="Calibri"/>
                <a:sym typeface="Calibri"/>
              </a:rPr>
              <a:t>Python programming language assumes any non-zero and non-null values as TRUE, and any zero or null values as FALSE value.</a:t>
            </a:r>
            <a:endParaRPr/>
          </a:p>
          <a:p>
            <a:pPr indent="0" lvl="0" marL="0" rtl="0" algn="l">
              <a:lnSpc>
                <a:spcPct val="90000"/>
              </a:lnSpc>
              <a:spcBef>
                <a:spcPts val="1000"/>
              </a:spcBef>
              <a:spcAft>
                <a:spcPts val="0"/>
              </a:spcAft>
              <a:buClr>
                <a:schemeClr val="dk1"/>
              </a:buClr>
              <a:buSzPts val="2800"/>
              <a:buNone/>
            </a:pPr>
            <a:r>
              <a:rPr lang="en-US" sz="2800" u="sng">
                <a:latin typeface="Calibri"/>
                <a:ea typeface="Calibri"/>
                <a:cs typeface="Calibri"/>
                <a:sym typeface="Calibri"/>
              </a:rPr>
              <a:t>Try and Learn</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Design and develop  a IT calculation system for a company, such that when employee salary is entered, the Income Tax is calculated. Income tax slabs as follows:-</a:t>
            </a:r>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14300" lvl="0" marL="22860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p:txBody>
      </p:sp>
      <p:graphicFrame>
        <p:nvGraphicFramePr>
          <p:cNvPr id="271" name="Google Shape;271;p9"/>
          <p:cNvGraphicFramePr/>
          <p:nvPr/>
        </p:nvGraphicFramePr>
        <p:xfrm>
          <a:off x="1528355" y="4872445"/>
          <a:ext cx="3000000" cy="3000000"/>
        </p:xfrm>
        <a:graphic>
          <a:graphicData uri="http://schemas.openxmlformats.org/drawingml/2006/table">
            <a:tbl>
              <a:tblPr bandRow="1" firstRow="1">
                <a:noFill/>
                <a:tableStyleId>{BCEFD03A-D9C2-41AD-8B52-EC32340C3263}</a:tableStyleId>
              </a:tblPr>
              <a:tblGrid>
                <a:gridCol w="1598025"/>
                <a:gridCol w="1598025"/>
                <a:gridCol w="1598025"/>
              </a:tblGrid>
              <a:tr h="693325">
                <a:tc>
                  <a:txBody>
                    <a:bodyPr/>
                    <a:lstStyle/>
                    <a:p>
                      <a:pPr indent="0" lvl="0" marL="0" marR="0" rtl="0" algn="l">
                        <a:spcBef>
                          <a:spcPts val="0"/>
                        </a:spcBef>
                        <a:spcAft>
                          <a:spcPts val="0"/>
                        </a:spcAft>
                        <a:buNone/>
                      </a:pPr>
                      <a:r>
                        <a:rPr lang="en-US" sz="1200" u="none" cap="none" strike="noStrike"/>
                        <a:t>Lower Limit(INR)</a:t>
                      </a:r>
                      <a:endParaRPr/>
                    </a:p>
                  </a:txBody>
                  <a:tcPr marT="45725" marB="45725" marR="91450" marL="91450"/>
                </a:tc>
                <a:tc>
                  <a:txBody>
                    <a:bodyPr/>
                    <a:lstStyle/>
                    <a:p>
                      <a:pPr indent="0" lvl="0" marL="0" marR="0" rtl="0" algn="l">
                        <a:spcBef>
                          <a:spcPts val="0"/>
                        </a:spcBef>
                        <a:spcAft>
                          <a:spcPts val="0"/>
                        </a:spcAft>
                        <a:buNone/>
                      </a:pPr>
                      <a:r>
                        <a:rPr lang="en-US" sz="1200"/>
                        <a:t>Upper Limit(INR)</a:t>
                      </a:r>
                      <a:endParaRPr/>
                    </a:p>
                  </a:txBody>
                  <a:tcPr marT="45725" marB="45725" marR="91450" marL="91450"/>
                </a:tc>
                <a:tc>
                  <a:txBody>
                    <a:bodyPr/>
                    <a:lstStyle/>
                    <a:p>
                      <a:pPr indent="0" lvl="0" marL="0" marR="0" rtl="0" algn="l">
                        <a:spcBef>
                          <a:spcPts val="0"/>
                        </a:spcBef>
                        <a:spcAft>
                          <a:spcPts val="0"/>
                        </a:spcAft>
                        <a:buNone/>
                      </a:pPr>
                      <a:r>
                        <a:rPr lang="en-US" sz="1200"/>
                        <a:t> Income Tax</a:t>
                      </a:r>
                      <a:r>
                        <a:rPr lang="en-US" sz="1200"/>
                        <a:t> %</a:t>
                      </a:r>
                      <a:endParaRPr sz="1200"/>
                    </a:p>
                  </a:txBody>
                  <a:tcPr marT="45725" marB="45725" marR="91450" marL="91450"/>
                </a:tc>
              </a:tr>
              <a:tr h="277325">
                <a:tc>
                  <a:txBody>
                    <a:bodyPr/>
                    <a:lstStyle/>
                    <a:p>
                      <a:pPr indent="0" lvl="0" marL="0" marR="0" rtl="0" algn="l">
                        <a:spcBef>
                          <a:spcPts val="0"/>
                        </a:spcBef>
                        <a:spcAft>
                          <a:spcPts val="0"/>
                        </a:spcAft>
                        <a:buNone/>
                      </a:pPr>
                      <a:r>
                        <a:rPr lang="en-US" sz="1200"/>
                        <a:t>100,000</a:t>
                      </a:r>
                      <a:endParaRPr/>
                    </a:p>
                  </a:txBody>
                  <a:tcPr marT="45725" marB="45725" marR="91450" marL="91450"/>
                </a:tc>
                <a:tc>
                  <a:txBody>
                    <a:bodyPr/>
                    <a:lstStyle/>
                    <a:p>
                      <a:pPr indent="0" lvl="0" marL="0" marR="0" rtl="0" algn="l">
                        <a:spcBef>
                          <a:spcPts val="0"/>
                        </a:spcBef>
                        <a:spcAft>
                          <a:spcPts val="0"/>
                        </a:spcAft>
                        <a:buNone/>
                      </a:pPr>
                      <a:r>
                        <a:rPr lang="en-US" sz="1200"/>
                        <a:t>300,000</a:t>
                      </a:r>
                      <a:endParaRPr/>
                    </a:p>
                  </a:txBody>
                  <a:tcPr marT="45725" marB="45725" marR="91450" marL="91450"/>
                </a:tc>
                <a:tc>
                  <a:txBody>
                    <a:bodyPr/>
                    <a:lstStyle/>
                    <a:p>
                      <a:pPr indent="0" lvl="0" marL="0" marR="0" rtl="0" algn="l">
                        <a:spcBef>
                          <a:spcPts val="0"/>
                        </a:spcBef>
                        <a:spcAft>
                          <a:spcPts val="0"/>
                        </a:spcAft>
                        <a:buNone/>
                      </a:pPr>
                      <a:r>
                        <a:rPr lang="en-US" sz="1200"/>
                        <a:t>0%</a:t>
                      </a:r>
                      <a:endParaRPr/>
                    </a:p>
                  </a:txBody>
                  <a:tcPr marT="45725" marB="45725" marR="91450" marL="91450"/>
                </a:tc>
              </a:tr>
              <a:tr h="277325">
                <a:tc>
                  <a:txBody>
                    <a:bodyPr/>
                    <a:lstStyle/>
                    <a:p>
                      <a:pPr indent="0" lvl="0" marL="0" marR="0" rtl="0" algn="l">
                        <a:spcBef>
                          <a:spcPts val="0"/>
                        </a:spcBef>
                        <a:spcAft>
                          <a:spcPts val="0"/>
                        </a:spcAft>
                        <a:buNone/>
                      </a:pPr>
                      <a:r>
                        <a:rPr lang="en-US" sz="1200"/>
                        <a:t>300000</a:t>
                      </a:r>
                      <a:endParaRPr/>
                    </a:p>
                  </a:txBody>
                  <a:tcPr marT="45725" marB="45725" marR="91450" marL="91450"/>
                </a:tc>
                <a:tc>
                  <a:txBody>
                    <a:bodyPr/>
                    <a:lstStyle/>
                    <a:p>
                      <a:pPr indent="0" lvl="0" marL="0" marR="0" rtl="0" algn="l">
                        <a:spcBef>
                          <a:spcPts val="0"/>
                        </a:spcBef>
                        <a:spcAft>
                          <a:spcPts val="0"/>
                        </a:spcAft>
                        <a:buNone/>
                      </a:pPr>
                      <a:r>
                        <a:rPr lang="en-US" sz="1200"/>
                        <a:t>500,000</a:t>
                      </a:r>
                      <a:endParaRPr/>
                    </a:p>
                  </a:txBody>
                  <a:tcPr marT="45725" marB="45725" marR="91450" marL="91450"/>
                </a:tc>
                <a:tc>
                  <a:txBody>
                    <a:bodyPr/>
                    <a:lstStyle/>
                    <a:p>
                      <a:pPr indent="0" lvl="0" marL="0" marR="0" rtl="0" algn="l">
                        <a:spcBef>
                          <a:spcPts val="0"/>
                        </a:spcBef>
                        <a:spcAft>
                          <a:spcPts val="0"/>
                        </a:spcAft>
                        <a:buNone/>
                      </a:pPr>
                      <a:r>
                        <a:rPr lang="en-US" sz="1200"/>
                        <a:t>5%</a:t>
                      </a:r>
                      <a:endParaRPr/>
                    </a:p>
                  </a:txBody>
                  <a:tcPr marT="45725" marB="45725" marR="91450" marL="91450"/>
                </a:tc>
              </a:tr>
              <a:tr h="277325">
                <a:tc>
                  <a:txBody>
                    <a:bodyPr/>
                    <a:lstStyle/>
                    <a:p>
                      <a:pPr indent="0" lvl="0" marL="0" marR="0" rtl="0" algn="l">
                        <a:spcBef>
                          <a:spcPts val="0"/>
                        </a:spcBef>
                        <a:spcAft>
                          <a:spcPts val="0"/>
                        </a:spcAft>
                        <a:buNone/>
                      </a:pPr>
                      <a:r>
                        <a:rPr lang="en-US" sz="1200"/>
                        <a:t>500,000</a:t>
                      </a:r>
                      <a:endParaRPr/>
                    </a:p>
                  </a:txBody>
                  <a:tcPr marT="45725" marB="45725" marR="91450" marL="91450"/>
                </a:tc>
                <a:tc>
                  <a:txBody>
                    <a:bodyPr/>
                    <a:lstStyle/>
                    <a:p>
                      <a:pPr indent="0" lvl="0" marL="0" marR="0" rtl="0" algn="l">
                        <a:spcBef>
                          <a:spcPts val="0"/>
                        </a:spcBef>
                        <a:spcAft>
                          <a:spcPts val="0"/>
                        </a:spcAft>
                        <a:buNone/>
                      </a:pPr>
                      <a:r>
                        <a:rPr lang="en-US" sz="1200"/>
                        <a:t>100,000,0</a:t>
                      </a:r>
                      <a:endParaRPr/>
                    </a:p>
                  </a:txBody>
                  <a:tcPr marT="45725" marB="45725" marR="91450" marL="91450"/>
                </a:tc>
                <a:tc>
                  <a:txBody>
                    <a:bodyPr/>
                    <a:lstStyle/>
                    <a:p>
                      <a:pPr indent="0" lvl="0" marL="0" marR="0" rtl="0" algn="l">
                        <a:spcBef>
                          <a:spcPts val="0"/>
                        </a:spcBef>
                        <a:spcAft>
                          <a:spcPts val="0"/>
                        </a:spcAft>
                        <a:buNone/>
                      </a:pPr>
                      <a:r>
                        <a:rPr lang="en-US" sz="1200"/>
                        <a:t>10%</a:t>
                      </a:r>
                      <a:endParaRPr/>
                    </a:p>
                  </a:txBody>
                  <a:tcPr marT="45725" marB="45725" marR="91450" marL="91450"/>
                </a:tc>
              </a:tr>
              <a:tr h="277325">
                <a:tc>
                  <a:txBody>
                    <a:bodyPr/>
                    <a:lstStyle/>
                    <a:p>
                      <a:pPr indent="0" lvl="0" marL="0" marR="0" rtl="0" algn="l">
                        <a:spcBef>
                          <a:spcPts val="0"/>
                        </a:spcBef>
                        <a:spcAft>
                          <a:spcPts val="0"/>
                        </a:spcAft>
                        <a:buNone/>
                      </a:pPr>
                      <a:r>
                        <a:rPr lang="en-US" sz="1200"/>
                        <a:t>&gt;1000000</a:t>
                      </a:r>
                      <a:endParaRPr/>
                    </a:p>
                  </a:txBody>
                  <a:tcPr marT="45725" marB="45725" marR="91450" marL="91450"/>
                </a:tc>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20%</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2019-10-28T09:36:33Z</dcterms:created>
  <dc:creator>Srinivas Reddy Gurrala</dc:creator>
</cp:coreProperties>
</file>