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12192000"/>
  <p:notesSz cx="6858000" cy="9144000"/>
  <p:embeddedFontLst>
    <p:embeddedFont>
      <p:font typeface="Source Code Pro"/>
      <p:regular r:id="rId34"/>
      <p:bold r:id="rId35"/>
      <p:italic r:id="rId36"/>
      <p:boldItalic r:id="rId37"/>
    </p:embeddedFont>
    <p:embeddedFont>
      <p:font typeface="Quattrocento Sans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6" roundtripDataSignature="AMtx7mgMxu2PLpT9Dp6foqdEAarykiHX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italic.fntdata"/><Relationship Id="rId20" Type="http://schemas.openxmlformats.org/officeDocument/2006/relationships/slide" Target="slides/slide16.xml"/><Relationship Id="rId42" Type="http://schemas.openxmlformats.org/officeDocument/2006/relationships/font" Target="fonts/OpenSans-regular.fntdata"/><Relationship Id="rId41" Type="http://schemas.openxmlformats.org/officeDocument/2006/relationships/font" Target="fonts/QuattrocentoSans-boldItalic.fntdata"/><Relationship Id="rId22" Type="http://schemas.openxmlformats.org/officeDocument/2006/relationships/slide" Target="slides/slide18.xml"/><Relationship Id="rId44" Type="http://schemas.openxmlformats.org/officeDocument/2006/relationships/font" Target="fonts/OpenSans-italic.fntdata"/><Relationship Id="rId21" Type="http://schemas.openxmlformats.org/officeDocument/2006/relationships/slide" Target="slides/slide17.xml"/><Relationship Id="rId43" Type="http://schemas.openxmlformats.org/officeDocument/2006/relationships/font" Target="fonts/OpenSans-bold.fntdata"/><Relationship Id="rId24" Type="http://schemas.openxmlformats.org/officeDocument/2006/relationships/slide" Target="slides/slide20.xml"/><Relationship Id="rId46" Type="http://customschemas.google.com/relationships/presentationmetadata" Target="metadata"/><Relationship Id="rId23" Type="http://schemas.openxmlformats.org/officeDocument/2006/relationships/slide" Target="slides/slide19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SourceCodePro-bold.fntdata"/><Relationship Id="rId12" Type="http://schemas.openxmlformats.org/officeDocument/2006/relationships/slide" Target="slides/slide8.xml"/><Relationship Id="rId34" Type="http://schemas.openxmlformats.org/officeDocument/2006/relationships/font" Target="fonts/SourceCodePro-regular.fntdata"/><Relationship Id="rId15" Type="http://schemas.openxmlformats.org/officeDocument/2006/relationships/slide" Target="slides/slide11.xml"/><Relationship Id="rId37" Type="http://schemas.openxmlformats.org/officeDocument/2006/relationships/font" Target="fonts/SourceCodePro-boldItalic.fntdata"/><Relationship Id="rId14" Type="http://schemas.openxmlformats.org/officeDocument/2006/relationships/slide" Target="slides/slide10.xml"/><Relationship Id="rId36" Type="http://schemas.openxmlformats.org/officeDocument/2006/relationships/font" Target="fonts/SourceCodePro-italic.fntdata"/><Relationship Id="rId17" Type="http://schemas.openxmlformats.org/officeDocument/2006/relationships/slide" Target="slides/slide13.xml"/><Relationship Id="rId39" Type="http://schemas.openxmlformats.org/officeDocument/2006/relationships/font" Target="fonts/QuattrocentoSans-bold.fntdata"/><Relationship Id="rId16" Type="http://schemas.openxmlformats.org/officeDocument/2006/relationships/slide" Target="slides/slide12.xml"/><Relationship Id="rId38" Type="http://schemas.openxmlformats.org/officeDocument/2006/relationships/font" Target="fonts/Quattrocento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0841351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6d084135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schools.com/python/python_sets_methods.asp" TargetMode="External"/><Relationship Id="rId4" Type="http://schemas.openxmlformats.org/officeDocument/2006/relationships/hyperlink" Target="https://www.w3schools.com/python/python_sets_methods.asp" TargetMode="External"/><Relationship Id="rId5" Type="http://schemas.openxmlformats.org/officeDocument/2006/relationships/hyperlink" Target="https://www.w3resource.com/python-exercises/set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Set and Dictionary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838200" y="365126"/>
            <a:ext cx="10515600" cy="893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br>
              <a:rPr b="1" i="0" lang="en-US" sz="2000" u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2000" u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br>
              <a:rPr b="0" i="0" lang="en-US" sz="4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45" name="Google Shape;145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fruits = </a:t>
            </a:r>
            <a:r>
              <a:rPr b="0" i="0" lang="en-US" sz="1800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n-US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b="0" i="0" lang="en-US" sz="1800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value = </a:t>
            </a:r>
            <a:r>
              <a:rPr b="0" i="0" lang="en-US" sz="1800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0" i="0" lang="en-US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"Enter the name of the fruit : "</a:t>
            </a:r>
            <a:r>
              <a:rPr b="0" i="0" lang="en-US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fruits.add(value)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ch = </a:t>
            </a:r>
            <a:r>
              <a:rPr b="0" i="0" lang="en-US" sz="1800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0" i="0" lang="en-US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"Enter 0 to quit or any key to continue :"</a:t>
            </a:r>
            <a:r>
              <a:rPr b="0" i="0" lang="en-US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b="0" i="0" lang="en-US" sz="1800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ch == </a:t>
            </a:r>
            <a:r>
              <a:rPr b="0" i="0" lang="en-US" sz="1800" u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</a:t>
            </a:r>
            <a:r>
              <a:rPr b="0" i="0" lang="en-US" sz="1800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0" i="0" lang="en-US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br>
              <a:rPr b="0" i="0" lang="en-US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8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b="0" i="0" lang="en-US" sz="1800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0" i="0" lang="en-US" sz="1800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fruits: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b="0" i="0" lang="en-US" sz="1800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/>
              <a:t>	</a:t>
            </a:r>
            <a:endParaRPr/>
          </a:p>
        </p:txBody>
      </p:sp>
      <p:sp>
        <p:nvSpPr>
          <p:cNvPr id="151" name="Google Shape;151;p11"/>
          <p:cNvSpPr txBox="1"/>
          <p:nvPr>
            <p:ph idx="1" type="body"/>
          </p:nvPr>
        </p:nvSpPr>
        <p:spPr>
          <a:xfrm>
            <a:off x="838200" y="265043"/>
            <a:ext cx="10515600" cy="591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b="1" i="1" lang="en-US" sz="22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Stimulants: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i="1" sz="22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i="0" sz="140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b="1" i="0" lang="en-US" sz="210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1) What will be the output of the following Python code?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/>
              <a:t>a = [5,5,6,7,7,7]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/>
              <a:t>b = set(a)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/>
              <a:t>def test(lst):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/>
              <a:t>    if lst in b: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/>
              <a:t>        return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/>
              <a:t>    else: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/>
              <a:t>        return 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/>
              <a:t>for i in  filter(test, a):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/>
              <a:t>    print(i,end=" 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/>
              <a:t>a) 5 5 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/>
              <a:t>b) 5 6 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/>
              <a:t>c) 5 5 6 7 7 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/>
              <a:t>d) 5 6 7 7 7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0" i="0"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Answer: c</a:t>
            </a:r>
            <a:br>
              <a:rPr lang="en-US" sz="1400"/>
            </a:b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idx="1" type="body"/>
          </p:nvPr>
        </p:nvSpPr>
        <p:spPr>
          <a:xfrm>
            <a:off x="838200" y="331304"/>
            <a:ext cx="10515600" cy="6347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b="1" lang="en-US" sz="6400">
                <a:solidFill>
                  <a:srgbClr val="00B050"/>
                </a:solidFill>
              </a:rPr>
              <a:t>2) What will be the output of the following Python code?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6400"/>
              <a:t>   a={5,4}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6400"/>
              <a:t>   b={1,2,4,5}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6400"/>
              <a:t>   a&lt;b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6400"/>
              <a:t>a) {1,2}</a:t>
            </a:r>
            <a:br>
              <a:rPr lang="en-US" sz="6400"/>
            </a:br>
            <a:r>
              <a:rPr lang="en-US" sz="6400"/>
              <a:t>b) True</a:t>
            </a:r>
            <a:br>
              <a:rPr lang="en-US" sz="6400"/>
            </a:br>
            <a:r>
              <a:rPr lang="en-US" sz="6400"/>
              <a:t>c) False</a:t>
            </a:r>
            <a:br>
              <a:rPr lang="en-US" sz="6400"/>
            </a:br>
            <a:r>
              <a:rPr lang="en-US" sz="6400"/>
              <a:t>d) Invalid operation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0" i="0" lang="en-US" sz="6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Answer: b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AutoNum type="arabicParenR" startAt="3"/>
            </a:pPr>
            <a:r>
              <a:rPr b="1" lang="en-US" sz="6400">
                <a:solidFill>
                  <a:srgbClr val="00B050"/>
                </a:solidFill>
              </a:rPr>
              <a:t>If a={5,6,7,8}, which of the following statements is false?</a:t>
            </a:r>
            <a:br>
              <a:rPr b="1" lang="en-US" sz="6400">
                <a:solidFill>
                  <a:srgbClr val="00B050"/>
                </a:solidFill>
              </a:rPr>
            </a:br>
            <a:r>
              <a:rPr lang="en-US" sz="6400"/>
              <a:t>a) print(len(a))</a:t>
            </a:r>
            <a:br>
              <a:rPr lang="en-US" sz="6400"/>
            </a:br>
            <a:r>
              <a:rPr lang="en-US" sz="6400"/>
              <a:t>b) print(min(a))</a:t>
            </a:r>
            <a:br>
              <a:rPr lang="en-US" sz="6400"/>
            </a:br>
            <a:r>
              <a:rPr lang="en-US" sz="6400"/>
              <a:t>c) a.remove(5)</a:t>
            </a:r>
            <a:br>
              <a:rPr lang="en-US" sz="6400"/>
            </a:br>
            <a:r>
              <a:rPr lang="en-US" sz="6400"/>
              <a:t>d) a[2]=45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 sz="6400">
                <a:solidFill>
                  <a:schemeClr val="lt1"/>
                </a:solidFill>
              </a:rPr>
            </a:br>
            <a:r>
              <a:rPr b="0" i="0" lang="en-US" sz="6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Explanation: There exists add method for set data type. However 5 isn’t added again as set consists of only non-duplicate elements and 5 already exists in the set. Execute in python shell to verify.</a:t>
            </a:r>
            <a:endParaRPr sz="6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b="1" lang="en-US" sz="6400">
                <a:solidFill>
                  <a:srgbClr val="00B050"/>
                </a:solidFill>
              </a:rPr>
              <a:t>4)    What will be the output of the following Python code?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6400"/>
              <a:t>a={4,5,6}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6400"/>
              <a:t>b={2,8,6}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6400"/>
              <a:t>a-b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6400"/>
              <a:t>a) {4,5}</a:t>
            </a:r>
            <a:br>
              <a:rPr lang="en-US" sz="6400"/>
            </a:br>
            <a:r>
              <a:rPr lang="en-US" sz="6400"/>
              <a:t>b) {6}</a:t>
            </a:r>
            <a:br>
              <a:rPr lang="en-US" sz="6400"/>
            </a:br>
            <a:r>
              <a:rPr lang="en-US" sz="6400"/>
              <a:t>c) Error as unsupported operand type for set data type</a:t>
            </a:r>
            <a:br>
              <a:rPr lang="en-US" sz="6400"/>
            </a:br>
            <a:r>
              <a:rPr lang="en-US" sz="6400"/>
              <a:t>d) Error as the duplicate item 6 is present in both sets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br>
              <a:rPr lang="en-US" sz="1200">
                <a:solidFill>
                  <a:schemeClr val="lt1"/>
                </a:solidFill>
              </a:rPr>
            </a:br>
            <a:r>
              <a:rPr b="0" i="0" lang="en-US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Explanation: – o</a:t>
            </a: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Answer: a</a:t>
            </a:r>
            <a:r>
              <a:rPr b="0" i="0" lang="en-US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perator gives the set of elements in set a but not in set b.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/>
          <p:nvPr>
            <p:ph idx="1" type="body"/>
          </p:nvPr>
        </p:nvSpPr>
        <p:spPr>
          <a:xfrm>
            <a:off x="838200" y="543339"/>
            <a:ext cx="10515600" cy="5633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b="1" lang="en-US" sz="1800">
                <a:solidFill>
                  <a:srgbClr val="00B050"/>
                </a:solidFill>
              </a:rPr>
              <a:t>5) Is the following Python code valid?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/>
              <a:t>a={3,4,{7,5}}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/>
              <a:t>print(a[2][0])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/>
              <a:t>a) Yes, 7 is printed</a:t>
            </a:r>
            <a:br>
              <a:rPr lang="en-US" sz="1800"/>
            </a:br>
            <a:r>
              <a:rPr lang="en-US" sz="1800"/>
              <a:t>b) Error, </a:t>
            </a:r>
            <a:r>
              <a:rPr lang="en-US" sz="1374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unhashable type: 'set'</a:t>
            </a:r>
            <a:endParaRPr sz="1374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/>
              <a:t>c) Error, subsets aren’t allowed</a:t>
            </a:r>
            <a:br>
              <a:rPr lang="en-US" sz="1800"/>
            </a:br>
            <a:r>
              <a:rPr lang="en-US" sz="1800"/>
              <a:t>d) Yes, {7,5} is printed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0" i="0" lang="en-US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Answer: c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b="1" lang="en-US" sz="2000">
                <a:solidFill>
                  <a:srgbClr val="00B050"/>
                </a:solidFill>
              </a:rPr>
              <a:t>6)</a:t>
            </a:r>
            <a:r>
              <a:rPr b="1" i="0" lang="en-US" sz="2000" u="none" cap="none" strike="noStrike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-US" sz="2000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 a subset of b?</a:t>
            </a:r>
            <a:endParaRPr b="1" i="0" sz="2000" u="none" cap="none" strike="noStrike">
              <a:solidFill>
                <a:srgbClr val="00B05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/>
              <a:t>a = {4,5}</a:t>
            </a:r>
            <a:br>
              <a:rPr lang="en-US" sz="1800"/>
            </a:br>
            <a:r>
              <a:rPr lang="en-US" sz="1800"/>
              <a:t>b = {1,2,3,4,5}</a:t>
            </a:r>
            <a:br>
              <a:rPr lang="en-US" sz="1800"/>
            </a:br>
            <a:r>
              <a:rPr lang="en-US" sz="1800"/>
              <a:t>a.issubset(b)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/>
              <a:t>b.issubset(a)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/>
              <a:t>a)True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/>
              <a:t>b)False</a:t>
            </a:r>
            <a:br>
              <a:rPr b="0" i="0" lang="en-US" sz="2800" u="none" cap="none" strike="noStrike">
                <a:solidFill>
                  <a:srgbClr val="2929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-US"/>
            </a:br>
            <a:r>
              <a:rPr b="0" i="0"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Answer: c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7" name="Google Shape;16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                                  </a:t>
            </a:r>
            <a:r>
              <a:rPr b="1" i="0" lang="en-US" sz="2800">
                <a:solidFill>
                  <a:srgbClr val="FFC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Dictionary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>
            <p:ph type="title"/>
          </p:nvPr>
        </p:nvSpPr>
        <p:spPr>
          <a:xfrm>
            <a:off x="838200" y="165652"/>
            <a:ext cx="10515600" cy="562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FFC000"/>
                </a:solidFill>
              </a:rPr>
              <a:t>Dictionary</a:t>
            </a:r>
            <a:endParaRPr/>
          </a:p>
        </p:txBody>
      </p:sp>
      <p:sp>
        <p:nvSpPr>
          <p:cNvPr id="173" name="Google Shape;173;p15"/>
          <p:cNvSpPr txBox="1"/>
          <p:nvPr>
            <p:ph idx="1" type="body"/>
          </p:nvPr>
        </p:nvSpPr>
        <p:spPr>
          <a:xfrm>
            <a:off x="838200" y="596348"/>
            <a:ext cx="105156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b="0" i="0"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Dictionaries are used to store data values in key:value pairs.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b="0" i="0"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dictionary is a collection which is ordered*, changeable and do not allow duplicates.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b="0" i="0"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Dictionaries are written with curly brackets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 =</a:t>
            </a:r>
            <a:r>
              <a:rPr b="0" i="0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600"/>
            </a:b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"brand"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i="0" lang="en-U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"Ford"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600"/>
            </a:b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i="0" lang="en-U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"Mustang"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600"/>
            </a:b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i="0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1964</a:t>
            </a:r>
            <a:br>
              <a:rPr lang="en-US" sz="1600"/>
            </a:b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600"/>
            </a:br>
            <a:r>
              <a:rPr b="0" i="0" lang="en-US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600"/>
              <a:buNone/>
            </a:pPr>
            <a:r>
              <a:rPr lang="en-US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b="0" i="0" lang="en-US" sz="1600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  </a:t>
            </a:r>
            <a:r>
              <a:rPr b="1" i="0" lang="en-US" sz="1600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can be referred to by using the key name</a:t>
            </a:r>
            <a:r>
              <a:rPr b="0" i="0" lang="en-US" sz="1600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 =</a:t>
            </a:r>
            <a:r>
              <a:rPr b="0" i="0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600"/>
            </a:b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"brand"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i="0" lang="en-U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"Ford"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600"/>
            </a:b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i="0" lang="en-U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"Mustang"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600"/>
            </a:b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i="0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1964</a:t>
            </a:r>
            <a:br>
              <a:rPr lang="en-US" sz="1600"/>
            </a:b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600"/>
            </a:br>
            <a:r>
              <a:rPr b="0" i="0" lang="en-US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(thisdict[</a:t>
            </a:r>
            <a:r>
              <a:rPr b="0" i="0" lang="en-U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"brand"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b="0" i="0" sz="1600">
              <a:solidFill>
                <a:srgbClr val="FFC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600"/>
              <a:buNone/>
            </a:pPr>
            <a:r>
              <a:rPr lang="en-US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b="0" i="0" lang="en-US" sz="1600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i="0" lang="en-US" sz="1600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Duplicate values will overwrite existing values: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thisdict =</a:t>
            </a:r>
            <a:r>
              <a:rPr b="0" i="0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600"/>
            </a:b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"brand"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i="0" lang="en-U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"Ford"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600"/>
            </a:b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i="0" lang="en-U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"Mustang"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600"/>
            </a:b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i="0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1964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600"/>
            </a:b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i="0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2020</a:t>
            </a:r>
            <a:br>
              <a:rPr lang="en-US" sz="1600"/>
            </a:b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600"/>
            </a:br>
            <a:r>
              <a:rPr b="0" i="0" lang="en-US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(thisdict)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type="title"/>
          </p:nvPr>
        </p:nvSpPr>
        <p:spPr>
          <a:xfrm>
            <a:off x="689113" y="338622"/>
            <a:ext cx="10515600" cy="483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attrocento Sans"/>
              <a:buNone/>
            </a:pPr>
            <a:br>
              <a:rPr b="1" i="0" lang="en-US" sz="2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i="0" lang="en-US" sz="2000">
                <a:solidFill>
                  <a:srgbClr val="FFC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Accessing Items:</a:t>
            </a:r>
            <a:br>
              <a:rPr b="0" i="0" lang="en-US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/>
          </a:p>
        </p:txBody>
      </p:sp>
      <p:sp>
        <p:nvSpPr>
          <p:cNvPr id="179" name="Google Shape;179;p16"/>
          <p:cNvSpPr txBox="1"/>
          <p:nvPr>
            <p:ph idx="1" type="body"/>
          </p:nvPr>
        </p:nvSpPr>
        <p:spPr>
          <a:xfrm>
            <a:off x="689113" y="715617"/>
            <a:ext cx="11290852" cy="5461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 sz="2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You can access the items of a dictionary by referring to its key name, inside square brackets: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 =</a:t>
            </a:r>
            <a:r>
              <a:rPr b="0" i="0"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2100"/>
            </a:br>
            <a:r>
              <a:rPr b="0" i="0" lang="en-US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2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"brand"</a:t>
            </a:r>
            <a:r>
              <a:rPr b="0" i="0" lang="en-US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i="0" lang="en-US" sz="2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"Ford"</a:t>
            </a:r>
            <a:r>
              <a:rPr b="0" i="0" lang="en-US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100"/>
            </a:br>
            <a:r>
              <a:rPr b="0" i="0" lang="en-US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2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b="0" i="0" lang="en-US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i="0" lang="en-US" sz="2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"Mustang"</a:t>
            </a:r>
            <a:r>
              <a:rPr b="0" i="0" lang="en-US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100"/>
            </a:br>
            <a:r>
              <a:rPr b="0" i="0" lang="en-US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2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b="0" i="0" lang="en-US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i="0"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1964</a:t>
            </a:r>
            <a:br>
              <a:rPr lang="en-US" sz="2100"/>
            </a:br>
            <a:r>
              <a:rPr b="0" i="0" lang="en-US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2100"/>
            </a:br>
            <a:r>
              <a:rPr b="0" i="0" lang="en-US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thisdict[</a:t>
            </a:r>
            <a:r>
              <a:rPr b="0" i="0" lang="en-US" sz="2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b="0" i="0" lang="en-US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b="1" lang="en-US" sz="2100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thisdict.get(</a:t>
            </a:r>
            <a:r>
              <a:rPr b="0" i="0" lang="en-US" sz="2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b="0" i="0" lang="en-US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2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#</a:t>
            </a:r>
            <a:r>
              <a:rPr b="0" i="0" lang="en-US" sz="2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There is also a method called </a:t>
            </a:r>
            <a:r>
              <a:rPr b="0" i="0" lang="en-US" sz="2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get()</a:t>
            </a:r>
            <a:r>
              <a:rPr b="0" i="0" lang="en-US" sz="2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that will give you the same resul</a:t>
            </a:r>
            <a:r>
              <a:rPr lang="en-US" sz="2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thisdict.keys()#</a:t>
            </a:r>
            <a:r>
              <a:rPr b="0" i="0" lang="en-US" sz="2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The </a:t>
            </a:r>
            <a:r>
              <a:rPr b="0" i="0" lang="en-US" sz="2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keys()</a:t>
            </a:r>
            <a:r>
              <a:rPr b="0" i="0" lang="en-US" sz="2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method will return a list of all the keys in the dictionary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car[</a:t>
            </a:r>
            <a:r>
              <a:rPr b="0" i="0" lang="en-US" sz="2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"color"</a:t>
            </a:r>
            <a:r>
              <a:rPr b="0" i="0" lang="en-US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 </a:t>
            </a:r>
            <a:r>
              <a:rPr b="0" i="0" lang="en-US" sz="2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"white“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 sz="2100">
              <a:solidFill>
                <a:srgbClr val="A52A2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thisdict.values()#</a:t>
            </a:r>
            <a:r>
              <a:rPr b="0" i="0" lang="en-US" sz="2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The </a:t>
            </a:r>
            <a:r>
              <a:rPr b="0" i="0" lang="en-US" sz="2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values()</a:t>
            </a:r>
            <a:r>
              <a:rPr b="0" i="0" lang="en-US" sz="2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method will return a list of all the values in the dictionary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car[</a:t>
            </a:r>
            <a:r>
              <a:rPr b="0" i="0" lang="en-US" sz="2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b="0" i="0" lang="en-US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 = </a:t>
            </a:r>
            <a:r>
              <a:rPr b="0" i="0"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2020 #</a:t>
            </a:r>
            <a:r>
              <a:rPr b="0" i="0" lang="en-US" sz="2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Make a change in the original dictionary, and see that the values list gets updated as well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 sz="2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thisdict.items() #</a:t>
            </a:r>
            <a:r>
              <a:rPr b="0" i="0" lang="en-US" sz="2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2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items()</a:t>
            </a:r>
            <a:r>
              <a:rPr b="0" i="0" lang="en-US" sz="2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method will return each item in a dictionary, as tuples in a list.</a:t>
            </a:r>
            <a:r>
              <a:rPr b="0" i="0" lang="en-US" sz="2100" u="none" cap="none" strike="noStrike">
                <a:solidFill>
                  <a:schemeClr val="dk1"/>
                </a:solidFill>
              </a:rPr>
              <a:t> 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0" y="-130805"/>
            <a:ext cx="274434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Quattrocento Sans"/>
              <a:buNone/>
            </a:pPr>
            <a:r>
              <a:rPr b="1" i="0" lang="en-US" sz="1800">
                <a:solidFill>
                  <a:srgbClr val="FFC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Values:</a:t>
            </a:r>
            <a:br>
              <a:rPr b="0" i="0" lang="en-US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/>
          </a:p>
        </p:txBody>
      </p:sp>
      <p:sp>
        <p:nvSpPr>
          <p:cNvPr id="186" name="Google Shape;186;p17"/>
          <p:cNvSpPr txBox="1"/>
          <p:nvPr>
            <p:ph idx="1" type="body"/>
          </p:nvPr>
        </p:nvSpPr>
        <p:spPr>
          <a:xfrm>
            <a:off x="838199" y="861391"/>
            <a:ext cx="10638183" cy="5870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thisdict[</a:t>
            </a:r>
            <a:r>
              <a:rPr b="0" i="0" lang="en-US" sz="4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 </a:t>
            </a:r>
            <a:r>
              <a:rPr b="0" i="0" lang="en-US" sz="4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2018#</a:t>
            </a:r>
            <a:r>
              <a:rPr b="0" i="0" lang="en-US" sz="4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Change the "year" to 2018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thisdict.update({</a:t>
            </a:r>
            <a:r>
              <a:rPr b="0" i="0" lang="en-US" sz="4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i="0" lang="en-US" sz="4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2020</a:t>
            </a: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r>
              <a:rPr lang="en-US" sz="4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#</a:t>
            </a:r>
            <a:r>
              <a:rPr b="0" i="0" lang="en-US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Update the "year" of the car by using the </a:t>
            </a:r>
            <a:r>
              <a:rPr b="0" i="0" lang="en-US" sz="40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update()</a:t>
            </a:r>
            <a:r>
              <a:rPr b="0" i="0" lang="en-US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method.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thisdict[</a:t>
            </a:r>
            <a:r>
              <a:rPr b="0" i="0" lang="en-US" sz="4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"color"</a:t>
            </a: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 </a:t>
            </a:r>
            <a:r>
              <a:rPr b="0" i="0" lang="en-US" sz="4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"red“</a:t>
            </a:r>
            <a:r>
              <a:rPr lang="en-US" sz="4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#</a:t>
            </a:r>
            <a:r>
              <a:rPr b="0" i="0" lang="en-US" sz="4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Adding an item to the dictionary is done by using a new index key and assigning a value to it.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thisdict.update({</a:t>
            </a:r>
            <a:r>
              <a:rPr b="0" i="0" lang="en-US" sz="4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"color"</a:t>
            </a: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i="0" lang="en-US" sz="4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r>
              <a:rPr lang="en-US" sz="4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#</a:t>
            </a:r>
            <a:r>
              <a:rPr b="0" i="0" lang="en-US" sz="4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Update Dictionary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thisdict.pop(</a:t>
            </a:r>
            <a:r>
              <a:rPr b="0" i="0" lang="en-US" sz="4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)#</a:t>
            </a:r>
            <a:r>
              <a:rPr b="0" i="0" lang="en-US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40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pop()</a:t>
            </a:r>
            <a:r>
              <a:rPr b="0" i="0" lang="en-US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method removes the item with the specified key name:</a:t>
            </a:r>
            <a:r>
              <a:rPr b="0" i="0" lang="en-US" sz="4000" u="none" cap="none" strike="noStrike">
                <a:solidFill>
                  <a:schemeClr val="dk1"/>
                </a:solidFill>
              </a:rPr>
              <a:t> 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thisdict.popitem()#</a:t>
            </a:r>
            <a:r>
              <a:rPr b="0" i="0" lang="en-US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40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popitem()</a:t>
            </a:r>
            <a:r>
              <a:rPr b="0" i="0" lang="en-US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method removes the last inserted item (in versions before 3.7, a random item is removed instead):</a:t>
            </a:r>
            <a:r>
              <a:rPr b="0" i="0" lang="en-US" sz="4000" u="none" cap="none" strike="noStrike">
                <a:solidFill>
                  <a:schemeClr val="dk1"/>
                </a:solidFill>
              </a:rPr>
              <a:t> 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ct val="100000"/>
              <a:buChar char="•"/>
            </a:pPr>
            <a:r>
              <a:rPr b="0" i="0" lang="en-US" sz="4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thisdict[</a:t>
            </a:r>
            <a:r>
              <a:rPr b="0" i="0" lang="en-US" sz="4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]#</a:t>
            </a:r>
            <a:r>
              <a:rPr b="0" i="0" lang="en-US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The </a:t>
            </a:r>
            <a:r>
              <a:rPr b="0" i="0" lang="en-US" sz="40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b="0" i="0" lang="en-US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keyword removes the item with the specified key name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thisdict.clear():</a:t>
            </a:r>
            <a:r>
              <a:rPr b="0" i="0" lang="en-US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40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clear()</a:t>
            </a:r>
            <a:r>
              <a:rPr b="0" i="0" lang="en-US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method empties the dictionary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ct val="100000"/>
              <a:buChar char="•"/>
            </a:pPr>
            <a:r>
              <a:rPr b="0" i="0" lang="en-US" sz="4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x </a:t>
            </a:r>
            <a:r>
              <a:rPr b="0" i="0" lang="en-US" sz="4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thisdict: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ct val="100000"/>
              <a:buNone/>
            </a:pPr>
            <a:r>
              <a:rPr b="0" i="0" lang="en-US" sz="4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     print</a:t>
            </a: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  #</a:t>
            </a:r>
            <a:r>
              <a:rPr b="0" i="0" lang="en-US" sz="4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Print all key names in the dictionary, one by one(loop)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ct val="100000"/>
              <a:buChar char="•"/>
            </a:pPr>
            <a:r>
              <a:rPr b="0" i="0" lang="en-US" sz="4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x </a:t>
            </a:r>
            <a:r>
              <a:rPr b="0" i="0" lang="en-US" sz="4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thisdict.values():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ct val="100000"/>
              <a:buChar char="•"/>
            </a:pPr>
            <a:r>
              <a:rPr b="0" i="0" lang="en-US" sz="4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r>
              <a:rPr lang="en-US" sz="4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#</a:t>
            </a:r>
            <a:r>
              <a:rPr b="0" i="0" lang="en-US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You can also use the </a:t>
            </a:r>
            <a:r>
              <a:rPr b="0" i="0" lang="en-US" sz="40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values()</a:t>
            </a:r>
            <a:r>
              <a:rPr b="0" i="0" lang="en-US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method to return values of a dictionary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ct val="100000"/>
              <a:buChar char="•"/>
            </a:pPr>
            <a:r>
              <a:rPr b="0" i="0" lang="en-US" sz="4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x </a:t>
            </a:r>
            <a:r>
              <a:rPr b="0" i="0" lang="en-US" sz="4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thisdict.keys():#</a:t>
            </a:r>
            <a:r>
              <a:rPr b="0" i="0" lang="en-US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You can use the </a:t>
            </a:r>
            <a:r>
              <a:rPr b="0" i="0" lang="en-US" sz="40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keys()</a:t>
            </a:r>
            <a:r>
              <a:rPr b="0" i="0" lang="en-US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method to return the keys of a dictionary:</a:t>
            </a:r>
            <a:endParaRPr sz="4000"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ct val="100000"/>
              <a:buChar char="•"/>
            </a:pPr>
            <a:r>
              <a:rPr b="0" i="0" lang="en-US" sz="4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x, y </a:t>
            </a:r>
            <a:r>
              <a:rPr b="0" i="0" lang="en-US" sz="4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thisdict.items():#</a:t>
            </a:r>
            <a:r>
              <a:rPr b="0" i="0" lang="en-US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Loop through both </a:t>
            </a:r>
            <a:r>
              <a:rPr b="0" i="1" lang="en-US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keys</a:t>
            </a:r>
            <a:r>
              <a:rPr b="0" i="0" lang="en-US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and </a:t>
            </a:r>
            <a:r>
              <a:rPr b="0" i="1" lang="en-US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values</a:t>
            </a:r>
            <a:r>
              <a:rPr b="0" i="0" lang="en-US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by using the </a:t>
            </a:r>
            <a:r>
              <a:rPr b="0" i="0" lang="en-US" sz="40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items()</a:t>
            </a:r>
            <a:r>
              <a:rPr b="0" i="0" lang="en-US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method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ct val="100000"/>
              <a:buNone/>
            </a:pPr>
            <a:r>
              <a:rPr b="0" i="0" lang="en-US" sz="4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    print</a:t>
            </a: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(x, 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mydict = thisdict.copy()#</a:t>
            </a:r>
            <a:r>
              <a:rPr b="0" i="0" lang="en-US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Make a copy of a dictionary with the </a:t>
            </a:r>
            <a:r>
              <a:rPr b="0" i="0" lang="en-US" sz="40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copy()</a:t>
            </a:r>
            <a:r>
              <a:rPr b="0" i="0" lang="en-US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method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mydict = </a:t>
            </a:r>
            <a:r>
              <a:rPr b="0" i="0" lang="en-US" sz="4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dict</a:t>
            </a: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(thisdict)</a:t>
            </a:r>
            <a:r>
              <a:rPr lang="en-US" sz="4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#</a:t>
            </a:r>
            <a:r>
              <a:rPr b="0" i="0" lang="en-US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Make a copy of a dictionary with the </a:t>
            </a:r>
            <a:r>
              <a:rPr b="0" i="0" lang="en-US" sz="40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dict()</a:t>
            </a:r>
            <a:r>
              <a:rPr b="0" i="0" lang="en-US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function</a:t>
            </a:r>
            <a:r>
              <a:rPr b="0" i="0" lang="en-US" sz="4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b="0" i="0" lang="en-US" sz="4400" u="none" cap="none" strike="noStrike">
                <a:solidFill>
                  <a:schemeClr val="dk1"/>
                </a:solidFill>
              </a:rPr>
              <a:t> </a:t>
            </a:r>
            <a:endParaRPr b="0" i="0" sz="6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68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0" y="-130805"/>
            <a:ext cx="223138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0" y="-130805"/>
            <a:ext cx="287258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0" y="-130805"/>
            <a:ext cx="287258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solidFill>
            <a:srgbClr val="E7E9E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0" y="-130805"/>
            <a:ext cx="287258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type="title"/>
          </p:nvPr>
        </p:nvSpPr>
        <p:spPr>
          <a:xfrm>
            <a:off x="838200" y="365126"/>
            <a:ext cx="10515600" cy="509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attrocento Sans"/>
              <a:buNone/>
            </a:pPr>
            <a:br>
              <a:rPr b="1" i="0" lang="en-US" sz="2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i="0" lang="en-US" sz="2200">
                <a:solidFill>
                  <a:srgbClr val="FFC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Nested Dictionaries</a:t>
            </a:r>
            <a:br>
              <a:rPr b="0" i="0" lang="en-US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/>
          </a:p>
        </p:txBody>
      </p:sp>
      <p:sp>
        <p:nvSpPr>
          <p:cNvPr id="197" name="Google Shape;197;p18"/>
          <p:cNvSpPr txBox="1"/>
          <p:nvPr>
            <p:ph idx="1" type="body"/>
          </p:nvPr>
        </p:nvSpPr>
        <p:spPr>
          <a:xfrm>
            <a:off x="327375" y="688718"/>
            <a:ext cx="10515600" cy="53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Char char="•"/>
            </a:pPr>
            <a:r>
              <a:rPr b="1" i="0" lang="en-US" sz="2000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Create a dictionary that contain three dictionaries</a:t>
            </a:r>
            <a:r>
              <a:rPr b="1" i="0" lang="en-US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i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myfamily = {</a:t>
            </a:r>
            <a:br>
              <a:rPr lang="en-US" sz="2000"/>
            </a:br>
            <a:r>
              <a:rPr b="0" i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2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"child1"</a:t>
            </a:r>
            <a:r>
              <a:rPr b="0" i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: {</a:t>
            </a:r>
            <a:br>
              <a:rPr lang="en-US" sz="2000"/>
            </a:br>
            <a:r>
              <a:rPr b="0" i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2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b="0" i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: </a:t>
            </a:r>
            <a:r>
              <a:rPr b="0" i="0" lang="en-US" sz="2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"Emil"</a:t>
            </a:r>
            <a:r>
              <a:rPr b="0" i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000"/>
            </a:br>
            <a:r>
              <a:rPr b="0" i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2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b="0" i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: </a:t>
            </a:r>
            <a:r>
              <a:rPr b="0" i="0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2004</a:t>
            </a:r>
            <a:br>
              <a:rPr lang="en-US" sz="2000"/>
            </a:br>
            <a:r>
              <a:rPr b="0" i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},</a:t>
            </a:r>
            <a:br>
              <a:rPr lang="en-US" sz="2000"/>
            </a:br>
            <a:r>
              <a:rPr b="0" i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2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"child2"</a:t>
            </a:r>
            <a:r>
              <a:rPr b="0" i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: {</a:t>
            </a:r>
            <a:br>
              <a:rPr lang="en-US" sz="2000"/>
            </a:br>
            <a:r>
              <a:rPr b="0" i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2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b="0" i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: </a:t>
            </a:r>
            <a:r>
              <a:rPr b="0" i="0" lang="en-US" sz="2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"Tobias"</a:t>
            </a:r>
            <a:r>
              <a:rPr b="0" i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000"/>
            </a:br>
            <a:r>
              <a:rPr b="0" i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2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b="0" i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: </a:t>
            </a:r>
            <a:r>
              <a:rPr b="0" i="0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2007</a:t>
            </a:r>
            <a:br>
              <a:rPr lang="en-US" sz="2000"/>
            </a:br>
            <a:r>
              <a:rPr b="0" i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},</a:t>
            </a:r>
            <a:br>
              <a:rPr lang="en-US" sz="2000"/>
            </a:br>
            <a:r>
              <a:rPr b="0" i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2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"child3"</a:t>
            </a:r>
            <a:r>
              <a:rPr b="0" i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: {</a:t>
            </a:r>
            <a:br>
              <a:rPr lang="en-US" sz="2000"/>
            </a:br>
            <a:r>
              <a:rPr b="0" i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2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b="0" i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: </a:t>
            </a:r>
            <a:r>
              <a:rPr b="0" i="0" lang="en-US" sz="2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"Linus"</a:t>
            </a:r>
            <a:r>
              <a:rPr b="0" i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000"/>
            </a:br>
            <a:r>
              <a:rPr b="0" i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2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b="0" i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: </a:t>
            </a:r>
            <a:r>
              <a:rPr b="0" i="0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2011</a:t>
            </a:r>
            <a:br>
              <a:rPr lang="en-US" sz="2000"/>
            </a:br>
            <a:r>
              <a:rPr b="0" i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br>
              <a:rPr lang="en-US" sz="2000"/>
            </a:br>
            <a:r>
              <a:rPr b="0" i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print(myfamily)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Verdana"/>
              <a:buNone/>
            </a:pPr>
            <a:r>
              <a:rPr b="1" i="0" lang="en-US" sz="2000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Create three dictionaries, then create one dictionary that will contain the other three dictionaries:</a:t>
            </a:r>
            <a:endParaRPr b="1" sz="2000">
              <a:solidFill>
                <a:srgbClr val="FFC000"/>
              </a:solidFill>
            </a:endParaRPr>
          </a:p>
        </p:txBody>
      </p:sp>
      <p:sp>
        <p:nvSpPr>
          <p:cNvPr id="203" name="Google Shape;203;p19"/>
          <p:cNvSpPr txBox="1"/>
          <p:nvPr>
            <p:ph idx="1" type="body"/>
          </p:nvPr>
        </p:nvSpPr>
        <p:spPr>
          <a:xfrm>
            <a:off x="1077450" y="18894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child1 = {</a:t>
            </a:r>
            <a:br>
              <a:rPr lang="en-US"/>
            </a:b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: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"Emil"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/>
            </a:b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: </a:t>
            </a:r>
            <a:r>
              <a:rPr b="0" i="0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2004</a:t>
            </a:r>
            <a:br>
              <a:rPr lang="en-US"/>
            </a:b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/>
            </a:b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child2 = {</a:t>
            </a:r>
            <a:br>
              <a:rPr lang="en-US"/>
            </a:b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: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"Tobias"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/>
            </a:b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: </a:t>
            </a:r>
            <a:r>
              <a:rPr b="0" i="0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2007</a:t>
            </a:r>
            <a:br>
              <a:rPr lang="en-US"/>
            </a:b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/>
            </a:b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child3 = {</a:t>
            </a:r>
            <a:br>
              <a:rPr lang="en-US"/>
            </a:b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: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"Linus"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/>
            </a:b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: </a:t>
            </a:r>
            <a:r>
              <a:rPr b="0" i="0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2011</a:t>
            </a:r>
            <a:br>
              <a:rPr lang="en-US"/>
            </a:b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/>
            </a:br>
            <a:br>
              <a:rPr lang="en-US"/>
            </a:b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myfamily = {</a:t>
            </a:r>
            <a:br>
              <a:rPr lang="en-US"/>
            </a:b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"child1"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: child1,</a:t>
            </a:r>
            <a:br>
              <a:rPr lang="en-US"/>
            </a:b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"child2"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: child2,</a:t>
            </a:r>
            <a:br>
              <a:rPr lang="en-US"/>
            </a:b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"child3"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: child3</a:t>
            </a:r>
            <a:br>
              <a:rPr lang="en-US"/>
            </a:b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print(myfamily)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ct val="100000"/>
              <a:buNone/>
            </a:pPr>
            <a:r>
              <a:rPr b="0" i="0"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(myfamily[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"child2"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])#</a:t>
            </a:r>
            <a:r>
              <a:rPr b="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Print the name of child 2: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6"/>
            <a:ext cx="10515600" cy="443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Quattrocento Sans"/>
              <a:buNone/>
            </a:pPr>
            <a:r>
              <a:rPr b="1" lang="en-US" sz="2000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Sets 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980660"/>
            <a:ext cx="10515600" cy="551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Sets are used to store multiple items in a single variable.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Set is one of 4 built-in data types in Python used to store collections of data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set is a collection which is </a:t>
            </a:r>
            <a:r>
              <a:rPr b="0" i="1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unordered</a:t>
            </a: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 </a:t>
            </a:r>
            <a:r>
              <a:rPr b="0" i="1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unchangeable*</a:t>
            </a: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and </a:t>
            </a:r>
            <a:r>
              <a:rPr b="0" i="1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unindexed</a:t>
            </a: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</a:pPr>
            <a:r>
              <a:rPr b="1" i="0" lang="en-US" sz="1800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Unordered:</a:t>
            </a:r>
            <a:r>
              <a:rPr b="1" i="0"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Unordered means that the items in a set do not have a defined order.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Set items can appear in a different order every time you use them, and cannot be referred to by index or key.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</a:pPr>
            <a:r>
              <a:rPr b="1" i="0" lang="en-US" sz="1800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Unchangeable: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Set items are unchangeable, meaning that we cannot change the items after the set has been created.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Once a set is created, you cannot change its items, but you can remove items and add new items.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</a:pPr>
            <a:r>
              <a:rPr b="1" i="0" lang="en-US" sz="1800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Duplicates Not Allowed: </a:t>
            </a: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Sets cannot have two items with the same value.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</a:pPr>
            <a:r>
              <a:rPr b="1" i="0" lang="en-US" sz="1800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Note:</a:t>
            </a:r>
            <a:r>
              <a:rPr b="0" i="0" lang="en-US" sz="1800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Set </a:t>
            </a:r>
            <a:r>
              <a:rPr b="0" i="1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items</a:t>
            </a: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are unchangeable, but you can remove items and add new items.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</a:pPr>
            <a:r>
              <a:rPr b="1" i="0" lang="en-US" sz="1800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Note:</a:t>
            </a:r>
            <a:r>
              <a:rPr b="0" i="0" lang="en-US" sz="1800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Sets are unordered, so you cannot be sure in which order the items will appear.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thisset = {"apple", "banana", "cherry", "apple"}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Output:</a:t>
            </a:r>
            <a:r>
              <a:rPr b="0" i="0" lang="en-US" sz="1800">
                <a:latin typeface="Consolas"/>
                <a:ea typeface="Consolas"/>
                <a:cs typeface="Consolas"/>
                <a:sym typeface="Consolas"/>
              </a:rPr>
              <a:t>{'banana', 'cherry', 'apple’}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Quattrocento Sans"/>
              <a:buNone/>
            </a:pPr>
            <a:r>
              <a:rPr b="1" i="0" lang="en-US" sz="1800">
                <a:solidFill>
                  <a:srgbClr val="FFC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Dictionary Methods</a:t>
            </a:r>
            <a:br>
              <a:rPr b="1" i="0" lang="en-US" sz="1800">
                <a:solidFill>
                  <a:srgbClr val="FFC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i="0" lang="en-US" sz="1800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Python has a set of built-in methods that you can use on dictionaries.</a:t>
            </a:r>
            <a:b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/>
          </a:p>
        </p:txBody>
      </p:sp>
      <p:sp>
        <p:nvSpPr>
          <p:cNvPr id="209" name="Google Shape;20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0" name="Google Shape;210;p20"/>
          <p:cNvPicPr preferRelativeResize="0"/>
          <p:nvPr/>
        </p:nvPicPr>
        <p:blipFill rotWithShape="1">
          <a:blip r:embed="rId3">
            <a:alphaModFix/>
          </a:blip>
          <a:srcRect b="19144" l="13749" r="20434" t="28202"/>
          <a:stretch/>
        </p:blipFill>
        <p:spPr>
          <a:xfrm>
            <a:off x="788374" y="1196683"/>
            <a:ext cx="10214111" cy="4918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b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Problem statements:</a:t>
            </a:r>
            <a:br>
              <a:rPr b="0" i="0" lang="en-US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1)Write a python program to help A and B to store the marks inside the dictionary. Print the dictionary with the total marks of the student.</a:t>
            </a:r>
            <a:br>
              <a:rPr b="0" i="0" lang="en-US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/>
          </a:p>
        </p:txBody>
      </p:sp>
      <p:sp>
        <p:nvSpPr>
          <p:cNvPr id="216" name="Google Shape;216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A successfully stored his marks inside the dictionary. Now he wants to put all the data of his class inside a nested dictionary.Write the program for the nested dictionary.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838200" y="365126"/>
            <a:ext cx="10515600" cy="50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rgbClr val="FFC000"/>
                </a:solidFill>
              </a:rPr>
              <a:t>Solutions:</a:t>
            </a:r>
            <a:endParaRPr/>
          </a:p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838200" y="874644"/>
            <a:ext cx="10515600" cy="5302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09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/>
              <a:t>1)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score = {}</a:t>
            </a:r>
            <a:endParaRPr/>
          </a:p>
          <a:p>
            <a:pPr indent="-2209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 = </a:t>
            </a:r>
            <a:r>
              <a:rPr b="0" i="0" lang="en-US" sz="1600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"Enter the number of subjects : "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/>
          </a:p>
          <a:p>
            <a:pPr indent="-2209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•"/>
            </a:pPr>
            <a:r>
              <a:rPr b="0" i="0" lang="en-US" sz="1600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0" i="0" lang="en-US" sz="1600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(num):</a:t>
            </a:r>
            <a:endParaRPr/>
          </a:p>
          <a:p>
            <a:pPr indent="-2209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subject = </a:t>
            </a:r>
            <a:r>
              <a:rPr b="0" i="0" lang="en-US" sz="1600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"Enter the name of the subject :"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2209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marks = </a:t>
            </a:r>
            <a:r>
              <a:rPr b="0" i="0" lang="en-US" sz="1600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"Enter the marks :"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/>
          </a:p>
          <a:p>
            <a:pPr indent="-2209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score[subject] = marks</a:t>
            </a:r>
            <a:endParaRPr/>
          </a:p>
          <a:p>
            <a:pPr indent="-2209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•"/>
            </a:pPr>
            <a:r>
              <a:rPr b="0" i="0" lang="en-US" sz="1600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(score)</a:t>
            </a:r>
            <a:endParaRPr/>
          </a:p>
          <a:p>
            <a:pPr indent="-2209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•"/>
            </a:pPr>
            <a:r>
              <a:rPr b="0" i="0" lang="en-US" sz="1600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"Total marks :"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, end=</a:t>
            </a:r>
            <a:r>
              <a:rPr b="0" i="0" lang="en-US" sz="1600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22098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b="0" i="0" lang="en-US" sz="1600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(score.values()))</a:t>
            </a:r>
            <a:endParaRPr b="0" i="0" sz="16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another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solution in the next page 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 sz="16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 sz="16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09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2)</a:t>
            </a:r>
            <a:r>
              <a:rPr b="0" i="0" lang="en-US" sz="1600" u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# Marks of first student</a:t>
            </a:r>
            <a:endParaRPr/>
          </a:p>
          <a:p>
            <a:pPr indent="-2209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marks1 = {</a:t>
            </a:r>
            <a:r>
              <a:rPr b="0" i="0" lang="en-US" sz="1600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"Math"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0" i="0" lang="en-US" sz="1600" u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, </a:t>
            </a:r>
            <a:r>
              <a:rPr b="0" i="0" lang="en-US" sz="1600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"Science"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0" i="0" lang="en-US" sz="1600" u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, </a:t>
            </a:r>
            <a:r>
              <a:rPr b="0" i="0" lang="en-US" sz="1600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"English"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0" i="0" lang="en-US" sz="1600" u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92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209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Arial"/>
              <a:buChar char="•"/>
            </a:pPr>
            <a:r>
              <a:rPr b="0" i="0" lang="en-US" sz="1600" u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Marks of second student</a:t>
            </a:r>
            <a:endParaRPr/>
          </a:p>
          <a:p>
            <a:pPr indent="-2209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marks2 = {</a:t>
            </a:r>
            <a:r>
              <a:rPr b="0" i="0" lang="en-US" sz="1600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"Math"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0" i="0" lang="en-US" sz="1600" u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, </a:t>
            </a:r>
            <a:r>
              <a:rPr b="0" i="0" lang="en-US" sz="1600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"Science"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0" i="0" lang="en-US" sz="1600" u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89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, </a:t>
            </a:r>
            <a:r>
              <a:rPr b="0" i="0" lang="en-US" sz="1600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"English"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0" i="0" lang="en-US" sz="1600" u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209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Arial"/>
              <a:buChar char="•"/>
            </a:pPr>
            <a:r>
              <a:rPr b="0" i="0" lang="en-US" sz="1600" u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Marks of third student</a:t>
            </a:r>
            <a:endParaRPr/>
          </a:p>
          <a:p>
            <a:pPr indent="-2209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marks3 = {</a:t>
            </a:r>
            <a:r>
              <a:rPr b="0" i="0" lang="en-US" sz="1600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"Math"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0" i="0" lang="en-US" sz="1600" u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94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, </a:t>
            </a:r>
            <a:r>
              <a:rPr b="0" i="0" lang="en-US" sz="1600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"Science"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0" i="0" lang="en-US" sz="1600" u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91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, </a:t>
            </a:r>
            <a:r>
              <a:rPr b="0" i="0" lang="en-US" sz="1600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"English"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0" i="0" lang="en-US" sz="1600" u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95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6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09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Arial"/>
              <a:buChar char="•"/>
            </a:pPr>
            <a:r>
              <a:rPr b="0" i="0" lang="en-US" sz="1600" u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Marks of all the students with student names</a:t>
            </a:r>
            <a:endParaRPr/>
          </a:p>
          <a:p>
            <a:pPr indent="-2209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students = {</a:t>
            </a:r>
            <a:r>
              <a:rPr b="0" i="0" lang="en-US" sz="1600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"student1"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: marks1 , </a:t>
            </a:r>
            <a:r>
              <a:rPr b="0" i="0" lang="en-US" sz="1600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"student2"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: marks2 , </a:t>
            </a:r>
            <a:r>
              <a:rPr b="0" i="0" lang="en-US" sz="1600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"stdents3"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: marks3}</a:t>
            </a:r>
            <a:endParaRPr/>
          </a:p>
          <a:p>
            <a:pPr indent="-22098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b="0" i="0" lang="en-US" sz="1600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16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(students)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g26d08413516_0_0"/>
          <p:cNvPicPr preferRelativeResize="0"/>
          <p:nvPr/>
        </p:nvPicPr>
        <p:blipFill rotWithShape="1">
          <a:blip r:embed="rId3">
            <a:alphaModFix/>
          </a:blip>
          <a:srcRect b="12787" l="16172" r="49564" t="48344"/>
          <a:stretch/>
        </p:blipFill>
        <p:spPr>
          <a:xfrm>
            <a:off x="973025" y="585500"/>
            <a:ext cx="9550625" cy="56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accent4"/>
                </a:solidFill>
              </a:rPr>
              <a:t>PYTHON</a:t>
            </a:r>
            <a:r>
              <a:rPr lang="en-US" sz="1800"/>
              <a:t> </a:t>
            </a:r>
            <a:r>
              <a:rPr b="1" lang="en-US" sz="1800">
                <a:solidFill>
                  <a:schemeClr val="accent4"/>
                </a:solidFill>
              </a:rPr>
              <a:t>DICTIONARY</a:t>
            </a:r>
            <a:endParaRPr sz="1800"/>
          </a:p>
        </p:txBody>
      </p:sp>
      <p:sp>
        <p:nvSpPr>
          <p:cNvPr id="233" name="Google Shape;233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800"/>
              <a:buNone/>
            </a:pPr>
            <a:r>
              <a:rPr b="1" lang="en-US" sz="2800">
                <a:solidFill>
                  <a:srgbClr val="1E4E79"/>
                </a:solidFill>
              </a:rPr>
              <a:t>                                                </a:t>
            </a:r>
            <a:r>
              <a:rPr b="1" lang="en-US" sz="3200">
                <a:solidFill>
                  <a:srgbClr val="1E4E79"/>
                </a:solidFill>
              </a:rPr>
              <a:t>Stimulants</a:t>
            </a:r>
            <a:endParaRPr sz="3200">
              <a:solidFill>
                <a:srgbClr val="1E4E79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idx="1" type="body"/>
          </p:nvPr>
        </p:nvSpPr>
        <p:spPr>
          <a:xfrm>
            <a:off x="838200" y="344557"/>
            <a:ext cx="10515600" cy="5832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en-US" sz="2000" u="sng">
                <a:latin typeface="Calibri"/>
                <a:ea typeface="Calibri"/>
                <a:cs typeface="Calibri"/>
                <a:sym typeface="Calibri"/>
              </a:rPr>
              <a:t>Stimulants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Char char="•"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1. Which of the following statements create a dictionary?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a) d = {}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b) d = {“john”:40, “peter”:45}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c) d = {40:”john”, 45:”peter”}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d) All of the mentioned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Char char="•"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2. Read the code shown below carefully and pick out the keys?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 = {"john":40, "peter":45}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a) “john”, 40, 45, and “peter”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b) “john” and “peter”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c) 40 and 45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d) d = (40:”john”, 45:”peter”)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Char char="•"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3. What will be the output?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 = {"john":40, "peter":45}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"john" in 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a) True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b) False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c) None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d) Error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idx="1" type="body"/>
          </p:nvPr>
        </p:nvSpPr>
        <p:spPr>
          <a:xfrm>
            <a:off x="838200" y="490330"/>
            <a:ext cx="10515600" cy="5686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i="1" lang="en-US" sz="2000" u="sng">
                <a:latin typeface="Calibri"/>
                <a:ea typeface="Calibri"/>
                <a:cs typeface="Calibri"/>
                <a:sym typeface="Calibri"/>
              </a:rPr>
              <a:t>Stimulants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4. What will be the output?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d1 = {"john":40, "peter":45}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d2 = {"john":466, "peter":45}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d1 == d2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a) True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b) False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c) None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d) Error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5. What will be the output?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 = {"john":40, "peter":45}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print(list(d.keys()))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a) [“john”, “peter”].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b) [“john”:40, “peter”:45].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c) (“john”, “peter”)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d) (“john”:40, “peter”:45)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idx="1" type="body"/>
          </p:nvPr>
        </p:nvSpPr>
        <p:spPr>
          <a:xfrm>
            <a:off x="838200" y="238539"/>
            <a:ext cx="10515600" cy="5938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en-US" sz="2000" u="sng">
                <a:latin typeface="Calibri"/>
                <a:ea typeface="Calibri"/>
                <a:cs typeface="Calibri"/>
                <a:sym typeface="Calibri"/>
              </a:rPr>
              <a:t>Stimulants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Char char="•"/>
            </a:pPr>
            <a:r>
              <a:rPr b="1"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6. Suppose d = {“john”:40, “peter”:45}, what happens when we try to retrieve a value using the expression d[“susan”]?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a) Since “susan” is not a value in the set, Python raises a KeyError exception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b) It is executed fine and no exception is raised, and it returns None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c) Since “susan” is not a key in the set, Python raises a KeyError exception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d) Since “susan” is not a key in the set, Python raises a syntax error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ct val="100000"/>
              <a:buChar char="•"/>
            </a:pPr>
            <a:r>
              <a:rPr b="1"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7. What is the output of the following snippet of code?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&gt;&gt;&gt; a={1:"A",2:"B",3:"C"}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&gt;&gt;&gt; del 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a)	method del doesn’t exist for the dictionary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b)	del deletes the values in the dictionary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c)	del deletes the entire dictionary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R" startAt="4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del deletes the keys in the dictionary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ct val="100000"/>
              <a:buChar char="•"/>
            </a:pPr>
            <a:r>
              <a:rPr b="1"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8. What is the output of the following snippet of code?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 = {1:'A', 2:'B', 3:'C'}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 = {}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print(len(test))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a)	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b)	None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c)	3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d)	An exception is thrown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idx="1" type="body"/>
          </p:nvPr>
        </p:nvSpPr>
        <p:spPr>
          <a:xfrm>
            <a:off x="838200" y="675861"/>
            <a:ext cx="10515600" cy="5501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i="1" lang="en-US" sz="2000" u="sng">
                <a:latin typeface="Calibri"/>
                <a:ea typeface="Calibri"/>
                <a:cs typeface="Calibri"/>
                <a:sym typeface="Calibri"/>
              </a:rPr>
              <a:t>Stimulants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9. What is the output of the following snippet of code?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numbers = {}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letters = {}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comb = {}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numbers[1] = 56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numbers[3] = 7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letters[4] = 'B'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comb['Numbers'] = numbers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comb['Letters'] = letters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print(comb)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a)	Error, dictionary in a dictionary can’t exist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b)	‘N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umbers’: {1: 56, 3: 7}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c)	{‘Numbers’: {1: 56}, ‘Letters’: {4: ‘B’}}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d)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{‘Numbers’: {1: 56, 3: 7}, ‘Letters’: {4: ‘B’}}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idx="1" type="body"/>
          </p:nvPr>
        </p:nvSpPr>
        <p:spPr>
          <a:xfrm>
            <a:off x="838200" y="742122"/>
            <a:ext cx="10515600" cy="5434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idx="1" type="body"/>
          </p:nvPr>
        </p:nvSpPr>
        <p:spPr>
          <a:xfrm>
            <a:off x="838200" y="569843"/>
            <a:ext cx="10515600" cy="560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</a:pPr>
            <a:r>
              <a:rPr b="1" i="0" lang="en-US" sz="1800" u="none" cap="none" strike="noStrik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Note:</a:t>
            </a:r>
            <a:r>
              <a:rPr b="0" i="0" lang="en-US" sz="1800" u="none" cap="none" strike="noStrik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b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values </a:t>
            </a:r>
            <a:r>
              <a:rPr b="0" i="0" lang="en-US" sz="18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and </a:t>
            </a:r>
            <a:r>
              <a:rPr b="0" i="0" lang="en-US" sz="18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are considered the same value in sets, and are treated as duplicates:</a:t>
            </a:r>
            <a:r>
              <a:rPr b="0" i="0" lang="en-US" sz="1800" u="none" cap="none" strike="noStrike">
                <a:solidFill>
                  <a:schemeClr val="dk1"/>
                </a:solidFill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 = {</a:t>
            </a:r>
            <a:r>
              <a:rPr b="0" i="0"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b="0" i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b="0" i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>
                <a:latin typeface="Consolas"/>
                <a:ea typeface="Consolas"/>
                <a:cs typeface="Consolas"/>
                <a:sym typeface="Consolas"/>
              </a:rPr>
              <a:t>Output: {True, 2, 'banana', 'cherry', 'apple’}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ts val="1800"/>
              <a:buChar char="•"/>
            </a:pPr>
            <a:r>
              <a:rPr b="0" i="0"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i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(thisset))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set1 = {</a:t>
            </a:r>
            <a:r>
              <a:rPr b="0" i="0"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"abc"</a:t>
            </a:r>
            <a:r>
              <a:rPr b="0" i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34</a:t>
            </a:r>
            <a:r>
              <a:rPr b="0" i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40</a:t>
            </a:r>
            <a:r>
              <a:rPr b="0" i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"male"</a:t>
            </a:r>
            <a:r>
              <a:rPr b="0" i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ts val="1800"/>
              <a:buChar char="•"/>
            </a:pPr>
            <a:r>
              <a:rPr b="0" i="0"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(myset))</a:t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7" name="Google Shape;97;p3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172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Quattrocento Sans"/>
              <a:buNone/>
            </a:pPr>
            <a:r>
              <a:rPr b="1" i="0" lang="en-US" sz="2000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Access Items</a:t>
            </a:r>
            <a:br>
              <a:rPr b="0" i="0" lang="en-US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You cannot access items in a set by referring to an index or a key.</a:t>
            </a:r>
            <a:br>
              <a:rPr b="0" i="0" lang="en-US" sz="1800" u="none" cap="none" strike="noStrike">
                <a:solidFill>
                  <a:schemeClr val="dk1"/>
                </a:solidFill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But you can loop through the set items using a </a:t>
            </a:r>
            <a:r>
              <a:rPr b="0" i="0" lang="en-US" sz="18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loop, or ask if a specified value is present in a set, by using the </a:t>
            </a:r>
            <a:r>
              <a:rPr b="0" i="0" lang="en-US" sz="18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keyword.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417983"/>
            <a:ext cx="10515600" cy="5074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31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en-US" sz="2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 = {</a:t>
            </a:r>
            <a:r>
              <a:rPr b="0" i="0" lang="en-US" sz="29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b="0" i="0" lang="en-US" sz="2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29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en-US" sz="2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29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b="0" i="0" lang="en-US" sz="2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2900"/>
            </a:br>
            <a:r>
              <a:rPr b="0" i="0" lang="en-US" sz="29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2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x </a:t>
            </a:r>
            <a:r>
              <a:rPr b="0" i="0" lang="en-US" sz="29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thisset:</a:t>
            </a:r>
            <a:br>
              <a:rPr lang="en-US" sz="2900"/>
            </a:br>
            <a:r>
              <a:rPr b="0" i="0" lang="en-US" sz="2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29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ct val="100000"/>
              <a:buChar char="•"/>
            </a:pPr>
            <a:r>
              <a:rPr b="0" i="0" lang="en-US" sz="29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9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en-US" sz="2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29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thisset)</a:t>
            </a:r>
            <a:r>
              <a:rPr lang="en-US" sz="2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b="0" i="0" lang="en-US" sz="2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Check if "banana" is present in the set.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00000"/>
              <a:buNone/>
            </a:pPr>
            <a:r>
              <a:rPr lang="en-US" sz="2900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Note:</a:t>
            </a:r>
            <a:r>
              <a:rPr b="0" i="0" lang="en-US" sz="2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Once a set is created, you cannot change its items, but you can add new items.</a:t>
            </a:r>
            <a:endParaRPr sz="2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3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en-US" sz="2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thisset.add(</a:t>
            </a:r>
            <a:r>
              <a:rPr b="0" i="0" lang="en-US" sz="29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"orange"</a:t>
            </a:r>
            <a:r>
              <a:rPr b="0" i="0" lang="en-US" sz="2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2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# add items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 add items from another set into the current set, use the </a:t>
            </a:r>
            <a:r>
              <a:rPr b="0" i="0" lang="en-US" sz="29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update()</a:t>
            </a:r>
            <a:r>
              <a:rPr b="0" i="0" lang="en-US" sz="29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method</a:t>
            </a:r>
            <a:endParaRPr sz="2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3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en-US" sz="2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 = {</a:t>
            </a:r>
            <a:r>
              <a:rPr b="0" i="0" lang="en-US" sz="29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b="0" i="0" lang="en-US" sz="2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29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en-US" sz="2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29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b="0" i="0" lang="en-US" sz="2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2900"/>
            </a:br>
            <a:r>
              <a:rPr b="0" i="0" lang="en-US" sz="2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tropical = {</a:t>
            </a:r>
            <a:r>
              <a:rPr b="0" i="0" lang="en-US" sz="29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"pineapple"</a:t>
            </a:r>
            <a:r>
              <a:rPr b="0" i="0" lang="en-US" sz="2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29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"mango"</a:t>
            </a:r>
            <a:r>
              <a:rPr b="0" i="0" lang="en-US" sz="2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29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"papaya"</a:t>
            </a:r>
            <a:r>
              <a:rPr b="0" i="0" lang="en-US" sz="2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2900"/>
            </a:br>
            <a:br>
              <a:rPr lang="en-US" sz="2900"/>
            </a:br>
            <a:r>
              <a:rPr b="0" i="0" lang="en-US" sz="2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thisset.update(tropical)</a:t>
            </a:r>
            <a:br>
              <a:rPr lang="en-US" sz="2900"/>
            </a:br>
            <a:br>
              <a:rPr lang="en-US" sz="2900"/>
            </a:br>
            <a:r>
              <a:rPr b="0" i="0" lang="en-US" sz="29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(thisset)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en-US" sz="29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object in the </a:t>
            </a:r>
            <a:r>
              <a:rPr b="0" i="0" lang="en-US" sz="29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update()</a:t>
            </a:r>
            <a:r>
              <a:rPr b="0" i="0" lang="en-US" sz="29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method does not have to be a set, it can be any iterable object (tuples, lists, dictionaries etc.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en-US" sz="2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 = {</a:t>
            </a:r>
            <a:r>
              <a:rPr b="0" i="0" lang="en-US" sz="29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b="0" i="0" lang="en-US" sz="2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29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en-US" sz="2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29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b="0" i="0" lang="en-US" sz="2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2900"/>
            </a:br>
            <a:r>
              <a:rPr b="0" i="0" lang="en-US" sz="2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mylist = [</a:t>
            </a:r>
            <a:r>
              <a:rPr b="0" i="0" lang="en-US" sz="29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"kiwi"</a:t>
            </a:r>
            <a:r>
              <a:rPr b="0" i="0" lang="en-US" sz="2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29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"orange"</a:t>
            </a:r>
            <a:r>
              <a:rPr b="0" i="0" lang="en-US" sz="2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2900"/>
            </a:br>
            <a:br>
              <a:rPr lang="en-US" sz="2900"/>
            </a:br>
            <a:r>
              <a:rPr b="0" i="0" lang="en-US" sz="2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thisset.update(mylist)</a:t>
            </a:r>
            <a:br>
              <a:rPr lang="en-US" sz="2900"/>
            </a:br>
            <a:br>
              <a:rPr lang="en-US" sz="2900"/>
            </a:br>
            <a:r>
              <a:rPr b="0" i="0" lang="en-US" sz="29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(thisset)</a:t>
            </a:r>
            <a:endParaRPr/>
          </a:p>
          <a:p>
            <a:pPr indent="-1174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74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04" name="Google Shape;104;p4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0" y="-130805"/>
            <a:ext cx="274434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838200" y="365126"/>
            <a:ext cx="10515600" cy="3159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attrocento Sans"/>
              <a:buNone/>
            </a:pPr>
            <a:br>
              <a:rPr b="1" i="0" lang="en-US" sz="2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br>
              <a:rPr b="1" i="0" lang="en-US" sz="2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i="0" lang="en-US" sz="2000">
                <a:solidFill>
                  <a:srgbClr val="FFC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Remove Item</a:t>
            </a:r>
            <a:br>
              <a:rPr b="0" i="0" lang="en-US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838200" y="901148"/>
            <a:ext cx="10515600" cy="5275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31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en-US"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 = {</a:t>
            </a:r>
            <a:r>
              <a:rPr b="0" i="0" lang="en-US" sz="19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b="0" i="0" lang="en-US"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19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en-US"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19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b="0" i="0" lang="en-US"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900"/>
            </a:br>
            <a:r>
              <a:rPr b="0" i="0" lang="en-US"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thisset.remove(</a:t>
            </a:r>
            <a:r>
              <a:rPr b="0" i="0" lang="en-US" sz="19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en-US"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ct val="100000"/>
              <a:buChar char="•"/>
            </a:pPr>
            <a:r>
              <a:rPr b="0" i="0" lang="en-US" sz="19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(thisset)</a:t>
            </a:r>
            <a:endParaRPr/>
          </a:p>
          <a:p>
            <a:pPr indent="-1170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 sz="19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b="1" i="0" lang="en-US" sz="1900" u="none" cap="none" strike="noStrike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Note:</a:t>
            </a:r>
            <a:r>
              <a:rPr b="0" i="0" lang="en-US" sz="1900" u="none" cap="none" strike="noStrike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b="0" i="0" lang="en-US" sz="19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If the item to remove does not exist, </a:t>
            </a:r>
            <a:r>
              <a:rPr b="0" i="0" lang="en-US" sz="19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remove()</a:t>
            </a:r>
            <a:r>
              <a:rPr b="0" i="0" lang="en-US" sz="19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will raise an error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3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en-US"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thisset.discard(</a:t>
            </a:r>
            <a:r>
              <a:rPr b="0" i="0" lang="en-US" sz="19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en-US"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#</a:t>
            </a:r>
            <a:r>
              <a:rPr b="0" i="0" lang="en-US" sz="19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Remove "banana" by using the </a:t>
            </a:r>
            <a:r>
              <a:rPr b="0" i="0" lang="en-US" sz="19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discard()</a:t>
            </a:r>
            <a:r>
              <a:rPr b="0" i="0" lang="en-US" sz="19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method</a:t>
            </a:r>
            <a:endParaRPr/>
          </a:p>
          <a:p>
            <a:pPr indent="-1170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3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en-US"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</a:t>
            </a:r>
            <a:r>
              <a:rPr b="0" i="0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thisset.pop()</a:t>
            </a:r>
            <a:r>
              <a:rPr lang="en-US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#</a:t>
            </a:r>
            <a:r>
              <a:rPr b="0" i="0" lang="en-US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this method will remove a random item</a:t>
            </a:r>
            <a:endParaRPr/>
          </a:p>
          <a:p>
            <a:pPr indent="-1170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3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en-US"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thisset.clear()</a:t>
            </a:r>
            <a:r>
              <a:rPr b="0" i="0" lang="en-US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#</a:t>
            </a:r>
            <a:r>
              <a:rPr b="0" i="0" lang="en-US" sz="19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9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clear()</a:t>
            </a:r>
            <a:r>
              <a:rPr b="0" i="0" lang="en-US" sz="19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method empties the set.</a:t>
            </a:r>
            <a:endParaRPr/>
          </a:p>
          <a:p>
            <a:pPr indent="-1170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3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ct val="100000"/>
              <a:buChar char="•"/>
            </a:pPr>
            <a:r>
              <a:rPr b="0" i="0" lang="en-US" sz="19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b="0" i="0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 #</a:t>
            </a:r>
            <a:r>
              <a:rPr b="0" i="0" lang="en-US" sz="19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9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b="0" i="0" lang="en-US" sz="19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keyword will delete the set completely:</a:t>
            </a:r>
            <a:r>
              <a:rPr b="0" i="0" lang="en-US" sz="1900" u="none" cap="none" strike="noStrike">
                <a:solidFill>
                  <a:schemeClr val="dk1"/>
                </a:solidFill>
              </a:rPr>
              <a:t> 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/>
            </a:br>
            <a:endParaRPr/>
          </a:p>
        </p:txBody>
      </p:sp>
      <p:sp>
        <p:nvSpPr>
          <p:cNvPr id="112" name="Google Shape;112;p5"/>
          <p:cNvSpPr txBox="1"/>
          <p:nvPr/>
        </p:nvSpPr>
        <p:spPr>
          <a:xfrm>
            <a:off x="445675" y="55629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0" y="97795"/>
            <a:ext cx="274434" cy="26161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0" y="-130805"/>
            <a:ext cx="287258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274434" y="75675"/>
            <a:ext cx="10515600" cy="3159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attrocento Sans"/>
              <a:buNone/>
            </a:pPr>
            <a:r>
              <a:rPr b="0" i="0" lang="en-US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br>
              <a:rPr b="0" i="0" lang="en-US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i="0" lang="en-US" sz="2000">
                <a:solidFill>
                  <a:srgbClr val="FFC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Join Sets</a:t>
            </a:r>
            <a:br>
              <a:rPr b="0" i="0" lang="en-US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274435" y="359405"/>
            <a:ext cx="11692278" cy="649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6400"/>
              <a:t>There are different methods to join sets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1)The </a:t>
            </a:r>
            <a:r>
              <a:rPr b="0" i="0" lang="en-US" sz="64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union()</a:t>
            </a:r>
            <a:r>
              <a:rPr b="0" i="0" lang="en-US" sz="6400" u="none" cap="none" strike="noStrike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b="0" i="0" lang="en-US" sz="6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method returns a new set with all items from both sets:</a:t>
            </a:r>
            <a:r>
              <a:rPr b="0" i="0" lang="en-US" sz="6400" u="none" cap="none" strike="noStrike">
                <a:solidFill>
                  <a:schemeClr val="dk1"/>
                </a:solidFill>
              </a:rPr>
              <a:t> </a:t>
            </a:r>
            <a:endParaRPr sz="6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 sz="6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set1 = {</a:t>
            </a:r>
            <a:r>
              <a:rPr b="0" i="0" lang="en-US" sz="6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b="0" i="0" lang="en-US" sz="6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6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"b"</a:t>
            </a:r>
            <a:r>
              <a:rPr b="0" i="0" lang="en-US" sz="6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, </a:t>
            </a:r>
            <a:r>
              <a:rPr b="0" i="0" lang="en-US" sz="6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"c"</a:t>
            </a:r>
            <a:r>
              <a:rPr b="0" i="0" lang="en-US" sz="6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6400"/>
            </a:br>
            <a:r>
              <a:rPr b="0" i="0" lang="en-US" sz="6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set2 = {</a:t>
            </a:r>
            <a:r>
              <a:rPr b="0" i="0" lang="en-US" sz="6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6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6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6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6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6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6400"/>
            </a:br>
            <a:r>
              <a:rPr b="0" i="0" lang="en-US" sz="6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set3 = set1.union(set2)</a:t>
            </a:r>
            <a:br>
              <a:rPr lang="en-US" sz="6400"/>
            </a:br>
            <a:r>
              <a:rPr b="0" i="0" lang="en-US" sz="6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6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(set3)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 sz="6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2)The</a:t>
            </a:r>
            <a:r>
              <a:rPr b="1" i="0" lang="en-US" sz="6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b="1" i="0" lang="en-US" sz="64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update()</a:t>
            </a:r>
            <a:r>
              <a:rPr b="1" i="0" lang="en-US" sz="6400" u="none" cap="none" strike="noStrike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b="0" i="0" lang="en-US" sz="6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method inserts the items in set2 into set1:</a:t>
            </a:r>
            <a:r>
              <a:rPr b="0" i="0" lang="en-US" sz="6400" u="none" cap="none" strike="noStrike">
                <a:solidFill>
                  <a:schemeClr val="dk1"/>
                </a:solidFill>
              </a:rPr>
              <a:t> </a:t>
            </a:r>
            <a:br>
              <a:rPr lang="en-US" sz="6400"/>
            </a:br>
            <a:r>
              <a:rPr b="0" i="0" lang="en-US" sz="6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set1.update(set2)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b="1" i="0" lang="en-US" sz="6400" u="none" cap="none" strike="noStrike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Note:</a:t>
            </a:r>
            <a:r>
              <a:rPr b="0" i="0" lang="en-US" sz="6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Both </a:t>
            </a:r>
            <a:r>
              <a:rPr b="0" i="0" lang="en-US" sz="64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union()</a:t>
            </a:r>
            <a:r>
              <a:rPr b="0" i="0" lang="en-US" sz="6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and </a:t>
            </a:r>
            <a:r>
              <a:rPr b="0" i="0" lang="en-US" sz="64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update()</a:t>
            </a:r>
            <a:r>
              <a:rPr b="0" i="0" lang="en-US" sz="6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will exclude any duplicate items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 sz="6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C143C"/>
              </a:buClr>
              <a:buSzPct val="100000"/>
              <a:buNone/>
            </a:pPr>
            <a:r>
              <a:rPr b="0" i="0" lang="en-US" sz="64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3)</a:t>
            </a:r>
            <a:r>
              <a:rPr b="1" i="0" lang="en-US" sz="6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intersection_update()</a:t>
            </a:r>
            <a:r>
              <a:rPr b="1" lang="en-US" sz="6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6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Keep the items that exist in both set </a:t>
            </a:r>
            <a:r>
              <a:rPr b="0" i="0" lang="en-US" sz="64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en-US" sz="6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and set </a:t>
            </a:r>
            <a:r>
              <a:rPr b="0" i="0" lang="en-US" sz="64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en-US" sz="6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b="0" i="0" lang="en-US" sz="6400" u="none" cap="none" strike="noStrike">
                <a:solidFill>
                  <a:schemeClr val="dk1"/>
                </a:solidFill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 sz="6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{</a:t>
            </a:r>
            <a:r>
              <a:rPr b="0" i="0" lang="en-US" sz="6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b="0" i="0" lang="en-US" sz="6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6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en-US" sz="6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6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b="0" i="0" lang="en-US" sz="6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6400"/>
            </a:br>
            <a:r>
              <a:rPr b="0" i="0" lang="en-US" sz="6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 = {</a:t>
            </a:r>
            <a:r>
              <a:rPr b="0" i="0" lang="en-US" sz="6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"google"</a:t>
            </a:r>
            <a:r>
              <a:rPr b="0" i="0" lang="en-US" sz="6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6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"microsoft"</a:t>
            </a:r>
            <a:r>
              <a:rPr b="0" i="0" lang="en-US" sz="6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6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b="0" i="0" lang="en-US" sz="6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6400"/>
            </a:br>
            <a:r>
              <a:rPr b="0" i="0" lang="en-US" sz="6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x.intersection_update(y)</a:t>
            </a:r>
            <a:br>
              <a:rPr lang="en-US" sz="6400"/>
            </a:br>
            <a:r>
              <a:rPr b="0" i="0" lang="en-US" sz="6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6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0" i="0" lang="en-US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</a:t>
            </a:r>
            <a:r>
              <a:rPr b="0" i="0" lang="en-US" sz="64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6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intersection():</a:t>
            </a:r>
            <a:r>
              <a:rPr b="0" i="0" lang="en-US" sz="6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method will return a </a:t>
            </a:r>
            <a:r>
              <a:rPr b="0" i="1" lang="en-US" sz="6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b="0" i="0" lang="en-US" sz="6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set, that only contains the items that are present in both sets.</a:t>
            </a:r>
            <a:endParaRPr b="0" i="0" sz="6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 sz="6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z = x.intersection(y)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 sz="6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6400"/>
              <a:t>5)</a:t>
            </a:r>
            <a:r>
              <a:rPr b="0" i="0" lang="en-US" sz="64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6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symmetric_difference_update()#</a:t>
            </a:r>
            <a:r>
              <a:rPr b="0" i="0" lang="en-US" sz="6400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6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method will keep only the elements that are NOT present in both sets</a:t>
            </a:r>
            <a:endParaRPr b="0" i="0" sz="6400">
              <a:solidFill>
                <a:srgbClr val="DC143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 sz="6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x.symmetric_difference_update(y)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b="1" lang="en-US" sz="6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#Note </a:t>
            </a:r>
            <a:r>
              <a:rPr lang="en-US" sz="6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6400">
                <a:solidFill>
                  <a:srgbClr val="FFC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en-US" sz="6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Keep All, But NOT the Duplicates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6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6)</a:t>
            </a:r>
            <a:r>
              <a:rPr b="0" i="0" lang="en-US" sz="64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64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symmetric_difference()</a:t>
            </a:r>
            <a:r>
              <a:rPr b="0" i="0" lang="en-US" sz="6400" u="none" cap="none" strike="noStrike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b="0" i="0" lang="en-US" sz="6400" u="none" cap="none" strike="noStrike">
                <a:solidFill>
                  <a:srgbClr val="FFC000"/>
                </a:solidFill>
              </a:rPr>
              <a:t> </a:t>
            </a:r>
            <a:r>
              <a:rPr b="0" i="0" lang="en-US" sz="6400" u="none" cap="none" strike="noStrike">
                <a:solidFill>
                  <a:schemeClr val="dk1"/>
                </a:solidFill>
              </a:rPr>
              <a:t>#</a:t>
            </a:r>
            <a:r>
              <a:rPr b="0" i="0" lang="en-US" sz="6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method will return a new set, that contains only the elements that are NOT present in both sets.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 sz="6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z = x.symmetric_difference(y)</a:t>
            </a:r>
            <a:endParaRPr b="0" i="0" sz="6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/>
            </a:b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0" y="97795"/>
            <a:ext cx="274434" cy="26161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838200" y="365125"/>
            <a:ext cx="10515600" cy="57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Quattrocento Sans"/>
              <a:buNone/>
            </a:pPr>
            <a:r>
              <a:rPr b="1" i="0" lang="en-US" sz="2000">
                <a:solidFill>
                  <a:srgbClr val="FFC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Set Methods</a:t>
            </a:r>
            <a:br>
              <a:rPr b="1" i="0" lang="en-US" sz="2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b="1" sz="2000"/>
          </a:p>
        </p:txBody>
      </p:sp>
      <p:pic>
        <p:nvPicPr>
          <p:cNvPr id="127" name="Google Shape;12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329" l="13427" r="20826" t="13405"/>
          <a:stretch/>
        </p:blipFill>
        <p:spPr>
          <a:xfrm>
            <a:off x="838199" y="689113"/>
            <a:ext cx="10200861" cy="6168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rgbClr val="FFC000"/>
                </a:solidFill>
              </a:rPr>
              <a:t>Extra</a:t>
            </a:r>
            <a:endParaRPr/>
          </a:p>
        </p:txBody>
      </p:sp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Metods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https://www.w3schools.com/python/python_sets_methods.asp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Exercise: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https://www.w3resource.com/python-exercises/sets/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type="title"/>
          </p:nvPr>
        </p:nvSpPr>
        <p:spPr>
          <a:xfrm>
            <a:off x="838200" y="365126"/>
            <a:ext cx="10515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FFC000"/>
                </a:solidFill>
              </a:rPr>
              <a:t>Set exercise:</a:t>
            </a:r>
            <a:endParaRPr/>
          </a:p>
        </p:txBody>
      </p:sp>
      <p:sp>
        <p:nvSpPr>
          <p:cNvPr id="139" name="Google Shape;13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 Write a python program and use a set instead of a list. Take the input from the users until users select to discontinue. And print all the unique values at the end.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Hint: Use a while loop to repeat the main program and use the set to store the value.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2023-05-19T08:07:15Z</dcterms:created>
  <dc:creator>DELL</dc:creator>
</cp:coreProperties>
</file>