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Lst>
  <p:sldSz cy="6858000" cx="12192000"/>
  <p:notesSz cx="6858000" cy="9144000"/>
  <p:embeddedFontLst>
    <p:embeddedFont>
      <p:font typeface="Garamond"/>
      <p:regular r:id="rId121"/>
      <p:bold r:id="rId122"/>
      <p:italic r:id="rId123"/>
      <p:boldItalic r:id="rId124"/>
    </p:embeddedFont>
    <p:embeddedFont>
      <p:font typeface="Nunito"/>
      <p:regular r:id="rId125"/>
      <p:bold r:id="rId126"/>
      <p:italic r:id="rId127"/>
      <p:boldItalic r:id="rId128"/>
    </p:embeddedFont>
    <p:embeddedFont>
      <p:font typeface="Quattrocento Sans"/>
      <p:regular r:id="rId129"/>
      <p:bold r:id="rId130"/>
      <p:italic r:id="rId131"/>
      <p:boldItalic r:id="rId132"/>
    </p:embeddedFont>
    <p:embeddedFont>
      <p:font typeface="Gill Sans"/>
      <p:regular r:id="rId133"/>
      <p:bold r:id="rId1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35" roundtripDataSignature="AMtx7mgeEuUfCQjou+OROKavxVdjauST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8B42EE-B013-4E84-89A6-DF5F7FFC1467}">
  <a:tblStyle styleId="{BA8B42EE-B013-4E84-89A6-DF5F7FFC1467}" styleName="Table_0">
    <a:wholeTbl>
      <a:tcTxStyle b="off" i="off">
        <a:font>
          <a:latin typeface="Garamond"/>
          <a:ea typeface="Garamond"/>
          <a:cs typeface="Garamond"/>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Garamond"/>
          <a:ea typeface="Garamond"/>
          <a:cs typeface="Garamond"/>
        </a:font>
        <a:schemeClr val="lt1"/>
      </a:tcTxStyle>
      <a:tcStyle>
        <a:fill>
          <a:solidFill>
            <a:schemeClr val="accent1"/>
          </a:solidFill>
        </a:fill>
      </a:tcStyle>
    </a:lastCol>
    <a:firstCol>
      <a:tcTxStyle b="on" i="off">
        <a:font>
          <a:latin typeface="Garamond"/>
          <a:ea typeface="Garamond"/>
          <a:cs typeface="Garamond"/>
        </a:font>
        <a:schemeClr val="lt1"/>
      </a:tcTxStyle>
      <a:tcStyle>
        <a:fill>
          <a:solidFill>
            <a:schemeClr val="accent1"/>
          </a:solidFill>
        </a:fill>
      </a:tcStyle>
    </a:firstCol>
    <a:lastRow>
      <a:tcTxStyle b="on" i="off">
        <a:font>
          <a:latin typeface="Garamond"/>
          <a:ea typeface="Garamond"/>
          <a:cs typeface="Garamond"/>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aramond"/>
          <a:ea typeface="Garamond"/>
          <a:cs typeface="Garamond"/>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29" Type="http://schemas.openxmlformats.org/officeDocument/2006/relationships/font" Target="fonts/QuattrocentoSans-regular.fntdata"/><Relationship Id="rId128" Type="http://schemas.openxmlformats.org/officeDocument/2006/relationships/font" Target="fonts/Nunito-boldItalic.fntdata"/><Relationship Id="rId127" Type="http://schemas.openxmlformats.org/officeDocument/2006/relationships/font" Target="fonts/Nunito-italic.fntdata"/><Relationship Id="rId126" Type="http://schemas.openxmlformats.org/officeDocument/2006/relationships/font" Target="fonts/Nunito-bold.fntdata"/><Relationship Id="rId26" Type="http://schemas.openxmlformats.org/officeDocument/2006/relationships/slide" Target="slides/slide19.xml"/><Relationship Id="rId121" Type="http://schemas.openxmlformats.org/officeDocument/2006/relationships/font" Target="fonts/Garamond-regular.fntdata"/><Relationship Id="rId25" Type="http://schemas.openxmlformats.org/officeDocument/2006/relationships/slide" Target="slides/slide18.xml"/><Relationship Id="rId120" Type="http://schemas.openxmlformats.org/officeDocument/2006/relationships/slide" Target="slides/slide113.xml"/><Relationship Id="rId28" Type="http://schemas.openxmlformats.org/officeDocument/2006/relationships/slide" Target="slides/slide21.xml"/><Relationship Id="rId27" Type="http://schemas.openxmlformats.org/officeDocument/2006/relationships/slide" Target="slides/slide20.xml"/><Relationship Id="rId125" Type="http://schemas.openxmlformats.org/officeDocument/2006/relationships/font" Target="fonts/Nunito-regular.fntdata"/><Relationship Id="rId29" Type="http://schemas.openxmlformats.org/officeDocument/2006/relationships/slide" Target="slides/slide22.xml"/><Relationship Id="rId124" Type="http://schemas.openxmlformats.org/officeDocument/2006/relationships/font" Target="fonts/Garamond-boldItalic.fntdata"/><Relationship Id="rId123" Type="http://schemas.openxmlformats.org/officeDocument/2006/relationships/font" Target="fonts/Garamond-italic.fntdata"/><Relationship Id="rId122" Type="http://schemas.openxmlformats.org/officeDocument/2006/relationships/font" Target="fonts/Garamond-bold.fntdata"/><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slide" Target="slides/slide112.xml"/><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132" Type="http://schemas.openxmlformats.org/officeDocument/2006/relationships/font" Target="fonts/QuattrocentoSans-boldItalic.fntdata"/><Relationship Id="rId131" Type="http://schemas.openxmlformats.org/officeDocument/2006/relationships/font" Target="fonts/QuattrocentoSans-italic.fntdata"/><Relationship Id="rId130" Type="http://schemas.openxmlformats.org/officeDocument/2006/relationships/font" Target="fonts/QuattrocentoSans-bold.fntdata"/><Relationship Id="rId135" Type="http://customschemas.google.com/relationships/presentationmetadata" Target="metadata"/><Relationship Id="rId134" Type="http://schemas.openxmlformats.org/officeDocument/2006/relationships/font" Target="fonts/GillSans-bold.fntdata"/><Relationship Id="rId133" Type="http://schemas.openxmlformats.org/officeDocument/2006/relationships/font" Target="fonts/GillSans-regular.fntdata"/><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omputerhope.com/jargon/v/variable.htm" TargetMode="External"/><Relationship Id="rId3" Type="http://schemas.openxmlformats.org/officeDocument/2006/relationships/hyperlink" Target="https://www.computerhope.com/jargon/o/object.htm" TargetMode="External"/><Relationship Id="rId4" Type="http://schemas.openxmlformats.org/officeDocument/2006/relationships/hyperlink" Target="https://www.computerhope.com/jargon/c/csharp.htm" TargetMode="External"/><Relationship Id="rId5" Type="http://schemas.openxmlformats.org/officeDocument/2006/relationships/hyperlink" Target="https://www.computerhope.com/jargon/c/cplus.htm" TargetMode="External"/><Relationship Id="rId6" Type="http://schemas.openxmlformats.org/officeDocument/2006/relationships/hyperlink" Target="https://www.computerhope.com/jargon/j/javascri.htm" TargetMode="External"/><Relationship Id="rId7" Type="http://schemas.openxmlformats.org/officeDocument/2006/relationships/hyperlink" Target="https://www.computerhope.com/jargon/v/vb.htm"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Explain about Miles</a:t>
            </a:r>
            <a:endParaRPr/>
          </a:p>
        </p:txBody>
      </p:sp>
      <p:sp>
        <p:nvSpPr>
          <p:cNvPr id="184" name="Google Shape;18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4" name="Google Shape;964;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1" name="Google Shape;971;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p1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8" name="Google Shape;978;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p10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9" name="Google Shape;989;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p1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8" name="Google Shape;998;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10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5" name="Google Shape;1005;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p10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2" name="Google Shape;1012;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p10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9" name="Google Shape;1019;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p10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6" name="Google Shape;1026;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p10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2" name="Google Shape;1032;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p1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8" name="Google Shape;1038;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p1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4" name="Google Shape;1044;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p1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0" name="Google Shape;1050;p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p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6" name="Google Shape;1056;p1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spcBef>
                <a:spcPts val="0"/>
              </a:spcBef>
              <a:spcAft>
                <a:spcPts val="0"/>
              </a:spcAft>
              <a:buClr>
                <a:schemeClr val="dk1"/>
              </a:buClr>
              <a:buSzPts val="1200"/>
              <a:buFont typeface="Calibri"/>
              <a:buNone/>
            </a:pPr>
            <a:r>
              <a:t/>
            </a:r>
            <a:endParaRPr/>
          </a:p>
        </p:txBody>
      </p:sp>
      <p:sp>
        <p:nvSpPr>
          <p:cNvPr id="1057" name="Google Shape;1057;p1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200">
                <a:solidFill>
                  <a:schemeClr val="dk1"/>
                </a:solidFill>
                <a:latin typeface="Calibri"/>
                <a:ea typeface="Calibri"/>
                <a:cs typeface="Calibri"/>
                <a:sym typeface="Calibri"/>
              </a:rPr>
              <a:t>Machine code</a:t>
            </a:r>
            <a:r>
              <a:rPr b="0" i="0" lang="en-US" sz="1200">
                <a:solidFill>
                  <a:schemeClr val="dk1"/>
                </a:solidFill>
                <a:latin typeface="Calibri"/>
                <a:ea typeface="Calibri"/>
                <a:cs typeface="Calibri"/>
                <a:sym typeface="Calibri"/>
              </a:rPr>
              <a:t> is the directly </a:t>
            </a:r>
            <a:r>
              <a:rPr b="1" i="0" lang="en-US" sz="1200">
                <a:solidFill>
                  <a:schemeClr val="dk1"/>
                </a:solidFill>
                <a:latin typeface="Calibri"/>
                <a:ea typeface="Calibri"/>
                <a:cs typeface="Calibri"/>
                <a:sym typeface="Calibri"/>
              </a:rPr>
              <a:t>executable binary</a:t>
            </a:r>
            <a:r>
              <a:rPr b="0" i="0" lang="en-US" sz="1200">
                <a:solidFill>
                  <a:schemeClr val="dk1"/>
                </a:solidFill>
                <a:latin typeface="Calibri"/>
                <a:ea typeface="Calibri"/>
                <a:cs typeface="Calibri"/>
                <a:sym typeface="Calibri"/>
              </a:rPr>
              <a:t> representation of a computer program. </a:t>
            </a:r>
            <a:r>
              <a:rPr b="1" i="0" lang="en-US" sz="1200">
                <a:solidFill>
                  <a:schemeClr val="dk1"/>
                </a:solidFill>
                <a:latin typeface="Calibri"/>
                <a:ea typeface="Calibri"/>
                <a:cs typeface="Calibri"/>
                <a:sym typeface="Calibri"/>
              </a:rPr>
              <a:t>Byte code</a:t>
            </a:r>
            <a:r>
              <a:rPr b="0" i="0" lang="en-US" sz="1200">
                <a:solidFill>
                  <a:schemeClr val="dk1"/>
                </a:solidFill>
                <a:latin typeface="Calibri"/>
                <a:ea typeface="Calibri"/>
                <a:cs typeface="Calibri"/>
                <a:sym typeface="Calibri"/>
              </a:rPr>
              <a:t> is artificial </a:t>
            </a:r>
            <a:r>
              <a:rPr b="1" i="0" lang="en-US" sz="1200">
                <a:solidFill>
                  <a:schemeClr val="dk1"/>
                </a:solidFill>
                <a:latin typeface="Calibri"/>
                <a:ea typeface="Calibri"/>
                <a:cs typeface="Calibri"/>
                <a:sym typeface="Calibri"/>
              </a:rPr>
              <a:t>machine code</a:t>
            </a:r>
            <a:r>
              <a:rPr b="0" i="0" lang="en-US" sz="1200">
                <a:solidFill>
                  <a:schemeClr val="dk1"/>
                </a:solidFill>
                <a:latin typeface="Calibri"/>
                <a:ea typeface="Calibri"/>
                <a:cs typeface="Calibri"/>
                <a:sym typeface="Calibri"/>
              </a:rPr>
              <a:t> for a virtual </a:t>
            </a:r>
            <a:r>
              <a:rPr b="1" i="0" lang="en-US" sz="1200">
                <a:solidFill>
                  <a:schemeClr val="dk1"/>
                </a:solidFill>
                <a:latin typeface="Calibri"/>
                <a:ea typeface="Calibri"/>
                <a:cs typeface="Calibri"/>
                <a:sym typeface="Calibri"/>
              </a:rPr>
              <a:t>machine</a:t>
            </a:r>
            <a:r>
              <a:rPr b="0" i="0" lang="en-US" sz="1200">
                <a:solidFill>
                  <a:schemeClr val="dk1"/>
                </a:solidFill>
                <a:latin typeface="Calibri"/>
                <a:ea typeface="Calibri"/>
                <a:cs typeface="Calibri"/>
                <a:sym typeface="Calibri"/>
              </a:rPr>
              <a:t> or VM, such as the Java VM or the ActionScript VM. Object </a:t>
            </a:r>
            <a:r>
              <a:rPr b="1" i="0" lang="en-US" sz="1200">
                <a:solidFill>
                  <a:schemeClr val="dk1"/>
                </a:solidFill>
                <a:latin typeface="Calibri"/>
                <a:ea typeface="Calibri"/>
                <a:cs typeface="Calibri"/>
                <a:sym typeface="Calibri"/>
              </a:rPr>
              <a:t>code</a:t>
            </a:r>
            <a:r>
              <a:rPr b="0" i="0" lang="en-US" sz="1200">
                <a:solidFill>
                  <a:schemeClr val="dk1"/>
                </a:solidFill>
                <a:latin typeface="Calibri"/>
                <a:ea typeface="Calibri"/>
                <a:cs typeface="Calibri"/>
                <a:sym typeface="Calibri"/>
              </a:rPr>
              <a:t> is the result of compilation of a module or program written in a programming language, stored for later use.</a:t>
            </a:r>
            <a:endParaRPr/>
          </a:p>
        </p:txBody>
      </p:sp>
      <p:sp>
        <p:nvSpPr>
          <p:cNvPr id="337" name="Google Shape;33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200"/>
              <a:buFont typeface="Calibri"/>
              <a:buAutoNum type="arabicPeriod"/>
            </a:pPr>
            <a:r>
              <a:rPr lang="en-US"/>
              <a:t>C is a relatively low level language. </a:t>
            </a:r>
            <a:endParaRPr/>
          </a:p>
          <a:p>
            <a:pPr indent="-228600" lvl="0" marL="228600" rtl="0" algn="l">
              <a:spcBef>
                <a:spcPts val="0"/>
              </a:spcBef>
              <a:spcAft>
                <a:spcPts val="0"/>
              </a:spcAft>
              <a:buClr>
                <a:schemeClr val="dk1"/>
              </a:buClr>
              <a:buSzPts val="1200"/>
              <a:buFont typeface="Calibri"/>
              <a:buAutoNum type="arabicPeriod"/>
            </a:pPr>
            <a:r>
              <a:rPr lang="en-US"/>
              <a:t>C++ is a middle level language.</a:t>
            </a:r>
            <a:endParaRPr/>
          </a:p>
          <a:p>
            <a:pPr indent="-228600" lvl="0" marL="228600" rtl="0" algn="l">
              <a:spcBef>
                <a:spcPts val="0"/>
              </a:spcBef>
              <a:spcAft>
                <a:spcPts val="0"/>
              </a:spcAft>
              <a:buClr>
                <a:schemeClr val="dk1"/>
              </a:buClr>
              <a:buSzPts val="1200"/>
              <a:buFont typeface="Calibri"/>
              <a:buAutoNum type="arabicPeriod"/>
            </a:pPr>
            <a:r>
              <a:rPr lang="en-US"/>
              <a:t>Java, C# </a:t>
            </a:r>
            <a:endParaRPr/>
          </a:p>
          <a:p>
            <a:pPr indent="0" lvl="0" marL="0" rtl="0" algn="l">
              <a:spcBef>
                <a:spcPts val="0"/>
              </a:spcBef>
              <a:spcAft>
                <a:spcPts val="0"/>
              </a:spcAft>
              <a:buNone/>
            </a:pPr>
            <a:r>
              <a:t/>
            </a:r>
            <a:endParaRPr/>
          </a:p>
        </p:txBody>
      </p:sp>
      <p:sp>
        <p:nvSpPr>
          <p:cNvPr id="191" name="Google Shape;19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Google Shape;40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A </a:t>
            </a:r>
            <a:r>
              <a:rPr b="1" i="0" lang="en-US" sz="1200">
                <a:solidFill>
                  <a:schemeClr val="dk1"/>
                </a:solidFill>
                <a:latin typeface="Calibri"/>
                <a:ea typeface="Calibri"/>
                <a:cs typeface="Calibri"/>
                <a:sym typeface="Calibri"/>
              </a:rPr>
              <a:t>data type</a:t>
            </a:r>
            <a:r>
              <a:rPr b="0" i="0" lang="en-US" sz="1200">
                <a:solidFill>
                  <a:schemeClr val="dk1"/>
                </a:solidFill>
                <a:latin typeface="Calibri"/>
                <a:ea typeface="Calibri"/>
                <a:cs typeface="Calibri"/>
                <a:sym typeface="Calibri"/>
              </a:rPr>
              <a:t> is a classification of the type of data that a </a:t>
            </a:r>
            <a:r>
              <a:rPr b="0" i="0" lang="en-US" sz="1200" u="sng" strike="noStrike">
                <a:solidFill>
                  <a:schemeClr val="dk1"/>
                </a:solidFill>
                <a:latin typeface="Calibri"/>
                <a:ea typeface="Calibri"/>
                <a:cs typeface="Calibri"/>
                <a:sym typeface="Calibri"/>
                <a:hlinkClick r:id="rId2">
                  <a:extLst>
                    <a:ext uri="{A12FA001-AC4F-418D-AE19-62706E023703}">
                      <ahyp:hlinkClr val="tx"/>
                    </a:ext>
                  </a:extLst>
                </a:hlinkClick>
              </a:rPr>
              <a:t>variable</a:t>
            </a:r>
            <a:r>
              <a:rPr b="0" i="0" lang="en-US" sz="1200">
                <a:solidFill>
                  <a:schemeClr val="dk1"/>
                </a:solidFill>
                <a:latin typeface="Calibri"/>
                <a:ea typeface="Calibri"/>
                <a:cs typeface="Calibri"/>
                <a:sym typeface="Calibri"/>
              </a:rPr>
              <a:t> or </a:t>
            </a:r>
            <a:r>
              <a:rPr b="0" i="0" lang="en-US" sz="1200" u="sng" strike="noStrike">
                <a:solidFill>
                  <a:schemeClr val="dk1"/>
                </a:solidFill>
                <a:latin typeface="Calibri"/>
                <a:ea typeface="Calibri"/>
                <a:cs typeface="Calibri"/>
                <a:sym typeface="Calibri"/>
                <a:hlinkClick r:id="rId3">
                  <a:extLst>
                    <a:ext uri="{A12FA001-AC4F-418D-AE19-62706E023703}">
                      <ahyp:hlinkClr val="tx"/>
                    </a:ext>
                  </a:extLst>
                </a:hlinkClick>
              </a:rPr>
              <a:t>object</a:t>
            </a:r>
            <a:r>
              <a:rPr b="0" i="0" lang="en-US" sz="1200">
                <a:solidFill>
                  <a:schemeClr val="dk1"/>
                </a:solidFill>
                <a:latin typeface="Calibri"/>
                <a:ea typeface="Calibri"/>
                <a:cs typeface="Calibri"/>
                <a:sym typeface="Calibri"/>
              </a:rPr>
              <a:t>can hold in computer programming. Data types are an important factor in virtually all computer programming languages, including </a:t>
            </a:r>
            <a:r>
              <a:rPr b="0" i="0" lang="en-US" sz="1200" u="sng" strike="noStrike">
                <a:solidFill>
                  <a:schemeClr val="dk1"/>
                </a:solidFill>
                <a:latin typeface="Calibri"/>
                <a:ea typeface="Calibri"/>
                <a:cs typeface="Calibri"/>
                <a:sym typeface="Calibri"/>
                <a:hlinkClick r:id="rId4">
                  <a:extLst>
                    <a:ext uri="{A12FA001-AC4F-418D-AE19-62706E023703}">
                      <ahyp:hlinkClr val="tx"/>
                    </a:ext>
                  </a:extLst>
                </a:hlinkClick>
              </a:rPr>
              <a:t>C#</a:t>
            </a:r>
            <a:r>
              <a:rPr b="0" i="0" lang="en-US" sz="1200">
                <a:solidFill>
                  <a:schemeClr val="dk1"/>
                </a:solidFill>
                <a:latin typeface="Calibri"/>
                <a:ea typeface="Calibri"/>
                <a:cs typeface="Calibri"/>
                <a:sym typeface="Calibri"/>
              </a:rPr>
              <a:t>, </a:t>
            </a:r>
            <a:r>
              <a:rPr b="0" i="0" lang="en-US" sz="1200" u="sng" strike="noStrike">
                <a:solidFill>
                  <a:schemeClr val="dk1"/>
                </a:solidFill>
                <a:latin typeface="Calibri"/>
                <a:ea typeface="Calibri"/>
                <a:cs typeface="Calibri"/>
                <a:sym typeface="Calibri"/>
                <a:hlinkClick r:id="rId5">
                  <a:extLst>
                    <a:ext uri="{A12FA001-AC4F-418D-AE19-62706E023703}">
                      <ahyp:hlinkClr val="tx"/>
                    </a:ext>
                  </a:extLst>
                </a:hlinkClick>
              </a:rPr>
              <a:t>C++</a:t>
            </a:r>
            <a:r>
              <a:rPr b="0" i="0" lang="en-US" sz="1200">
                <a:solidFill>
                  <a:schemeClr val="dk1"/>
                </a:solidFill>
                <a:latin typeface="Calibri"/>
                <a:ea typeface="Calibri"/>
                <a:cs typeface="Calibri"/>
                <a:sym typeface="Calibri"/>
              </a:rPr>
              <a:t>, </a:t>
            </a:r>
            <a:r>
              <a:rPr b="0" i="0" lang="en-US" sz="1200" u="sng" strike="noStrike">
                <a:solidFill>
                  <a:schemeClr val="dk1"/>
                </a:solidFill>
                <a:latin typeface="Calibri"/>
                <a:ea typeface="Calibri"/>
                <a:cs typeface="Calibri"/>
                <a:sym typeface="Calibri"/>
                <a:hlinkClick r:id="rId6">
                  <a:extLst>
                    <a:ext uri="{A12FA001-AC4F-418D-AE19-62706E023703}">
                      <ahyp:hlinkClr val="tx"/>
                    </a:ext>
                  </a:extLst>
                </a:hlinkClick>
              </a:rPr>
              <a:t>JavaScript</a:t>
            </a:r>
            <a:r>
              <a:rPr b="0" i="0" lang="en-US" sz="1200">
                <a:solidFill>
                  <a:schemeClr val="dk1"/>
                </a:solidFill>
                <a:latin typeface="Calibri"/>
                <a:ea typeface="Calibri"/>
                <a:cs typeface="Calibri"/>
                <a:sym typeface="Calibri"/>
              </a:rPr>
              <a:t>, and </a:t>
            </a:r>
            <a:r>
              <a:rPr b="0" i="0" lang="en-US" sz="1200" u="sng" strike="noStrike">
                <a:solidFill>
                  <a:schemeClr val="dk1"/>
                </a:solidFill>
                <a:latin typeface="Calibri"/>
                <a:ea typeface="Calibri"/>
                <a:cs typeface="Calibri"/>
                <a:sym typeface="Calibri"/>
                <a:hlinkClick r:id="rId7">
                  <a:extLst>
                    <a:ext uri="{A12FA001-AC4F-418D-AE19-62706E023703}">
                      <ahyp:hlinkClr val="tx"/>
                    </a:ext>
                  </a:extLst>
                </a:hlinkClick>
              </a:rPr>
              <a:t>Visual Basic</a:t>
            </a:r>
            <a:r>
              <a:rPr b="0" i="0" lang="en-US" sz="1200">
                <a:solidFill>
                  <a:schemeClr val="dk1"/>
                </a:solidFill>
                <a:latin typeface="Calibri"/>
                <a:ea typeface="Calibri"/>
                <a:cs typeface="Calibri"/>
                <a:sym typeface="Calibri"/>
              </a:rPr>
              <a:t>. When programmers create computer applications, both desktop and web-based, data types must be referenced and used correctly, to ensure the proper result and an error-free program.</a:t>
            </a:r>
            <a:endParaRPr/>
          </a:p>
        </p:txBody>
      </p:sp>
      <p:sp>
        <p:nvSpPr>
          <p:cNvPr id="406" name="Google Shape;406;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 Don’t worry about these keywords right now, will go into details as we move.</a:t>
            </a:r>
            <a:endParaRPr/>
          </a:p>
        </p:txBody>
      </p:sp>
      <p:sp>
        <p:nvSpPr>
          <p:cNvPr id="425" name="Google Shape;425;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Objects are instances of classes which follow certain rules.</a:t>
            </a:r>
            <a:endParaRPr/>
          </a:p>
          <a:p>
            <a:pPr indent="0" lvl="0" marL="0" rtl="0" algn="l">
              <a:spcBef>
                <a:spcPts val="0"/>
              </a:spcBef>
              <a:spcAft>
                <a:spcPts val="0"/>
              </a:spcAft>
              <a:buNone/>
            </a:pPr>
            <a:r>
              <a:t/>
            </a:r>
            <a:endParaRPr/>
          </a:p>
        </p:txBody>
      </p:sp>
      <p:sp>
        <p:nvSpPr>
          <p:cNvPr id="219" name="Google Shape;21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 name="Google Shape;462;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Print it yourself.</a:t>
            </a:r>
            <a:endParaRPr/>
          </a:p>
        </p:txBody>
      </p:sp>
      <p:sp>
        <p:nvSpPr>
          <p:cNvPr id="463" name="Google Shape;463;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5" name="Google Shape;505;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Hint : Question’8 : Python doesn’t allow spaces within identifiers</a:t>
            </a:r>
            <a:endParaRPr/>
          </a:p>
        </p:txBody>
      </p:sp>
      <p:sp>
        <p:nvSpPr>
          <p:cNvPr id="506" name="Google Shape;506;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5" name="Google Shape;525;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7" name="Google Shape;547;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6" name="Google Shape;586;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Import math.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Then math.function_name()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math</a:t>
            </a:r>
            <a:endParaRPr/>
          </a:p>
        </p:txBody>
      </p:sp>
      <p:sp>
        <p:nvSpPr>
          <p:cNvPr id="587" name="Google Shape;587;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1" name="Google Shape;651;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 for exp 3, it evaluates to 2**(3**2), since power has a right to left associativity.</a:t>
            </a:r>
            <a:endParaRPr/>
          </a:p>
        </p:txBody>
      </p:sp>
      <p:sp>
        <p:nvSpPr>
          <p:cNvPr id="652" name="Google Shape;652;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1" name="Google Shape;691;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7" name="Google Shape;707;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1" name="Google Shape;721;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0" name="Google Shape;730;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7" name="Google Shape;737;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4" name="Google Shape;744;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1" name="Google Shape;751;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9" name="Google Shape;759;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7" name="Google Shape;767;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4" name="Google Shape;774;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0" name="Google Shape;780;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6" name="Google Shape;786;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2" name="Google Shape;792;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8" name="Google Shape;798;p7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9" name="Google Shape;799;p7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7" name="Google Shape;807;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4" name="Google Shape;814;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2" name="Google Shape;822;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0" name="Google Shape;830;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8" name="Google Shape;838;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6" name="Google Shape;846;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4" name="Google Shape;854;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2" name="Google Shape;862;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0" name="Google Shape;870;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0" name="Google Shape;880;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1" name="Google Shape;891;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8" name="Google Shape;898;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5" name="Google Shape;905;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2" name="Google Shape;912;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9" name="Google Shape;919;p9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Hint : Ans : 12 (To find address of an object id(). Here, </a:t>
            </a:r>
            <a:r>
              <a:rPr b="0" i="0" lang="en-US" sz="1200">
                <a:solidFill>
                  <a:schemeClr val="dk1"/>
                </a:solidFill>
                <a:latin typeface="Calibri"/>
                <a:ea typeface="Calibri"/>
                <a:cs typeface="Calibri"/>
                <a:sym typeface="Calibri"/>
              </a:rPr>
              <a:t>When assigning names1 to names2, we create a second reference to the same list. Changes to names2 affect names1. When assigning the slice of all elements in names1 to names3, we are creating a full copy of names1 which can be modified independently.</a:t>
            </a:r>
            <a:r>
              <a:rPr lang="en-US"/>
              <a:t> )</a:t>
            </a:r>
            <a:endParaRPr/>
          </a:p>
        </p:txBody>
      </p:sp>
      <p:sp>
        <p:nvSpPr>
          <p:cNvPr id="920" name="Google Shape;920;p9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7" name="Google Shape;927;p9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Hint 9: List elements are compared 1 to 1</a:t>
            </a:r>
            <a:endParaRPr/>
          </a:p>
        </p:txBody>
      </p:sp>
      <p:sp>
        <p:nvSpPr>
          <p:cNvPr id="928" name="Google Shape;928;p9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5" name="Google Shape;935;p9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Hint : Compares list elements from index 1</a:t>
            </a:r>
            <a:endParaRPr/>
          </a:p>
        </p:txBody>
      </p:sp>
      <p:sp>
        <p:nvSpPr>
          <p:cNvPr id="936" name="Google Shape;936;p9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3" name="Google Shape;943;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0" name="Google Shape;950;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7" name="Google Shape;957;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1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Garamon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1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x" tx="0" sx="35000" ty="0" sy="40000"/>
        </a:blipFill>
      </p:bgPr>
    </p:bg>
    <p:spTree>
      <p:nvGrpSpPr>
        <p:cNvPr id="94" name="Shape 94"/>
        <p:cNvGrpSpPr/>
        <p:nvPr/>
      </p:nvGrpSpPr>
      <p:grpSpPr>
        <a:xfrm>
          <a:off x="0" y="0"/>
          <a:ext cx="0" cy="0"/>
          <a:chOff x="0" y="0"/>
          <a:chExt cx="0" cy="0"/>
        </a:xfrm>
      </p:grpSpPr>
      <p:sp>
        <p:nvSpPr>
          <p:cNvPr id="95" name="Google Shape;95;p127"/>
          <p:cNvSpPr txBox="1"/>
          <p:nvPr>
            <p:ph type="ctrTitle"/>
          </p:nvPr>
        </p:nvSpPr>
        <p:spPr>
          <a:xfrm>
            <a:off x="1625600" y="3886200"/>
            <a:ext cx="9144000" cy="9906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3200"/>
              <a:buFont typeface="Bookman Old Style"/>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27"/>
          <p:cNvSpPr txBox="1"/>
          <p:nvPr>
            <p:ph idx="1" type="subTitle"/>
          </p:nvPr>
        </p:nvSpPr>
        <p:spPr>
          <a:xfrm>
            <a:off x="1625600" y="5124450"/>
            <a:ext cx="9144000" cy="533400"/>
          </a:xfrm>
          <a:prstGeom prst="rect">
            <a:avLst/>
          </a:prstGeom>
          <a:noFill/>
          <a:ln>
            <a:noFill/>
          </a:ln>
        </p:spPr>
        <p:txBody>
          <a:bodyPr anchorCtr="0" anchor="t" bIns="45700" lIns="91425" spcFirstLastPara="1" rIns="91425" wrap="square" tIns="45700">
            <a:normAutofit/>
          </a:bodyPr>
          <a:lstStyle>
            <a:lvl1pPr lvl="0" algn="r">
              <a:spcBef>
                <a:spcPts val="600"/>
              </a:spcBef>
              <a:spcAft>
                <a:spcPts val="0"/>
              </a:spcAft>
              <a:buSzPts val="1520"/>
              <a:buNone/>
              <a:defRPr sz="2000">
                <a:solidFill>
                  <a:schemeClr val="lt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97" name="Google Shape;97;p127"/>
          <p:cNvSpPr/>
          <p:nvPr/>
        </p:nvSpPr>
        <p:spPr>
          <a:xfrm>
            <a:off x="1206500" y="3648075"/>
            <a:ext cx="97536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98" name="Google Shape;98;p127"/>
          <p:cNvSpPr/>
          <p:nvPr/>
        </p:nvSpPr>
        <p:spPr>
          <a:xfrm>
            <a:off x="1219200" y="5048250"/>
            <a:ext cx="97536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99" name="Google Shape;99;p127"/>
          <p:cNvSpPr/>
          <p:nvPr/>
        </p:nvSpPr>
        <p:spPr>
          <a:xfrm>
            <a:off x="1206500" y="3648075"/>
            <a:ext cx="3048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0" name="Google Shape;100;p127"/>
          <p:cNvSpPr/>
          <p:nvPr/>
        </p:nvSpPr>
        <p:spPr>
          <a:xfrm>
            <a:off x="1219200" y="5048250"/>
            <a:ext cx="3048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1" name="Google Shape;101;p127"/>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7"/>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7"/>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sz="1600"/>
          </a:p>
        </p:txBody>
      </p:sp>
    </p:spTree>
  </p:cSld>
  <p:clrMapOvr>
    <a:masterClrMapping/>
  </p:clrMapOvr>
  <p:extLst>
    <p:ext uri="{DCECCB84-F9BA-43D5-87BE-67443E8EF086}">
      <p15:sldGuideLst>
        <p15:guide id="1" orient="horz" pos="216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4" name="Shape 104"/>
        <p:cNvGrpSpPr/>
        <p:nvPr/>
      </p:nvGrpSpPr>
      <p:grpSpPr>
        <a:xfrm>
          <a:off x="0" y="0"/>
          <a:ext cx="0" cy="0"/>
          <a:chOff x="0" y="0"/>
          <a:chExt cx="0" cy="0"/>
        </a:xfrm>
      </p:grpSpPr>
      <p:sp>
        <p:nvSpPr>
          <p:cNvPr id="105" name="Google Shape;105;p128"/>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28"/>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600">
                <a:latin typeface="Bookman Old Style"/>
                <a:ea typeface="Bookman Old Style"/>
                <a:cs typeface="Bookman Old Style"/>
                <a:sym typeface="Bookman Old Styl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28"/>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sz="1600">
                <a:latin typeface="Bookman Old Style"/>
                <a:ea typeface="Bookman Old Style"/>
                <a:cs typeface="Bookman Old Style"/>
                <a:sym typeface="Bookman Old Styl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28"/>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sz="1600">
                <a:solidFill>
                  <a:srgbClr val="002060"/>
                </a:solidFill>
                <a:latin typeface="Bookman Old Style"/>
                <a:ea typeface="Bookman Old Style"/>
                <a:cs typeface="Bookman Old Style"/>
                <a:sym typeface="Bookman Old Style"/>
              </a:defRPr>
            </a:lvl1pPr>
            <a:lvl2pPr indent="0" lvl="1" marL="0" algn="l">
              <a:spcBef>
                <a:spcPts val="0"/>
              </a:spcBef>
              <a:buNone/>
              <a:defRPr b="0" sz="1600">
                <a:solidFill>
                  <a:srgbClr val="002060"/>
                </a:solidFill>
                <a:latin typeface="Bookman Old Style"/>
                <a:ea typeface="Bookman Old Style"/>
                <a:cs typeface="Bookman Old Style"/>
                <a:sym typeface="Bookman Old Style"/>
              </a:defRPr>
            </a:lvl2pPr>
            <a:lvl3pPr indent="0" lvl="2" marL="0" algn="l">
              <a:spcBef>
                <a:spcPts val="0"/>
              </a:spcBef>
              <a:buNone/>
              <a:defRPr b="0" sz="1600">
                <a:solidFill>
                  <a:srgbClr val="002060"/>
                </a:solidFill>
                <a:latin typeface="Bookman Old Style"/>
                <a:ea typeface="Bookman Old Style"/>
                <a:cs typeface="Bookman Old Style"/>
                <a:sym typeface="Bookman Old Style"/>
              </a:defRPr>
            </a:lvl3pPr>
            <a:lvl4pPr indent="0" lvl="3" marL="0" algn="l">
              <a:spcBef>
                <a:spcPts val="0"/>
              </a:spcBef>
              <a:buNone/>
              <a:defRPr b="0" sz="1600">
                <a:solidFill>
                  <a:srgbClr val="002060"/>
                </a:solidFill>
                <a:latin typeface="Bookman Old Style"/>
                <a:ea typeface="Bookman Old Style"/>
                <a:cs typeface="Bookman Old Style"/>
                <a:sym typeface="Bookman Old Style"/>
              </a:defRPr>
            </a:lvl4pPr>
            <a:lvl5pPr indent="0" lvl="4" marL="0" algn="l">
              <a:spcBef>
                <a:spcPts val="0"/>
              </a:spcBef>
              <a:buNone/>
              <a:defRPr b="0" sz="1600">
                <a:solidFill>
                  <a:srgbClr val="002060"/>
                </a:solidFill>
                <a:latin typeface="Bookman Old Style"/>
                <a:ea typeface="Bookman Old Style"/>
                <a:cs typeface="Bookman Old Style"/>
                <a:sym typeface="Bookman Old Style"/>
              </a:defRPr>
            </a:lvl5pPr>
            <a:lvl6pPr indent="0" lvl="5" marL="0" algn="l">
              <a:spcBef>
                <a:spcPts val="0"/>
              </a:spcBef>
              <a:buNone/>
              <a:defRPr b="0" sz="1600">
                <a:solidFill>
                  <a:srgbClr val="002060"/>
                </a:solidFill>
                <a:latin typeface="Bookman Old Style"/>
                <a:ea typeface="Bookman Old Style"/>
                <a:cs typeface="Bookman Old Style"/>
                <a:sym typeface="Bookman Old Style"/>
              </a:defRPr>
            </a:lvl6pPr>
            <a:lvl7pPr indent="0" lvl="6" marL="0" algn="l">
              <a:spcBef>
                <a:spcPts val="0"/>
              </a:spcBef>
              <a:buNone/>
              <a:defRPr b="0" sz="1600">
                <a:solidFill>
                  <a:srgbClr val="002060"/>
                </a:solidFill>
                <a:latin typeface="Bookman Old Style"/>
                <a:ea typeface="Bookman Old Style"/>
                <a:cs typeface="Bookman Old Style"/>
                <a:sym typeface="Bookman Old Style"/>
              </a:defRPr>
            </a:lvl7pPr>
            <a:lvl8pPr indent="0" lvl="7" marL="0" algn="l">
              <a:spcBef>
                <a:spcPts val="0"/>
              </a:spcBef>
              <a:buNone/>
              <a:defRPr b="0" sz="1600">
                <a:solidFill>
                  <a:srgbClr val="002060"/>
                </a:solidFill>
                <a:latin typeface="Bookman Old Style"/>
                <a:ea typeface="Bookman Old Style"/>
                <a:cs typeface="Bookman Old Style"/>
                <a:sym typeface="Bookman Old Style"/>
              </a:defRPr>
            </a:lvl8pPr>
            <a:lvl9pPr indent="0" lvl="8" marL="0" algn="l">
              <a:spcBef>
                <a:spcPts val="0"/>
              </a:spcBef>
              <a:buNone/>
              <a:defRPr b="0" sz="1600">
                <a:solidFill>
                  <a:srgbClr val="002060"/>
                </a:solidFill>
                <a:latin typeface="Bookman Old Style"/>
                <a:ea typeface="Bookman Old Style"/>
                <a:cs typeface="Bookman Old Style"/>
                <a:sym typeface="Bookman Old Style"/>
              </a:defRPr>
            </a:lvl9pPr>
          </a:lstStyle>
          <a:p>
            <a:pPr indent="0" lvl="0" marL="0" rtl="0" algn="l">
              <a:spcBef>
                <a:spcPts val="0"/>
              </a:spcBef>
              <a:spcAft>
                <a:spcPts val="0"/>
              </a:spcAft>
              <a:buNone/>
            </a:pPr>
            <a:fld id="{00000000-1234-1234-1234-123412341234}" type="slidenum">
              <a:rPr lang="en-US"/>
              <a:t>‹#›</a:t>
            </a:fld>
            <a:endParaRPr/>
          </a:p>
        </p:txBody>
      </p:sp>
      <p:sp>
        <p:nvSpPr>
          <p:cNvPr id="109" name="Google Shape;109;p128"/>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10" name="Shape 110"/>
        <p:cNvGrpSpPr/>
        <p:nvPr/>
      </p:nvGrpSpPr>
      <p:grpSpPr>
        <a:xfrm>
          <a:off x="0" y="0"/>
          <a:ext cx="0" cy="0"/>
          <a:chOff x="0" y="0"/>
          <a:chExt cx="0" cy="0"/>
        </a:xfrm>
      </p:grpSpPr>
      <p:sp>
        <p:nvSpPr>
          <p:cNvPr id="111" name="Google Shape;111;p129"/>
          <p:cNvSpPr txBox="1"/>
          <p:nvPr>
            <p:ph type="title"/>
          </p:nvPr>
        </p:nvSpPr>
        <p:spPr>
          <a:xfrm>
            <a:off x="1625600" y="2971800"/>
            <a:ext cx="9144000" cy="10668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dk2"/>
              </a:buClr>
              <a:buSzPts val="3200"/>
              <a:buFont typeface="Bookman Old Style"/>
              <a:buNone/>
              <a:defRPr b="0"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129"/>
          <p:cNvSpPr txBox="1"/>
          <p:nvPr>
            <p:ph idx="1" type="body"/>
          </p:nvPr>
        </p:nvSpPr>
        <p:spPr>
          <a:xfrm>
            <a:off x="1727200" y="4267200"/>
            <a:ext cx="9042400" cy="1143000"/>
          </a:xfrm>
          <a:prstGeom prst="rect">
            <a:avLst/>
          </a:prstGeom>
          <a:noFill/>
          <a:ln>
            <a:noFill/>
          </a:ln>
        </p:spPr>
        <p:txBody>
          <a:bodyPr anchorCtr="0" anchor="t" bIns="45700" lIns="91425" spcFirstLastPara="1" rIns="91425" wrap="square" tIns="45700">
            <a:normAutofit/>
          </a:bodyPr>
          <a:lstStyle>
            <a:lvl1pPr indent="-228600" lvl="0" marL="457200" algn="r">
              <a:spcBef>
                <a:spcPts val="600"/>
              </a:spcBef>
              <a:spcAft>
                <a:spcPts val="0"/>
              </a:spcAft>
              <a:buSzPts val="1520"/>
              <a:buNone/>
              <a:defRPr sz="2000">
                <a:solidFill>
                  <a:srgbClr val="888888"/>
                </a:solidFill>
              </a:defRPr>
            </a:lvl1pPr>
            <a:lvl2pPr indent="-228600" lvl="1" marL="914400" algn="l">
              <a:spcBef>
                <a:spcPts val="500"/>
              </a:spcBef>
              <a:spcAft>
                <a:spcPts val="0"/>
              </a:spcAft>
              <a:buSzPts val="1368"/>
              <a:buNone/>
              <a:defRPr sz="1800">
                <a:solidFill>
                  <a:srgbClr val="888888"/>
                </a:solidFill>
              </a:defRPr>
            </a:lvl2pPr>
            <a:lvl3pPr indent="-228600" lvl="2" marL="1371600" algn="l">
              <a:spcBef>
                <a:spcPts val="500"/>
              </a:spcBef>
              <a:spcAft>
                <a:spcPts val="0"/>
              </a:spcAft>
              <a:buSzPts val="1216"/>
              <a:buNone/>
              <a:defRPr sz="1600">
                <a:solidFill>
                  <a:srgbClr val="888888"/>
                </a:solidFill>
              </a:defRPr>
            </a:lvl3pPr>
            <a:lvl4pPr indent="-228600" lvl="3" marL="1828800" algn="l">
              <a:spcBef>
                <a:spcPts val="400"/>
              </a:spcBef>
              <a:spcAft>
                <a:spcPts val="0"/>
              </a:spcAft>
              <a:buSzPts val="980"/>
              <a:buNone/>
              <a:defRPr sz="1400">
                <a:solidFill>
                  <a:srgbClr val="888888"/>
                </a:solidFill>
              </a:defRPr>
            </a:lvl4pPr>
            <a:lvl5pPr indent="-228600" lvl="4" marL="2286000" algn="l">
              <a:spcBef>
                <a:spcPts val="300"/>
              </a:spcBef>
              <a:spcAft>
                <a:spcPts val="0"/>
              </a:spcAft>
              <a:buSzPts val="980"/>
              <a:buNone/>
              <a:defRPr sz="1400">
                <a:solidFill>
                  <a:srgbClr val="888888"/>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13" name="Google Shape;113;p129"/>
          <p:cNvSpPr/>
          <p:nvPr/>
        </p:nvSpPr>
        <p:spPr>
          <a:xfrm>
            <a:off x="1219200" y="2819400"/>
            <a:ext cx="97536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4" name="Google Shape;114;p129"/>
          <p:cNvSpPr/>
          <p:nvPr/>
        </p:nvSpPr>
        <p:spPr>
          <a:xfrm>
            <a:off x="1219200" y="2819400"/>
            <a:ext cx="3048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5" name="Google Shape;115;p129"/>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29"/>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9"/>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sz="1600">
                <a:solidFill>
                  <a:srgbClr val="002060"/>
                </a:solidFill>
                <a:latin typeface="Bookman Old Style"/>
                <a:ea typeface="Bookman Old Style"/>
                <a:cs typeface="Bookman Old Style"/>
                <a:sym typeface="Bookman Old Style"/>
              </a:defRPr>
            </a:lvl1pPr>
            <a:lvl2pPr indent="0" lvl="1" marL="0" algn="l">
              <a:spcBef>
                <a:spcPts val="0"/>
              </a:spcBef>
              <a:buNone/>
              <a:defRPr b="0" sz="1600">
                <a:solidFill>
                  <a:srgbClr val="002060"/>
                </a:solidFill>
                <a:latin typeface="Bookman Old Style"/>
                <a:ea typeface="Bookman Old Style"/>
                <a:cs typeface="Bookman Old Style"/>
                <a:sym typeface="Bookman Old Style"/>
              </a:defRPr>
            </a:lvl2pPr>
            <a:lvl3pPr indent="0" lvl="2" marL="0" algn="l">
              <a:spcBef>
                <a:spcPts val="0"/>
              </a:spcBef>
              <a:buNone/>
              <a:defRPr b="0" sz="1600">
                <a:solidFill>
                  <a:srgbClr val="002060"/>
                </a:solidFill>
                <a:latin typeface="Bookman Old Style"/>
                <a:ea typeface="Bookman Old Style"/>
                <a:cs typeface="Bookman Old Style"/>
                <a:sym typeface="Bookman Old Style"/>
              </a:defRPr>
            </a:lvl3pPr>
            <a:lvl4pPr indent="0" lvl="3" marL="0" algn="l">
              <a:spcBef>
                <a:spcPts val="0"/>
              </a:spcBef>
              <a:buNone/>
              <a:defRPr b="0" sz="1600">
                <a:solidFill>
                  <a:srgbClr val="002060"/>
                </a:solidFill>
                <a:latin typeface="Bookman Old Style"/>
                <a:ea typeface="Bookman Old Style"/>
                <a:cs typeface="Bookman Old Style"/>
                <a:sym typeface="Bookman Old Style"/>
              </a:defRPr>
            </a:lvl4pPr>
            <a:lvl5pPr indent="0" lvl="4" marL="0" algn="l">
              <a:spcBef>
                <a:spcPts val="0"/>
              </a:spcBef>
              <a:buNone/>
              <a:defRPr b="0" sz="1600">
                <a:solidFill>
                  <a:srgbClr val="002060"/>
                </a:solidFill>
                <a:latin typeface="Bookman Old Style"/>
                <a:ea typeface="Bookman Old Style"/>
                <a:cs typeface="Bookman Old Style"/>
                <a:sym typeface="Bookman Old Style"/>
              </a:defRPr>
            </a:lvl5pPr>
            <a:lvl6pPr indent="0" lvl="5" marL="0" algn="l">
              <a:spcBef>
                <a:spcPts val="0"/>
              </a:spcBef>
              <a:buNone/>
              <a:defRPr b="0" sz="1600">
                <a:solidFill>
                  <a:srgbClr val="002060"/>
                </a:solidFill>
                <a:latin typeface="Bookman Old Style"/>
                <a:ea typeface="Bookman Old Style"/>
                <a:cs typeface="Bookman Old Style"/>
                <a:sym typeface="Bookman Old Style"/>
              </a:defRPr>
            </a:lvl6pPr>
            <a:lvl7pPr indent="0" lvl="6" marL="0" algn="l">
              <a:spcBef>
                <a:spcPts val="0"/>
              </a:spcBef>
              <a:buNone/>
              <a:defRPr b="0" sz="1600">
                <a:solidFill>
                  <a:srgbClr val="002060"/>
                </a:solidFill>
                <a:latin typeface="Bookman Old Style"/>
                <a:ea typeface="Bookman Old Style"/>
                <a:cs typeface="Bookman Old Style"/>
                <a:sym typeface="Bookman Old Style"/>
              </a:defRPr>
            </a:lvl7pPr>
            <a:lvl8pPr indent="0" lvl="7" marL="0" algn="l">
              <a:spcBef>
                <a:spcPts val="0"/>
              </a:spcBef>
              <a:buNone/>
              <a:defRPr b="0" sz="1600">
                <a:solidFill>
                  <a:srgbClr val="002060"/>
                </a:solidFill>
                <a:latin typeface="Bookman Old Style"/>
                <a:ea typeface="Bookman Old Style"/>
                <a:cs typeface="Bookman Old Style"/>
                <a:sym typeface="Bookman Old Style"/>
              </a:defRPr>
            </a:lvl8pPr>
            <a:lvl9pPr indent="0" lvl="8" marL="0" algn="l">
              <a:spcBef>
                <a:spcPts val="0"/>
              </a:spcBef>
              <a:buNone/>
              <a:defRPr b="0" sz="1600">
                <a:solidFill>
                  <a:srgbClr val="002060"/>
                </a:solidFill>
                <a:latin typeface="Bookman Old Style"/>
                <a:ea typeface="Bookman Old Style"/>
                <a:cs typeface="Bookman Old Style"/>
                <a:sym typeface="Bookman Old Styl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8" name="Shape 118"/>
        <p:cNvGrpSpPr/>
        <p:nvPr/>
      </p:nvGrpSpPr>
      <p:grpSpPr>
        <a:xfrm>
          <a:off x="0" y="0"/>
          <a:ext cx="0" cy="0"/>
          <a:chOff x="0" y="0"/>
          <a:chExt cx="0" cy="0"/>
        </a:xfrm>
      </p:grpSpPr>
      <p:sp>
        <p:nvSpPr>
          <p:cNvPr id="119" name="Google Shape;119;p130"/>
          <p:cNvSpPr txBox="1"/>
          <p:nvPr>
            <p:ph type="title"/>
          </p:nvPr>
        </p:nvSpPr>
        <p:spPr>
          <a:xfrm>
            <a:off x="609600" y="228600"/>
            <a:ext cx="109728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130"/>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30"/>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30"/>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23" name="Google Shape;123;p130"/>
          <p:cNvSpPr txBox="1"/>
          <p:nvPr>
            <p:ph idx="1" type="body"/>
          </p:nvPr>
        </p:nvSpPr>
        <p:spPr>
          <a:xfrm>
            <a:off x="609600" y="1219200"/>
            <a:ext cx="5388864"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24" name="Google Shape;124;p130"/>
          <p:cNvSpPr txBox="1"/>
          <p:nvPr>
            <p:ph idx="2" type="body"/>
          </p:nvPr>
        </p:nvSpPr>
        <p:spPr>
          <a:xfrm>
            <a:off x="6176264" y="1216152"/>
            <a:ext cx="5388864"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5" name="Shape 125"/>
        <p:cNvGrpSpPr/>
        <p:nvPr/>
      </p:nvGrpSpPr>
      <p:grpSpPr>
        <a:xfrm>
          <a:off x="0" y="0"/>
          <a:ext cx="0" cy="0"/>
          <a:chOff x="0" y="0"/>
          <a:chExt cx="0" cy="0"/>
        </a:xfrm>
      </p:grpSpPr>
      <p:sp>
        <p:nvSpPr>
          <p:cNvPr id="126" name="Google Shape;126;p131"/>
          <p:cNvSpPr txBox="1"/>
          <p:nvPr>
            <p:ph type="title"/>
          </p:nvPr>
        </p:nvSpPr>
        <p:spPr>
          <a:xfrm>
            <a:off x="609600" y="228600"/>
            <a:ext cx="10972800" cy="914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32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131"/>
          <p:cNvSpPr txBox="1"/>
          <p:nvPr>
            <p:ph idx="1" type="body"/>
          </p:nvPr>
        </p:nvSpPr>
        <p:spPr>
          <a:xfrm>
            <a:off x="609600" y="1285875"/>
            <a:ext cx="5386917"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28" name="Google Shape;128;p131"/>
          <p:cNvSpPr txBox="1"/>
          <p:nvPr>
            <p:ph idx="2" type="body"/>
          </p:nvPr>
        </p:nvSpPr>
        <p:spPr>
          <a:xfrm>
            <a:off x="6197601" y="1295400"/>
            <a:ext cx="5389033" cy="685800"/>
          </a:xfrm>
          <a:prstGeom prst="rect">
            <a:avLst/>
          </a:prstGeom>
          <a:noFill/>
          <a:ln>
            <a:noFill/>
          </a:ln>
        </p:spPr>
        <p:txBody>
          <a:bodyPr anchorCtr="0" anchor="b" bIns="45700" lIns="91425" spcFirstLastPara="1" rIns="91425" wrap="square" tIns="45700">
            <a:norm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29" name="Google Shape;129;p131"/>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31"/>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31"/>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32" name="Google Shape;132;p131"/>
          <p:cNvSpPr txBox="1"/>
          <p:nvPr>
            <p:ph idx="3" type="body"/>
          </p:nvPr>
        </p:nvSpPr>
        <p:spPr>
          <a:xfrm>
            <a:off x="609600" y="2133600"/>
            <a:ext cx="5384800" cy="4038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33" name="Google Shape;133;p131"/>
          <p:cNvSpPr txBox="1"/>
          <p:nvPr>
            <p:ph idx="4" type="body"/>
          </p:nvPr>
        </p:nvSpPr>
        <p:spPr>
          <a:xfrm>
            <a:off x="6197600" y="2133600"/>
            <a:ext cx="5384800" cy="4038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4" name="Shape 134"/>
        <p:cNvGrpSpPr/>
        <p:nvPr/>
      </p:nvGrpSpPr>
      <p:grpSpPr>
        <a:xfrm>
          <a:off x="0" y="0"/>
          <a:ext cx="0" cy="0"/>
          <a:chOff x="0" y="0"/>
          <a:chExt cx="0" cy="0"/>
        </a:xfrm>
      </p:grpSpPr>
      <p:sp>
        <p:nvSpPr>
          <p:cNvPr id="135" name="Google Shape;135;p132"/>
          <p:cNvSpPr txBox="1"/>
          <p:nvPr>
            <p:ph type="title"/>
          </p:nvPr>
        </p:nvSpPr>
        <p:spPr>
          <a:xfrm>
            <a:off x="609600" y="228600"/>
            <a:ext cx="109728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132"/>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32"/>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32"/>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1" sz="1400">
                <a:solidFill>
                  <a:srgbClr val="FFFFFF"/>
                </a:solidFill>
              </a:defRPr>
            </a:lvl1pPr>
            <a:lvl2pPr indent="0" lvl="1" marL="0" algn="l">
              <a:spcBef>
                <a:spcPts val="0"/>
              </a:spcBef>
              <a:buNone/>
              <a:defRPr b="1" sz="1400">
                <a:solidFill>
                  <a:srgbClr val="FFFFFF"/>
                </a:solidFill>
              </a:defRPr>
            </a:lvl2pPr>
            <a:lvl3pPr indent="0" lvl="2" marL="0" algn="l">
              <a:spcBef>
                <a:spcPts val="0"/>
              </a:spcBef>
              <a:buNone/>
              <a:defRPr b="1" sz="1400">
                <a:solidFill>
                  <a:srgbClr val="FFFFFF"/>
                </a:solidFill>
              </a:defRPr>
            </a:lvl3pPr>
            <a:lvl4pPr indent="0" lvl="3" marL="0" algn="l">
              <a:spcBef>
                <a:spcPts val="0"/>
              </a:spcBef>
              <a:buNone/>
              <a:defRPr b="1" sz="1400">
                <a:solidFill>
                  <a:srgbClr val="FFFFFF"/>
                </a:solidFill>
              </a:defRPr>
            </a:lvl4pPr>
            <a:lvl5pPr indent="0" lvl="4" marL="0" algn="l">
              <a:spcBef>
                <a:spcPts val="0"/>
              </a:spcBef>
              <a:buNone/>
              <a:defRPr b="1" sz="1400">
                <a:solidFill>
                  <a:srgbClr val="FFFFFF"/>
                </a:solidFill>
              </a:defRPr>
            </a:lvl5pPr>
            <a:lvl6pPr indent="0" lvl="5" marL="0" algn="l">
              <a:spcBef>
                <a:spcPts val="0"/>
              </a:spcBef>
              <a:buNone/>
              <a:defRPr b="1" sz="1400">
                <a:solidFill>
                  <a:srgbClr val="FFFFFF"/>
                </a:solidFill>
              </a:defRPr>
            </a:lvl6pPr>
            <a:lvl7pPr indent="0" lvl="6" marL="0" algn="l">
              <a:spcBef>
                <a:spcPts val="0"/>
              </a:spcBef>
              <a:buNone/>
              <a:defRPr b="1" sz="1400">
                <a:solidFill>
                  <a:srgbClr val="FFFFFF"/>
                </a:solidFill>
              </a:defRPr>
            </a:lvl7pPr>
            <a:lvl8pPr indent="0" lvl="7" marL="0" algn="l">
              <a:spcBef>
                <a:spcPts val="0"/>
              </a:spcBef>
              <a:buNone/>
              <a:defRPr b="1" sz="1400">
                <a:solidFill>
                  <a:srgbClr val="FFFFFF"/>
                </a:solidFill>
              </a:defRPr>
            </a:lvl8pPr>
            <a:lvl9pPr indent="0" lvl="8" marL="0" algn="l">
              <a:spcBef>
                <a:spcPts val="0"/>
              </a:spcBef>
              <a:buNone/>
              <a:defRPr b="1" sz="1400">
                <a:solidFill>
                  <a:srgbClr val="FFFFFF"/>
                </a:solidFill>
              </a:defRPr>
            </a:lvl9pPr>
          </a:lstStyle>
          <a:p>
            <a:pPr indent="0" lvl="0" marL="0" rtl="0" algn="l">
              <a:spcBef>
                <a:spcPts val="0"/>
              </a:spcBef>
              <a:spcAft>
                <a:spcPts val="0"/>
              </a:spcAft>
              <a:buNone/>
            </a:pPr>
            <a:fld id="{00000000-1234-1234-1234-123412341234}" type="slidenum">
              <a:rPr lang="en-US"/>
              <a:t>‹#›</a:t>
            </a:fld>
            <a:endParaRPr b="0">
              <a:solidFill>
                <a:srgbClr val="002060"/>
              </a:solidFill>
            </a:endParaRPr>
          </a:p>
        </p:txBody>
      </p:sp>
      <p:sp>
        <p:nvSpPr>
          <p:cNvPr id="139" name="Google Shape;139;p132"/>
          <p:cNvSpPr/>
          <p:nvPr/>
        </p:nvSpPr>
        <p:spPr>
          <a:xfrm rot="5400000">
            <a:off x="590609" y="6447423"/>
            <a:ext cx="190849" cy="160419"/>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40" name="Shape 140"/>
        <p:cNvGrpSpPr/>
        <p:nvPr/>
      </p:nvGrpSpPr>
      <p:grpSpPr>
        <a:xfrm>
          <a:off x="0" y="0"/>
          <a:ext cx="0" cy="0"/>
          <a:chOff x="0" y="0"/>
          <a:chExt cx="0" cy="0"/>
        </a:xfrm>
      </p:grpSpPr>
      <p:sp>
        <p:nvSpPr>
          <p:cNvPr id="141" name="Google Shape;141;p133"/>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33"/>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33"/>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44" name="Google Shape;144;p133"/>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sp>
        <p:nvSpPr>
          <p:cNvPr id="145" name="Google Shape;145;p133"/>
          <p:cNvSpPr/>
          <p:nvPr/>
        </p:nvSpPr>
        <p:spPr>
          <a:xfrm rot="5400000">
            <a:off x="590609" y="6447423"/>
            <a:ext cx="190849" cy="160419"/>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46" name="Shape 146"/>
        <p:cNvGrpSpPr/>
        <p:nvPr/>
      </p:nvGrpSpPr>
      <p:grpSpPr>
        <a:xfrm>
          <a:off x="0" y="0"/>
          <a:ext cx="0" cy="0"/>
          <a:chOff x="0" y="0"/>
          <a:chExt cx="0" cy="0"/>
        </a:xfrm>
      </p:grpSpPr>
      <p:sp>
        <p:nvSpPr>
          <p:cNvPr id="147" name="Google Shape;147;p134"/>
          <p:cNvSpPr txBox="1"/>
          <p:nvPr>
            <p:ph type="title"/>
          </p:nvPr>
        </p:nvSpPr>
        <p:spPr>
          <a:xfrm>
            <a:off x="8432800" y="304800"/>
            <a:ext cx="3352800" cy="838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134"/>
          <p:cNvSpPr txBox="1"/>
          <p:nvPr>
            <p:ph idx="1" type="body"/>
          </p:nvPr>
        </p:nvSpPr>
        <p:spPr>
          <a:xfrm>
            <a:off x="8432800" y="1219201"/>
            <a:ext cx="3352800" cy="4843463"/>
          </a:xfrm>
          <a:prstGeom prst="rect">
            <a:avLst/>
          </a:prstGeom>
          <a:noFill/>
          <a:ln>
            <a:noFill/>
          </a:ln>
        </p:spPr>
        <p:txBody>
          <a:bodyPr anchorCtr="0" anchor="t" bIns="45700" lIns="91425" spcFirstLastPara="1" rIns="91425" wrap="square" tIns="45700">
            <a:norm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49" name="Google Shape;149;p134"/>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34"/>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34"/>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1" sz="1400">
                <a:solidFill>
                  <a:srgbClr val="FFFFFF"/>
                </a:solidFill>
              </a:defRPr>
            </a:lvl1pPr>
            <a:lvl2pPr indent="0" lvl="1" marL="0" algn="l">
              <a:spcBef>
                <a:spcPts val="0"/>
              </a:spcBef>
              <a:buNone/>
              <a:defRPr b="1" sz="1400">
                <a:solidFill>
                  <a:srgbClr val="FFFFFF"/>
                </a:solidFill>
              </a:defRPr>
            </a:lvl2pPr>
            <a:lvl3pPr indent="0" lvl="2" marL="0" algn="l">
              <a:spcBef>
                <a:spcPts val="0"/>
              </a:spcBef>
              <a:buNone/>
              <a:defRPr b="1" sz="1400">
                <a:solidFill>
                  <a:srgbClr val="FFFFFF"/>
                </a:solidFill>
              </a:defRPr>
            </a:lvl3pPr>
            <a:lvl4pPr indent="0" lvl="3" marL="0" algn="l">
              <a:spcBef>
                <a:spcPts val="0"/>
              </a:spcBef>
              <a:buNone/>
              <a:defRPr b="1" sz="1400">
                <a:solidFill>
                  <a:srgbClr val="FFFFFF"/>
                </a:solidFill>
              </a:defRPr>
            </a:lvl4pPr>
            <a:lvl5pPr indent="0" lvl="4" marL="0" algn="l">
              <a:spcBef>
                <a:spcPts val="0"/>
              </a:spcBef>
              <a:buNone/>
              <a:defRPr b="1" sz="1400">
                <a:solidFill>
                  <a:srgbClr val="FFFFFF"/>
                </a:solidFill>
              </a:defRPr>
            </a:lvl5pPr>
            <a:lvl6pPr indent="0" lvl="5" marL="0" algn="l">
              <a:spcBef>
                <a:spcPts val="0"/>
              </a:spcBef>
              <a:buNone/>
              <a:defRPr b="1" sz="1400">
                <a:solidFill>
                  <a:srgbClr val="FFFFFF"/>
                </a:solidFill>
              </a:defRPr>
            </a:lvl6pPr>
            <a:lvl7pPr indent="0" lvl="6" marL="0" algn="l">
              <a:spcBef>
                <a:spcPts val="0"/>
              </a:spcBef>
              <a:buNone/>
              <a:defRPr b="1" sz="1400">
                <a:solidFill>
                  <a:srgbClr val="FFFFFF"/>
                </a:solidFill>
              </a:defRPr>
            </a:lvl7pPr>
            <a:lvl8pPr indent="0" lvl="7" marL="0" algn="l">
              <a:spcBef>
                <a:spcPts val="0"/>
              </a:spcBef>
              <a:buNone/>
              <a:defRPr b="1" sz="1400">
                <a:solidFill>
                  <a:srgbClr val="FFFFFF"/>
                </a:solidFill>
              </a:defRPr>
            </a:lvl8pPr>
            <a:lvl9pPr indent="0" lvl="8" marL="0" algn="l">
              <a:spcBef>
                <a:spcPts val="0"/>
              </a:spcBef>
              <a:buNone/>
              <a:defRPr b="1" sz="1400">
                <a:solidFill>
                  <a:srgbClr val="FFFFFF"/>
                </a:solidFill>
              </a:defRPr>
            </a:lvl9pPr>
          </a:lstStyle>
          <a:p>
            <a:pPr indent="0" lvl="0" marL="0" rtl="0" algn="l">
              <a:spcBef>
                <a:spcPts val="0"/>
              </a:spcBef>
              <a:spcAft>
                <a:spcPts val="0"/>
              </a:spcAft>
              <a:buNone/>
            </a:pPr>
            <a:fld id="{00000000-1234-1234-1234-123412341234}" type="slidenum">
              <a:rPr lang="en-US"/>
              <a:t>‹#›</a:t>
            </a:fld>
            <a:endParaRPr b="0">
              <a:solidFill>
                <a:srgbClr val="002060"/>
              </a:solidFill>
            </a:endParaRPr>
          </a:p>
        </p:txBody>
      </p:sp>
      <p:cxnSp>
        <p:nvCxnSpPr>
          <p:cNvPr id="152" name="Google Shape;152;p134"/>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cxnSp>
        <p:nvCxnSpPr>
          <p:cNvPr id="153" name="Google Shape;153;p134"/>
          <p:cNvCxnSpPr/>
          <p:nvPr/>
        </p:nvCxnSpPr>
        <p:spPr>
          <a:xfrm rot="5400000">
            <a:off x="5220033" y="3324225"/>
            <a:ext cx="6035040" cy="0"/>
          </a:xfrm>
          <a:prstGeom prst="straightConnector1">
            <a:avLst/>
          </a:prstGeom>
          <a:noFill/>
          <a:ln cap="flat" cmpd="sng" w="9525">
            <a:solidFill>
              <a:schemeClr val="accent2"/>
            </a:solidFill>
            <a:prstDash val="dash"/>
            <a:round/>
            <a:headEnd len="sm" w="sm" type="none"/>
            <a:tailEnd len="sm" w="sm" type="none"/>
          </a:ln>
        </p:spPr>
      </p:cxnSp>
      <p:sp>
        <p:nvSpPr>
          <p:cNvPr id="154" name="Google Shape;154;p134"/>
          <p:cNvSpPr/>
          <p:nvPr/>
        </p:nvSpPr>
        <p:spPr>
          <a:xfrm rot="5400000">
            <a:off x="590609" y="6447423"/>
            <a:ext cx="190849" cy="160419"/>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5" name="Google Shape;155;p134"/>
          <p:cNvSpPr txBox="1"/>
          <p:nvPr>
            <p:ph idx="2" type="body"/>
          </p:nvPr>
        </p:nvSpPr>
        <p:spPr>
          <a:xfrm>
            <a:off x="406400" y="304800"/>
            <a:ext cx="7620000" cy="57150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56" name="Shape 156"/>
        <p:cNvGrpSpPr/>
        <p:nvPr/>
      </p:nvGrpSpPr>
      <p:grpSpPr>
        <a:xfrm>
          <a:off x="0" y="0"/>
          <a:ext cx="0" cy="0"/>
          <a:chOff x="0" y="0"/>
          <a:chExt cx="0" cy="0"/>
        </a:xfrm>
      </p:grpSpPr>
      <p:sp>
        <p:nvSpPr>
          <p:cNvPr id="157" name="Google Shape;157;p135"/>
          <p:cNvSpPr txBox="1"/>
          <p:nvPr>
            <p:ph type="title"/>
          </p:nvPr>
        </p:nvSpPr>
        <p:spPr>
          <a:xfrm>
            <a:off x="609600" y="500856"/>
            <a:ext cx="109728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lvl1pPr lvl="0" algn="r">
              <a:spcBef>
                <a:spcPts val="0"/>
              </a:spcBef>
              <a:spcAft>
                <a:spcPts val="0"/>
              </a:spcAft>
              <a:buClr>
                <a:schemeClr val="dk1"/>
              </a:buClr>
              <a:buSzPts val="2000"/>
              <a:buFont typeface="Bookman Old Style"/>
              <a:buNone/>
              <a:defRPr b="0" sz="2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135"/>
          <p:cNvSpPr/>
          <p:nvPr>
            <p:ph idx="2" type="pic"/>
          </p:nvPr>
        </p:nvSpPr>
        <p:spPr>
          <a:xfrm>
            <a:off x="609600" y="1905000"/>
            <a:ext cx="10972800" cy="4270248"/>
          </a:xfrm>
          <a:prstGeom prst="rect">
            <a:avLst/>
          </a:prstGeom>
          <a:solidFill>
            <a:schemeClr val="dk1"/>
          </a:solidFill>
          <a:ln>
            <a:noFill/>
          </a:ln>
        </p:spPr>
      </p:sp>
      <p:sp>
        <p:nvSpPr>
          <p:cNvPr id="159" name="Google Shape;159;p135"/>
          <p:cNvSpPr txBox="1"/>
          <p:nvPr>
            <p:ph idx="1" type="body"/>
          </p:nvPr>
        </p:nvSpPr>
        <p:spPr>
          <a:xfrm>
            <a:off x="609600" y="1219200"/>
            <a:ext cx="10972800" cy="533400"/>
          </a:xfrm>
          <a:prstGeom prst="rect">
            <a:avLst/>
          </a:prstGeom>
          <a:no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064"/>
              <a:buFont typeface="Gill Sans"/>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60" name="Google Shape;160;p135"/>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35"/>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35"/>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1" sz="1400">
                <a:solidFill>
                  <a:srgbClr val="FFFFFF"/>
                </a:solidFill>
              </a:defRPr>
            </a:lvl1pPr>
            <a:lvl2pPr indent="0" lvl="1" marL="0" algn="l">
              <a:spcBef>
                <a:spcPts val="0"/>
              </a:spcBef>
              <a:buNone/>
              <a:defRPr b="1" sz="1400">
                <a:solidFill>
                  <a:srgbClr val="FFFFFF"/>
                </a:solidFill>
              </a:defRPr>
            </a:lvl2pPr>
            <a:lvl3pPr indent="0" lvl="2" marL="0" algn="l">
              <a:spcBef>
                <a:spcPts val="0"/>
              </a:spcBef>
              <a:buNone/>
              <a:defRPr b="1" sz="1400">
                <a:solidFill>
                  <a:srgbClr val="FFFFFF"/>
                </a:solidFill>
              </a:defRPr>
            </a:lvl3pPr>
            <a:lvl4pPr indent="0" lvl="3" marL="0" algn="l">
              <a:spcBef>
                <a:spcPts val="0"/>
              </a:spcBef>
              <a:buNone/>
              <a:defRPr b="1" sz="1400">
                <a:solidFill>
                  <a:srgbClr val="FFFFFF"/>
                </a:solidFill>
              </a:defRPr>
            </a:lvl4pPr>
            <a:lvl5pPr indent="0" lvl="4" marL="0" algn="l">
              <a:spcBef>
                <a:spcPts val="0"/>
              </a:spcBef>
              <a:buNone/>
              <a:defRPr b="1" sz="1400">
                <a:solidFill>
                  <a:srgbClr val="FFFFFF"/>
                </a:solidFill>
              </a:defRPr>
            </a:lvl5pPr>
            <a:lvl6pPr indent="0" lvl="5" marL="0" algn="l">
              <a:spcBef>
                <a:spcPts val="0"/>
              </a:spcBef>
              <a:buNone/>
              <a:defRPr b="1" sz="1400">
                <a:solidFill>
                  <a:srgbClr val="FFFFFF"/>
                </a:solidFill>
              </a:defRPr>
            </a:lvl6pPr>
            <a:lvl7pPr indent="0" lvl="6" marL="0" algn="l">
              <a:spcBef>
                <a:spcPts val="0"/>
              </a:spcBef>
              <a:buNone/>
              <a:defRPr b="1" sz="1400">
                <a:solidFill>
                  <a:srgbClr val="FFFFFF"/>
                </a:solidFill>
              </a:defRPr>
            </a:lvl7pPr>
            <a:lvl8pPr indent="0" lvl="7" marL="0" algn="l">
              <a:spcBef>
                <a:spcPts val="0"/>
              </a:spcBef>
              <a:buNone/>
              <a:defRPr b="1" sz="1400">
                <a:solidFill>
                  <a:srgbClr val="FFFFFF"/>
                </a:solidFill>
              </a:defRPr>
            </a:lvl8pPr>
            <a:lvl9pPr indent="0" lvl="8" marL="0" algn="l">
              <a:spcBef>
                <a:spcPts val="0"/>
              </a:spcBef>
              <a:buNone/>
              <a:defRPr b="1" sz="1400">
                <a:solidFill>
                  <a:srgbClr val="FFFFFF"/>
                </a:solidFill>
              </a:defRPr>
            </a:lvl9pPr>
          </a:lstStyle>
          <a:p>
            <a:pPr indent="0" lvl="0" marL="0" rtl="0" algn="l">
              <a:spcBef>
                <a:spcPts val="0"/>
              </a:spcBef>
              <a:spcAft>
                <a:spcPts val="0"/>
              </a:spcAft>
              <a:buNone/>
            </a:pPr>
            <a:fld id="{00000000-1234-1234-1234-123412341234}" type="slidenum">
              <a:rPr lang="en-US"/>
              <a:t>‹#›</a:t>
            </a:fld>
            <a:endParaRPr b="0">
              <a:solidFill>
                <a:srgbClr val="002060"/>
              </a:solidFill>
            </a:endParaRPr>
          </a:p>
        </p:txBody>
      </p:sp>
      <p:cxnSp>
        <p:nvCxnSpPr>
          <p:cNvPr id="163" name="Google Shape;163;p135"/>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sp>
        <p:nvSpPr>
          <p:cNvPr id="164" name="Google Shape;164;p135"/>
          <p:cNvSpPr/>
          <p:nvPr/>
        </p:nvSpPr>
        <p:spPr>
          <a:xfrm rot="5400000">
            <a:off x="590609" y="6447423"/>
            <a:ext cx="190849" cy="160419"/>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5" name="Google Shape;165;p135"/>
          <p:cNvSpPr/>
          <p:nvPr/>
        </p:nvSpPr>
        <p:spPr>
          <a:xfrm>
            <a:off x="609600" y="500856"/>
            <a:ext cx="24384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6" name="Shape 166"/>
        <p:cNvGrpSpPr/>
        <p:nvPr/>
      </p:nvGrpSpPr>
      <p:grpSpPr>
        <a:xfrm>
          <a:off x="0" y="0"/>
          <a:ext cx="0" cy="0"/>
          <a:chOff x="0" y="0"/>
          <a:chExt cx="0" cy="0"/>
        </a:xfrm>
      </p:grpSpPr>
      <p:sp>
        <p:nvSpPr>
          <p:cNvPr id="167" name="Google Shape;167;p136"/>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136"/>
          <p:cNvSpPr txBox="1"/>
          <p:nvPr>
            <p:ph idx="1" type="body"/>
          </p:nvPr>
        </p:nvSpPr>
        <p:spPr>
          <a:xfrm rot="5400000">
            <a:off x="3640836" y="-1812036"/>
            <a:ext cx="4910328" cy="109728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69" name="Google Shape;169;p136"/>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36"/>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36"/>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1" sz="1400">
                <a:solidFill>
                  <a:srgbClr val="FFFFFF"/>
                </a:solidFill>
              </a:defRPr>
            </a:lvl1pPr>
            <a:lvl2pPr indent="0" lvl="1" marL="0" algn="l">
              <a:spcBef>
                <a:spcPts val="0"/>
              </a:spcBef>
              <a:buNone/>
              <a:defRPr b="1" sz="1400">
                <a:solidFill>
                  <a:srgbClr val="FFFFFF"/>
                </a:solidFill>
              </a:defRPr>
            </a:lvl2pPr>
            <a:lvl3pPr indent="0" lvl="2" marL="0" algn="l">
              <a:spcBef>
                <a:spcPts val="0"/>
              </a:spcBef>
              <a:buNone/>
              <a:defRPr b="1" sz="1400">
                <a:solidFill>
                  <a:srgbClr val="FFFFFF"/>
                </a:solidFill>
              </a:defRPr>
            </a:lvl3pPr>
            <a:lvl4pPr indent="0" lvl="3" marL="0" algn="l">
              <a:spcBef>
                <a:spcPts val="0"/>
              </a:spcBef>
              <a:buNone/>
              <a:defRPr b="1" sz="1400">
                <a:solidFill>
                  <a:srgbClr val="FFFFFF"/>
                </a:solidFill>
              </a:defRPr>
            </a:lvl4pPr>
            <a:lvl5pPr indent="0" lvl="4" marL="0" algn="l">
              <a:spcBef>
                <a:spcPts val="0"/>
              </a:spcBef>
              <a:buNone/>
              <a:defRPr b="1" sz="1400">
                <a:solidFill>
                  <a:srgbClr val="FFFFFF"/>
                </a:solidFill>
              </a:defRPr>
            </a:lvl5pPr>
            <a:lvl6pPr indent="0" lvl="5" marL="0" algn="l">
              <a:spcBef>
                <a:spcPts val="0"/>
              </a:spcBef>
              <a:buNone/>
              <a:defRPr b="1" sz="1400">
                <a:solidFill>
                  <a:srgbClr val="FFFFFF"/>
                </a:solidFill>
              </a:defRPr>
            </a:lvl6pPr>
            <a:lvl7pPr indent="0" lvl="6" marL="0" algn="l">
              <a:spcBef>
                <a:spcPts val="0"/>
              </a:spcBef>
              <a:buNone/>
              <a:defRPr b="1" sz="1400">
                <a:solidFill>
                  <a:srgbClr val="FFFFFF"/>
                </a:solidFill>
              </a:defRPr>
            </a:lvl7pPr>
            <a:lvl8pPr indent="0" lvl="7" marL="0" algn="l">
              <a:spcBef>
                <a:spcPts val="0"/>
              </a:spcBef>
              <a:buNone/>
              <a:defRPr b="1" sz="1400">
                <a:solidFill>
                  <a:srgbClr val="FFFFFF"/>
                </a:solidFill>
              </a:defRPr>
            </a:lvl8pPr>
            <a:lvl9pPr indent="0" lvl="8" marL="0" algn="l">
              <a:spcBef>
                <a:spcPts val="0"/>
              </a:spcBef>
              <a:buNone/>
              <a:defRPr b="1" sz="1400">
                <a:solidFill>
                  <a:srgbClr val="FFFFFF"/>
                </a:solidFill>
              </a:defRPr>
            </a:lvl9pPr>
          </a:lstStyle>
          <a:p>
            <a:pPr indent="0" lvl="0" marL="0" rtl="0" algn="l">
              <a:spcBef>
                <a:spcPts val="0"/>
              </a:spcBef>
              <a:spcAft>
                <a:spcPts val="0"/>
              </a:spcAft>
              <a:buNone/>
            </a:pPr>
            <a:fld id="{00000000-1234-1234-1234-123412341234}" type="slidenum">
              <a:rPr lang="en-US"/>
              <a:t>‹#›</a:t>
            </a:fld>
            <a:endParaRPr b="0">
              <a:solidFill>
                <a:srgbClr val="00206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72" name="Shape 172"/>
        <p:cNvGrpSpPr/>
        <p:nvPr/>
      </p:nvGrpSpPr>
      <p:grpSpPr>
        <a:xfrm>
          <a:off x="0" y="0"/>
          <a:ext cx="0" cy="0"/>
          <a:chOff x="0" y="0"/>
          <a:chExt cx="0" cy="0"/>
        </a:xfrm>
      </p:grpSpPr>
      <p:sp>
        <p:nvSpPr>
          <p:cNvPr id="173" name="Google Shape;173;p137"/>
          <p:cNvSpPr txBox="1"/>
          <p:nvPr>
            <p:ph type="title"/>
          </p:nvPr>
        </p:nvSpPr>
        <p:spPr>
          <a:xfrm rot="5400000">
            <a:off x="7285038" y="1828802"/>
            <a:ext cx="5851525" cy="2743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137"/>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75" name="Google Shape;175;p137"/>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37"/>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37"/>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1" sz="1400">
                <a:solidFill>
                  <a:srgbClr val="FFFFFF"/>
                </a:solidFill>
              </a:defRPr>
            </a:lvl1pPr>
            <a:lvl2pPr indent="0" lvl="1" marL="0" algn="l">
              <a:spcBef>
                <a:spcPts val="0"/>
              </a:spcBef>
              <a:buNone/>
              <a:defRPr b="1" sz="1400">
                <a:solidFill>
                  <a:srgbClr val="FFFFFF"/>
                </a:solidFill>
              </a:defRPr>
            </a:lvl2pPr>
            <a:lvl3pPr indent="0" lvl="2" marL="0" algn="l">
              <a:spcBef>
                <a:spcPts val="0"/>
              </a:spcBef>
              <a:buNone/>
              <a:defRPr b="1" sz="1400">
                <a:solidFill>
                  <a:srgbClr val="FFFFFF"/>
                </a:solidFill>
              </a:defRPr>
            </a:lvl3pPr>
            <a:lvl4pPr indent="0" lvl="3" marL="0" algn="l">
              <a:spcBef>
                <a:spcPts val="0"/>
              </a:spcBef>
              <a:buNone/>
              <a:defRPr b="1" sz="1400">
                <a:solidFill>
                  <a:srgbClr val="FFFFFF"/>
                </a:solidFill>
              </a:defRPr>
            </a:lvl4pPr>
            <a:lvl5pPr indent="0" lvl="4" marL="0" algn="l">
              <a:spcBef>
                <a:spcPts val="0"/>
              </a:spcBef>
              <a:buNone/>
              <a:defRPr b="1" sz="1400">
                <a:solidFill>
                  <a:srgbClr val="FFFFFF"/>
                </a:solidFill>
              </a:defRPr>
            </a:lvl5pPr>
            <a:lvl6pPr indent="0" lvl="5" marL="0" algn="l">
              <a:spcBef>
                <a:spcPts val="0"/>
              </a:spcBef>
              <a:buNone/>
              <a:defRPr b="1" sz="1400">
                <a:solidFill>
                  <a:srgbClr val="FFFFFF"/>
                </a:solidFill>
              </a:defRPr>
            </a:lvl6pPr>
            <a:lvl7pPr indent="0" lvl="6" marL="0" algn="l">
              <a:spcBef>
                <a:spcPts val="0"/>
              </a:spcBef>
              <a:buNone/>
              <a:defRPr b="1" sz="1400">
                <a:solidFill>
                  <a:srgbClr val="FFFFFF"/>
                </a:solidFill>
              </a:defRPr>
            </a:lvl7pPr>
            <a:lvl8pPr indent="0" lvl="7" marL="0" algn="l">
              <a:spcBef>
                <a:spcPts val="0"/>
              </a:spcBef>
              <a:buNone/>
              <a:defRPr b="1" sz="1400">
                <a:solidFill>
                  <a:srgbClr val="FFFFFF"/>
                </a:solidFill>
              </a:defRPr>
            </a:lvl8pPr>
            <a:lvl9pPr indent="0" lvl="8" marL="0" algn="l">
              <a:spcBef>
                <a:spcPts val="0"/>
              </a:spcBef>
              <a:buNone/>
              <a:defRPr b="1" sz="1400">
                <a:solidFill>
                  <a:srgbClr val="FFFFFF"/>
                </a:solidFill>
              </a:defRPr>
            </a:lvl9pPr>
          </a:lstStyle>
          <a:p>
            <a:pPr indent="0" lvl="0" marL="0" rtl="0" algn="l">
              <a:spcBef>
                <a:spcPts val="0"/>
              </a:spcBef>
              <a:spcAft>
                <a:spcPts val="0"/>
              </a:spcAft>
              <a:buNone/>
            </a:pPr>
            <a:fld id="{00000000-1234-1234-1234-123412341234}" type="slidenum">
              <a:rPr lang="en-US"/>
              <a:t>‹#›</a:t>
            </a:fld>
            <a:endParaRPr b="0">
              <a:solidFill>
                <a:srgbClr val="002060"/>
              </a:solidFill>
            </a:endParaRPr>
          </a:p>
        </p:txBody>
      </p:sp>
      <p:cxnSp>
        <p:nvCxnSpPr>
          <p:cNvPr id="178" name="Google Shape;178;p137"/>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sp>
        <p:nvSpPr>
          <p:cNvPr id="179" name="Google Shape;179;p137"/>
          <p:cNvSpPr/>
          <p:nvPr/>
        </p:nvSpPr>
        <p:spPr>
          <a:xfrm rot="5400000">
            <a:off x="590609" y="6447423"/>
            <a:ext cx="190849" cy="160419"/>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180" name="Google Shape;180;p137"/>
          <p:cNvCxnSpPr/>
          <p:nvPr/>
        </p:nvCxnSpPr>
        <p:spPr>
          <a:xfrm rot="5400000">
            <a:off x="5814836" y="3201952"/>
            <a:ext cx="585216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1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Garamon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1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
        <p:nvSpPr>
          <p:cNvPr id="42" name="Google Shape;42;p1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1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1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aramon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1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1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aramon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23"/>
          <p:cNvSpPr/>
          <p:nvPr>
            <p:ph idx="2" type="pic"/>
          </p:nvPr>
        </p:nvSpPr>
        <p:spPr>
          <a:xfrm>
            <a:off x="5183188" y="987425"/>
            <a:ext cx="6172200" cy="4873625"/>
          </a:xfrm>
          <a:prstGeom prst="rect">
            <a:avLst/>
          </a:prstGeom>
          <a:noFill/>
          <a:ln>
            <a:noFill/>
          </a:ln>
        </p:spPr>
      </p:sp>
      <p:sp>
        <p:nvSpPr>
          <p:cNvPr id="69" name="Google Shape;69;p1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Garamond"/>
              <a:buNone/>
              <a:defRPr b="0" i="0" sz="4400" u="none" cap="none" strike="noStrike">
                <a:solidFill>
                  <a:schemeClr val="dk1"/>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Garamond"/>
                <a:ea typeface="Garamond"/>
                <a:cs typeface="Garamond"/>
                <a:sym typeface="Garamond"/>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Garamond"/>
                <a:ea typeface="Garamond"/>
                <a:cs typeface="Garamond"/>
                <a:sym typeface="Garamond"/>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9pPr>
          </a:lstStyle>
          <a:p/>
        </p:txBody>
      </p:sp>
      <p:sp>
        <p:nvSpPr>
          <p:cNvPr id="12" name="Google Shape;12;p1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3" name="Google Shape;13;p1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 name="Google Shape;14;p1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Garamond"/>
                <a:ea typeface="Garamond"/>
                <a:cs typeface="Garamond"/>
                <a:sym typeface="Garamond"/>
              </a:defRPr>
            </a:lvl1pPr>
            <a:lvl2pPr indent="0" lvl="1" marL="0" marR="0" rtl="0" algn="r">
              <a:spcBef>
                <a:spcPts val="0"/>
              </a:spcBef>
              <a:buNone/>
              <a:defRPr b="0" i="0" sz="1200" u="none" cap="none" strike="noStrike">
                <a:solidFill>
                  <a:srgbClr val="888888"/>
                </a:solidFill>
                <a:latin typeface="Garamond"/>
                <a:ea typeface="Garamond"/>
                <a:cs typeface="Garamond"/>
                <a:sym typeface="Garamond"/>
              </a:defRPr>
            </a:lvl2pPr>
            <a:lvl3pPr indent="0" lvl="2" marL="0" marR="0" rtl="0" algn="r">
              <a:spcBef>
                <a:spcPts val="0"/>
              </a:spcBef>
              <a:buNone/>
              <a:defRPr b="0" i="0" sz="1200" u="none" cap="none" strike="noStrike">
                <a:solidFill>
                  <a:srgbClr val="888888"/>
                </a:solidFill>
                <a:latin typeface="Garamond"/>
                <a:ea typeface="Garamond"/>
                <a:cs typeface="Garamond"/>
                <a:sym typeface="Garamond"/>
              </a:defRPr>
            </a:lvl3pPr>
            <a:lvl4pPr indent="0" lvl="3" marL="0" marR="0" rtl="0" algn="r">
              <a:spcBef>
                <a:spcPts val="0"/>
              </a:spcBef>
              <a:buNone/>
              <a:defRPr b="0" i="0" sz="1200" u="none" cap="none" strike="noStrike">
                <a:solidFill>
                  <a:srgbClr val="888888"/>
                </a:solidFill>
                <a:latin typeface="Garamond"/>
                <a:ea typeface="Garamond"/>
                <a:cs typeface="Garamond"/>
                <a:sym typeface="Garamond"/>
              </a:defRPr>
            </a:lvl4pPr>
            <a:lvl5pPr indent="0" lvl="4" marL="0" marR="0" rtl="0" algn="r">
              <a:spcBef>
                <a:spcPts val="0"/>
              </a:spcBef>
              <a:buNone/>
              <a:defRPr b="0" i="0" sz="1200" u="none" cap="none" strike="noStrike">
                <a:solidFill>
                  <a:srgbClr val="888888"/>
                </a:solidFill>
                <a:latin typeface="Garamond"/>
                <a:ea typeface="Garamond"/>
                <a:cs typeface="Garamond"/>
                <a:sym typeface="Garamond"/>
              </a:defRPr>
            </a:lvl5pPr>
            <a:lvl6pPr indent="0" lvl="5" marL="0" marR="0" rtl="0" algn="r">
              <a:spcBef>
                <a:spcPts val="0"/>
              </a:spcBef>
              <a:buNone/>
              <a:defRPr b="0" i="0" sz="1200" u="none" cap="none" strike="noStrike">
                <a:solidFill>
                  <a:srgbClr val="888888"/>
                </a:solidFill>
                <a:latin typeface="Garamond"/>
                <a:ea typeface="Garamond"/>
                <a:cs typeface="Garamond"/>
                <a:sym typeface="Garamond"/>
              </a:defRPr>
            </a:lvl6pPr>
            <a:lvl7pPr indent="0" lvl="6" marL="0" marR="0" rtl="0" algn="r">
              <a:spcBef>
                <a:spcPts val="0"/>
              </a:spcBef>
              <a:buNone/>
              <a:defRPr b="0" i="0" sz="1200" u="none" cap="none" strike="noStrike">
                <a:solidFill>
                  <a:srgbClr val="888888"/>
                </a:solidFill>
                <a:latin typeface="Garamond"/>
                <a:ea typeface="Garamond"/>
                <a:cs typeface="Garamond"/>
                <a:sym typeface="Garamond"/>
              </a:defRPr>
            </a:lvl7pPr>
            <a:lvl8pPr indent="0" lvl="7" marL="0" marR="0" rtl="0" algn="r">
              <a:spcBef>
                <a:spcPts val="0"/>
              </a:spcBef>
              <a:buNone/>
              <a:defRPr b="0" i="0" sz="1200" u="none" cap="none" strike="noStrike">
                <a:solidFill>
                  <a:srgbClr val="888888"/>
                </a:solidFill>
                <a:latin typeface="Garamond"/>
                <a:ea typeface="Garamond"/>
                <a:cs typeface="Garamond"/>
                <a:sym typeface="Garamond"/>
              </a:defRPr>
            </a:lvl8pPr>
            <a:lvl9pPr indent="0" lvl="8" marL="0" marR="0" rtl="0" algn="r">
              <a:spcBef>
                <a:spcPts val="0"/>
              </a:spcBef>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pic>
        <p:nvPicPr>
          <p:cNvPr descr="A close up of a sign&#10;&#10;Description generated with very high confidence" id="15" name="Google Shape;15;p114"/>
          <p:cNvPicPr preferRelativeResize="0"/>
          <p:nvPr/>
        </p:nvPicPr>
        <p:blipFill rotWithShape="1">
          <a:blip r:embed="rId1">
            <a:alphaModFix/>
          </a:blip>
          <a:srcRect b="0" l="0" r="0" t="0"/>
          <a:stretch/>
        </p:blipFill>
        <p:spPr>
          <a:xfrm>
            <a:off x="11013413" y="-43271"/>
            <a:ext cx="1178587" cy="48661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126"/>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7" name="Google Shape;87;p126"/>
          <p:cNvSpPr txBox="1"/>
          <p:nvPr>
            <p:ph idx="1" type="body"/>
          </p:nvPr>
        </p:nvSpPr>
        <p:spPr>
          <a:xfrm>
            <a:off x="609600" y="1219200"/>
            <a:ext cx="10972800" cy="4910328"/>
          </a:xfrm>
          <a:prstGeom prst="rect">
            <a:avLst/>
          </a:prstGeom>
          <a:noFill/>
          <a:ln>
            <a:noFill/>
          </a:ln>
        </p:spPr>
        <p:txBody>
          <a:bodyPr anchorCtr="0" anchor="t" bIns="45700" lIns="91425" spcFirstLastPara="1" rIns="91425" wrap="square" tIns="45700">
            <a:norm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549EB2"/>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88" name="Google Shape;88;p126"/>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400">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89" name="Google Shape;89;p126"/>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400">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0" name="Google Shape;90;p126"/>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sz="1400">
                <a:solidFill>
                  <a:srgbClr val="002060"/>
                </a:solidFill>
                <a:latin typeface="Gill Sans"/>
                <a:ea typeface="Gill Sans"/>
                <a:cs typeface="Gill Sans"/>
                <a:sym typeface="Gill Sans"/>
              </a:defRPr>
            </a:lvl1pPr>
            <a:lvl2pPr indent="0" lvl="1" marL="0" marR="0" rtl="0" algn="l">
              <a:spcBef>
                <a:spcPts val="0"/>
              </a:spcBef>
              <a:buNone/>
              <a:defRPr b="0" sz="1400">
                <a:solidFill>
                  <a:srgbClr val="002060"/>
                </a:solidFill>
                <a:latin typeface="Gill Sans"/>
                <a:ea typeface="Gill Sans"/>
                <a:cs typeface="Gill Sans"/>
                <a:sym typeface="Gill Sans"/>
              </a:defRPr>
            </a:lvl2pPr>
            <a:lvl3pPr indent="0" lvl="2" marL="0" marR="0" rtl="0" algn="l">
              <a:spcBef>
                <a:spcPts val="0"/>
              </a:spcBef>
              <a:buNone/>
              <a:defRPr b="0" sz="1400">
                <a:solidFill>
                  <a:srgbClr val="002060"/>
                </a:solidFill>
                <a:latin typeface="Gill Sans"/>
                <a:ea typeface="Gill Sans"/>
                <a:cs typeface="Gill Sans"/>
                <a:sym typeface="Gill Sans"/>
              </a:defRPr>
            </a:lvl3pPr>
            <a:lvl4pPr indent="0" lvl="3" marL="0" marR="0" rtl="0" algn="l">
              <a:spcBef>
                <a:spcPts val="0"/>
              </a:spcBef>
              <a:buNone/>
              <a:defRPr b="0" sz="1400">
                <a:solidFill>
                  <a:srgbClr val="002060"/>
                </a:solidFill>
                <a:latin typeface="Gill Sans"/>
                <a:ea typeface="Gill Sans"/>
                <a:cs typeface="Gill Sans"/>
                <a:sym typeface="Gill Sans"/>
              </a:defRPr>
            </a:lvl4pPr>
            <a:lvl5pPr indent="0" lvl="4" marL="0" marR="0" rtl="0" algn="l">
              <a:spcBef>
                <a:spcPts val="0"/>
              </a:spcBef>
              <a:buNone/>
              <a:defRPr b="0" sz="1400">
                <a:solidFill>
                  <a:srgbClr val="002060"/>
                </a:solidFill>
                <a:latin typeface="Gill Sans"/>
                <a:ea typeface="Gill Sans"/>
                <a:cs typeface="Gill Sans"/>
                <a:sym typeface="Gill Sans"/>
              </a:defRPr>
            </a:lvl5pPr>
            <a:lvl6pPr indent="0" lvl="5" marL="0" marR="0" rtl="0" algn="l">
              <a:spcBef>
                <a:spcPts val="0"/>
              </a:spcBef>
              <a:buNone/>
              <a:defRPr b="0" sz="1400">
                <a:solidFill>
                  <a:srgbClr val="002060"/>
                </a:solidFill>
                <a:latin typeface="Gill Sans"/>
                <a:ea typeface="Gill Sans"/>
                <a:cs typeface="Gill Sans"/>
                <a:sym typeface="Gill Sans"/>
              </a:defRPr>
            </a:lvl6pPr>
            <a:lvl7pPr indent="0" lvl="6" marL="0" marR="0" rtl="0" algn="l">
              <a:spcBef>
                <a:spcPts val="0"/>
              </a:spcBef>
              <a:buNone/>
              <a:defRPr b="0" sz="1400">
                <a:solidFill>
                  <a:srgbClr val="002060"/>
                </a:solidFill>
                <a:latin typeface="Gill Sans"/>
                <a:ea typeface="Gill Sans"/>
                <a:cs typeface="Gill Sans"/>
                <a:sym typeface="Gill Sans"/>
              </a:defRPr>
            </a:lvl7pPr>
            <a:lvl8pPr indent="0" lvl="7" marL="0" marR="0" rtl="0" algn="l">
              <a:spcBef>
                <a:spcPts val="0"/>
              </a:spcBef>
              <a:buNone/>
              <a:defRPr b="0" sz="1400">
                <a:solidFill>
                  <a:srgbClr val="002060"/>
                </a:solidFill>
                <a:latin typeface="Gill Sans"/>
                <a:ea typeface="Gill Sans"/>
                <a:cs typeface="Gill Sans"/>
                <a:sym typeface="Gill Sans"/>
              </a:defRPr>
            </a:lvl8pPr>
            <a:lvl9pPr indent="0" lvl="8" marL="0" marR="0" rtl="0" algn="l">
              <a:spcBef>
                <a:spcPts val="0"/>
              </a:spcBef>
              <a:buNone/>
              <a:defRPr b="0" sz="1400">
                <a:solidFill>
                  <a:srgbClr val="002060"/>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sz="1600"/>
          </a:p>
        </p:txBody>
      </p:sp>
      <p:cxnSp>
        <p:nvCxnSpPr>
          <p:cNvPr id="91" name="Google Shape;91;p126"/>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cxnSp>
        <p:nvCxnSpPr>
          <p:cNvPr id="92" name="Google Shape;92;p126"/>
          <p:cNvCxnSpPr/>
          <p:nvPr/>
        </p:nvCxnSpPr>
        <p:spPr>
          <a:xfrm>
            <a:off x="609600" y="1143000"/>
            <a:ext cx="10972800" cy="0"/>
          </a:xfrm>
          <a:prstGeom prst="straightConnector1">
            <a:avLst/>
          </a:prstGeom>
          <a:noFill/>
          <a:ln cap="flat" cmpd="sng" w="9525">
            <a:solidFill>
              <a:schemeClr val="accent2"/>
            </a:solidFill>
            <a:prstDash val="dash"/>
            <a:round/>
            <a:headEnd len="sm" w="sm" type="none"/>
            <a:tailEnd len="sm" w="sm" type="none"/>
          </a:ln>
        </p:spPr>
      </p:cxnSp>
      <p:sp>
        <p:nvSpPr>
          <p:cNvPr id="93" name="Google Shape;93;p126"/>
          <p:cNvSpPr/>
          <p:nvPr/>
        </p:nvSpPr>
        <p:spPr>
          <a:xfrm rot="5400000">
            <a:off x="590609" y="6447423"/>
            <a:ext cx="190849" cy="160419"/>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 Id="rId3" Type="http://schemas.openxmlformats.org/officeDocument/2006/relationships/image" Target="../media/image26.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jpg"/><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jp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4.jpg"/><Relationship Id="rId4" Type="http://schemas.openxmlformats.org/officeDocument/2006/relationships/image" Target="../media/image2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32.png"/><Relationship Id="rId5"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0.jpg"/><Relationship Id="rId5" Type="http://schemas.openxmlformats.org/officeDocument/2006/relationships/image" Target="../media/image3.jpg"/><Relationship Id="rId6"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s://www.tutorialspoint.com/complex-numbers-in-python#:~:text=A%20complex%20number%20is%20created,are%20using%20two%20real%20number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1" Type="http://schemas.openxmlformats.org/officeDocument/2006/relationships/hyperlink" Target="https://www.tutorialspoint.com/python3/number_min.htm" TargetMode="External"/><Relationship Id="rId10" Type="http://schemas.openxmlformats.org/officeDocument/2006/relationships/hyperlink" Target="https://www.tutorialspoint.com/python3/number_max.htm" TargetMode="External"/><Relationship Id="rId12" Type="http://schemas.openxmlformats.org/officeDocument/2006/relationships/hyperlink" Target="https://www.tutorialspoint.com/python3/number_modf.htm" TargetMode="External"/><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s://www.tutorialspoint.com/python3/number_abs.htm" TargetMode="External"/><Relationship Id="rId4" Type="http://schemas.openxmlformats.org/officeDocument/2006/relationships/hyperlink" Target="https://www.tutorialspoint.com/python3/number_ceil.htm" TargetMode="External"/><Relationship Id="rId9" Type="http://schemas.openxmlformats.org/officeDocument/2006/relationships/hyperlink" Target="https://www.tutorialspoint.com/python3/number_log10.htm" TargetMode="External"/><Relationship Id="rId5" Type="http://schemas.openxmlformats.org/officeDocument/2006/relationships/hyperlink" Target="https://www.tutorialspoint.com/python3/number_exp.htm" TargetMode="External"/><Relationship Id="rId6" Type="http://schemas.openxmlformats.org/officeDocument/2006/relationships/hyperlink" Target="https://www.tutorialspoint.com/python3/number_fabs.htm" TargetMode="External"/><Relationship Id="rId7" Type="http://schemas.openxmlformats.org/officeDocument/2006/relationships/hyperlink" Target="https://www.tutorialspoint.com/python3/number_floor.htm" TargetMode="External"/><Relationship Id="rId8" Type="http://schemas.openxmlformats.org/officeDocument/2006/relationships/hyperlink" Target="https://www.tutorialspoint.com/python3/number_log.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hyperlink" Target="https://www.tutorialspoint.com/python3/number_pow.htm" TargetMode="External"/><Relationship Id="rId4" Type="http://schemas.openxmlformats.org/officeDocument/2006/relationships/hyperlink" Target="https://www.tutorialspoint.com/python3/number_round.htm" TargetMode="External"/><Relationship Id="rId5" Type="http://schemas.openxmlformats.org/officeDocument/2006/relationships/hyperlink" Target="https://www.tutorialspoint.com/python3/number_sqrt.ht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3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29.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
          <p:cNvSpPr txBox="1"/>
          <p:nvPr/>
        </p:nvSpPr>
        <p:spPr>
          <a:xfrm>
            <a:off x="4762179" y="973997"/>
            <a:ext cx="3740554" cy="2215991"/>
          </a:xfrm>
          <a:prstGeom prst="rect">
            <a:avLst/>
          </a:prstGeom>
          <a:noFill/>
          <a:ln>
            <a:noFill/>
          </a:ln>
        </p:spPr>
        <p:txBody>
          <a:bodyPr anchorCtr="0" anchor="t" bIns="0" lIns="0" spcFirstLastPara="1" rIns="0" wrap="square" tIns="0">
            <a:spAutoFit/>
          </a:bodyPr>
          <a:lstStyle/>
          <a:p>
            <a:pPr indent="-2962241" lvl="0" marL="2976718" marR="6096" rtl="0" algn="l">
              <a:lnSpc>
                <a:spcPct val="100000"/>
              </a:lnSpc>
              <a:spcBef>
                <a:spcPts val="0"/>
              </a:spcBef>
              <a:spcAft>
                <a:spcPts val="0"/>
              </a:spcAft>
              <a:buClr>
                <a:srgbClr val="808080"/>
              </a:buClr>
              <a:buSzPts val="7200"/>
              <a:buFont typeface="Times New Roman"/>
              <a:buNone/>
            </a:pPr>
            <a:r>
              <a:rPr b="1" i="0" lang="en-US" sz="7200" u="none" cap="none" strike="noStrike">
                <a:solidFill>
                  <a:srgbClr val="808080"/>
                </a:solidFill>
                <a:latin typeface="Times New Roman"/>
                <a:ea typeface="Times New Roman"/>
                <a:cs typeface="Times New Roman"/>
                <a:sym typeface="Times New Roman"/>
              </a:rPr>
              <a:t>Python </a:t>
            </a:r>
            <a:endParaRPr/>
          </a:p>
          <a:p>
            <a:pPr indent="-2962241" lvl="0" marL="2976718" marR="6096" rtl="0" algn="l">
              <a:lnSpc>
                <a:spcPct val="100000"/>
              </a:lnSpc>
              <a:spcBef>
                <a:spcPts val="0"/>
              </a:spcBef>
              <a:spcAft>
                <a:spcPts val="0"/>
              </a:spcAft>
              <a:buClr>
                <a:schemeClr val="dk1"/>
              </a:buClr>
              <a:buSzPts val="7200"/>
              <a:buFont typeface="Garamond"/>
              <a:buNone/>
            </a:pPr>
            <a:r>
              <a:t/>
            </a:r>
            <a:endParaRPr b="1" i="0" sz="7200" u="none" cap="none" strike="noStrike">
              <a:solidFill>
                <a:srgbClr val="808080"/>
              </a:solidFill>
              <a:latin typeface="Times New Roman"/>
              <a:ea typeface="Times New Roman"/>
              <a:cs typeface="Times New Roman"/>
              <a:sym typeface="Times New Roman"/>
            </a:endParaRPr>
          </a:p>
        </p:txBody>
      </p:sp>
      <p:pic>
        <p:nvPicPr>
          <p:cNvPr descr="A close up of a sign&#10;&#10;Description generated with very high confidence" id="187" name="Google Shape;187;p1"/>
          <p:cNvPicPr preferRelativeResize="0"/>
          <p:nvPr/>
        </p:nvPicPr>
        <p:blipFill rotWithShape="1">
          <a:blip r:embed="rId3">
            <a:alphaModFix/>
          </a:blip>
          <a:srcRect b="0" l="0" r="0" t="0"/>
          <a:stretch/>
        </p:blipFill>
        <p:spPr>
          <a:xfrm>
            <a:off x="3084842" y="2612571"/>
            <a:ext cx="6380703" cy="263446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0"/>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282" name="Google Shape;282;p10"/>
          <p:cNvSpPr txBox="1"/>
          <p:nvPr>
            <p:ph type="title"/>
          </p:nvPr>
        </p:nvSpPr>
        <p:spPr>
          <a:xfrm>
            <a:off x="0" y="0"/>
            <a:ext cx="9720072" cy="3839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Installing python</a:t>
            </a:r>
            <a:endParaRPr/>
          </a:p>
        </p:txBody>
      </p:sp>
      <p:pic>
        <p:nvPicPr>
          <p:cNvPr id="283" name="Google Shape;283;p10"/>
          <p:cNvPicPr preferRelativeResize="0"/>
          <p:nvPr/>
        </p:nvPicPr>
        <p:blipFill rotWithShape="1">
          <a:blip r:embed="rId3">
            <a:alphaModFix/>
          </a:blip>
          <a:srcRect b="0" l="0" r="0" t="0"/>
          <a:stretch/>
        </p:blipFill>
        <p:spPr>
          <a:xfrm>
            <a:off x="5941642" y="917274"/>
            <a:ext cx="5962264" cy="4908340"/>
          </a:xfrm>
          <a:prstGeom prst="rect">
            <a:avLst/>
          </a:prstGeom>
          <a:noFill/>
          <a:ln>
            <a:noFill/>
          </a:ln>
        </p:spPr>
      </p:pic>
      <p:sp>
        <p:nvSpPr>
          <p:cNvPr id="284" name="Google Shape;284;p10"/>
          <p:cNvSpPr/>
          <p:nvPr/>
        </p:nvSpPr>
        <p:spPr>
          <a:xfrm>
            <a:off x="321948" y="738060"/>
            <a:ext cx="5665897" cy="6018058"/>
          </a:xfrm>
          <a:prstGeom prst="rect">
            <a:avLst/>
          </a:prstGeom>
          <a:noFill/>
          <a:ln>
            <a:noFill/>
          </a:ln>
        </p:spPr>
        <p:txBody>
          <a:bodyPr anchorCtr="0" anchor="t" bIns="45700" lIns="91425" spcFirstLastPara="1" rIns="91425" wrap="square" tIns="45700">
            <a:spAutoFit/>
          </a:bodyPr>
          <a:lstStyle/>
          <a:p>
            <a:pPr indent="-285750" lvl="0" marL="285750" marR="0" rtl="0" algn="l">
              <a:lnSpc>
                <a:spcPct val="90000"/>
              </a:lnSpc>
              <a:spcBef>
                <a:spcPts val="0"/>
              </a:spcBef>
              <a:spcAft>
                <a:spcPts val="0"/>
              </a:spcAft>
              <a:buClr>
                <a:schemeClr val="accent1"/>
              </a:buClr>
              <a:buSzPts val="1800"/>
              <a:buFont typeface="Noto Sans Symbols"/>
              <a:buChar char="⮚"/>
            </a:pPr>
            <a:r>
              <a:rPr lang="en-US" sz="1800">
                <a:solidFill>
                  <a:schemeClr val="dk1"/>
                </a:solidFill>
                <a:latin typeface="Calibri"/>
                <a:ea typeface="Calibri"/>
                <a:cs typeface="Calibri"/>
                <a:sym typeface="Calibri"/>
              </a:rPr>
              <a:t> Click the Close  button. Python should now be installed.</a:t>
            </a:r>
            <a:endParaRPr/>
          </a:p>
          <a:p>
            <a:pPr indent="-171450" lvl="0" marL="285750" marR="0" rtl="0" algn="l">
              <a:spcBef>
                <a:spcPts val="200"/>
              </a:spcBef>
              <a:spcAft>
                <a:spcPts val="0"/>
              </a:spcAft>
              <a:buClr>
                <a:schemeClr val="dk1"/>
              </a:buClr>
              <a:buSzPts val="1800"/>
              <a:buFont typeface="Noto Sans Symbols"/>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Verifying the installation:</a:t>
            </a:r>
            <a:endParaRPr/>
          </a:p>
          <a:p>
            <a:pPr indent="-285750" lvl="0" marL="285750" marR="0" rtl="0" algn="l">
              <a:spcBef>
                <a:spcPts val="1200"/>
              </a:spcBef>
              <a:spcAft>
                <a:spcPts val="0"/>
              </a:spcAft>
              <a:buClr>
                <a:schemeClr val="accent1"/>
              </a:buClr>
              <a:buSzPts val="1800"/>
              <a:buFont typeface="Noto Sans Symbols"/>
              <a:buChar char="⮚"/>
            </a:pPr>
            <a:r>
              <a:rPr lang="en-US" sz="1800">
                <a:solidFill>
                  <a:schemeClr val="dk1"/>
                </a:solidFill>
                <a:latin typeface="Calibri"/>
                <a:ea typeface="Calibri"/>
                <a:cs typeface="Calibri"/>
                <a:sym typeface="Calibri"/>
              </a:rPr>
              <a:t>Go to the following path :- C:\Users\&lt;&lt;Username&gt;&gt;\AppData\Local\Programs.</a:t>
            </a:r>
            <a:endParaRPr/>
          </a:p>
          <a:p>
            <a:pPr indent="-285750" lvl="0" marL="285750" marR="0" rtl="0" algn="l">
              <a:spcBef>
                <a:spcPts val="1400"/>
              </a:spcBef>
              <a:spcAft>
                <a:spcPts val="0"/>
              </a:spcAft>
              <a:buClr>
                <a:schemeClr val="accent1"/>
              </a:buClr>
              <a:buSzPts val="1800"/>
              <a:buFont typeface="Noto Sans Symbols"/>
              <a:buChar char="⮚"/>
            </a:pPr>
            <a:r>
              <a:rPr lang="en-US" sz="1800">
                <a:solidFill>
                  <a:schemeClr val="dk1"/>
                </a:solidFill>
                <a:latin typeface="Calibri"/>
                <a:ea typeface="Calibri"/>
                <a:cs typeface="Calibri"/>
                <a:sym typeface="Calibri"/>
              </a:rPr>
              <a:t>You should be able to locate the Python Folder there, under the full path C:\Users\&lt;&lt;Usename&gt;&gt;\AppData\Local\Programs\Python\Python36-32</a:t>
            </a:r>
            <a:endParaRPr/>
          </a:p>
          <a:p>
            <a:pPr indent="-285750" lvl="0" marL="285750" marR="0" rtl="0" algn="l">
              <a:spcBef>
                <a:spcPts val="1400"/>
              </a:spcBef>
              <a:spcAft>
                <a:spcPts val="0"/>
              </a:spcAft>
              <a:buClr>
                <a:schemeClr val="accent1"/>
              </a:buClr>
              <a:buSzPts val="1800"/>
              <a:buFont typeface="Noto Sans Symbols"/>
              <a:buChar char="⮚"/>
            </a:pPr>
            <a:r>
              <a:rPr lang="en-US" sz="1800">
                <a:solidFill>
                  <a:schemeClr val="dk1"/>
                </a:solidFill>
                <a:latin typeface="Calibri"/>
                <a:ea typeface="Calibri"/>
                <a:cs typeface="Calibri"/>
                <a:sym typeface="Calibri"/>
              </a:rPr>
              <a:t>Double click the Python icon(Please refer the Screen shot in next  slide)</a:t>
            </a:r>
            <a:endParaRPr/>
          </a:p>
          <a:p>
            <a:pPr indent="-285750" lvl="0" marL="285750" marR="0" rtl="0" algn="l">
              <a:spcBef>
                <a:spcPts val="1400"/>
              </a:spcBef>
              <a:spcAft>
                <a:spcPts val="0"/>
              </a:spcAft>
              <a:buClr>
                <a:schemeClr val="accent1"/>
              </a:buClr>
              <a:buSzPts val="1800"/>
              <a:buFont typeface="Noto Sans Symbols"/>
              <a:buChar char="⮚"/>
            </a:pPr>
            <a:r>
              <a:rPr lang="en-US" sz="1800">
                <a:solidFill>
                  <a:schemeClr val="dk1"/>
                </a:solidFill>
                <a:latin typeface="Calibri"/>
                <a:ea typeface="Calibri"/>
                <a:cs typeface="Calibri"/>
                <a:sym typeface="Calibri"/>
              </a:rPr>
              <a:t> A pop-up window with the title  C:\Users\&lt;&lt;Usename&gt;&gt;\AppData\Local\Programs\Python\Python36-32  appears, and inside the window; on the first line is the text Python 3.6.2 ... (notice that it   should also say 32 bit). Inside the window, at the bottom left, is the prompt &gt;&gt;&gt;: Here, type ”Hello world”, and you get the same outputted.</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100"/>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967" name="Google Shape;967;p100"/>
          <p:cNvSpPr txBox="1"/>
          <p:nvPr>
            <p:ph type="title"/>
          </p:nvPr>
        </p:nvSpPr>
        <p:spPr>
          <a:xfrm>
            <a:off x="0" y="210121"/>
            <a:ext cx="10494498" cy="77461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Tuples – Accessing values and Updating Values(contd)</a:t>
            </a:r>
            <a:endParaRPr/>
          </a:p>
        </p:txBody>
      </p:sp>
      <p:sp>
        <p:nvSpPr>
          <p:cNvPr id="968" name="Google Shape;968;p100"/>
          <p:cNvSpPr txBox="1"/>
          <p:nvPr>
            <p:ph idx="1" type="body"/>
          </p:nvPr>
        </p:nvSpPr>
        <p:spPr>
          <a:xfrm>
            <a:off x="633045" y="1406769"/>
            <a:ext cx="10867325" cy="524812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b="1" lang="en-US" sz="2400" u="sng">
                <a:latin typeface="Calibri"/>
                <a:ea typeface="Calibri"/>
                <a:cs typeface="Calibri"/>
                <a:sym typeface="Calibri"/>
              </a:rPr>
              <a:t>Try and Learn</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tup1 = (12, 34.56)</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tup2 = ('abc', 'xyz')</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 Following action is not valid for tuples</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 tup1[0] = 100;</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 So let's create a new tuple as follows</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tup3 = tup1 + tup2</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print (tup3)</a:t>
            </a:r>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101"/>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974" name="Google Shape;974;p101"/>
          <p:cNvSpPr txBox="1"/>
          <p:nvPr>
            <p:ph type="title"/>
          </p:nvPr>
        </p:nvSpPr>
        <p:spPr>
          <a:xfrm>
            <a:off x="837315" y="69445"/>
            <a:ext cx="9720072" cy="4467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Tuples – Deleting Tuples</a:t>
            </a:r>
            <a:endParaRPr/>
          </a:p>
        </p:txBody>
      </p:sp>
      <p:sp>
        <p:nvSpPr>
          <p:cNvPr id="975" name="Google Shape;975;p101"/>
          <p:cNvSpPr txBox="1"/>
          <p:nvPr>
            <p:ph idx="1" type="body"/>
          </p:nvPr>
        </p:nvSpPr>
        <p:spPr>
          <a:xfrm>
            <a:off x="301625" y="695281"/>
            <a:ext cx="11198746" cy="595961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Unlike lists, tuples values cant be  deleted.</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Deleting a tuple value immediately creates an error</a:t>
            </a:r>
            <a:endParaRPr/>
          </a:p>
          <a:p>
            <a:pPr indent="0" lvl="2" marL="800100" rtl="0" algn="l">
              <a:lnSpc>
                <a:spcPct val="90000"/>
              </a:lnSpc>
              <a:spcBef>
                <a:spcPts val="500"/>
              </a:spcBef>
              <a:spcAft>
                <a:spcPts val="0"/>
              </a:spcAft>
              <a:buClr>
                <a:srgbClr val="C00000"/>
              </a:buClr>
              <a:buSzPts val="1800"/>
              <a:buNone/>
            </a:pPr>
            <a:r>
              <a:rPr lang="en-US" sz="1800">
                <a:solidFill>
                  <a:srgbClr val="C00000"/>
                </a:solidFill>
                <a:latin typeface="Calibri"/>
                <a:ea typeface="Calibri"/>
                <a:cs typeface="Calibri"/>
                <a:sym typeface="Calibri"/>
              </a:rPr>
              <a:t>&gt;&gt;&gt; Tup1=(1,2,3)</a:t>
            </a:r>
            <a:endParaRPr/>
          </a:p>
          <a:p>
            <a:pPr indent="0" lvl="2" marL="800100" rtl="0" algn="l">
              <a:lnSpc>
                <a:spcPct val="90000"/>
              </a:lnSpc>
              <a:spcBef>
                <a:spcPts val="500"/>
              </a:spcBef>
              <a:spcAft>
                <a:spcPts val="0"/>
              </a:spcAft>
              <a:buClr>
                <a:srgbClr val="C00000"/>
              </a:buClr>
              <a:buSzPts val="1800"/>
              <a:buNone/>
            </a:pPr>
            <a:r>
              <a:rPr lang="en-US" sz="1800">
                <a:solidFill>
                  <a:srgbClr val="C00000"/>
                </a:solidFill>
                <a:latin typeface="Calibri"/>
                <a:ea typeface="Calibri"/>
                <a:cs typeface="Calibri"/>
                <a:sym typeface="Calibri"/>
              </a:rPr>
              <a:t>&gt;&gt;&gt; Tup1</a:t>
            </a:r>
            <a:endParaRPr/>
          </a:p>
          <a:p>
            <a:pPr indent="0" lvl="2" marL="800100" rtl="0" algn="l">
              <a:lnSpc>
                <a:spcPct val="90000"/>
              </a:lnSpc>
              <a:spcBef>
                <a:spcPts val="500"/>
              </a:spcBef>
              <a:spcAft>
                <a:spcPts val="0"/>
              </a:spcAft>
              <a:buClr>
                <a:srgbClr val="C00000"/>
              </a:buClr>
              <a:buSzPts val="1800"/>
              <a:buNone/>
            </a:pPr>
            <a:r>
              <a:rPr lang="en-US" sz="1800">
                <a:solidFill>
                  <a:srgbClr val="C00000"/>
                </a:solidFill>
                <a:latin typeface="Calibri"/>
                <a:ea typeface="Calibri"/>
                <a:cs typeface="Calibri"/>
                <a:sym typeface="Calibri"/>
              </a:rPr>
              <a:t>(1, 2, 3)</a:t>
            </a:r>
            <a:endParaRPr/>
          </a:p>
          <a:p>
            <a:pPr indent="0" lvl="2" marL="800100" rtl="0" algn="l">
              <a:lnSpc>
                <a:spcPct val="90000"/>
              </a:lnSpc>
              <a:spcBef>
                <a:spcPts val="500"/>
              </a:spcBef>
              <a:spcAft>
                <a:spcPts val="0"/>
              </a:spcAft>
              <a:buClr>
                <a:srgbClr val="C00000"/>
              </a:buClr>
              <a:buSzPts val="1800"/>
              <a:buNone/>
            </a:pPr>
            <a:r>
              <a:rPr lang="en-US" sz="1800">
                <a:solidFill>
                  <a:srgbClr val="C00000"/>
                </a:solidFill>
                <a:latin typeface="Calibri"/>
                <a:ea typeface="Calibri"/>
                <a:cs typeface="Calibri"/>
                <a:sym typeface="Calibri"/>
              </a:rPr>
              <a:t>&gt;&gt;&gt; Tup1[0]=[]</a:t>
            </a:r>
            <a:endParaRPr/>
          </a:p>
          <a:p>
            <a:pPr indent="0" lvl="2" marL="800100" rtl="0" algn="l">
              <a:lnSpc>
                <a:spcPct val="90000"/>
              </a:lnSpc>
              <a:spcBef>
                <a:spcPts val="500"/>
              </a:spcBef>
              <a:spcAft>
                <a:spcPts val="0"/>
              </a:spcAft>
              <a:buClr>
                <a:srgbClr val="FF0000"/>
              </a:buClr>
              <a:buSzPts val="1800"/>
              <a:buNone/>
            </a:pPr>
            <a:r>
              <a:rPr lang="en-US" sz="1800">
                <a:solidFill>
                  <a:srgbClr val="FF0000"/>
                </a:solidFill>
                <a:latin typeface="Calibri"/>
                <a:ea typeface="Calibri"/>
                <a:cs typeface="Calibri"/>
                <a:sym typeface="Calibri"/>
              </a:rPr>
              <a:t>Traceback (most recent call last):</a:t>
            </a:r>
            <a:endParaRPr/>
          </a:p>
          <a:p>
            <a:pPr indent="0" lvl="2" marL="800100" rtl="0" algn="l">
              <a:lnSpc>
                <a:spcPct val="90000"/>
              </a:lnSpc>
              <a:spcBef>
                <a:spcPts val="500"/>
              </a:spcBef>
              <a:spcAft>
                <a:spcPts val="0"/>
              </a:spcAft>
              <a:buClr>
                <a:srgbClr val="FF0000"/>
              </a:buClr>
              <a:buSzPts val="1800"/>
              <a:buNone/>
            </a:pPr>
            <a:r>
              <a:rPr lang="en-US" sz="1800">
                <a:solidFill>
                  <a:srgbClr val="FF0000"/>
                </a:solidFill>
                <a:latin typeface="Calibri"/>
                <a:ea typeface="Calibri"/>
                <a:cs typeface="Calibri"/>
                <a:sym typeface="Calibri"/>
              </a:rPr>
              <a:t>  File "&lt;pyshell#87&gt;", line 1, in &lt;module&gt;</a:t>
            </a:r>
            <a:endParaRPr/>
          </a:p>
          <a:p>
            <a:pPr indent="0" lvl="2" marL="800100" rtl="0" algn="l">
              <a:lnSpc>
                <a:spcPct val="90000"/>
              </a:lnSpc>
              <a:spcBef>
                <a:spcPts val="500"/>
              </a:spcBef>
              <a:spcAft>
                <a:spcPts val="0"/>
              </a:spcAft>
              <a:buClr>
                <a:srgbClr val="FF0000"/>
              </a:buClr>
              <a:buSzPts val="1800"/>
              <a:buNone/>
            </a:pPr>
            <a:r>
              <a:rPr lang="en-US" sz="1800">
                <a:solidFill>
                  <a:srgbClr val="FF0000"/>
                </a:solidFill>
                <a:latin typeface="Calibri"/>
                <a:ea typeface="Calibri"/>
                <a:cs typeface="Calibri"/>
                <a:sym typeface="Calibri"/>
              </a:rPr>
              <a:t>    Tup1[0]=[]</a:t>
            </a:r>
            <a:endParaRPr/>
          </a:p>
          <a:p>
            <a:pPr indent="0" lvl="2" marL="800100" rtl="0" algn="l">
              <a:lnSpc>
                <a:spcPct val="90000"/>
              </a:lnSpc>
              <a:spcBef>
                <a:spcPts val="500"/>
              </a:spcBef>
              <a:spcAft>
                <a:spcPts val="0"/>
              </a:spcAft>
              <a:buClr>
                <a:srgbClr val="FF0000"/>
              </a:buClr>
              <a:buSzPts val="1800"/>
              <a:buNone/>
            </a:pPr>
            <a:r>
              <a:rPr lang="en-US" sz="1800">
                <a:solidFill>
                  <a:srgbClr val="FF0000"/>
                </a:solidFill>
                <a:latin typeface="Calibri"/>
                <a:ea typeface="Calibri"/>
                <a:cs typeface="Calibri"/>
                <a:sym typeface="Calibri"/>
              </a:rPr>
              <a:t>TypeError: 'tuple' object does not support item assignment</a:t>
            </a:r>
            <a:endParaRPr/>
          </a:p>
          <a:p>
            <a:pPr indent="0" lvl="1" marL="400050" rtl="0" algn="l">
              <a:lnSpc>
                <a:spcPct val="90000"/>
              </a:lnSpc>
              <a:spcBef>
                <a:spcPts val="500"/>
              </a:spcBef>
              <a:spcAft>
                <a:spcPts val="0"/>
              </a:spcAft>
              <a:buClr>
                <a:schemeClr val="dk1"/>
              </a:buClr>
              <a:buSzPts val="2200"/>
              <a:buNone/>
            </a:pPr>
            <a:r>
              <a:t/>
            </a:r>
            <a:endParaRPr sz="2200">
              <a:solidFill>
                <a:srgbClr val="FF0000"/>
              </a:solidFill>
              <a:latin typeface="Calibri"/>
              <a:ea typeface="Calibri"/>
              <a:cs typeface="Calibri"/>
              <a:sym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102"/>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981" name="Google Shape;981;p102"/>
          <p:cNvSpPr txBox="1"/>
          <p:nvPr>
            <p:ph type="title"/>
          </p:nvPr>
        </p:nvSpPr>
        <p:spPr>
          <a:xfrm>
            <a:off x="219222" y="1"/>
            <a:ext cx="9079524" cy="70338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3200"/>
              <a:buFont typeface="Garamond"/>
              <a:buNone/>
            </a:pPr>
            <a:r>
              <a:rPr b="1" lang="en-US" sz="3200">
                <a:solidFill>
                  <a:schemeClr val="accent2"/>
                </a:solidFill>
              </a:rPr>
              <a:t>Python Tuples – Summary(Methods &amp; Functions)</a:t>
            </a:r>
            <a:endParaRPr/>
          </a:p>
        </p:txBody>
      </p:sp>
      <p:sp>
        <p:nvSpPr>
          <p:cNvPr id="982" name="Google Shape;982;p102"/>
          <p:cNvSpPr txBox="1"/>
          <p:nvPr>
            <p:ph idx="1" type="body"/>
          </p:nvPr>
        </p:nvSpPr>
        <p:spPr>
          <a:xfrm>
            <a:off x="0" y="627016"/>
            <a:ext cx="11217729" cy="6230984"/>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A summary of the major  Tuple  </a:t>
            </a:r>
            <a:r>
              <a:rPr b="1" lang="en-US" sz="2000">
                <a:latin typeface="Calibri"/>
                <a:ea typeface="Calibri"/>
                <a:cs typeface="Calibri"/>
                <a:sym typeface="Calibri"/>
              </a:rPr>
              <a:t>methods(Try and Learn mode)</a:t>
            </a:r>
            <a:r>
              <a:rPr lang="en-US" sz="2000">
                <a:latin typeface="Calibri"/>
                <a:ea typeface="Calibri"/>
                <a:cs typeface="Calibri"/>
                <a:sym typeface="Calibri"/>
              </a:rPr>
              <a:t> :-</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p:txBody>
      </p:sp>
      <p:sp>
        <p:nvSpPr>
          <p:cNvPr id="983" name="Google Shape;983;p102"/>
          <p:cNvSpPr/>
          <p:nvPr/>
        </p:nvSpPr>
        <p:spPr>
          <a:xfrm>
            <a:off x="381083" y="779249"/>
            <a:ext cx="1041109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graphicFrame>
        <p:nvGraphicFramePr>
          <p:cNvPr id="984" name="Google Shape;984;p102"/>
          <p:cNvGraphicFramePr/>
          <p:nvPr/>
        </p:nvGraphicFramePr>
        <p:xfrm>
          <a:off x="264714" y="1089296"/>
          <a:ext cx="3000000" cy="3000000"/>
        </p:xfrm>
        <a:graphic>
          <a:graphicData uri="http://schemas.openxmlformats.org/drawingml/2006/table">
            <a:tbl>
              <a:tblPr bandRow="1" firstRow="1">
                <a:noFill/>
                <a:tableStyleId>{BA8B42EE-B013-4E84-89A6-DF5F7FFC1467}</a:tableStyleId>
              </a:tblPr>
              <a:tblGrid>
                <a:gridCol w="2422425"/>
                <a:gridCol w="6113425"/>
              </a:tblGrid>
              <a:tr h="370850">
                <a:tc>
                  <a:txBody>
                    <a:bodyPr/>
                    <a:lstStyle/>
                    <a:p>
                      <a:pPr indent="0" lvl="0" marL="0" marR="0" rtl="0" algn="ctr">
                        <a:spcBef>
                          <a:spcPts val="0"/>
                        </a:spcBef>
                        <a:spcAft>
                          <a:spcPts val="0"/>
                        </a:spcAft>
                        <a:buNone/>
                      </a:pPr>
                      <a:r>
                        <a:rPr lang="en-US" sz="1400">
                          <a:latin typeface="Calibri"/>
                          <a:ea typeface="Calibri"/>
                          <a:cs typeface="Calibri"/>
                          <a:sym typeface="Calibri"/>
                        </a:rPr>
                        <a:t>Method</a:t>
                      </a:r>
                      <a:endParaRPr/>
                    </a:p>
                  </a:txBody>
                  <a:tcPr marT="45725" marB="45725" marR="91450" marL="91450" anchor="ctr"/>
                </a:tc>
                <a:tc>
                  <a:txBody>
                    <a:bodyPr/>
                    <a:lstStyle/>
                    <a:p>
                      <a:pPr indent="0" lvl="0" marL="0" marR="0" rtl="0" algn="ctr">
                        <a:spcBef>
                          <a:spcPts val="0"/>
                        </a:spcBef>
                        <a:spcAft>
                          <a:spcPts val="0"/>
                        </a:spcAft>
                        <a:buNone/>
                      </a:pPr>
                      <a:r>
                        <a:rPr lang="en-US" sz="1400">
                          <a:latin typeface="Calibri"/>
                          <a:ea typeface="Calibri"/>
                          <a:cs typeface="Calibri"/>
                          <a:sym typeface="Calibri"/>
                        </a:rPr>
                        <a:t>Description</a:t>
                      </a:r>
                      <a:endParaRPr/>
                    </a:p>
                  </a:txBody>
                  <a:tcPr marT="45725" marB="45725" marR="91450" marL="91450" anchor="ctr"/>
                </a:tc>
              </a:tr>
              <a:tr h="370850">
                <a:tc>
                  <a:txBody>
                    <a:bodyPr/>
                    <a:lstStyle/>
                    <a:p>
                      <a:pPr indent="0" lvl="0" marL="0" marR="0" rtl="0" algn="l">
                        <a:spcBef>
                          <a:spcPts val="0"/>
                        </a:spcBef>
                        <a:spcAft>
                          <a:spcPts val="0"/>
                        </a:spcAft>
                        <a:buNone/>
                      </a:pPr>
                      <a:r>
                        <a:rPr lang="en-US" sz="1600">
                          <a:latin typeface="Calibri"/>
                          <a:ea typeface="Calibri"/>
                          <a:cs typeface="Calibri"/>
                          <a:sym typeface="Calibri"/>
                        </a:rPr>
                        <a:t>tuple.index(obj)</a:t>
                      </a:r>
                      <a:endParaRPr/>
                    </a:p>
                  </a:txBody>
                  <a:tcPr marT="45725" marB="45725" marR="91450" marL="91450" anchor="ctr"/>
                </a:tc>
                <a:tc>
                  <a:txBody>
                    <a:bodyPr/>
                    <a:lstStyle/>
                    <a:p>
                      <a:pPr indent="0" lvl="0" marL="0" marR="0" rtl="0" algn="l">
                        <a:spcBef>
                          <a:spcPts val="0"/>
                        </a:spcBef>
                        <a:spcAft>
                          <a:spcPts val="0"/>
                        </a:spcAft>
                        <a:buNone/>
                      </a:pPr>
                      <a:r>
                        <a:rPr b="0" i="0" lang="en-US" sz="1600">
                          <a:solidFill>
                            <a:schemeClr val="dk1"/>
                          </a:solidFill>
                          <a:latin typeface="Calibri"/>
                          <a:ea typeface="Calibri"/>
                          <a:cs typeface="Calibri"/>
                          <a:sym typeface="Calibri"/>
                        </a:rPr>
                        <a:t>Returns the lowest index in the tuple  that obj appears</a:t>
                      </a:r>
                      <a:endParaRPr sz="1600">
                        <a:latin typeface="Calibri"/>
                        <a:ea typeface="Calibri"/>
                        <a:cs typeface="Calibri"/>
                        <a:sym typeface="Calibri"/>
                      </a:endParaRPr>
                    </a:p>
                  </a:txBody>
                  <a:tcPr marT="45725" marB="45725" marR="91450" marL="91450" anchor="ctr"/>
                </a:tc>
              </a:tr>
              <a:tr h="370850">
                <a:tc>
                  <a:txBody>
                    <a:bodyPr/>
                    <a:lstStyle/>
                    <a:p>
                      <a:pPr indent="0" lvl="0" marL="0" marR="0" rtl="0" algn="l">
                        <a:spcBef>
                          <a:spcPts val="0"/>
                        </a:spcBef>
                        <a:spcAft>
                          <a:spcPts val="0"/>
                        </a:spcAft>
                        <a:buNone/>
                      </a:pPr>
                      <a:r>
                        <a:rPr lang="en-US" sz="1600">
                          <a:latin typeface="Calibri"/>
                          <a:ea typeface="Calibri"/>
                          <a:cs typeface="Calibri"/>
                          <a:sym typeface="Calibri"/>
                        </a:rPr>
                        <a:t>tuple.count(obj)</a:t>
                      </a:r>
                      <a:endParaRPr/>
                    </a:p>
                  </a:txBody>
                  <a:tcPr marT="45725" marB="45725" marR="91450" marL="91450" anchor="ctr"/>
                </a:tc>
                <a:tc>
                  <a:txBody>
                    <a:bodyPr/>
                    <a:lstStyle/>
                    <a:p>
                      <a:pPr indent="0" lvl="0" marL="0" marR="0" rtl="0" algn="l">
                        <a:spcBef>
                          <a:spcPts val="0"/>
                        </a:spcBef>
                        <a:spcAft>
                          <a:spcPts val="0"/>
                        </a:spcAft>
                        <a:buNone/>
                      </a:pPr>
                      <a:r>
                        <a:rPr b="0" i="0" lang="en-US" sz="1600">
                          <a:solidFill>
                            <a:schemeClr val="dk1"/>
                          </a:solidFill>
                          <a:latin typeface="Calibri"/>
                          <a:ea typeface="Calibri"/>
                          <a:cs typeface="Calibri"/>
                          <a:sym typeface="Calibri"/>
                        </a:rPr>
                        <a:t>Count of how many times the object occurs in Tuple</a:t>
                      </a:r>
                      <a:endParaRPr/>
                    </a:p>
                  </a:txBody>
                  <a:tcPr marT="45725" marB="45725" marR="91450" marL="91450" anchor="ctr"/>
                </a:tc>
              </a:tr>
            </a:tbl>
          </a:graphicData>
        </a:graphic>
      </p:graphicFrame>
      <p:sp>
        <p:nvSpPr>
          <p:cNvPr id="985" name="Google Shape;985;p102"/>
          <p:cNvSpPr/>
          <p:nvPr/>
        </p:nvSpPr>
        <p:spPr>
          <a:xfrm>
            <a:off x="418343" y="2389924"/>
            <a:ext cx="6244595" cy="646331"/>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A summary of the major  list </a:t>
            </a:r>
            <a:r>
              <a:rPr b="1" lang="en-US" sz="1800">
                <a:solidFill>
                  <a:schemeClr val="dk1"/>
                </a:solidFill>
                <a:latin typeface="Calibri"/>
                <a:ea typeface="Calibri"/>
                <a:cs typeface="Calibri"/>
                <a:sym typeface="Calibri"/>
              </a:rPr>
              <a:t>functions</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(Try and Learn mode)</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986" name="Google Shape;986;p102"/>
          <p:cNvGraphicFramePr/>
          <p:nvPr/>
        </p:nvGraphicFramePr>
        <p:xfrm>
          <a:off x="686745" y="3162997"/>
          <a:ext cx="3000000" cy="3000000"/>
        </p:xfrm>
        <a:graphic>
          <a:graphicData uri="http://schemas.openxmlformats.org/drawingml/2006/table">
            <a:tbl>
              <a:tblPr bandRow="1" firstRow="1">
                <a:noFill/>
                <a:tableStyleId>{BA8B42EE-B013-4E84-89A6-DF5F7FFC1467}</a:tableStyleId>
              </a:tblPr>
              <a:tblGrid>
                <a:gridCol w="2259975"/>
                <a:gridCol w="6217925"/>
              </a:tblGrid>
              <a:tr h="416225">
                <a:tc>
                  <a:txBody>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Function</a:t>
                      </a:r>
                      <a:endParaRPr/>
                    </a:p>
                  </a:txBody>
                  <a:tcPr marT="45725" marB="45725" marR="91450" marL="91450"/>
                </a:tc>
                <a:tc>
                  <a:txBody>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Description</a:t>
                      </a:r>
                      <a:endParaRPr/>
                    </a:p>
                  </a:txBody>
                  <a:tcPr marT="45725" marB="45725" marR="91450" marL="91450"/>
                </a:tc>
              </a:tr>
              <a:tr h="416225">
                <a:tc>
                  <a:txBody>
                    <a:bodyPr/>
                    <a:lstStyle/>
                    <a:p>
                      <a:pPr indent="0" lvl="0" marL="0" marR="0" rtl="0" algn="l">
                        <a:spcBef>
                          <a:spcPts val="0"/>
                        </a:spcBef>
                        <a:spcAft>
                          <a:spcPts val="0"/>
                        </a:spcAft>
                        <a:buNone/>
                      </a:pPr>
                      <a:r>
                        <a:rPr lang="en-US" sz="1800">
                          <a:latin typeface="Calibri"/>
                          <a:ea typeface="Calibri"/>
                          <a:cs typeface="Calibri"/>
                          <a:sym typeface="Calibri"/>
                        </a:rPr>
                        <a:t>len(tuple)</a:t>
                      </a:r>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Gives the total length of the tuple.</a:t>
                      </a:r>
                      <a:endParaRPr sz="1800">
                        <a:latin typeface="Calibri"/>
                        <a:ea typeface="Calibri"/>
                        <a:cs typeface="Calibri"/>
                        <a:sym typeface="Calibri"/>
                      </a:endParaRPr>
                    </a:p>
                  </a:txBody>
                  <a:tcPr marT="45725" marB="45725" marR="91450" marL="91450"/>
                </a:tc>
              </a:tr>
              <a:tr h="416225">
                <a:tc>
                  <a:txBody>
                    <a:bodyPr/>
                    <a:lstStyle/>
                    <a:p>
                      <a:pPr indent="0" lvl="0" marL="0" marR="0" rtl="0" algn="l">
                        <a:spcBef>
                          <a:spcPts val="0"/>
                        </a:spcBef>
                        <a:spcAft>
                          <a:spcPts val="0"/>
                        </a:spcAft>
                        <a:buNone/>
                      </a:pPr>
                      <a:r>
                        <a:rPr lang="en-US" sz="1800">
                          <a:latin typeface="Calibri"/>
                          <a:ea typeface="Calibri"/>
                          <a:cs typeface="Calibri"/>
                          <a:sym typeface="Calibri"/>
                        </a:rPr>
                        <a:t>max(tuple)</a:t>
                      </a:r>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Returns item from the tuple with max value.</a:t>
                      </a:r>
                      <a:endParaRPr/>
                    </a:p>
                  </a:txBody>
                  <a:tcPr marT="45725" marB="45725" marR="91450" marL="91450"/>
                </a:tc>
              </a:tr>
              <a:tr h="416225">
                <a:tc>
                  <a:txBody>
                    <a:bodyPr/>
                    <a:lstStyle/>
                    <a:p>
                      <a:pPr indent="0" lvl="0" marL="0" marR="0" rtl="0" algn="l">
                        <a:spcBef>
                          <a:spcPts val="0"/>
                        </a:spcBef>
                        <a:spcAft>
                          <a:spcPts val="0"/>
                        </a:spcAft>
                        <a:buNone/>
                      </a:pPr>
                      <a:r>
                        <a:rPr lang="en-US" sz="1800">
                          <a:latin typeface="Calibri"/>
                          <a:ea typeface="Calibri"/>
                          <a:cs typeface="Calibri"/>
                          <a:sym typeface="Calibri"/>
                        </a:rPr>
                        <a:t>min(tuple)</a:t>
                      </a:r>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Returns item from the tuple with min value.</a:t>
                      </a:r>
                      <a:endParaRPr/>
                    </a:p>
                  </a:txBody>
                  <a:tcPr marT="45725" marB="45725" marR="91450" marL="91450"/>
                </a:tc>
              </a:tr>
              <a:tr h="375350">
                <a:tc>
                  <a:txBody>
                    <a:bodyPr/>
                    <a:lstStyle/>
                    <a:p>
                      <a:pPr indent="0" lvl="0" marL="0" marR="0" rtl="0" algn="l">
                        <a:spcBef>
                          <a:spcPts val="0"/>
                        </a:spcBef>
                        <a:spcAft>
                          <a:spcPts val="0"/>
                        </a:spcAft>
                        <a:buNone/>
                      </a:pPr>
                      <a:r>
                        <a:rPr lang="en-US" sz="1800">
                          <a:latin typeface="Calibri"/>
                          <a:ea typeface="Calibri"/>
                          <a:cs typeface="Calibri"/>
                          <a:sym typeface="Calibri"/>
                        </a:rPr>
                        <a:t>list(tuple)</a:t>
                      </a:r>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Converts a tuple into list.</a:t>
                      </a:r>
                      <a:endParaRPr/>
                    </a:p>
                  </a:txBody>
                  <a:tcPr marT="45725" marB="45725" marR="91450" marL="91450"/>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103"/>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992" name="Google Shape;992;p103"/>
          <p:cNvSpPr txBox="1"/>
          <p:nvPr>
            <p:ph type="title"/>
          </p:nvPr>
        </p:nvSpPr>
        <p:spPr>
          <a:xfrm>
            <a:off x="837315" y="69445"/>
            <a:ext cx="9720072" cy="4467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a:t>
            </a:r>
            <a:r>
              <a:rPr lang="en-US" sz="3200"/>
              <a:t> </a:t>
            </a:r>
            <a:r>
              <a:rPr b="1" lang="en-US" sz="3200">
                <a:solidFill>
                  <a:schemeClr val="accent4"/>
                </a:solidFill>
              </a:rPr>
              <a:t>Dictionary</a:t>
            </a:r>
            <a:endParaRPr/>
          </a:p>
        </p:txBody>
      </p:sp>
      <p:sp>
        <p:nvSpPr>
          <p:cNvPr id="993" name="Google Shape;993;p103"/>
          <p:cNvSpPr txBox="1"/>
          <p:nvPr>
            <p:ph idx="1" type="body"/>
          </p:nvPr>
        </p:nvSpPr>
        <p:spPr>
          <a:xfrm>
            <a:off x="732699" y="721407"/>
            <a:ext cx="11198746" cy="5959612"/>
          </a:xfrm>
          <a:prstGeom prst="rect">
            <a:avLst/>
          </a:prstGeom>
          <a:noFill/>
          <a:ln>
            <a:noFill/>
          </a:ln>
        </p:spPr>
        <p:txBody>
          <a:bodyPr anchorCtr="0" anchor="t" bIns="45700" lIns="91425" spcFirstLastPara="1" rIns="91425" wrap="square" tIns="45700">
            <a:noAutofit/>
          </a:bodyPr>
          <a:lstStyle/>
          <a:p>
            <a:pPr indent="-76200" lvl="0" marL="228600" rtl="0" algn="l">
              <a:lnSpc>
                <a:spcPct val="90000"/>
              </a:lnSpc>
              <a:spcBef>
                <a:spcPts val="0"/>
              </a:spcBef>
              <a:spcAft>
                <a:spcPts val="0"/>
              </a:spcAft>
              <a:buClr>
                <a:schemeClr val="dk1"/>
              </a:buClr>
              <a:buSzPts val="2400"/>
              <a:buFont typeface="Noto Sans Symbols"/>
              <a:buNone/>
            </a:pPr>
            <a:r>
              <a:t/>
            </a:r>
            <a:endParaRPr sz="2400">
              <a:latin typeface="Calibri"/>
              <a:ea typeface="Calibri"/>
              <a:cs typeface="Calibri"/>
              <a:sym typeface="Calibri"/>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latin typeface="Calibri"/>
              <a:ea typeface="Calibri"/>
              <a:cs typeface="Calibri"/>
              <a:sym typeface="Calibri"/>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latin typeface="Calibri"/>
              <a:ea typeface="Calibri"/>
              <a:cs typeface="Calibri"/>
              <a:sym typeface="Calibri"/>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latin typeface="Calibri"/>
              <a:ea typeface="Calibri"/>
              <a:cs typeface="Calibri"/>
              <a:sym typeface="Calibri"/>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latin typeface="Calibri"/>
              <a:ea typeface="Calibri"/>
              <a:cs typeface="Calibri"/>
              <a:sym typeface="Calibri"/>
            </a:endParaRPr>
          </a:p>
        </p:txBody>
      </p:sp>
      <p:pic>
        <p:nvPicPr>
          <p:cNvPr id="994" name="Google Shape;994;p103"/>
          <p:cNvPicPr preferRelativeResize="0"/>
          <p:nvPr/>
        </p:nvPicPr>
        <p:blipFill rotWithShape="1">
          <a:blip r:embed="rId3">
            <a:alphaModFix/>
          </a:blip>
          <a:srcRect b="0" l="0" r="0" t="0"/>
          <a:stretch/>
        </p:blipFill>
        <p:spPr>
          <a:xfrm>
            <a:off x="837315" y="721407"/>
            <a:ext cx="7824904" cy="5496513"/>
          </a:xfrm>
          <a:prstGeom prst="rect">
            <a:avLst/>
          </a:prstGeom>
          <a:noFill/>
          <a:ln>
            <a:noFill/>
          </a:ln>
        </p:spPr>
      </p:pic>
      <p:sp>
        <p:nvSpPr>
          <p:cNvPr id="995" name="Google Shape;995;p103"/>
          <p:cNvSpPr/>
          <p:nvPr/>
        </p:nvSpPr>
        <p:spPr>
          <a:xfrm>
            <a:off x="8792497" y="544426"/>
            <a:ext cx="3269226" cy="2505901"/>
          </a:xfrm>
          <a:prstGeom prst="cloudCallout">
            <a:avLst>
              <a:gd fmla="val -20833" name="adj1"/>
              <a:gd fmla="val 62500" name="adj2"/>
            </a:avLst>
          </a:prstGeom>
          <a:gradFill>
            <a:gsLst>
              <a:gs pos="0">
                <a:srgbClr val="F9F9F9"/>
              </a:gs>
              <a:gs pos="100000">
                <a:srgbClr val="E7E6E6">
                  <a:alpha val="14901"/>
                </a:srgbClr>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What does this remind you of?</a:t>
            </a:r>
            <a:endParaRPr b="1"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94"/>
                                        </p:tgtEl>
                                        <p:attrNameLst>
                                          <p:attrName>style.visibility</p:attrName>
                                        </p:attrNameLst>
                                      </p:cBhvr>
                                      <p:to>
                                        <p:strVal val="visible"/>
                                      </p:to>
                                    </p:set>
                                    <p:anim calcmode="lin" valueType="num">
                                      <p:cBhvr additive="base">
                                        <p:cTn dur="500"/>
                                        <p:tgtEl>
                                          <p:spTgt spid="99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95"/>
                                        </p:tgtEl>
                                        <p:attrNameLst>
                                          <p:attrName>style.visibility</p:attrName>
                                        </p:attrNameLst>
                                      </p:cBhvr>
                                      <p:to>
                                        <p:strVal val="visible"/>
                                      </p:to>
                                    </p:set>
                                    <p:anim calcmode="lin" valueType="num">
                                      <p:cBhvr additive="base">
                                        <p:cTn dur="500"/>
                                        <p:tgtEl>
                                          <p:spTgt spid="99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04"/>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1001" name="Google Shape;1001;p104"/>
          <p:cNvSpPr txBox="1"/>
          <p:nvPr>
            <p:ph type="title"/>
          </p:nvPr>
        </p:nvSpPr>
        <p:spPr>
          <a:xfrm>
            <a:off x="837315" y="69445"/>
            <a:ext cx="9720072" cy="4467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a:t>
            </a:r>
            <a:r>
              <a:rPr lang="en-US" sz="3200"/>
              <a:t> </a:t>
            </a:r>
            <a:r>
              <a:rPr b="1" lang="en-US" sz="3200">
                <a:solidFill>
                  <a:schemeClr val="accent4"/>
                </a:solidFill>
              </a:rPr>
              <a:t>Dictionary</a:t>
            </a:r>
            <a:endParaRPr/>
          </a:p>
        </p:txBody>
      </p:sp>
      <p:sp>
        <p:nvSpPr>
          <p:cNvPr id="1002" name="Google Shape;1002;p104"/>
          <p:cNvSpPr txBox="1"/>
          <p:nvPr>
            <p:ph idx="1" type="body"/>
          </p:nvPr>
        </p:nvSpPr>
        <p:spPr>
          <a:xfrm>
            <a:off x="732699" y="721407"/>
            <a:ext cx="11198746" cy="595961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Font typeface="Noto Sans Symbols"/>
              <a:buChar char="⮚"/>
            </a:pPr>
            <a:r>
              <a:rPr lang="en-US" sz="2400">
                <a:latin typeface="Calibri"/>
                <a:ea typeface="Calibri"/>
                <a:cs typeface="Calibri"/>
                <a:sym typeface="Calibri"/>
              </a:rPr>
              <a:t>A </a:t>
            </a:r>
            <a:r>
              <a:rPr b="1" lang="en-US" sz="2400">
                <a:latin typeface="Calibri"/>
                <a:ea typeface="Calibri"/>
                <a:cs typeface="Calibri"/>
                <a:sym typeface="Calibri"/>
              </a:rPr>
              <a:t>dictionary</a:t>
            </a:r>
            <a:r>
              <a:rPr lang="en-US" sz="2400">
                <a:latin typeface="Calibri"/>
                <a:ea typeface="Calibri"/>
                <a:cs typeface="Calibri"/>
                <a:sym typeface="Calibri"/>
              </a:rPr>
              <a:t> is an associative array (also known as hashes). Any key of the </a:t>
            </a:r>
            <a:r>
              <a:rPr b="1" lang="en-US" sz="2400">
                <a:latin typeface="Calibri"/>
                <a:ea typeface="Calibri"/>
                <a:cs typeface="Calibri"/>
                <a:sym typeface="Calibri"/>
              </a:rPr>
              <a:t>dictionary</a:t>
            </a:r>
            <a:r>
              <a:rPr lang="en-US" sz="2400">
                <a:latin typeface="Calibri"/>
                <a:ea typeface="Calibri"/>
                <a:cs typeface="Calibri"/>
                <a:sym typeface="Calibri"/>
              </a:rPr>
              <a:t> is associated (or mapped) to a value. The values of a </a:t>
            </a:r>
            <a:r>
              <a:rPr b="1" lang="en-US" sz="2400">
                <a:latin typeface="Calibri"/>
                <a:ea typeface="Calibri"/>
                <a:cs typeface="Calibri"/>
                <a:sym typeface="Calibri"/>
              </a:rPr>
              <a:t>dictionary</a:t>
            </a:r>
            <a:r>
              <a:rPr lang="en-US" sz="2400">
                <a:latin typeface="Calibri"/>
                <a:ea typeface="Calibri"/>
                <a:cs typeface="Calibri"/>
                <a:sym typeface="Calibri"/>
              </a:rPr>
              <a:t> can be any </a:t>
            </a:r>
            <a:r>
              <a:rPr b="1" lang="en-US" sz="2400">
                <a:latin typeface="Calibri"/>
                <a:ea typeface="Calibri"/>
                <a:cs typeface="Calibri"/>
                <a:sym typeface="Calibri"/>
              </a:rPr>
              <a:t>Python</a:t>
            </a:r>
            <a:r>
              <a:rPr lang="en-US" sz="2400">
                <a:latin typeface="Calibri"/>
                <a:ea typeface="Calibri"/>
                <a:cs typeface="Calibri"/>
                <a:sym typeface="Calibri"/>
              </a:rPr>
              <a:t> data type. So </a:t>
            </a:r>
            <a:r>
              <a:rPr b="1" lang="en-US" sz="2400">
                <a:latin typeface="Calibri"/>
                <a:ea typeface="Calibri"/>
                <a:cs typeface="Calibri"/>
                <a:sym typeface="Calibri"/>
              </a:rPr>
              <a:t>dictionaries</a:t>
            </a:r>
            <a:r>
              <a:rPr lang="en-US" sz="2400">
                <a:latin typeface="Calibri"/>
                <a:ea typeface="Calibri"/>
                <a:cs typeface="Calibri"/>
                <a:sym typeface="Calibri"/>
              </a:rPr>
              <a:t> are unordered key-value-pairs.</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A dictionary key can be almost any Python type, but are usually numbers or strings.</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Values can be any arbitrary Python object. </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Dictionaries are enclosed by curly braces ( { } ) and values can be assigned and accessed using square braces ( [] ). </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Each key is separated from its value by a colon (:), the items are separated by commas, and the whole thing is enclosed in curly braces. An empty dictionary without any items is written with just two curly braces, like this: {}.</a:t>
            </a:r>
            <a:endParaRPr/>
          </a:p>
          <a:p>
            <a:pPr indent="-228600" lvl="0" marL="228600" rtl="0" algn="l">
              <a:lnSpc>
                <a:spcPct val="90000"/>
              </a:lnSpc>
              <a:spcBef>
                <a:spcPts val="1000"/>
              </a:spcBef>
              <a:spcAft>
                <a:spcPts val="0"/>
              </a:spcAft>
              <a:buClr>
                <a:schemeClr val="dk1"/>
              </a:buClr>
              <a:buSzPts val="2400"/>
              <a:buFont typeface="Noto Sans Symbols"/>
              <a:buChar char="⮚"/>
            </a:pPr>
            <a:r>
              <a:rPr b="1" lang="en-US" sz="2400">
                <a:latin typeface="Calibri"/>
                <a:ea typeface="Calibri"/>
                <a:cs typeface="Calibri"/>
                <a:sym typeface="Calibri"/>
              </a:rPr>
              <a:t>Dictionaries</a:t>
            </a:r>
            <a:r>
              <a:rPr lang="en-US" sz="2400">
                <a:latin typeface="Calibri"/>
                <a:ea typeface="Calibri"/>
                <a:cs typeface="Calibri"/>
                <a:sym typeface="Calibri"/>
              </a:rPr>
              <a:t> are Mutable.</a:t>
            </a:r>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latin typeface="Calibri"/>
              <a:ea typeface="Calibri"/>
              <a:cs typeface="Calibri"/>
              <a:sym typeface="Calibri"/>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105"/>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1008" name="Google Shape;1008;p105"/>
          <p:cNvSpPr txBox="1"/>
          <p:nvPr>
            <p:ph type="title"/>
          </p:nvPr>
        </p:nvSpPr>
        <p:spPr>
          <a:xfrm>
            <a:off x="176119" y="69445"/>
            <a:ext cx="9720072" cy="4467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Dictionary – Accessing Dictionary Values</a:t>
            </a:r>
            <a:endParaRPr/>
          </a:p>
        </p:txBody>
      </p:sp>
      <p:sp>
        <p:nvSpPr>
          <p:cNvPr id="1009" name="Google Shape;1009;p105"/>
          <p:cNvSpPr txBox="1"/>
          <p:nvPr>
            <p:ph idx="1" type="body"/>
          </p:nvPr>
        </p:nvSpPr>
        <p:spPr>
          <a:xfrm>
            <a:off x="423203" y="679203"/>
            <a:ext cx="11198746" cy="595961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Font typeface="Noto Sans Symbols"/>
              <a:buChar char="⮚"/>
            </a:pPr>
            <a:r>
              <a:rPr lang="en-US" sz="2400">
                <a:latin typeface="Calibri"/>
                <a:ea typeface="Calibri"/>
                <a:cs typeface="Calibri"/>
                <a:sym typeface="Calibri"/>
              </a:rPr>
              <a:t>To access dictionary elements, you can use the familiar square brackets along with the key to obtain its value. Following is a simple example −</a:t>
            </a:r>
            <a:endParaRPr/>
          </a:p>
          <a:p>
            <a:pPr indent="0" lvl="0" marL="0" rtl="0" algn="l">
              <a:lnSpc>
                <a:spcPct val="90000"/>
              </a:lnSpc>
              <a:spcBef>
                <a:spcPts val="1000"/>
              </a:spcBef>
              <a:spcAft>
                <a:spcPts val="0"/>
              </a:spcAft>
              <a:buClr>
                <a:schemeClr val="dk1"/>
              </a:buClr>
              <a:buSzPts val="2400"/>
              <a:buNone/>
            </a:pPr>
            <a:r>
              <a:rPr b="1" lang="en-US" sz="2400" u="sng">
                <a:latin typeface="Calibri"/>
                <a:ea typeface="Calibri"/>
                <a:cs typeface="Calibri"/>
                <a:sym typeface="Calibri"/>
              </a:rPr>
              <a:t>Try and Learn</a:t>
            </a:r>
            <a:endParaRPr/>
          </a:p>
          <a:p>
            <a:pPr indent="0" lvl="2" marL="800100" rtl="0" algn="l">
              <a:lnSpc>
                <a:spcPct val="90000"/>
              </a:lnSpc>
              <a:spcBef>
                <a:spcPts val="500"/>
              </a:spcBef>
              <a:spcAft>
                <a:spcPts val="0"/>
              </a:spcAft>
              <a:buClr>
                <a:schemeClr val="dk1"/>
              </a:buClr>
              <a:buSzPts val="2000"/>
              <a:buNone/>
            </a:pPr>
            <a:r>
              <a:rPr b="1" i="1" lang="en-US">
                <a:latin typeface="Calibri"/>
                <a:ea typeface="Calibri"/>
                <a:cs typeface="Calibri"/>
                <a:sym typeface="Calibri"/>
              </a:rPr>
              <a:t>dict = {‘Jack’:’9768999’,’Jill’:’345678’}</a:t>
            </a:r>
            <a:endParaRPr/>
          </a:p>
          <a:p>
            <a:pPr indent="0" lvl="2" marL="800100" rtl="0" algn="l">
              <a:lnSpc>
                <a:spcPct val="90000"/>
              </a:lnSpc>
              <a:spcBef>
                <a:spcPts val="500"/>
              </a:spcBef>
              <a:spcAft>
                <a:spcPts val="0"/>
              </a:spcAft>
              <a:buClr>
                <a:schemeClr val="dk1"/>
              </a:buClr>
              <a:buSzPts val="2000"/>
              <a:buNone/>
            </a:pPr>
            <a:r>
              <a:rPr b="1" i="1" lang="en-US">
                <a:latin typeface="Calibri"/>
                <a:ea typeface="Calibri"/>
                <a:cs typeface="Calibri"/>
                <a:sym typeface="Calibri"/>
              </a:rPr>
              <a:t>print (“Jack’s Number ", dict[‘Jack'])</a:t>
            </a:r>
            <a:endParaRPr/>
          </a:p>
          <a:p>
            <a:pPr indent="0" lvl="2" marL="800100" rtl="0" algn="l">
              <a:lnSpc>
                <a:spcPct val="90000"/>
              </a:lnSpc>
              <a:spcBef>
                <a:spcPts val="500"/>
              </a:spcBef>
              <a:spcAft>
                <a:spcPts val="0"/>
              </a:spcAft>
              <a:buClr>
                <a:schemeClr val="dk1"/>
              </a:buClr>
              <a:buSzPts val="2000"/>
              <a:buNone/>
            </a:pPr>
            <a:r>
              <a:rPr b="1" i="1" lang="en-US">
                <a:latin typeface="Calibri"/>
                <a:ea typeface="Calibri"/>
                <a:cs typeface="Calibri"/>
                <a:sym typeface="Calibri"/>
              </a:rPr>
              <a:t>print (“Jill’s Number ", dict[‘Jill'])</a:t>
            </a:r>
            <a:endParaRPr/>
          </a:p>
          <a:p>
            <a:pPr indent="0" lvl="2" marL="800100" rtl="0" algn="l">
              <a:lnSpc>
                <a:spcPct val="90000"/>
              </a:lnSpc>
              <a:spcBef>
                <a:spcPts val="500"/>
              </a:spcBef>
              <a:spcAft>
                <a:spcPts val="0"/>
              </a:spcAft>
              <a:buClr>
                <a:schemeClr val="dk1"/>
              </a:buClr>
              <a:buSzPts val="2000"/>
              <a:buNone/>
            </a:pPr>
            <a:r>
              <a:rPr b="1" i="1" lang="en-US">
                <a:latin typeface="Calibri"/>
                <a:ea typeface="Calibri"/>
                <a:cs typeface="Calibri"/>
                <a:sym typeface="Calibri"/>
              </a:rPr>
              <a:t>print(“Gouri’s Number”, dict[‘Gouri’])</a:t>
            </a:r>
            <a:endParaRPr/>
          </a:p>
          <a:p>
            <a:pPr indent="0" lvl="0" marL="0" rtl="0" algn="l">
              <a:lnSpc>
                <a:spcPct val="90000"/>
              </a:lnSpc>
              <a:spcBef>
                <a:spcPts val="1000"/>
              </a:spcBef>
              <a:spcAft>
                <a:spcPts val="0"/>
              </a:spcAft>
              <a:buClr>
                <a:schemeClr val="dk1"/>
              </a:buClr>
              <a:buSzPts val="2600"/>
              <a:buNone/>
            </a:pPr>
            <a:r>
              <a:rPr b="1" lang="en-US" sz="2600" u="sng">
                <a:latin typeface="Calibri"/>
                <a:ea typeface="Calibri"/>
                <a:cs typeface="Calibri"/>
                <a:sym typeface="Calibri"/>
              </a:rPr>
              <a:t>Deletion of Dictionaries</a:t>
            </a:r>
            <a:r>
              <a:rPr lang="en-US" sz="2600">
                <a:latin typeface="Calibri"/>
                <a:ea typeface="Calibri"/>
                <a:cs typeface="Calibri"/>
                <a:sym typeface="Calibri"/>
              </a:rPr>
              <a:t>       </a:t>
            </a:r>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You can either remove individual dictionary elements or clear the entire contents of a dictionary. You can also delete entire dictionary in a single operation.</a:t>
            </a:r>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To explicitly remove an entire dictionary, just use the </a:t>
            </a:r>
            <a:r>
              <a:rPr b="1" lang="en-US" sz="1800">
                <a:latin typeface="Calibri"/>
                <a:ea typeface="Calibri"/>
                <a:cs typeface="Calibri"/>
                <a:sym typeface="Calibri"/>
              </a:rPr>
              <a:t>del</a:t>
            </a:r>
            <a:r>
              <a:rPr lang="en-US" sz="1800">
                <a:latin typeface="Calibri"/>
                <a:ea typeface="Calibri"/>
                <a:cs typeface="Calibri"/>
                <a:sym typeface="Calibri"/>
              </a:rPr>
              <a:t> statement. </a:t>
            </a:r>
            <a:endParaRPr/>
          </a:p>
          <a:p>
            <a:pPr indent="0" lvl="0" marL="0" rtl="0" algn="l">
              <a:lnSpc>
                <a:spcPct val="90000"/>
              </a:lnSpc>
              <a:spcBef>
                <a:spcPts val="1000"/>
              </a:spcBef>
              <a:spcAft>
                <a:spcPts val="0"/>
              </a:spcAft>
              <a:buClr>
                <a:schemeClr val="dk1"/>
              </a:buClr>
              <a:buSzPts val="2600"/>
              <a:buNone/>
            </a:pPr>
            <a:r>
              <a:rPr lang="en-US" sz="2600">
                <a:latin typeface="Calibri"/>
                <a:ea typeface="Calibri"/>
                <a:cs typeface="Calibri"/>
                <a:sym typeface="Calibri"/>
              </a:rPr>
              <a:t>   	</a:t>
            </a:r>
            <a:r>
              <a:rPr lang="en-US" sz="2000">
                <a:latin typeface="Calibri"/>
                <a:ea typeface="Calibri"/>
                <a:cs typeface="Calibri"/>
                <a:sym typeface="Calibri"/>
              </a:rPr>
              <a:t>del dict[‘Jack’] #Delete a single element</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	dict # Now check the dictionary value</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	del dict #Delete the entire dictionary</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	dict.clear() #Clear the entire array.</a:t>
            </a:r>
            <a:endParaRPr/>
          </a:p>
          <a:p>
            <a:pPr indent="0" lvl="0" marL="0" rtl="0" algn="l">
              <a:lnSpc>
                <a:spcPct val="90000"/>
              </a:lnSpc>
              <a:spcBef>
                <a:spcPts val="1000"/>
              </a:spcBef>
              <a:spcAft>
                <a:spcPts val="0"/>
              </a:spcAft>
              <a:buClr>
                <a:schemeClr val="dk1"/>
              </a:buClr>
              <a:buSzPts val="2600"/>
              <a:buNone/>
            </a:pPr>
            <a:r>
              <a:t/>
            </a:r>
            <a:endParaRPr sz="2600">
              <a:latin typeface="Calibri"/>
              <a:ea typeface="Calibri"/>
              <a:cs typeface="Calibri"/>
              <a:sym typeface="Calibri"/>
            </a:endParaRPr>
          </a:p>
          <a:p>
            <a:pPr indent="0" lvl="0" marL="0" rtl="0" algn="l">
              <a:lnSpc>
                <a:spcPct val="90000"/>
              </a:lnSpc>
              <a:spcBef>
                <a:spcPts val="1000"/>
              </a:spcBef>
              <a:spcAft>
                <a:spcPts val="0"/>
              </a:spcAft>
              <a:buClr>
                <a:schemeClr val="dk1"/>
              </a:buClr>
              <a:buSzPts val="2600"/>
              <a:buNone/>
            </a:pPr>
            <a:r>
              <a:t/>
            </a:r>
            <a:endParaRPr sz="2600">
              <a:latin typeface="Calibri"/>
              <a:ea typeface="Calibri"/>
              <a:cs typeface="Calibri"/>
              <a:sym typeface="Calibri"/>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106"/>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1015" name="Google Shape;1015;p106"/>
          <p:cNvSpPr txBox="1"/>
          <p:nvPr>
            <p:ph type="title"/>
          </p:nvPr>
        </p:nvSpPr>
        <p:spPr>
          <a:xfrm>
            <a:off x="837315" y="69445"/>
            <a:ext cx="9720072" cy="4467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a:t>
            </a:r>
            <a:r>
              <a:rPr lang="en-US" sz="3200"/>
              <a:t> </a:t>
            </a:r>
            <a:r>
              <a:rPr b="1" lang="en-US" sz="3200">
                <a:solidFill>
                  <a:schemeClr val="accent4"/>
                </a:solidFill>
              </a:rPr>
              <a:t>Dictionary</a:t>
            </a:r>
            <a:r>
              <a:rPr lang="en-US" sz="3200"/>
              <a:t> </a:t>
            </a:r>
            <a:r>
              <a:rPr b="1" lang="en-US" sz="3200">
                <a:solidFill>
                  <a:schemeClr val="accent4"/>
                </a:solidFill>
              </a:rPr>
              <a:t>–</a:t>
            </a:r>
            <a:r>
              <a:rPr lang="en-US" sz="3200"/>
              <a:t> </a:t>
            </a:r>
            <a:r>
              <a:rPr b="1" lang="en-US" sz="3200">
                <a:solidFill>
                  <a:schemeClr val="accent4"/>
                </a:solidFill>
              </a:rPr>
              <a:t>Accessing</a:t>
            </a:r>
            <a:r>
              <a:rPr lang="en-US" sz="3200"/>
              <a:t> </a:t>
            </a:r>
            <a:r>
              <a:rPr b="1" lang="en-US" sz="3200">
                <a:solidFill>
                  <a:schemeClr val="accent4"/>
                </a:solidFill>
              </a:rPr>
              <a:t>Dictionary</a:t>
            </a:r>
            <a:r>
              <a:rPr lang="en-US" sz="3200"/>
              <a:t> </a:t>
            </a:r>
            <a:r>
              <a:rPr b="1" lang="en-US" sz="3200">
                <a:solidFill>
                  <a:schemeClr val="accent4"/>
                </a:solidFill>
              </a:rPr>
              <a:t>Values</a:t>
            </a:r>
            <a:endParaRPr/>
          </a:p>
        </p:txBody>
      </p:sp>
      <p:sp>
        <p:nvSpPr>
          <p:cNvPr id="1016" name="Google Shape;1016;p106"/>
          <p:cNvSpPr txBox="1"/>
          <p:nvPr>
            <p:ph idx="1" type="body"/>
          </p:nvPr>
        </p:nvSpPr>
        <p:spPr>
          <a:xfrm>
            <a:off x="732699" y="721407"/>
            <a:ext cx="11198746" cy="595961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600"/>
              <a:buFont typeface="Noto Sans Symbols"/>
              <a:buChar char="⮚"/>
            </a:pPr>
            <a:r>
              <a:rPr lang="en-US" sz="2600">
                <a:latin typeface="Calibri"/>
                <a:ea typeface="Calibri"/>
                <a:cs typeface="Calibri"/>
                <a:sym typeface="Calibri"/>
              </a:rPr>
              <a:t>And here’s how we can get the entire key’s  and value’s from the dictionary.</a:t>
            </a:r>
            <a:endParaRPr/>
          </a:p>
          <a:p>
            <a:pPr indent="-228600" lvl="0" marL="228600" rtl="0" algn="l">
              <a:lnSpc>
                <a:spcPct val="90000"/>
              </a:lnSpc>
              <a:spcBef>
                <a:spcPts val="1000"/>
              </a:spcBef>
              <a:spcAft>
                <a:spcPts val="0"/>
              </a:spcAft>
              <a:buClr>
                <a:schemeClr val="dk1"/>
              </a:buClr>
              <a:buSzPts val="2600"/>
              <a:buFont typeface="Noto Sans Symbols"/>
              <a:buChar char="⮚"/>
            </a:pPr>
            <a:r>
              <a:rPr lang="en-US" sz="2600">
                <a:latin typeface="Calibri"/>
                <a:ea typeface="Calibri"/>
                <a:cs typeface="Calibri"/>
                <a:sym typeface="Calibri"/>
              </a:rPr>
              <a:t>dict.keys()  # print all keys in the dictionary.</a:t>
            </a:r>
            <a:endParaRPr/>
          </a:p>
          <a:p>
            <a:pPr indent="-228600" lvl="0" marL="228600" rtl="0" algn="l">
              <a:lnSpc>
                <a:spcPct val="90000"/>
              </a:lnSpc>
              <a:spcBef>
                <a:spcPts val="1000"/>
              </a:spcBef>
              <a:spcAft>
                <a:spcPts val="0"/>
              </a:spcAft>
              <a:buClr>
                <a:schemeClr val="dk1"/>
              </a:buClr>
              <a:buSzPts val="2600"/>
              <a:buFont typeface="Noto Sans Symbols"/>
              <a:buChar char="⮚"/>
            </a:pPr>
            <a:r>
              <a:rPr lang="en-US" sz="2600">
                <a:latin typeface="Calibri"/>
                <a:ea typeface="Calibri"/>
                <a:cs typeface="Calibri"/>
                <a:sym typeface="Calibri"/>
              </a:rPr>
              <a:t>dict.items() #Prints the entire key/value pairs from the dictionary.</a:t>
            </a:r>
            <a:endParaRPr/>
          </a:p>
          <a:p>
            <a:pPr indent="-228600" lvl="0" marL="228600" rtl="0" algn="l">
              <a:lnSpc>
                <a:spcPct val="90000"/>
              </a:lnSpc>
              <a:spcBef>
                <a:spcPts val="1000"/>
              </a:spcBef>
              <a:spcAft>
                <a:spcPts val="0"/>
              </a:spcAft>
              <a:buClr>
                <a:schemeClr val="dk1"/>
              </a:buClr>
              <a:buSzPts val="2600"/>
              <a:buFont typeface="Noto Sans Symbols"/>
              <a:buChar char="⮚"/>
            </a:pPr>
            <a:r>
              <a:rPr lang="en-US" sz="2600">
                <a:latin typeface="Calibri"/>
                <a:ea typeface="Calibri"/>
                <a:cs typeface="Calibri"/>
                <a:sym typeface="Calibri"/>
              </a:rPr>
              <a:t>dict.values() # Returns list of dictionary dict's values</a:t>
            </a:r>
            <a:endParaRPr/>
          </a:p>
          <a:p>
            <a:pPr indent="-228600" lvl="0" marL="228600" rtl="0" algn="l">
              <a:lnSpc>
                <a:spcPct val="90000"/>
              </a:lnSpc>
              <a:spcBef>
                <a:spcPts val="1000"/>
              </a:spcBef>
              <a:spcAft>
                <a:spcPts val="0"/>
              </a:spcAft>
              <a:buClr>
                <a:schemeClr val="dk1"/>
              </a:buClr>
              <a:buSzPts val="2600"/>
              <a:buNone/>
            </a:pPr>
            <a:r>
              <a:t/>
            </a:r>
            <a:endParaRPr sz="2600">
              <a:latin typeface="Calibri"/>
              <a:ea typeface="Calibri"/>
              <a:cs typeface="Calibri"/>
              <a:sym typeface="Calibri"/>
            </a:endParaRPr>
          </a:p>
          <a:p>
            <a:pPr indent="-228600" lvl="0" marL="228600" rtl="0" algn="l">
              <a:lnSpc>
                <a:spcPct val="90000"/>
              </a:lnSpc>
              <a:spcBef>
                <a:spcPts val="1000"/>
              </a:spcBef>
              <a:spcAft>
                <a:spcPts val="0"/>
              </a:spcAft>
              <a:buClr>
                <a:schemeClr val="accent4"/>
              </a:buClr>
              <a:buSzPts val="2600"/>
              <a:buNone/>
            </a:pPr>
            <a:r>
              <a:rPr b="1" lang="en-US" sz="2600">
                <a:solidFill>
                  <a:schemeClr val="accent4"/>
                </a:solidFill>
                <a:latin typeface="Calibri"/>
                <a:ea typeface="Calibri"/>
                <a:cs typeface="Calibri"/>
                <a:sym typeface="Calibri"/>
              </a:rPr>
              <a:t>Merging two dicts</a:t>
            </a:r>
            <a:endParaRPr b="1" sz="2600">
              <a:solidFill>
                <a:schemeClr val="accent4"/>
              </a:solidFill>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400"/>
              <a:buNone/>
            </a:pPr>
            <a:r>
              <a:rPr lang="en-US" sz="2400"/>
              <a:t>&gt;&gt;&gt; d = {'spam': 1, 'eggs': 2, 'cheese': 3} &gt;&gt;&gt; e = {'cheese': 'cheddar', 'aardvark': 'Ethel'} &gt;&gt;&gt; d | e </a:t>
            </a:r>
            <a:endParaRPr/>
          </a:p>
          <a:p>
            <a:pPr indent="-228600" lvl="0" marL="228600" rtl="0" algn="l">
              <a:lnSpc>
                <a:spcPct val="90000"/>
              </a:lnSpc>
              <a:spcBef>
                <a:spcPts val="1000"/>
              </a:spcBef>
              <a:spcAft>
                <a:spcPts val="0"/>
              </a:spcAft>
              <a:buClr>
                <a:schemeClr val="dk1"/>
              </a:buClr>
              <a:buSzPts val="2400"/>
              <a:buNone/>
            </a:pPr>
            <a:r>
              <a:rPr lang="en-US" sz="2400"/>
              <a:t>{'spam': 1, 'eggs': 2, 'cheese': 'cheddar', 'aardvark': 'Ethel'} &gt;&gt;&gt; e | d {'cheese': 3, 'aardvark': 'Ethel', 'spam': 1, 'eggs': 2}</a:t>
            </a:r>
            <a:endParaRPr b="1" sz="2600">
              <a:solidFill>
                <a:schemeClr val="accent4"/>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2600"/>
              <a:buNone/>
            </a:pPr>
            <a:r>
              <a:t/>
            </a:r>
            <a:endParaRPr sz="2600">
              <a:latin typeface="Calibri"/>
              <a:ea typeface="Calibri"/>
              <a:cs typeface="Calibri"/>
              <a:sym typeface="Calibri"/>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107"/>
          <p:cNvSpPr txBox="1"/>
          <p:nvPr>
            <p:ph type="title"/>
          </p:nvPr>
        </p:nvSpPr>
        <p:spPr>
          <a:xfrm>
            <a:off x="306660" y="219448"/>
            <a:ext cx="9720072" cy="8516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a:t>
            </a:r>
            <a:r>
              <a:rPr lang="en-US"/>
              <a:t> </a:t>
            </a:r>
            <a:r>
              <a:rPr b="1" lang="en-US" sz="3200">
                <a:solidFill>
                  <a:schemeClr val="accent4"/>
                </a:solidFill>
              </a:rPr>
              <a:t>DICTIONARY</a:t>
            </a:r>
            <a:endParaRPr/>
          </a:p>
        </p:txBody>
      </p:sp>
      <p:sp>
        <p:nvSpPr>
          <p:cNvPr id="1022" name="Google Shape;1022;p107"/>
          <p:cNvSpPr txBox="1"/>
          <p:nvPr>
            <p:ph idx="1" type="body"/>
          </p:nvPr>
        </p:nvSpPr>
        <p:spPr>
          <a:xfrm>
            <a:off x="1024128" y="2830426"/>
            <a:ext cx="9720073" cy="738684"/>
          </a:xfrm>
          <a:prstGeom prst="rect">
            <a:avLst/>
          </a:prstGeom>
          <a:noFill/>
          <a:ln>
            <a:noFill/>
          </a:ln>
        </p:spPr>
        <p:txBody>
          <a:bodyPr anchorCtr="0" anchor="t" bIns="45700" lIns="91425" spcFirstLastPara="1" rIns="91425" wrap="square" tIns="45700">
            <a:normAutofit/>
          </a:bodyPr>
          <a:lstStyle/>
          <a:p>
            <a:pPr indent="0" lvl="0" marL="0" rtl="0" algn="ctr">
              <a:lnSpc>
                <a:spcPct val="70000"/>
              </a:lnSpc>
              <a:spcBef>
                <a:spcPts val="0"/>
              </a:spcBef>
              <a:spcAft>
                <a:spcPts val="0"/>
              </a:spcAft>
              <a:buClr>
                <a:schemeClr val="dk1"/>
              </a:buClr>
              <a:buSzPts val="1800"/>
              <a:buNone/>
            </a:pPr>
            <a:r>
              <a:t/>
            </a:r>
            <a:endParaRPr sz="1800">
              <a:solidFill>
                <a:srgbClr val="1E4E79"/>
              </a:solidFill>
            </a:endParaRPr>
          </a:p>
          <a:p>
            <a:pPr indent="0" lvl="2" marL="310896" rtl="0" algn="ctr">
              <a:lnSpc>
                <a:spcPct val="70000"/>
              </a:lnSpc>
              <a:spcBef>
                <a:spcPts val="500"/>
              </a:spcBef>
              <a:spcAft>
                <a:spcPts val="0"/>
              </a:spcAft>
              <a:buClr>
                <a:srgbClr val="1E4E79"/>
              </a:buClr>
              <a:buSzPts val="3200"/>
              <a:buNone/>
            </a:pPr>
            <a:r>
              <a:rPr b="1" lang="en-US" sz="3200">
                <a:solidFill>
                  <a:srgbClr val="1E4E79"/>
                </a:solidFill>
              </a:rPr>
              <a:t>Stimulants</a:t>
            </a:r>
            <a:endParaRPr sz="1800">
              <a:solidFill>
                <a:srgbClr val="1E4E79"/>
              </a:solidFill>
            </a:endParaRPr>
          </a:p>
        </p:txBody>
      </p:sp>
      <p:sp>
        <p:nvSpPr>
          <p:cNvPr id="1023" name="Google Shape;1023;p107"/>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108"/>
          <p:cNvSpPr txBox="1"/>
          <p:nvPr/>
        </p:nvSpPr>
        <p:spPr>
          <a:xfrm>
            <a:off x="680904" y="517803"/>
            <a:ext cx="9876483" cy="5940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1. Which of the following statements create a dictionary?</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d = {}</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d = {“john”:40, “peter”:45}</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d = {40:”john”, 45:”peter”}</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All of the mentioned</a:t>
            </a:r>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2. Read the code shown below carefully and pick out the keys?</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 {"john":40, "peter":45}</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“john”, 40, 45, and “peter”</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“john” and “peter”</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40 and 45</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d = (40:”john”, 45:”peter”)</a:t>
            </a:r>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3. What will be the output?</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 {"john":40, "peter":45}</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"john" in d</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True</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False</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None</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Error</a:t>
            </a:r>
            <a:endParaRPr/>
          </a:p>
        </p:txBody>
      </p:sp>
      <p:sp>
        <p:nvSpPr>
          <p:cNvPr id="1029" name="Google Shape;1029;p108"/>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109"/>
          <p:cNvSpPr txBox="1"/>
          <p:nvPr/>
        </p:nvSpPr>
        <p:spPr>
          <a:xfrm>
            <a:off x="680904" y="517803"/>
            <a:ext cx="9876483" cy="5324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4. What will be the output?</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d1 = {"john":40, "peter":45}</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d2 = {"john":466, "peter":45}</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d1 == d2</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True</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False</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None</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Error</a:t>
            </a:r>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5. What will be the output?</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 {"john":40, "peter":45}</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print(list(d.keys()))</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[“john”, “peter”].</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[“john”:40, “peter”:45].</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(“john”, “peter”)</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(“john”:40, “peter”:45)</a:t>
            </a:r>
            <a:endParaRPr/>
          </a:p>
          <a:p>
            <a:pPr indent="0" lvl="1" marL="45720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
        <p:nvSpPr>
          <p:cNvPr id="1035" name="Google Shape;1035;p109"/>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1"/>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290" name="Google Shape;290;p11"/>
          <p:cNvSpPr txBox="1"/>
          <p:nvPr>
            <p:ph type="title"/>
          </p:nvPr>
        </p:nvSpPr>
        <p:spPr>
          <a:xfrm>
            <a:off x="0" y="0"/>
            <a:ext cx="9720072" cy="35446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Installing python</a:t>
            </a:r>
            <a:endParaRPr/>
          </a:p>
        </p:txBody>
      </p:sp>
      <p:pic>
        <p:nvPicPr>
          <p:cNvPr id="291" name="Google Shape;291;p11"/>
          <p:cNvPicPr preferRelativeResize="0"/>
          <p:nvPr/>
        </p:nvPicPr>
        <p:blipFill rotWithShape="1">
          <a:blip r:embed="rId3">
            <a:alphaModFix/>
          </a:blip>
          <a:srcRect b="0" l="0" r="0" t="0"/>
          <a:stretch/>
        </p:blipFill>
        <p:spPr>
          <a:xfrm>
            <a:off x="930757" y="608565"/>
            <a:ext cx="9540598" cy="6155598"/>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110"/>
          <p:cNvSpPr txBox="1"/>
          <p:nvPr/>
        </p:nvSpPr>
        <p:spPr>
          <a:xfrm>
            <a:off x="680904" y="517803"/>
            <a:ext cx="9876483" cy="62170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rPr b="1" lang="en-US" sz="1800">
                <a:solidFill>
                  <a:srgbClr val="00B050"/>
                </a:solidFill>
                <a:latin typeface="Calibri"/>
                <a:ea typeface="Calibri"/>
                <a:cs typeface="Calibri"/>
                <a:sym typeface="Calibri"/>
              </a:rPr>
              <a:t>6. Suppose d = {“john”:40, “peter”:45}, what happens when we try to retrieve a value using the expression d[“susan”]?</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 Since “susan” is not a value in the set, Python raises a KeyError exception</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b) It is executed fine and no exception is raised, and it returns None</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c) Since “susan” is not a key in the set, Python raises a KeyError exception</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d) Since “susan” is not a key in the set, Python raises a syntax error</a:t>
            </a:r>
            <a:endParaRPr/>
          </a:p>
          <a:p>
            <a:pPr indent="0" lvl="1" marL="0" marR="0" rtl="0" algn="l">
              <a:spcBef>
                <a:spcPts val="0"/>
              </a:spcBef>
              <a:spcAft>
                <a:spcPts val="0"/>
              </a:spcAft>
              <a:buNone/>
            </a:pPr>
            <a:r>
              <a:rPr b="1" i="0" lang="en-US" sz="1800" u="none" cap="none" strike="noStrike">
                <a:solidFill>
                  <a:srgbClr val="00B050"/>
                </a:solidFill>
                <a:latin typeface="Calibri"/>
                <a:ea typeface="Calibri"/>
                <a:cs typeface="Calibri"/>
                <a:sym typeface="Calibri"/>
              </a:rPr>
              <a:t>7. What is the output of the following snippet of code?</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&gt;&gt;&gt; a={1:"A",2:"B",3:"C"}</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&gt;&gt;&gt; del a</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	method del doesn’t exist for the dictionary</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b)	del deletes the values in the dictionary</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c)	del deletes the entire dictionary</a:t>
            </a:r>
            <a:endParaRPr/>
          </a:p>
          <a:p>
            <a:pPr indent="-457200" lvl="1" marL="914400" marR="0" rtl="0" algn="l">
              <a:spcBef>
                <a:spcPts val="0"/>
              </a:spcBef>
              <a:spcAft>
                <a:spcPts val="0"/>
              </a:spcAft>
              <a:buClr>
                <a:schemeClr val="dk1"/>
              </a:buClr>
              <a:buSzPts val="1800"/>
              <a:buFont typeface="Calibri"/>
              <a:buAutoNum type="alphaLcParenR" startAt="4"/>
            </a:pPr>
            <a:r>
              <a:rPr b="0" i="0" lang="en-US" sz="1800" u="none" cap="none" strike="noStrike">
                <a:solidFill>
                  <a:schemeClr val="dk1"/>
                </a:solidFill>
                <a:latin typeface="Calibri"/>
                <a:ea typeface="Calibri"/>
                <a:cs typeface="Calibri"/>
                <a:sym typeface="Calibri"/>
              </a:rPr>
              <a:t>del deletes the keys in the dictionary</a:t>
            </a:r>
            <a:endParaRPr/>
          </a:p>
          <a:p>
            <a:pPr indent="0" lvl="1" marL="0" marR="0" rtl="0" algn="l">
              <a:spcBef>
                <a:spcPts val="0"/>
              </a:spcBef>
              <a:spcAft>
                <a:spcPts val="0"/>
              </a:spcAft>
              <a:buNone/>
            </a:pPr>
            <a:r>
              <a:rPr b="1" i="0" lang="en-US" sz="1800" u="none" cap="none" strike="noStrike">
                <a:solidFill>
                  <a:srgbClr val="00B050"/>
                </a:solidFill>
                <a:latin typeface="Calibri"/>
                <a:ea typeface="Calibri"/>
                <a:cs typeface="Calibri"/>
                <a:sym typeface="Calibri"/>
              </a:rPr>
              <a:t>8. What is the output of the following snippet of code?</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test = {1:'A', 2:'B', 3:'C'}</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test = {}</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print(len(test))</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	0</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b)	None</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c)	3</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d)	An exception is thrown</a:t>
            </a:r>
            <a:endParaRPr/>
          </a:p>
        </p:txBody>
      </p:sp>
      <p:sp>
        <p:nvSpPr>
          <p:cNvPr id="1041" name="Google Shape;1041;p110"/>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111"/>
          <p:cNvSpPr txBox="1"/>
          <p:nvPr/>
        </p:nvSpPr>
        <p:spPr>
          <a:xfrm>
            <a:off x="1182349" y="768526"/>
            <a:ext cx="9876483" cy="553997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1" marL="0" marR="0" rtl="0" algn="l">
              <a:spcBef>
                <a:spcPts val="0"/>
              </a:spcBef>
              <a:spcAft>
                <a:spcPts val="0"/>
              </a:spcAft>
              <a:buNone/>
            </a:pPr>
            <a:r>
              <a:rPr b="1" i="0" lang="en-US" sz="2000" u="none" cap="none" strike="noStrike">
                <a:solidFill>
                  <a:srgbClr val="00B050"/>
                </a:solidFill>
                <a:latin typeface="Calibri"/>
                <a:ea typeface="Calibri"/>
                <a:cs typeface="Calibri"/>
                <a:sym typeface="Calibri"/>
              </a:rPr>
              <a:t>9. What is the output of the following snippet of code?</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numbers = {}</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letters = {}</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comb = {}</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numbers[1] = 56</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numbers[3] = 7</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letters[4] = 'B'</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comb['Numbers'] = numbers</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comb['Letters'] = letters</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print(comb)</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Error, dictionary in a dictionary can’t exist</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‘Numbers’: {1: 56, 3: 7}</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{‘Numbers’: {1: 56}, ‘Letters’: {4: ‘B’}}</a:t>
            </a:r>
            <a:endParaRPr/>
          </a:p>
          <a:p>
            <a:pPr indent="-342900" lvl="1" marL="800100" marR="0" rtl="0" algn="l">
              <a:spcBef>
                <a:spcPts val="0"/>
              </a:spcBef>
              <a:spcAft>
                <a:spcPts val="0"/>
              </a:spcAft>
              <a:buClr>
                <a:schemeClr val="dk1"/>
              </a:buClr>
              <a:buSzPts val="2000"/>
              <a:buFont typeface="Calibri"/>
              <a:buAutoNum type="alphaLcParenR" startAt="4"/>
            </a:pPr>
            <a:r>
              <a:rPr b="0" i="0" lang="en-US" sz="2000" u="none" cap="none" strike="noStrike">
                <a:solidFill>
                  <a:schemeClr val="dk1"/>
                </a:solidFill>
                <a:latin typeface="Calibri"/>
                <a:ea typeface="Calibri"/>
                <a:cs typeface="Calibri"/>
                <a:sym typeface="Calibri"/>
              </a:rPr>
              <a:t>{‘Numbers’: {1: 56, 3: 7}, ‘Letters’: {4: ‘B’}}</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1" sz="16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1" sz="2000" u="sng">
              <a:solidFill>
                <a:schemeClr val="dk1"/>
              </a:solidFill>
              <a:latin typeface="Calibri"/>
              <a:ea typeface="Calibri"/>
              <a:cs typeface="Calibri"/>
              <a:sym typeface="Calibri"/>
            </a:endParaRPr>
          </a:p>
        </p:txBody>
      </p:sp>
      <p:sp>
        <p:nvSpPr>
          <p:cNvPr id="1047" name="Google Shape;1047;p111"/>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112"/>
          <p:cNvSpPr txBox="1"/>
          <p:nvPr/>
        </p:nvSpPr>
        <p:spPr>
          <a:xfrm>
            <a:off x="1005368" y="827520"/>
            <a:ext cx="9876483" cy="49244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1" marL="0" marR="0" rtl="0" algn="l">
              <a:spcBef>
                <a:spcPts val="0"/>
              </a:spcBef>
              <a:spcAft>
                <a:spcPts val="0"/>
              </a:spcAft>
              <a:buNone/>
            </a:pPr>
            <a:r>
              <a:rPr b="1" i="0" lang="en-US" sz="2000" u="none" cap="none" strike="noStrike">
                <a:solidFill>
                  <a:srgbClr val="00B050"/>
                </a:solidFill>
                <a:latin typeface="Calibri"/>
                <a:ea typeface="Calibri"/>
                <a:cs typeface="Calibri"/>
                <a:sym typeface="Calibri"/>
              </a:rPr>
              <a:t>10. What is the output of the following snippet of code?</a:t>
            </a:r>
            <a:endParaRPr/>
          </a:p>
          <a:p>
            <a:pPr indent="0" lvl="2"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a:t>
            </a:r>
            <a:endParaRPr/>
          </a:p>
          <a:p>
            <a:pPr indent="0" lvl="2"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a['a']=1</a:t>
            </a:r>
            <a:endParaRPr/>
          </a:p>
          <a:p>
            <a:pPr indent="0" lvl="2"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a['b']=[2,3,4]</a:t>
            </a:r>
            <a:endParaRPr/>
          </a:p>
          <a:p>
            <a:pPr indent="0" lvl="2"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print(a)</a:t>
            </a:r>
            <a:endParaRPr/>
          </a:p>
          <a:p>
            <a:pPr indent="0" lvl="2" marL="45720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2"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Exception is thrown</a:t>
            </a:r>
            <a:endParaRPr/>
          </a:p>
          <a:p>
            <a:pPr indent="0" lvl="2"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{‘b’: [2], ‘a’: 1}</a:t>
            </a:r>
            <a:endParaRPr/>
          </a:p>
          <a:p>
            <a:pPr indent="0" lvl="2"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{‘b’: [2], ‘a’: [3]}</a:t>
            </a:r>
            <a:endParaRPr/>
          </a:p>
          <a:p>
            <a:pPr indent="0" lvl="2"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{‘a’: 1,‘b’: [2, 3, 4]}</a:t>
            </a:r>
            <a:endParaRPr/>
          </a:p>
          <a:p>
            <a:pPr indent="-457200" lvl="2" marL="914400" marR="0" rtl="0" algn="l">
              <a:spcBef>
                <a:spcPts val="0"/>
              </a:spcBef>
              <a:spcAft>
                <a:spcPts val="0"/>
              </a:spcAft>
              <a:buClr>
                <a:schemeClr val="dk1"/>
              </a:buClr>
              <a:buSzPts val="2000"/>
              <a:buFont typeface="Calibri"/>
              <a:buAutoNum type="alphaLcParenR" startAt="5"/>
            </a:pPr>
            <a:r>
              <a:rPr b="0" i="0" lang="en-US" sz="2000" u="none" cap="none" strike="noStrike">
                <a:solidFill>
                  <a:schemeClr val="dk1"/>
                </a:solidFill>
                <a:latin typeface="Calibri"/>
                <a:ea typeface="Calibri"/>
                <a:cs typeface="Calibri"/>
                <a:sym typeface="Calibri"/>
              </a:rPr>
              <a:t>{'a': 1, 'b': 2, 3: 4}</a:t>
            </a:r>
            <a:endParaRPr/>
          </a:p>
          <a:p>
            <a:pPr indent="-457200" lvl="2" marL="914400" marR="0" rtl="0" algn="l">
              <a:spcBef>
                <a:spcPts val="0"/>
              </a:spcBef>
              <a:spcAft>
                <a:spcPts val="0"/>
              </a:spcAft>
              <a:buClr>
                <a:schemeClr val="dk1"/>
              </a:buClr>
              <a:buSzPts val="2000"/>
              <a:buFont typeface="Calibri"/>
              <a:buAutoNum type="alphaLcParenR" startAt="5"/>
            </a:pPr>
            <a:r>
              <a:rPr b="0" i="0" lang="en-US" sz="2000" u="none" cap="none" strike="noStrike">
                <a:solidFill>
                  <a:schemeClr val="dk1"/>
                </a:solidFill>
                <a:latin typeface="Calibri"/>
                <a:ea typeface="Calibri"/>
                <a:cs typeface="Calibri"/>
                <a:sym typeface="Calibri"/>
              </a:rPr>
              <a:t>None of the above</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1" sz="16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1" sz="2000" u="sng">
              <a:solidFill>
                <a:schemeClr val="dk1"/>
              </a:solidFill>
              <a:latin typeface="Calibri"/>
              <a:ea typeface="Calibri"/>
              <a:cs typeface="Calibri"/>
              <a:sym typeface="Calibri"/>
            </a:endParaRPr>
          </a:p>
        </p:txBody>
      </p:sp>
      <p:sp>
        <p:nvSpPr>
          <p:cNvPr id="1053" name="Google Shape;1053;p112"/>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113"/>
          <p:cNvSpPr txBox="1"/>
          <p:nvPr/>
        </p:nvSpPr>
        <p:spPr>
          <a:xfrm>
            <a:off x="4899999" y="3075057"/>
            <a:ext cx="239200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2E75B5"/>
                </a:solidFill>
                <a:latin typeface="Times New Roman"/>
                <a:ea typeface="Times New Roman"/>
                <a:cs typeface="Times New Roman"/>
                <a:sym typeface="Times New Roman"/>
              </a:rPr>
              <a:t>Thank you</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2"/>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297" name="Google Shape;297;p12"/>
          <p:cNvSpPr txBox="1"/>
          <p:nvPr>
            <p:ph type="title"/>
          </p:nvPr>
        </p:nvSpPr>
        <p:spPr>
          <a:xfrm>
            <a:off x="0" y="0"/>
            <a:ext cx="9720072" cy="36921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Installing python</a:t>
            </a:r>
            <a:endParaRPr/>
          </a:p>
        </p:txBody>
      </p:sp>
      <p:sp>
        <p:nvSpPr>
          <p:cNvPr id="298" name="Google Shape;298;p12"/>
          <p:cNvSpPr/>
          <p:nvPr/>
        </p:nvSpPr>
        <p:spPr>
          <a:xfrm>
            <a:off x="1024128" y="754795"/>
            <a:ext cx="10906278" cy="1199303"/>
          </a:xfrm>
          <a:prstGeom prst="rect">
            <a:avLst/>
          </a:prstGeom>
          <a:noFill/>
          <a:ln>
            <a:noFill/>
          </a:ln>
        </p:spPr>
        <p:txBody>
          <a:bodyPr anchorCtr="0" anchor="t" bIns="45700" lIns="91425" spcFirstLastPara="1" rIns="91425" wrap="square" tIns="45700">
            <a:spAutoFit/>
          </a:bodyPr>
          <a:lstStyle/>
          <a:p>
            <a:pPr indent="-114300" lvl="0" marL="91440" marR="0" rtl="0" algn="l">
              <a:lnSpc>
                <a:spcPct val="90000"/>
              </a:lnSpc>
              <a:spcBef>
                <a:spcPts val="0"/>
              </a:spcBef>
              <a:spcAft>
                <a:spcPts val="0"/>
              </a:spcAft>
              <a:buClr>
                <a:schemeClr val="accent1"/>
              </a:buClr>
              <a:buSzPts val="1800"/>
              <a:buFont typeface="Noto Sans Symbols"/>
              <a:buChar char="⮚"/>
            </a:pPr>
            <a:r>
              <a:rPr lang="en-US" sz="1800">
                <a:solidFill>
                  <a:schemeClr val="dk1"/>
                </a:solidFill>
                <a:latin typeface="Calibri"/>
                <a:ea typeface="Calibri"/>
                <a:cs typeface="Calibri"/>
                <a:sym typeface="Calibri"/>
              </a:rPr>
              <a:t> Also, go to the Start menu , check for the Idle Icon, and open it. </a:t>
            </a:r>
            <a:endParaRPr/>
          </a:p>
          <a:p>
            <a:pPr indent="-114300" lvl="0" marL="91440" marR="0" rtl="0" algn="l">
              <a:lnSpc>
                <a:spcPct val="90000"/>
              </a:lnSpc>
              <a:spcBef>
                <a:spcPts val="1400"/>
              </a:spcBef>
              <a:spcAft>
                <a:spcPts val="0"/>
              </a:spcAft>
              <a:buClr>
                <a:schemeClr val="accent1"/>
              </a:buClr>
              <a:buSzPts val="1800"/>
              <a:buFont typeface="Noto Sans Symbols"/>
              <a:buChar char="⮚"/>
            </a:pPr>
            <a:r>
              <a:rPr lang="en-US" sz="1800">
                <a:solidFill>
                  <a:schemeClr val="dk1"/>
                </a:solidFill>
                <a:latin typeface="Calibri"/>
                <a:ea typeface="Calibri"/>
                <a:cs typeface="Calibri"/>
                <a:sym typeface="Calibri"/>
              </a:rPr>
              <a:t> Just type in the text at the prompt, “Hello World”, and ensure that the correct output is obtained.</a:t>
            </a:r>
            <a:endParaRPr/>
          </a:p>
          <a:p>
            <a:pPr indent="-114300" lvl="0" marL="91440" marR="0" rtl="0" algn="l">
              <a:lnSpc>
                <a:spcPct val="90000"/>
              </a:lnSpc>
              <a:spcBef>
                <a:spcPts val="1400"/>
              </a:spcBef>
              <a:spcAft>
                <a:spcPts val="0"/>
              </a:spcAft>
              <a:buClr>
                <a:schemeClr val="accent1"/>
              </a:buClr>
              <a:buSzPts val="1800"/>
              <a:buFont typeface="Noto Sans Symbols"/>
              <a:buChar char="⮚"/>
            </a:pPr>
            <a:r>
              <a:rPr lang="en-US" sz="1800">
                <a:solidFill>
                  <a:schemeClr val="dk1"/>
                </a:solidFill>
                <a:latin typeface="Calibri"/>
                <a:ea typeface="Calibri"/>
                <a:cs typeface="Calibri"/>
                <a:sym typeface="Calibri"/>
              </a:rPr>
              <a:t> Go to System environment variables, and ensure  that the Python path is correctly visible  in the same.</a:t>
            </a:r>
            <a:endParaRPr/>
          </a:p>
        </p:txBody>
      </p:sp>
      <p:pic>
        <p:nvPicPr>
          <p:cNvPr id="299" name="Google Shape;299;p12"/>
          <p:cNvPicPr preferRelativeResize="0"/>
          <p:nvPr/>
        </p:nvPicPr>
        <p:blipFill rotWithShape="1">
          <a:blip r:embed="rId3">
            <a:alphaModFix/>
          </a:blip>
          <a:srcRect b="0" l="0" r="0" t="0"/>
          <a:stretch/>
        </p:blipFill>
        <p:spPr>
          <a:xfrm>
            <a:off x="235974" y="1954099"/>
            <a:ext cx="6959957" cy="4684400"/>
          </a:xfrm>
          <a:prstGeom prst="rect">
            <a:avLst/>
          </a:prstGeom>
          <a:noFill/>
          <a:ln>
            <a:noFill/>
          </a:ln>
        </p:spPr>
      </p:pic>
      <p:pic>
        <p:nvPicPr>
          <p:cNvPr id="300" name="Google Shape;300;p12"/>
          <p:cNvPicPr preferRelativeResize="0"/>
          <p:nvPr/>
        </p:nvPicPr>
        <p:blipFill rotWithShape="1">
          <a:blip r:embed="rId4">
            <a:alphaModFix/>
          </a:blip>
          <a:srcRect b="0" l="0" r="0" t="0"/>
          <a:stretch/>
        </p:blipFill>
        <p:spPr>
          <a:xfrm>
            <a:off x="7345034" y="1954099"/>
            <a:ext cx="4585372" cy="4684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3"/>
          <p:cNvSpPr txBox="1"/>
          <p:nvPr>
            <p:ph type="title"/>
          </p:nvPr>
        </p:nvSpPr>
        <p:spPr>
          <a:xfrm>
            <a:off x="0" y="0"/>
            <a:ext cx="10339754" cy="6471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Environment Setup</a:t>
            </a:r>
            <a:endParaRPr/>
          </a:p>
        </p:txBody>
      </p:sp>
      <p:sp>
        <p:nvSpPr>
          <p:cNvPr id="306" name="Google Shape;306;p13"/>
          <p:cNvSpPr txBox="1"/>
          <p:nvPr>
            <p:ph idx="1" type="body"/>
          </p:nvPr>
        </p:nvSpPr>
        <p:spPr>
          <a:xfrm>
            <a:off x="480524" y="1223889"/>
            <a:ext cx="10671444" cy="492369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u="sng">
                <a:latin typeface="Calibri"/>
                <a:ea typeface="Calibri"/>
                <a:cs typeface="Calibri"/>
                <a:sym typeface="Calibri"/>
              </a:rPr>
              <a:t>Setting up PATH:-</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PATH is a variable where the OS stores data related to the folders or directories which it must search to run a particular file or executable.</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This variable is named as PATH in Unix(Unix is Case-Sensitive), PATH or Path in Windows.</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Since we are concentrating on Windows OS, we</a:t>
            </a:r>
            <a:r>
              <a:rPr b="1" lang="en-US" sz="2000">
                <a:latin typeface="Calibri"/>
                <a:ea typeface="Calibri"/>
                <a:cs typeface="Calibri"/>
                <a:sym typeface="Calibri"/>
              </a:rPr>
              <a:t> will only check the Path in Windows.</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Usually, at the time of Installing Python, the PATH gets sets by default(Ref the previous slides on installation) . Post installation, the path will usually have the path where the Python installation has been downloaded.</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This is the Path from where the python interpreter is invoked, whenever you run Python.</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It is also the path where your Default IDE , </a:t>
            </a:r>
            <a:r>
              <a:rPr b="1" i="1" lang="en-US" sz="2000">
                <a:latin typeface="Calibri"/>
                <a:ea typeface="Calibri"/>
                <a:cs typeface="Calibri"/>
                <a:sym typeface="Calibri"/>
              </a:rPr>
              <a:t>Idle</a:t>
            </a:r>
            <a:r>
              <a:rPr lang="en-US" sz="2000">
                <a:latin typeface="Calibri"/>
                <a:ea typeface="Calibri"/>
                <a:cs typeface="Calibri"/>
                <a:sym typeface="Calibri"/>
              </a:rPr>
              <a:t> is Installed. </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The Path will also specify the path , where the OS will search for the  Python Programs/Modules which you have written and run those files.</a:t>
            </a:r>
            <a:endParaRPr/>
          </a:p>
          <a:p>
            <a:pPr indent="0" lvl="0" marL="0" rtl="0" algn="l">
              <a:lnSpc>
                <a:spcPct val="90000"/>
              </a:lnSpc>
              <a:spcBef>
                <a:spcPts val="1000"/>
              </a:spcBef>
              <a:spcAft>
                <a:spcPts val="0"/>
              </a:spcAft>
              <a:buClr>
                <a:schemeClr val="dk1"/>
              </a:buClr>
              <a:buSzPts val="2800"/>
              <a:buNone/>
            </a:pPr>
            <a:r>
              <a:t/>
            </a:r>
            <a:endParaRPr u="sng"/>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4"/>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313" name="Google Shape;313;p14"/>
          <p:cNvSpPr txBox="1"/>
          <p:nvPr>
            <p:ph type="title"/>
          </p:nvPr>
        </p:nvSpPr>
        <p:spPr>
          <a:xfrm>
            <a:off x="0" y="0"/>
            <a:ext cx="9720072" cy="36169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interpreters</a:t>
            </a:r>
            <a:endParaRPr/>
          </a:p>
        </p:txBody>
      </p:sp>
      <p:sp>
        <p:nvSpPr>
          <p:cNvPr id="314" name="Google Shape;314;p14"/>
          <p:cNvSpPr txBox="1"/>
          <p:nvPr>
            <p:ph idx="1" type="body"/>
          </p:nvPr>
        </p:nvSpPr>
        <p:spPr>
          <a:xfrm>
            <a:off x="923544" y="744579"/>
            <a:ext cx="9720073" cy="532964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Font typeface="Noto Sans Symbols"/>
              <a:buChar char="⮚"/>
            </a:pPr>
            <a:r>
              <a:rPr lang="en-US" sz="1800">
                <a:latin typeface="Calibri"/>
                <a:ea typeface="Calibri"/>
                <a:cs typeface="Calibri"/>
                <a:sym typeface="Calibri"/>
              </a:rPr>
              <a:t>Suppose you are in Germany, and you find yourself stranded because of the lack of knowledge of the language.</a:t>
            </a:r>
            <a:endParaRPr/>
          </a:p>
          <a:p>
            <a:pPr indent="-114300" lvl="0" marL="22860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Out comes a friend who knows German, and accompanies you throughout your stay in Germany.</a:t>
            </a:r>
            <a:endParaRPr/>
          </a:p>
          <a:p>
            <a:pPr indent="-114300" lvl="0" marL="22860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p:txBody>
      </p:sp>
      <p:pic>
        <p:nvPicPr>
          <p:cNvPr id="315" name="Google Shape;315;p14"/>
          <p:cNvPicPr preferRelativeResize="0"/>
          <p:nvPr/>
        </p:nvPicPr>
        <p:blipFill rotWithShape="1">
          <a:blip r:embed="rId3">
            <a:alphaModFix/>
          </a:blip>
          <a:srcRect b="0" l="0" r="0" t="0"/>
          <a:stretch/>
        </p:blipFill>
        <p:spPr>
          <a:xfrm>
            <a:off x="1273548" y="1333815"/>
            <a:ext cx="2724150" cy="1676400"/>
          </a:xfrm>
          <a:prstGeom prst="rect">
            <a:avLst/>
          </a:prstGeom>
          <a:noFill/>
          <a:ln>
            <a:noFill/>
          </a:ln>
        </p:spPr>
      </p:pic>
      <p:pic>
        <p:nvPicPr>
          <p:cNvPr id="316" name="Google Shape;316;p14"/>
          <p:cNvPicPr preferRelativeResize="0"/>
          <p:nvPr/>
        </p:nvPicPr>
        <p:blipFill rotWithShape="1">
          <a:blip r:embed="rId4">
            <a:alphaModFix/>
          </a:blip>
          <a:srcRect b="0" l="0" r="0" t="0"/>
          <a:stretch/>
        </p:blipFill>
        <p:spPr>
          <a:xfrm>
            <a:off x="1273548" y="4375414"/>
            <a:ext cx="3324225" cy="1371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0" st="0"/>
                                            </p:txEl>
                                          </p:spTgt>
                                        </p:tgtEl>
                                        <p:attrNameLst>
                                          <p:attrName>style.visibility</p:attrName>
                                        </p:attrNameLst>
                                      </p:cBhvr>
                                      <p:to>
                                        <p:strVal val="visible"/>
                                      </p:to>
                                    </p:set>
                                    <p:anim calcmode="lin" valueType="num">
                                      <p:cBhvr additive="base">
                                        <p:cTn dur="500"/>
                                        <p:tgtEl>
                                          <p:spTgt spid="31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1" st="1"/>
                                            </p:txEl>
                                          </p:spTgt>
                                        </p:tgtEl>
                                        <p:attrNameLst>
                                          <p:attrName>style.visibility</p:attrName>
                                        </p:attrNameLst>
                                      </p:cBhvr>
                                      <p:to>
                                        <p:strVal val="visible"/>
                                      </p:to>
                                    </p:set>
                                    <p:anim calcmode="lin" valueType="num">
                                      <p:cBhvr additive="base">
                                        <p:cTn dur="500"/>
                                        <p:tgtEl>
                                          <p:spTgt spid="31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2" st="2"/>
                                            </p:txEl>
                                          </p:spTgt>
                                        </p:tgtEl>
                                        <p:attrNameLst>
                                          <p:attrName>style.visibility</p:attrName>
                                        </p:attrNameLst>
                                      </p:cBhvr>
                                      <p:to>
                                        <p:strVal val="visible"/>
                                      </p:to>
                                    </p:set>
                                    <p:anim calcmode="lin" valueType="num">
                                      <p:cBhvr additive="base">
                                        <p:cTn dur="500"/>
                                        <p:tgtEl>
                                          <p:spTgt spid="31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3" st="3"/>
                                            </p:txEl>
                                          </p:spTgt>
                                        </p:tgtEl>
                                        <p:attrNameLst>
                                          <p:attrName>style.visibility</p:attrName>
                                        </p:attrNameLst>
                                      </p:cBhvr>
                                      <p:to>
                                        <p:strVal val="visible"/>
                                      </p:to>
                                    </p:set>
                                    <p:anim calcmode="lin" valueType="num">
                                      <p:cBhvr additive="base">
                                        <p:cTn dur="500"/>
                                        <p:tgtEl>
                                          <p:spTgt spid="31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4" st="4"/>
                                            </p:txEl>
                                          </p:spTgt>
                                        </p:tgtEl>
                                        <p:attrNameLst>
                                          <p:attrName>style.visibility</p:attrName>
                                        </p:attrNameLst>
                                      </p:cBhvr>
                                      <p:to>
                                        <p:strVal val="visible"/>
                                      </p:to>
                                    </p:set>
                                    <p:anim calcmode="lin" valueType="num">
                                      <p:cBhvr additive="base">
                                        <p:cTn dur="500"/>
                                        <p:tgtEl>
                                          <p:spTgt spid="31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5" st="5"/>
                                            </p:txEl>
                                          </p:spTgt>
                                        </p:tgtEl>
                                        <p:attrNameLst>
                                          <p:attrName>style.visibility</p:attrName>
                                        </p:attrNameLst>
                                      </p:cBhvr>
                                      <p:to>
                                        <p:strVal val="visible"/>
                                      </p:to>
                                    </p:set>
                                    <p:anim calcmode="lin" valueType="num">
                                      <p:cBhvr additive="base">
                                        <p:cTn dur="500"/>
                                        <p:tgtEl>
                                          <p:spTgt spid="31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6" st="6"/>
                                            </p:txEl>
                                          </p:spTgt>
                                        </p:tgtEl>
                                        <p:attrNameLst>
                                          <p:attrName>style.visibility</p:attrName>
                                        </p:attrNameLst>
                                      </p:cBhvr>
                                      <p:to>
                                        <p:strVal val="visible"/>
                                      </p:to>
                                    </p:set>
                                    <p:anim calcmode="lin" valueType="num">
                                      <p:cBhvr additive="base">
                                        <p:cTn dur="500"/>
                                        <p:tgtEl>
                                          <p:spTgt spid="31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7" st="7"/>
                                            </p:txEl>
                                          </p:spTgt>
                                        </p:tgtEl>
                                        <p:attrNameLst>
                                          <p:attrName>style.visibility</p:attrName>
                                        </p:attrNameLst>
                                      </p:cBhvr>
                                      <p:to>
                                        <p:strVal val="visible"/>
                                      </p:to>
                                    </p:set>
                                    <p:anim calcmode="lin" valueType="num">
                                      <p:cBhvr additive="base">
                                        <p:cTn dur="500"/>
                                        <p:tgtEl>
                                          <p:spTgt spid="31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8" st="8"/>
                                            </p:txEl>
                                          </p:spTgt>
                                        </p:tgtEl>
                                        <p:attrNameLst>
                                          <p:attrName>style.visibility</p:attrName>
                                        </p:attrNameLst>
                                      </p:cBhvr>
                                      <p:to>
                                        <p:strVal val="visible"/>
                                      </p:to>
                                    </p:set>
                                    <p:anim calcmode="lin" valueType="num">
                                      <p:cBhvr additive="base">
                                        <p:cTn dur="500"/>
                                        <p:tgtEl>
                                          <p:spTgt spid="314">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9" st="9"/>
                                            </p:txEl>
                                          </p:spTgt>
                                        </p:tgtEl>
                                        <p:attrNameLst>
                                          <p:attrName>style.visibility</p:attrName>
                                        </p:attrNameLst>
                                      </p:cBhvr>
                                      <p:to>
                                        <p:strVal val="visible"/>
                                      </p:to>
                                    </p:set>
                                    <p:anim calcmode="lin" valueType="num">
                                      <p:cBhvr additive="base">
                                        <p:cTn dur="500"/>
                                        <p:tgtEl>
                                          <p:spTgt spid="314">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10" st="10"/>
                                            </p:txEl>
                                          </p:spTgt>
                                        </p:tgtEl>
                                        <p:attrNameLst>
                                          <p:attrName>style.visibility</p:attrName>
                                        </p:attrNameLst>
                                      </p:cBhvr>
                                      <p:to>
                                        <p:strVal val="visible"/>
                                      </p:to>
                                    </p:set>
                                    <p:anim calcmode="lin" valueType="num">
                                      <p:cBhvr additive="base">
                                        <p:cTn dur="500"/>
                                        <p:tgtEl>
                                          <p:spTgt spid="314">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11" st="11"/>
                                            </p:txEl>
                                          </p:spTgt>
                                        </p:tgtEl>
                                        <p:attrNameLst>
                                          <p:attrName>style.visibility</p:attrName>
                                        </p:attrNameLst>
                                      </p:cBhvr>
                                      <p:to>
                                        <p:strVal val="visible"/>
                                      </p:to>
                                    </p:set>
                                    <p:anim calcmode="lin" valueType="num">
                                      <p:cBhvr additive="base">
                                        <p:cTn dur="500"/>
                                        <p:tgtEl>
                                          <p:spTgt spid="314">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5"/>
                                        </p:tgtEl>
                                        <p:attrNameLst>
                                          <p:attrName>style.visibility</p:attrName>
                                        </p:attrNameLst>
                                      </p:cBhvr>
                                      <p:to>
                                        <p:strVal val="visible"/>
                                      </p:to>
                                    </p:set>
                                    <p:anim calcmode="lin" valueType="num">
                                      <p:cBhvr additive="base">
                                        <p:cTn dur="500"/>
                                        <p:tgtEl>
                                          <p:spTgt spid="31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6"/>
                                        </p:tgtEl>
                                        <p:attrNameLst>
                                          <p:attrName>style.visibility</p:attrName>
                                        </p:attrNameLst>
                                      </p:cBhvr>
                                      <p:to>
                                        <p:strVal val="visible"/>
                                      </p:to>
                                    </p:set>
                                    <p:anim calcmode="lin" valueType="num">
                                      <p:cBhvr additive="base">
                                        <p:cTn dur="500"/>
                                        <p:tgtEl>
                                          <p:spTgt spid="31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5"/>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323" name="Google Shape;323;p15"/>
          <p:cNvSpPr txBox="1"/>
          <p:nvPr>
            <p:ph type="title"/>
          </p:nvPr>
        </p:nvSpPr>
        <p:spPr>
          <a:xfrm>
            <a:off x="0" y="0"/>
            <a:ext cx="9720072" cy="36169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interpreters</a:t>
            </a:r>
            <a:endParaRPr/>
          </a:p>
        </p:txBody>
      </p:sp>
      <p:sp>
        <p:nvSpPr>
          <p:cNvPr id="324" name="Google Shape;324;p15"/>
          <p:cNvSpPr txBox="1"/>
          <p:nvPr>
            <p:ph idx="1" type="body"/>
          </p:nvPr>
        </p:nvSpPr>
        <p:spPr>
          <a:xfrm>
            <a:off x="923544" y="744579"/>
            <a:ext cx="9720073" cy="532964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Font typeface="Noto Sans Symbols"/>
              <a:buChar char="⮚"/>
            </a:pPr>
            <a:r>
              <a:rPr lang="en-US" sz="1800">
                <a:latin typeface="Calibri"/>
                <a:ea typeface="Calibri"/>
                <a:cs typeface="Calibri"/>
                <a:sym typeface="Calibri"/>
              </a:rPr>
              <a:t>Your life now becomes a breeze. You can go for shopping, or touring the entire German countryside without any tension ☺ </a:t>
            </a:r>
            <a:endParaRPr/>
          </a:p>
          <a:p>
            <a:pPr indent="-114300" lvl="0" marL="22860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114300" lvl="0" marL="22860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a:p>
            <a:pPr indent="-114300" lvl="0" marL="22860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a:p>
            <a:pPr indent="-114300" lvl="0" marL="22860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A  program interpreter works in much the same way, interpreting to the Computer, who understands only Binary 0’s or 1’s </a:t>
            </a:r>
            <a:r>
              <a:rPr b="1" lang="en-US" sz="1800">
                <a:latin typeface="Calibri"/>
                <a:ea typeface="Calibri"/>
                <a:cs typeface="Calibri"/>
                <a:sym typeface="Calibri"/>
              </a:rPr>
              <a:t>(0 V or 5 V), a </a:t>
            </a:r>
            <a:r>
              <a:rPr lang="en-US" sz="1800">
                <a:latin typeface="Calibri"/>
                <a:ea typeface="Calibri"/>
                <a:cs typeface="Calibri"/>
                <a:sym typeface="Calibri"/>
              </a:rPr>
              <a:t>standard human language</a:t>
            </a:r>
            <a:r>
              <a:rPr b="1" lang="en-US" sz="1800">
                <a:latin typeface="Calibri"/>
                <a:ea typeface="Calibri"/>
                <a:cs typeface="Calibri"/>
                <a:sym typeface="Calibri"/>
              </a:rPr>
              <a:t>.</a:t>
            </a:r>
            <a:endParaRPr/>
          </a:p>
          <a:p>
            <a:pPr indent="0" lvl="0" marL="0" rtl="0" algn="l">
              <a:lnSpc>
                <a:spcPct val="90000"/>
              </a:lnSpc>
              <a:spcBef>
                <a:spcPts val="1000"/>
              </a:spcBef>
              <a:spcAft>
                <a:spcPts val="0"/>
              </a:spcAft>
              <a:buClr>
                <a:schemeClr val="dk1"/>
              </a:buClr>
              <a:buSzPts val="1800"/>
              <a:buNone/>
            </a:pPr>
            <a:r>
              <a:rPr b="1" lang="en-US" sz="1800">
                <a:latin typeface="Calibri"/>
                <a:ea typeface="Calibri"/>
                <a:cs typeface="Calibri"/>
                <a:sym typeface="Calibri"/>
              </a:rPr>
              <a:t> </a:t>
            </a:r>
            <a:endParaRPr/>
          </a:p>
          <a:p>
            <a:pPr indent="0" lvl="0" marL="0" rtl="0" algn="l">
              <a:lnSpc>
                <a:spcPct val="90000"/>
              </a:lnSpc>
              <a:spcBef>
                <a:spcPts val="1000"/>
              </a:spcBef>
              <a:spcAft>
                <a:spcPts val="0"/>
              </a:spcAft>
              <a:buClr>
                <a:schemeClr val="dk1"/>
              </a:buClr>
              <a:buSzPts val="1800"/>
              <a:buNone/>
            </a:pPr>
            <a:r>
              <a:t/>
            </a:r>
            <a:endParaRPr b="1" sz="1800">
              <a:latin typeface="Calibri"/>
              <a:ea typeface="Calibri"/>
              <a:cs typeface="Calibri"/>
              <a:sym typeface="Calibri"/>
            </a:endParaRPr>
          </a:p>
        </p:txBody>
      </p:sp>
      <p:pic>
        <p:nvPicPr>
          <p:cNvPr id="325" name="Google Shape;325;p15"/>
          <p:cNvPicPr preferRelativeResize="0"/>
          <p:nvPr/>
        </p:nvPicPr>
        <p:blipFill rotWithShape="1">
          <a:blip r:embed="rId3">
            <a:alphaModFix/>
          </a:blip>
          <a:srcRect b="0" l="0" r="0" t="0"/>
          <a:stretch/>
        </p:blipFill>
        <p:spPr>
          <a:xfrm>
            <a:off x="1024127" y="1561008"/>
            <a:ext cx="3076575" cy="1485900"/>
          </a:xfrm>
          <a:prstGeom prst="rect">
            <a:avLst/>
          </a:prstGeom>
          <a:noFill/>
          <a:ln>
            <a:noFill/>
          </a:ln>
        </p:spPr>
      </p:pic>
      <p:pic>
        <p:nvPicPr>
          <p:cNvPr id="326" name="Google Shape;326;p15"/>
          <p:cNvPicPr preferRelativeResize="0"/>
          <p:nvPr/>
        </p:nvPicPr>
        <p:blipFill rotWithShape="1">
          <a:blip r:embed="rId4">
            <a:alphaModFix/>
          </a:blip>
          <a:srcRect b="0" l="0" r="0" t="0"/>
          <a:stretch/>
        </p:blipFill>
        <p:spPr>
          <a:xfrm>
            <a:off x="1024127" y="4059688"/>
            <a:ext cx="5080838" cy="252685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4">
                                            <p:txEl>
                                              <p:pRg end="0" st="0"/>
                                            </p:txEl>
                                          </p:spTgt>
                                        </p:tgtEl>
                                        <p:attrNameLst>
                                          <p:attrName>style.visibility</p:attrName>
                                        </p:attrNameLst>
                                      </p:cBhvr>
                                      <p:to>
                                        <p:strVal val="visible"/>
                                      </p:to>
                                    </p:set>
                                    <p:anim calcmode="lin" valueType="num">
                                      <p:cBhvr additive="base">
                                        <p:cTn dur="500"/>
                                        <p:tgtEl>
                                          <p:spTgt spid="32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4">
                                            <p:txEl>
                                              <p:pRg end="1" st="1"/>
                                            </p:txEl>
                                          </p:spTgt>
                                        </p:tgtEl>
                                        <p:attrNameLst>
                                          <p:attrName>style.visibility</p:attrName>
                                        </p:attrNameLst>
                                      </p:cBhvr>
                                      <p:to>
                                        <p:strVal val="visible"/>
                                      </p:to>
                                    </p:set>
                                    <p:anim calcmode="lin" valueType="num">
                                      <p:cBhvr additive="base">
                                        <p:cTn dur="500"/>
                                        <p:tgtEl>
                                          <p:spTgt spid="32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4">
                                            <p:txEl>
                                              <p:pRg end="2" st="2"/>
                                            </p:txEl>
                                          </p:spTgt>
                                        </p:tgtEl>
                                        <p:attrNameLst>
                                          <p:attrName>style.visibility</p:attrName>
                                        </p:attrNameLst>
                                      </p:cBhvr>
                                      <p:to>
                                        <p:strVal val="visible"/>
                                      </p:to>
                                    </p:set>
                                    <p:anim calcmode="lin" valueType="num">
                                      <p:cBhvr additive="base">
                                        <p:cTn dur="500"/>
                                        <p:tgtEl>
                                          <p:spTgt spid="32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4">
                                            <p:txEl>
                                              <p:pRg end="3" st="3"/>
                                            </p:txEl>
                                          </p:spTgt>
                                        </p:tgtEl>
                                        <p:attrNameLst>
                                          <p:attrName>style.visibility</p:attrName>
                                        </p:attrNameLst>
                                      </p:cBhvr>
                                      <p:to>
                                        <p:strVal val="visible"/>
                                      </p:to>
                                    </p:set>
                                    <p:anim calcmode="lin" valueType="num">
                                      <p:cBhvr additive="base">
                                        <p:cTn dur="500"/>
                                        <p:tgtEl>
                                          <p:spTgt spid="32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4">
                                            <p:txEl>
                                              <p:pRg end="4" st="4"/>
                                            </p:txEl>
                                          </p:spTgt>
                                        </p:tgtEl>
                                        <p:attrNameLst>
                                          <p:attrName>style.visibility</p:attrName>
                                        </p:attrNameLst>
                                      </p:cBhvr>
                                      <p:to>
                                        <p:strVal val="visible"/>
                                      </p:to>
                                    </p:set>
                                    <p:anim calcmode="lin" valueType="num">
                                      <p:cBhvr additive="base">
                                        <p:cTn dur="500"/>
                                        <p:tgtEl>
                                          <p:spTgt spid="32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4">
                                            <p:txEl>
                                              <p:pRg end="5" st="5"/>
                                            </p:txEl>
                                          </p:spTgt>
                                        </p:tgtEl>
                                        <p:attrNameLst>
                                          <p:attrName>style.visibility</p:attrName>
                                        </p:attrNameLst>
                                      </p:cBhvr>
                                      <p:to>
                                        <p:strVal val="visible"/>
                                      </p:to>
                                    </p:set>
                                    <p:anim calcmode="lin" valueType="num">
                                      <p:cBhvr additive="base">
                                        <p:cTn dur="500"/>
                                        <p:tgtEl>
                                          <p:spTgt spid="32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4">
                                            <p:txEl>
                                              <p:pRg end="6" st="6"/>
                                            </p:txEl>
                                          </p:spTgt>
                                        </p:tgtEl>
                                        <p:attrNameLst>
                                          <p:attrName>style.visibility</p:attrName>
                                        </p:attrNameLst>
                                      </p:cBhvr>
                                      <p:to>
                                        <p:strVal val="visible"/>
                                      </p:to>
                                    </p:set>
                                    <p:anim calcmode="lin" valueType="num">
                                      <p:cBhvr additive="base">
                                        <p:cTn dur="500"/>
                                        <p:tgtEl>
                                          <p:spTgt spid="32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4">
                                            <p:txEl>
                                              <p:pRg end="7" st="7"/>
                                            </p:txEl>
                                          </p:spTgt>
                                        </p:tgtEl>
                                        <p:attrNameLst>
                                          <p:attrName>style.visibility</p:attrName>
                                        </p:attrNameLst>
                                      </p:cBhvr>
                                      <p:to>
                                        <p:strVal val="visible"/>
                                      </p:to>
                                    </p:set>
                                    <p:anim calcmode="lin" valueType="num">
                                      <p:cBhvr additive="base">
                                        <p:cTn dur="500"/>
                                        <p:tgtEl>
                                          <p:spTgt spid="32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4">
                                            <p:txEl>
                                              <p:pRg end="8" st="8"/>
                                            </p:txEl>
                                          </p:spTgt>
                                        </p:tgtEl>
                                        <p:attrNameLst>
                                          <p:attrName>style.visibility</p:attrName>
                                        </p:attrNameLst>
                                      </p:cBhvr>
                                      <p:to>
                                        <p:strVal val="visible"/>
                                      </p:to>
                                    </p:set>
                                    <p:anim calcmode="lin" valueType="num">
                                      <p:cBhvr additive="base">
                                        <p:cTn dur="500"/>
                                        <p:tgtEl>
                                          <p:spTgt spid="324">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4">
                                            <p:txEl>
                                              <p:pRg end="9" st="9"/>
                                            </p:txEl>
                                          </p:spTgt>
                                        </p:tgtEl>
                                        <p:attrNameLst>
                                          <p:attrName>style.visibility</p:attrName>
                                        </p:attrNameLst>
                                      </p:cBhvr>
                                      <p:to>
                                        <p:strVal val="visible"/>
                                      </p:to>
                                    </p:set>
                                    <p:anim calcmode="lin" valueType="num">
                                      <p:cBhvr additive="base">
                                        <p:cTn dur="500"/>
                                        <p:tgtEl>
                                          <p:spTgt spid="324">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5"/>
                                        </p:tgtEl>
                                        <p:attrNameLst>
                                          <p:attrName>style.visibility</p:attrName>
                                        </p:attrNameLst>
                                      </p:cBhvr>
                                      <p:to>
                                        <p:strVal val="visible"/>
                                      </p:to>
                                    </p:set>
                                    <p:anim calcmode="lin" valueType="num">
                                      <p:cBhvr additive="base">
                                        <p:cTn dur="500"/>
                                        <p:tgtEl>
                                          <p:spTgt spid="32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6"/>
                                        </p:tgtEl>
                                        <p:attrNameLst>
                                          <p:attrName>style.visibility</p:attrName>
                                        </p:attrNameLst>
                                      </p:cBhvr>
                                      <p:to>
                                        <p:strVal val="visible"/>
                                      </p:to>
                                    </p:set>
                                    <p:anim calcmode="lin" valueType="num">
                                      <p:cBhvr additive="base">
                                        <p:cTn dur="500"/>
                                        <p:tgtEl>
                                          <p:spTgt spid="32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6"/>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332" name="Google Shape;332;p16"/>
          <p:cNvSpPr txBox="1"/>
          <p:nvPr>
            <p:ph type="title"/>
          </p:nvPr>
        </p:nvSpPr>
        <p:spPr>
          <a:xfrm>
            <a:off x="0" y="0"/>
            <a:ext cx="9720072" cy="35032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interpreters Vs Compilers(Contd)</a:t>
            </a:r>
            <a:endParaRPr/>
          </a:p>
        </p:txBody>
      </p:sp>
      <p:graphicFrame>
        <p:nvGraphicFramePr>
          <p:cNvPr id="333" name="Google Shape;333;p16"/>
          <p:cNvGraphicFramePr/>
          <p:nvPr/>
        </p:nvGraphicFramePr>
        <p:xfrm>
          <a:off x="672022" y="1022930"/>
          <a:ext cx="3000000" cy="3000000"/>
        </p:xfrm>
        <a:graphic>
          <a:graphicData uri="http://schemas.openxmlformats.org/drawingml/2006/table">
            <a:tbl>
              <a:tblPr bandRow="1" firstRow="1">
                <a:noFill/>
                <a:tableStyleId>{BA8B42EE-B013-4E84-89A6-DF5F7FFC1467}</a:tableStyleId>
              </a:tblPr>
              <a:tblGrid>
                <a:gridCol w="5408475"/>
                <a:gridCol w="5408475"/>
              </a:tblGrid>
              <a:tr h="370850">
                <a:tc>
                  <a:txBody>
                    <a:bodyPr/>
                    <a:lstStyle/>
                    <a:p>
                      <a:pPr indent="0" lvl="0" marL="0" marR="0" rtl="0" algn="l">
                        <a:spcBef>
                          <a:spcPts val="0"/>
                        </a:spcBef>
                        <a:spcAft>
                          <a:spcPts val="0"/>
                        </a:spcAft>
                        <a:buNone/>
                      </a:pPr>
                      <a:r>
                        <a:rPr lang="en-US" sz="2000" u="none" cap="none" strike="noStrike">
                          <a:latin typeface="Calibri"/>
                          <a:ea typeface="Calibri"/>
                          <a:cs typeface="Calibri"/>
                          <a:sym typeface="Calibri"/>
                        </a:rPr>
                        <a:t>Interpreters</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Compilers</a:t>
                      </a:r>
                      <a:endParaRPr/>
                    </a:p>
                  </a:txBody>
                  <a:tcPr marT="45725" marB="45725" marR="91450" marL="91450"/>
                </a:tc>
              </a:tr>
              <a:tr h="370850">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Translates program one statement at a time.</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Scans the entire program and translates it as a whole into machine code.</a:t>
                      </a:r>
                      <a:endParaRPr sz="1800">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It takes less amount of time to analyze the source code but the overall execution time is slower.</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It takes large amount of time to analyze the source code but the overall execution time is comparatively faster.</a:t>
                      </a:r>
                      <a:endParaRPr sz="1800">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No intermediate object code is generated, hence are memory efficient.</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Generates intermediate object code which further requires linking, hence requires more memory.</a:t>
                      </a:r>
                      <a:endParaRPr sz="1800">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Continues translating the program until the first error is met, in which case it stops. Hence debugging is easy.</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It generates the error message only after scanning the whole program. Hence debugging is comparatively hard.</a:t>
                      </a:r>
                      <a:endParaRPr sz="1800">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1800">
                          <a:latin typeface="Calibri"/>
                          <a:ea typeface="Calibri"/>
                          <a:cs typeface="Calibri"/>
                          <a:sym typeface="Calibri"/>
                        </a:rPr>
                        <a:t>Programming language like Python, Ruby use interpreters.</a:t>
                      </a:r>
                      <a:endParaRPr/>
                    </a:p>
                  </a:txBody>
                  <a:tcPr marT="95250" marB="85725" marR="76200" marL="95250" anchor="ctr"/>
                </a:tc>
                <a:tc>
                  <a:txBody>
                    <a:bodyPr/>
                    <a:lstStyle/>
                    <a:p>
                      <a:pPr indent="0" lvl="0" marL="0" marR="0" rtl="0" algn="l">
                        <a:spcBef>
                          <a:spcPts val="0"/>
                        </a:spcBef>
                        <a:spcAft>
                          <a:spcPts val="0"/>
                        </a:spcAft>
                        <a:buNone/>
                      </a:pPr>
                      <a:r>
                        <a:rPr lang="en-US" sz="1800">
                          <a:latin typeface="Calibri"/>
                          <a:ea typeface="Calibri"/>
                          <a:cs typeface="Calibri"/>
                          <a:sym typeface="Calibri"/>
                        </a:rPr>
                        <a:t>Programming language like C, C++ use compilers.</a:t>
                      </a:r>
                      <a:endParaRPr/>
                    </a:p>
                  </a:txBody>
                  <a:tcPr marT="95250" marB="85725" marR="76200" marL="95250"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7"/>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340" name="Google Shape;340;p17"/>
          <p:cNvSpPr txBox="1"/>
          <p:nvPr>
            <p:ph type="title"/>
          </p:nvPr>
        </p:nvSpPr>
        <p:spPr>
          <a:xfrm>
            <a:off x="140674" y="98469"/>
            <a:ext cx="9537896" cy="37982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How does Python interpreter Work?</a:t>
            </a:r>
            <a:endParaRPr/>
          </a:p>
        </p:txBody>
      </p:sp>
      <p:sp>
        <p:nvSpPr>
          <p:cNvPr id="341" name="Google Shape;341;p17"/>
          <p:cNvSpPr/>
          <p:nvPr/>
        </p:nvSpPr>
        <p:spPr>
          <a:xfrm>
            <a:off x="701517" y="801705"/>
            <a:ext cx="11288921" cy="4398127"/>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lang="en-US" sz="1800">
                <a:solidFill>
                  <a:schemeClr val="dk1"/>
                </a:solidFill>
                <a:latin typeface="Calibri"/>
                <a:ea typeface="Calibri"/>
                <a:cs typeface="Calibri"/>
                <a:sym typeface="Calibri"/>
              </a:rPr>
              <a:t>When you instruct Python to run your script, there are a few steps that Python carries out before your code actually starts crunching away. Specifically, it’s first compiled to something called byte code, and then routed to something called a virtual machine.</a:t>
            </a:r>
            <a:endParaRPr/>
          </a:p>
          <a:p>
            <a:pPr indent="-285750" lvl="0" marL="285750" marR="0" rtl="0" algn="l">
              <a:lnSpc>
                <a:spcPct val="90000"/>
              </a:lnSpc>
              <a:spcBef>
                <a:spcPts val="1400"/>
              </a:spcBef>
              <a:spcAft>
                <a:spcPts val="0"/>
              </a:spcAft>
              <a:buClr>
                <a:schemeClr val="accent1"/>
              </a:buClr>
              <a:buSzPts val="1800"/>
              <a:buFont typeface="Noto Sans Symbols"/>
              <a:buChar char="⮚"/>
            </a:pPr>
            <a:r>
              <a:rPr lang="en-US" sz="1800">
                <a:solidFill>
                  <a:schemeClr val="dk1"/>
                </a:solidFill>
                <a:latin typeface="Calibri"/>
                <a:ea typeface="Calibri"/>
                <a:cs typeface="Calibri"/>
                <a:sym typeface="Calibri"/>
              </a:rPr>
              <a:t>Internally, and almost completely hidden from you, Python first compiles your source code (the statements in your file) into a format known as byte code. </a:t>
            </a:r>
            <a:r>
              <a:rPr b="1" lang="en-US" sz="1800">
                <a:solidFill>
                  <a:schemeClr val="dk1"/>
                </a:solidFill>
                <a:latin typeface="Calibri"/>
                <a:ea typeface="Calibri"/>
                <a:cs typeface="Calibri"/>
                <a:sym typeface="Calibri"/>
              </a:rPr>
              <a:t>Compilation</a:t>
            </a:r>
            <a:r>
              <a:rPr lang="en-US" sz="1800">
                <a:solidFill>
                  <a:schemeClr val="dk1"/>
                </a:solidFill>
                <a:latin typeface="Calibri"/>
                <a:ea typeface="Calibri"/>
                <a:cs typeface="Calibri"/>
                <a:sym typeface="Calibri"/>
              </a:rPr>
              <a:t> is simply a </a:t>
            </a:r>
            <a:r>
              <a:rPr b="1" lang="en-US" sz="1800">
                <a:solidFill>
                  <a:schemeClr val="dk1"/>
                </a:solidFill>
                <a:latin typeface="Calibri"/>
                <a:ea typeface="Calibri"/>
                <a:cs typeface="Calibri"/>
                <a:sym typeface="Calibri"/>
              </a:rPr>
              <a:t>translation step</a:t>
            </a:r>
            <a:r>
              <a:rPr lang="en-US" sz="1800">
                <a:solidFill>
                  <a:schemeClr val="dk1"/>
                </a:solidFill>
                <a:latin typeface="Calibri"/>
                <a:ea typeface="Calibri"/>
                <a:cs typeface="Calibri"/>
                <a:sym typeface="Calibri"/>
              </a:rPr>
              <a:t>, and byte code is a lower-level, and platform-independent, representation of your source code. Roughly, each of your source statements is translated into a group of byte code instructions. This byte code translation is performed to speed execution—byte code can be run much quicker than the original source code statements.</a:t>
            </a:r>
            <a:endParaRPr/>
          </a:p>
          <a:p>
            <a:pPr indent="-285750" lvl="0" marL="285750" marR="0" rtl="0" algn="l">
              <a:lnSpc>
                <a:spcPct val="90000"/>
              </a:lnSpc>
              <a:spcBef>
                <a:spcPts val="1400"/>
              </a:spcBef>
              <a:spcAft>
                <a:spcPts val="0"/>
              </a:spcAft>
              <a:buClr>
                <a:schemeClr val="accent1"/>
              </a:buClr>
              <a:buSzPts val="1800"/>
              <a:buFont typeface="Noto Sans Symbols"/>
              <a:buChar char="⮚"/>
            </a:pPr>
            <a:r>
              <a:rPr lang="en-US" sz="1800">
                <a:solidFill>
                  <a:schemeClr val="dk1"/>
                </a:solidFill>
                <a:latin typeface="Calibri"/>
                <a:ea typeface="Calibri"/>
                <a:cs typeface="Calibri"/>
                <a:sym typeface="Calibri"/>
              </a:rPr>
              <a:t>Once your program has been compiled to byte code (or the byte code has been loaded from .pyc files), it is shipped off for execution to something generally known as the Python Virtual Machine (PVM, for the more acronym-inclined among you). The PVM sounds more impressive than it is; really, it’s just a big loop that iterates through your byte code instructions, one by one, to carry out their operations. The PVM is the runtime engine of Python; it’s always present as part of the Python system, and is the component that truly runs your scripts. Technically, it’s just the last step of what is called the Python interpreter.</a:t>
            </a:r>
            <a:endParaRPr/>
          </a:p>
          <a:p>
            <a:pPr indent="-171450" lvl="0" marL="285750" marR="0" rtl="0" algn="l">
              <a:lnSpc>
                <a:spcPct val="90000"/>
              </a:lnSpc>
              <a:spcBef>
                <a:spcPts val="1400"/>
              </a:spcBef>
              <a:spcAft>
                <a:spcPts val="0"/>
              </a:spcAft>
              <a:buClr>
                <a:schemeClr val="accent1"/>
              </a:buClr>
              <a:buSzPts val="1800"/>
              <a:buFont typeface="Noto Sans Symbols"/>
              <a:buNone/>
            </a:pPr>
            <a:r>
              <a:t/>
            </a:r>
            <a:endParaRPr sz="1800">
              <a:solidFill>
                <a:schemeClr val="dk1"/>
              </a:solidFill>
              <a:latin typeface="Calibri"/>
              <a:ea typeface="Calibri"/>
              <a:cs typeface="Calibri"/>
              <a:sym typeface="Calibri"/>
            </a:endParaRPr>
          </a:p>
        </p:txBody>
      </p:sp>
      <p:sp>
        <p:nvSpPr>
          <p:cNvPr id="342" name="Google Shape;342;p17"/>
          <p:cNvSpPr/>
          <p:nvPr/>
        </p:nvSpPr>
        <p:spPr>
          <a:xfrm>
            <a:off x="1032884" y="5172997"/>
            <a:ext cx="1350941" cy="1045028"/>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Source Code</a:t>
            </a:r>
            <a:endParaRPr/>
          </a:p>
        </p:txBody>
      </p:sp>
      <p:sp>
        <p:nvSpPr>
          <p:cNvPr id="343" name="Google Shape;343;p17"/>
          <p:cNvSpPr/>
          <p:nvPr/>
        </p:nvSpPr>
        <p:spPr>
          <a:xfrm>
            <a:off x="4702816" y="5172997"/>
            <a:ext cx="1636195" cy="1045028"/>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Intermediate Byte Code</a:t>
            </a:r>
            <a:endParaRPr/>
          </a:p>
        </p:txBody>
      </p:sp>
      <p:sp>
        <p:nvSpPr>
          <p:cNvPr id="344" name="Google Shape;344;p17"/>
          <p:cNvSpPr/>
          <p:nvPr/>
        </p:nvSpPr>
        <p:spPr>
          <a:xfrm>
            <a:off x="8453877" y="5172997"/>
            <a:ext cx="1452262" cy="1045028"/>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PVM</a:t>
            </a:r>
            <a:endParaRPr/>
          </a:p>
        </p:txBody>
      </p:sp>
      <p:cxnSp>
        <p:nvCxnSpPr>
          <p:cNvPr id="345" name="Google Shape;345;p17"/>
          <p:cNvCxnSpPr>
            <a:stCxn id="343" idx="3"/>
            <a:endCxn id="344" idx="1"/>
          </p:cNvCxnSpPr>
          <p:nvPr/>
        </p:nvCxnSpPr>
        <p:spPr>
          <a:xfrm>
            <a:off x="6339011" y="5695511"/>
            <a:ext cx="21150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346" name="Google Shape;346;p17"/>
          <p:cNvCxnSpPr>
            <a:stCxn id="342" idx="3"/>
            <a:endCxn id="343" idx="1"/>
          </p:cNvCxnSpPr>
          <p:nvPr/>
        </p:nvCxnSpPr>
        <p:spPr>
          <a:xfrm>
            <a:off x="2383825" y="5695511"/>
            <a:ext cx="2319000" cy="0"/>
          </a:xfrm>
          <a:prstGeom prst="straightConnector1">
            <a:avLst/>
          </a:prstGeom>
          <a:noFill/>
          <a:ln cap="flat" cmpd="sng" w="9525">
            <a:solidFill>
              <a:schemeClr val="accent1"/>
            </a:solidFill>
            <a:prstDash val="solid"/>
            <a:miter lim="800000"/>
            <a:headEnd len="sm" w="sm" type="none"/>
            <a:tailEnd len="med" w="med" type="triangle"/>
          </a:ln>
        </p:spPr>
      </p:cxnSp>
      <p:sp>
        <p:nvSpPr>
          <p:cNvPr id="347" name="Google Shape;347;p17"/>
          <p:cNvSpPr txBox="1"/>
          <p:nvPr/>
        </p:nvSpPr>
        <p:spPr>
          <a:xfrm>
            <a:off x="2591313" y="5204473"/>
            <a:ext cx="23545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Preprocessing</a:t>
            </a:r>
            <a:endParaRPr/>
          </a:p>
        </p:txBody>
      </p:sp>
      <p:sp>
        <p:nvSpPr>
          <p:cNvPr id="348" name="Google Shape;348;p17"/>
          <p:cNvSpPr txBox="1"/>
          <p:nvPr/>
        </p:nvSpPr>
        <p:spPr>
          <a:xfrm>
            <a:off x="6546499" y="5214754"/>
            <a:ext cx="23545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Processing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8"/>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355" name="Google Shape;355;p18"/>
          <p:cNvSpPr txBox="1"/>
          <p:nvPr>
            <p:ph type="title"/>
          </p:nvPr>
        </p:nvSpPr>
        <p:spPr>
          <a:xfrm>
            <a:off x="0" y="0"/>
            <a:ext cx="9720072" cy="49987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As we take small steps</a:t>
            </a:r>
            <a:endParaRPr/>
          </a:p>
        </p:txBody>
      </p:sp>
      <p:sp>
        <p:nvSpPr>
          <p:cNvPr id="356" name="Google Shape;356;p18"/>
          <p:cNvSpPr txBox="1"/>
          <p:nvPr>
            <p:ph idx="1" type="body"/>
          </p:nvPr>
        </p:nvSpPr>
        <p:spPr>
          <a:xfrm>
            <a:off x="822567" y="516290"/>
            <a:ext cx="9720073" cy="6162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i="1" lang="en-US" sz="3200">
                <a:latin typeface="Garamond"/>
                <a:ea typeface="Garamond"/>
                <a:cs typeface="Garamond"/>
                <a:sym typeface="Garamond"/>
              </a:rPr>
              <a:t>Lets printout</a:t>
            </a:r>
            <a:endParaRPr/>
          </a:p>
          <a:p>
            <a:pPr indent="-50800" lvl="0" marL="228600" rtl="0" algn="l">
              <a:lnSpc>
                <a:spcPct val="90000"/>
              </a:lnSpc>
              <a:spcBef>
                <a:spcPts val="1000"/>
              </a:spcBef>
              <a:spcAft>
                <a:spcPts val="0"/>
              </a:spcAft>
              <a:buClr>
                <a:schemeClr val="dk1"/>
              </a:buClr>
              <a:buSzPts val="2800"/>
              <a:buNone/>
            </a:pPr>
            <a:r>
              <a:t/>
            </a:r>
            <a:endParaRPr/>
          </a:p>
          <a:p>
            <a:pPr indent="-76200" lvl="1" marL="685800" rtl="0" algn="l">
              <a:lnSpc>
                <a:spcPct val="90000"/>
              </a:lnSpc>
              <a:spcBef>
                <a:spcPts val="500"/>
              </a:spcBef>
              <a:spcAft>
                <a:spcPts val="0"/>
              </a:spcAft>
              <a:buClr>
                <a:schemeClr val="dk1"/>
              </a:buClr>
              <a:buSzPts val="24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57" name="Google Shape;357;p18"/>
          <p:cNvSpPr/>
          <p:nvPr/>
        </p:nvSpPr>
        <p:spPr>
          <a:xfrm>
            <a:off x="822567" y="1116300"/>
            <a:ext cx="11226864" cy="563231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The print function in  Python is a function that outputs to your console window whatever you say you want to print out. At first sight, it might appear that the print function is rather useless for programming, but it is actually one of the most widely used functions in all of python. The reason for this is that it makes for a great debugging tool.</a:t>
            </a:r>
            <a:endParaRPr/>
          </a:p>
          <a:p>
            <a:pPr indent="0" lvl="0" marL="0" marR="0" rtl="0" algn="l">
              <a:lnSpc>
                <a:spcPct val="10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"Debugging" is the term given to the act of finding, removing, and fixing errors and mistakes within code.</a:t>
            </a:r>
            <a:endParaRPr/>
          </a:p>
          <a:p>
            <a:pPr indent="0" lvl="0" marL="0" marR="0" rtl="0" algn="l">
              <a:lnSpc>
                <a:spcPct val="10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If something isn't acting right, you can use the print function to print out what is happening in the program. Many times, you expect a certain variable to be one thing, but you cannot see what the program sees. If you print out the variable, you might see that what you thought was, was not</a:t>
            </a: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BF9000"/>
                </a:solidFill>
                <a:latin typeface="Calibri"/>
                <a:ea typeface="Calibri"/>
                <a:cs typeface="Calibri"/>
                <a:sym typeface="Calibri"/>
              </a:rPr>
              <a:t>&gt;&gt;&gt; print("hello there")</a:t>
            </a:r>
            <a:endParaRPr/>
          </a:p>
          <a:p>
            <a:pPr indent="0" lvl="0" marL="0" marR="0" rtl="0" algn="l">
              <a:spcBef>
                <a:spcPts val="0"/>
              </a:spcBef>
              <a:spcAft>
                <a:spcPts val="0"/>
              </a:spcAft>
              <a:buNone/>
            </a:pPr>
            <a:r>
              <a:rPr lang="en-US" sz="1800">
                <a:solidFill>
                  <a:srgbClr val="BF9000"/>
                </a:solidFill>
                <a:latin typeface="Calibri"/>
                <a:ea typeface="Calibri"/>
                <a:cs typeface="Calibri"/>
                <a:sym typeface="Calibri"/>
              </a:rPr>
              <a:t>hello there</a:t>
            </a:r>
            <a:endParaRPr/>
          </a:p>
          <a:p>
            <a:pPr indent="0" lvl="0" marL="0" marR="0" rtl="0" algn="l">
              <a:spcBef>
                <a:spcPts val="0"/>
              </a:spcBef>
              <a:spcAft>
                <a:spcPts val="0"/>
              </a:spcAft>
              <a:buNone/>
            </a:pPr>
            <a:r>
              <a:rPr lang="en-US" sz="1800">
                <a:solidFill>
                  <a:srgbClr val="BF9000"/>
                </a:solidFill>
                <a:latin typeface="Calibri"/>
                <a:ea typeface="Calibri"/>
                <a:cs typeface="Calibri"/>
                <a:sym typeface="Calibri"/>
              </a:rPr>
              <a:t>&gt;&gt;&gt; print("hello" "there")</a:t>
            </a:r>
            <a:endParaRPr/>
          </a:p>
          <a:p>
            <a:pPr indent="0" lvl="0" marL="0" marR="0" rtl="0" algn="l">
              <a:spcBef>
                <a:spcPts val="0"/>
              </a:spcBef>
              <a:spcAft>
                <a:spcPts val="0"/>
              </a:spcAft>
              <a:buNone/>
            </a:pPr>
            <a:r>
              <a:rPr lang="en-US" sz="1800">
                <a:solidFill>
                  <a:srgbClr val="BF9000"/>
                </a:solidFill>
                <a:latin typeface="Calibri"/>
                <a:ea typeface="Calibri"/>
                <a:cs typeface="Calibri"/>
                <a:sym typeface="Calibri"/>
              </a:rPr>
              <a:t>hellothere</a:t>
            </a:r>
            <a:endParaRPr sz="1800">
              <a:solidFill>
                <a:srgbClr val="BF9000"/>
              </a:solidFill>
              <a:latin typeface="Calibri"/>
              <a:ea typeface="Calibri"/>
              <a:cs typeface="Calibri"/>
              <a:sym typeface="Calibri"/>
            </a:endParaRPr>
          </a:p>
          <a:p>
            <a:pPr indent="0" lvl="0" marL="0" marR="0" rtl="0" algn="l">
              <a:spcBef>
                <a:spcPts val="0"/>
              </a:spcBef>
              <a:spcAft>
                <a:spcPts val="0"/>
              </a:spcAft>
              <a:buNone/>
            </a:pPr>
            <a:r>
              <a:rPr lang="en-US" sz="1800">
                <a:solidFill>
                  <a:srgbClr val="BF9000"/>
                </a:solidFill>
                <a:latin typeface="Calibri"/>
                <a:ea typeface="Calibri"/>
                <a:cs typeface="Calibri"/>
                <a:sym typeface="Calibri"/>
              </a:rPr>
              <a:t>&gt;&gt;&gt; print("hello" "," "there")</a:t>
            </a:r>
            <a:endParaRPr/>
          </a:p>
          <a:p>
            <a:pPr indent="0" lvl="0" marL="0" marR="0" rtl="0" algn="l">
              <a:spcBef>
                <a:spcPts val="0"/>
              </a:spcBef>
              <a:spcAft>
                <a:spcPts val="0"/>
              </a:spcAft>
              <a:buNone/>
            </a:pPr>
            <a:r>
              <a:rPr lang="en-US" sz="1800">
                <a:solidFill>
                  <a:srgbClr val="BF9000"/>
                </a:solidFill>
                <a:latin typeface="Calibri"/>
                <a:ea typeface="Calibri"/>
                <a:cs typeface="Calibri"/>
                <a:sym typeface="Calibri"/>
              </a:rPr>
              <a:t>hello,there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&gt;&gt;&gt; print('hello "there" ")</a:t>
            </a:r>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SyntaxError: EOL while scanning string literal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19"/>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364" name="Google Shape;364;p19"/>
          <p:cNvSpPr txBox="1"/>
          <p:nvPr>
            <p:ph type="title"/>
          </p:nvPr>
        </p:nvSpPr>
        <p:spPr>
          <a:xfrm>
            <a:off x="259859" y="0"/>
            <a:ext cx="9720072" cy="49987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4"/>
              </a:buClr>
              <a:buSzPct val="100000"/>
              <a:buFont typeface="Garamond"/>
              <a:buNone/>
            </a:pPr>
            <a:r>
              <a:rPr b="1" lang="en-US" sz="3600">
                <a:solidFill>
                  <a:schemeClr val="accent4"/>
                </a:solidFill>
              </a:rPr>
              <a:t>As</a:t>
            </a:r>
            <a:r>
              <a:rPr b="1" lang="en-US" sz="3200"/>
              <a:t> </a:t>
            </a:r>
            <a:r>
              <a:rPr b="1" lang="en-US" sz="3600">
                <a:solidFill>
                  <a:schemeClr val="accent4"/>
                </a:solidFill>
              </a:rPr>
              <a:t>we</a:t>
            </a:r>
            <a:r>
              <a:rPr b="1" lang="en-US" sz="3200"/>
              <a:t> </a:t>
            </a:r>
            <a:r>
              <a:rPr b="1" lang="en-US" sz="3600">
                <a:solidFill>
                  <a:schemeClr val="accent4"/>
                </a:solidFill>
              </a:rPr>
              <a:t>take</a:t>
            </a:r>
            <a:r>
              <a:rPr b="1" lang="en-US" sz="3200"/>
              <a:t> </a:t>
            </a:r>
            <a:r>
              <a:rPr b="1" lang="en-US" sz="3600">
                <a:solidFill>
                  <a:schemeClr val="accent4"/>
                </a:solidFill>
              </a:rPr>
              <a:t>small</a:t>
            </a:r>
            <a:r>
              <a:rPr b="1" lang="en-US" sz="3200"/>
              <a:t> </a:t>
            </a:r>
            <a:r>
              <a:rPr b="1" lang="en-US" sz="3600">
                <a:solidFill>
                  <a:schemeClr val="accent4"/>
                </a:solidFill>
              </a:rPr>
              <a:t>steps</a:t>
            </a:r>
            <a:endParaRPr/>
          </a:p>
        </p:txBody>
      </p:sp>
      <p:sp>
        <p:nvSpPr>
          <p:cNvPr id="365" name="Google Shape;365;p19"/>
          <p:cNvSpPr txBox="1"/>
          <p:nvPr>
            <p:ph idx="1" type="body"/>
          </p:nvPr>
        </p:nvSpPr>
        <p:spPr>
          <a:xfrm>
            <a:off x="330198" y="586628"/>
            <a:ext cx="9720073" cy="6162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en-US" sz="3200">
                <a:latin typeface="Garamond"/>
                <a:ea typeface="Garamond"/>
                <a:cs typeface="Garamond"/>
                <a:sym typeface="Garamond"/>
              </a:rPr>
              <a:t>Lets</a:t>
            </a:r>
            <a:r>
              <a:rPr lang="en-US"/>
              <a:t> </a:t>
            </a:r>
            <a:r>
              <a:rPr lang="en-US" sz="3200">
                <a:latin typeface="Garamond"/>
                <a:ea typeface="Garamond"/>
                <a:cs typeface="Garamond"/>
                <a:sym typeface="Garamond"/>
              </a:rPr>
              <a:t>printout</a:t>
            </a:r>
            <a:endParaRPr/>
          </a:p>
          <a:p>
            <a:pPr indent="-50800" lvl="0" marL="228600" rtl="0" algn="l">
              <a:lnSpc>
                <a:spcPct val="90000"/>
              </a:lnSpc>
              <a:spcBef>
                <a:spcPts val="1000"/>
              </a:spcBef>
              <a:spcAft>
                <a:spcPts val="0"/>
              </a:spcAft>
              <a:buClr>
                <a:schemeClr val="dk1"/>
              </a:buClr>
              <a:buSzPts val="2800"/>
              <a:buNone/>
            </a:pPr>
            <a:r>
              <a:t/>
            </a:r>
            <a:endParaRPr/>
          </a:p>
          <a:p>
            <a:pPr indent="-76200" lvl="1" marL="685800" rtl="0" algn="l">
              <a:lnSpc>
                <a:spcPct val="90000"/>
              </a:lnSpc>
              <a:spcBef>
                <a:spcPts val="500"/>
              </a:spcBef>
              <a:spcAft>
                <a:spcPts val="0"/>
              </a:spcAft>
              <a:buClr>
                <a:schemeClr val="dk1"/>
              </a:buClr>
              <a:buSzPts val="24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66" name="Google Shape;366;p19"/>
          <p:cNvSpPr/>
          <p:nvPr/>
        </p:nvSpPr>
        <p:spPr>
          <a:xfrm>
            <a:off x="822567" y="1623678"/>
            <a:ext cx="11226864" cy="3139321"/>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OOPS, what went wrong ☹ ?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Python interpreted it as a string. </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EOL while scanning string literal "EOL" stands for "end of line". </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An EOL error means that Python hit the end of a line while going through a string.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can be because you forgot ending quotes , or because you tried  to make a string extend past one line. Strings enclosed in single or double quotes.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&gt;&gt; Simple : Steps in the “\” or backslash. This is an escape character,</a:t>
            </a:r>
            <a:r>
              <a:rPr b="0" i="0" lang="en-US" sz="1800" u="none" cap="none" strike="noStrike">
                <a:solidFill>
                  <a:schemeClr val="dk1"/>
                </a:solidFill>
                <a:latin typeface="Calibri"/>
                <a:ea typeface="Calibri"/>
                <a:cs typeface="Calibri"/>
                <a:sym typeface="Calibri"/>
              </a:rPr>
              <a:t> and it will “escape” the characteristic of the following character, and just keep its visual aspect.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
          <p:cNvSpPr/>
          <p:nvPr/>
        </p:nvSpPr>
        <p:spPr>
          <a:xfrm>
            <a:off x="9261987" y="4439265"/>
            <a:ext cx="2930013" cy="241873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194" name="Google Shape;194;p2"/>
          <p:cNvSpPr txBox="1"/>
          <p:nvPr>
            <p:ph type="title"/>
          </p:nvPr>
        </p:nvSpPr>
        <p:spPr>
          <a:xfrm>
            <a:off x="0" y="0"/>
            <a:ext cx="9720072" cy="50945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What &amp; Why Of  python</a:t>
            </a:r>
            <a:endParaRPr/>
          </a:p>
        </p:txBody>
      </p:sp>
      <p:sp>
        <p:nvSpPr>
          <p:cNvPr id="195" name="Google Shape;195;p2"/>
          <p:cNvSpPr txBox="1"/>
          <p:nvPr>
            <p:ph idx="1" type="body"/>
          </p:nvPr>
        </p:nvSpPr>
        <p:spPr>
          <a:xfrm>
            <a:off x="684914" y="813314"/>
            <a:ext cx="11246531" cy="21106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Font typeface="Noto Sans Symbols"/>
              <a:buChar char="▪"/>
            </a:pPr>
            <a:r>
              <a:rPr lang="en-US" sz="1800">
                <a:latin typeface="Calibri"/>
                <a:ea typeface="Calibri"/>
                <a:cs typeface="Calibri"/>
                <a:sym typeface="Calibri"/>
              </a:rPr>
              <a:t>Python is a general purpose, interpreted, interactive , object oriented, high level programming language.</a:t>
            </a:r>
            <a:endParaRPr/>
          </a:p>
          <a:p>
            <a:pPr indent="-114300" lvl="0" marL="22860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It was first introduced in 1991 by Guido Van Rossum, a Dutch programmer.</a:t>
            </a:r>
            <a:endParaRPr/>
          </a:p>
          <a:p>
            <a:pPr indent="-114300" lvl="0" marL="22860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The language places strong emphasis on code reliability and simplicity so that programmers can develop applications rapidly.</a:t>
            </a:r>
            <a:endParaRPr/>
          </a:p>
        </p:txBody>
      </p:sp>
      <p:sp>
        <p:nvSpPr>
          <p:cNvPr id="196" name="Google Shape;196;p2"/>
          <p:cNvSpPr txBox="1"/>
          <p:nvPr/>
        </p:nvSpPr>
        <p:spPr>
          <a:xfrm>
            <a:off x="262708" y="5310739"/>
            <a:ext cx="2318260" cy="1200329"/>
          </a:xfrm>
          <a:prstGeom prst="rect">
            <a:avLst/>
          </a:prstGeom>
          <a:solidFill>
            <a:srgbClr val="D8E2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Trivia : </a:t>
            </a:r>
            <a:r>
              <a:rPr b="0" i="0" lang="en-US" sz="1800" u="none" cap="none" strike="noStrike">
                <a:solidFill>
                  <a:schemeClr val="dk1"/>
                </a:solidFill>
                <a:latin typeface="Calibri"/>
                <a:ea typeface="Calibri"/>
                <a:cs typeface="Calibri"/>
                <a:sym typeface="Calibri"/>
              </a:rPr>
              <a:t>The name Python was inspired from the series Monty Python’s flying circus.</a:t>
            </a:r>
            <a:endParaRPr/>
          </a:p>
        </p:txBody>
      </p:sp>
      <p:pic>
        <p:nvPicPr>
          <p:cNvPr id="197" name="Google Shape;197;p2"/>
          <p:cNvPicPr preferRelativeResize="0"/>
          <p:nvPr/>
        </p:nvPicPr>
        <p:blipFill rotWithShape="1">
          <a:blip r:embed="rId3">
            <a:alphaModFix/>
          </a:blip>
          <a:srcRect b="0" l="0" r="0" t="0"/>
          <a:stretch/>
        </p:blipFill>
        <p:spPr>
          <a:xfrm>
            <a:off x="408957" y="3431372"/>
            <a:ext cx="2006500" cy="1712444"/>
          </a:xfrm>
          <a:prstGeom prst="rect">
            <a:avLst/>
          </a:prstGeom>
          <a:noFill/>
          <a:ln>
            <a:noFill/>
          </a:ln>
        </p:spPr>
      </p:pic>
      <p:grpSp>
        <p:nvGrpSpPr>
          <p:cNvPr id="198" name="Google Shape;198;p2"/>
          <p:cNvGrpSpPr/>
          <p:nvPr/>
        </p:nvGrpSpPr>
        <p:grpSpPr>
          <a:xfrm>
            <a:off x="3174035" y="3366754"/>
            <a:ext cx="2041712" cy="1548934"/>
            <a:chOff x="1" y="3744291"/>
            <a:chExt cx="1176152" cy="1232517"/>
          </a:xfrm>
        </p:grpSpPr>
        <p:sp>
          <p:nvSpPr>
            <p:cNvPr id="199" name="Google Shape;199;p2"/>
            <p:cNvSpPr/>
            <p:nvPr/>
          </p:nvSpPr>
          <p:spPr>
            <a:xfrm rot="5400000">
              <a:off x="-28182" y="3772473"/>
              <a:ext cx="1232517" cy="1176152"/>
            </a:xfrm>
            <a:prstGeom prst="hexagon">
              <a:avLst>
                <a:gd fmla="val 25000" name="adj"/>
                <a:gd fmla="val 115470" name="vf"/>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191543" y="3945013"/>
              <a:ext cx="793066" cy="831073"/>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None/>
              </a:pPr>
              <a:r>
                <a:rPr lang="en-US" sz="2000">
                  <a:solidFill>
                    <a:schemeClr val="lt1"/>
                  </a:solidFill>
                  <a:latin typeface="Calibri"/>
                  <a:ea typeface="Calibri"/>
                  <a:cs typeface="Calibri"/>
                  <a:sym typeface="Calibri"/>
                </a:rPr>
                <a:t>Large Standard Library</a:t>
              </a:r>
              <a:endParaRPr/>
            </a:p>
          </p:txBody>
        </p:sp>
      </p:grpSp>
      <p:grpSp>
        <p:nvGrpSpPr>
          <p:cNvPr id="201" name="Google Shape;201;p2"/>
          <p:cNvGrpSpPr/>
          <p:nvPr/>
        </p:nvGrpSpPr>
        <p:grpSpPr>
          <a:xfrm>
            <a:off x="3144226" y="5143817"/>
            <a:ext cx="2152412" cy="1533006"/>
            <a:chOff x="6550477" y="517940"/>
            <a:chExt cx="1327414" cy="1525763"/>
          </a:xfrm>
        </p:grpSpPr>
        <p:sp>
          <p:nvSpPr>
            <p:cNvPr id="202" name="Google Shape;202;p2"/>
            <p:cNvSpPr/>
            <p:nvPr/>
          </p:nvSpPr>
          <p:spPr>
            <a:xfrm rot="5400000">
              <a:off x="6451302" y="617114"/>
              <a:ext cx="1525763" cy="1327414"/>
            </a:xfrm>
            <a:prstGeom prst="hexagon">
              <a:avLst>
                <a:gd fmla="val 25000" name="adj"/>
                <a:gd fmla="val 115470" name="vf"/>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p:nvPr/>
          </p:nvSpPr>
          <p:spPr>
            <a:xfrm>
              <a:off x="6757331" y="755705"/>
              <a:ext cx="913704" cy="1050233"/>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None/>
              </a:pPr>
              <a:r>
                <a:rPr lang="en-US" sz="2000">
                  <a:solidFill>
                    <a:schemeClr val="lt1"/>
                  </a:solidFill>
                  <a:latin typeface="Calibri"/>
                  <a:ea typeface="Calibri"/>
                  <a:cs typeface="Calibri"/>
                  <a:sym typeface="Calibri"/>
                </a:rPr>
                <a:t>Simple</a:t>
              </a:r>
              <a:endParaRPr/>
            </a:p>
          </p:txBody>
        </p:sp>
      </p:grpSp>
      <p:grpSp>
        <p:nvGrpSpPr>
          <p:cNvPr id="204" name="Google Shape;204;p2"/>
          <p:cNvGrpSpPr/>
          <p:nvPr/>
        </p:nvGrpSpPr>
        <p:grpSpPr>
          <a:xfrm>
            <a:off x="5924784" y="3366754"/>
            <a:ext cx="2086926" cy="1483304"/>
            <a:chOff x="6380493" y="-1"/>
            <a:chExt cx="1747506" cy="2008628"/>
          </a:xfrm>
        </p:grpSpPr>
        <p:sp>
          <p:nvSpPr>
            <p:cNvPr id="205" name="Google Shape;205;p2"/>
            <p:cNvSpPr/>
            <p:nvPr/>
          </p:nvSpPr>
          <p:spPr>
            <a:xfrm rot="5400000">
              <a:off x="6249932" y="130560"/>
              <a:ext cx="2008628" cy="1747506"/>
            </a:xfrm>
            <a:prstGeom prst="hexagon">
              <a:avLst>
                <a:gd fmla="val 25000" name="adj"/>
                <a:gd fmla="val 115470" name="vf"/>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
            <p:cNvSpPr/>
            <p:nvPr/>
          </p:nvSpPr>
          <p:spPr>
            <a:xfrm>
              <a:off x="6652813" y="313010"/>
              <a:ext cx="1202866" cy="1382606"/>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None/>
              </a:pPr>
              <a:r>
                <a:rPr lang="en-US" sz="2000">
                  <a:solidFill>
                    <a:schemeClr val="lt1"/>
                  </a:solidFill>
                  <a:latin typeface="Calibri"/>
                  <a:ea typeface="Calibri"/>
                  <a:cs typeface="Calibri"/>
                  <a:sym typeface="Calibri"/>
                </a:rPr>
                <a:t>High Level</a:t>
              </a:r>
              <a:endParaRPr/>
            </a:p>
          </p:txBody>
        </p:sp>
      </p:grpSp>
      <p:grpSp>
        <p:nvGrpSpPr>
          <p:cNvPr id="207" name="Google Shape;207;p2"/>
          <p:cNvGrpSpPr/>
          <p:nvPr/>
        </p:nvGrpSpPr>
        <p:grpSpPr>
          <a:xfrm>
            <a:off x="9060390" y="3342489"/>
            <a:ext cx="2029404" cy="1510855"/>
            <a:chOff x="6163733" y="3160889"/>
            <a:chExt cx="1964266" cy="2257777"/>
          </a:xfrm>
        </p:grpSpPr>
        <p:sp>
          <p:nvSpPr>
            <p:cNvPr id="208" name="Google Shape;208;p2"/>
            <p:cNvSpPr/>
            <p:nvPr/>
          </p:nvSpPr>
          <p:spPr>
            <a:xfrm rot="5400000">
              <a:off x="6016977" y="3307644"/>
              <a:ext cx="2257777" cy="1964266"/>
            </a:xfrm>
            <a:prstGeom prst="hexagon">
              <a:avLst>
                <a:gd fmla="val 25000" name="adj"/>
                <a:gd fmla="val 115470" name="vf"/>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
            <p:cNvSpPr/>
            <p:nvPr/>
          </p:nvSpPr>
          <p:spPr>
            <a:xfrm>
              <a:off x="6469830" y="3512726"/>
              <a:ext cx="1352070" cy="1554103"/>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None/>
              </a:pPr>
              <a:r>
                <a:rPr lang="en-US" sz="2000">
                  <a:solidFill>
                    <a:schemeClr val="lt1"/>
                  </a:solidFill>
                  <a:latin typeface="Calibri"/>
                  <a:ea typeface="Calibri"/>
                  <a:cs typeface="Calibri"/>
                  <a:sym typeface="Calibri"/>
                </a:rPr>
                <a:t>Open Source</a:t>
              </a:r>
              <a:endParaRPr/>
            </a:p>
          </p:txBody>
        </p:sp>
      </p:grpSp>
      <p:grpSp>
        <p:nvGrpSpPr>
          <p:cNvPr id="210" name="Google Shape;210;p2"/>
          <p:cNvGrpSpPr/>
          <p:nvPr/>
        </p:nvGrpSpPr>
        <p:grpSpPr>
          <a:xfrm>
            <a:off x="9097252" y="5127829"/>
            <a:ext cx="2029404" cy="1510855"/>
            <a:chOff x="6163733" y="3160889"/>
            <a:chExt cx="1964266" cy="2257777"/>
          </a:xfrm>
        </p:grpSpPr>
        <p:sp>
          <p:nvSpPr>
            <p:cNvPr id="211" name="Google Shape;211;p2"/>
            <p:cNvSpPr/>
            <p:nvPr/>
          </p:nvSpPr>
          <p:spPr>
            <a:xfrm rot="5400000">
              <a:off x="6016977" y="3307644"/>
              <a:ext cx="2257777" cy="1964266"/>
            </a:xfrm>
            <a:prstGeom prst="hexagon">
              <a:avLst>
                <a:gd fmla="val 25000" name="adj"/>
                <a:gd fmla="val 115470" name="vf"/>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
            <p:cNvSpPr/>
            <p:nvPr/>
          </p:nvSpPr>
          <p:spPr>
            <a:xfrm>
              <a:off x="6469830" y="3512726"/>
              <a:ext cx="1352070" cy="1554103"/>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None/>
              </a:pPr>
              <a:r>
                <a:rPr lang="en-US" sz="2000">
                  <a:solidFill>
                    <a:schemeClr val="lt1"/>
                  </a:solidFill>
                  <a:latin typeface="Calibri"/>
                  <a:ea typeface="Calibri"/>
                  <a:cs typeface="Calibri"/>
                  <a:sym typeface="Calibri"/>
                </a:rPr>
                <a:t>Expressive  language</a:t>
              </a:r>
              <a:endParaRPr/>
            </a:p>
          </p:txBody>
        </p:sp>
      </p:grpSp>
      <p:grpSp>
        <p:nvGrpSpPr>
          <p:cNvPr id="213" name="Google Shape;213;p2"/>
          <p:cNvGrpSpPr/>
          <p:nvPr/>
        </p:nvGrpSpPr>
        <p:grpSpPr>
          <a:xfrm>
            <a:off x="5924784" y="5089690"/>
            <a:ext cx="2426569" cy="1587133"/>
            <a:chOff x="6163733" y="3160889"/>
            <a:chExt cx="1964266" cy="2257777"/>
          </a:xfrm>
        </p:grpSpPr>
        <p:sp>
          <p:nvSpPr>
            <p:cNvPr id="214" name="Google Shape;214;p2"/>
            <p:cNvSpPr/>
            <p:nvPr/>
          </p:nvSpPr>
          <p:spPr>
            <a:xfrm rot="5400000">
              <a:off x="6016977" y="3307644"/>
              <a:ext cx="2257777" cy="1964266"/>
            </a:xfrm>
            <a:prstGeom prst="hexagon">
              <a:avLst>
                <a:gd fmla="val 25000" name="adj"/>
                <a:gd fmla="val 115470" name="vf"/>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
            <p:cNvSpPr/>
            <p:nvPr/>
          </p:nvSpPr>
          <p:spPr>
            <a:xfrm>
              <a:off x="6469830" y="3512726"/>
              <a:ext cx="1352070" cy="1554103"/>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None/>
              </a:pPr>
              <a:r>
                <a:rPr lang="en-US" sz="2000">
                  <a:solidFill>
                    <a:schemeClr val="lt1"/>
                  </a:solidFill>
                  <a:latin typeface="Calibri"/>
                  <a:ea typeface="Calibri"/>
                  <a:cs typeface="Calibri"/>
                  <a:sym typeface="Calibri"/>
                </a:rPr>
                <a:t>GUI Programming</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500"/>
                                        <p:tgtEl>
                                          <p:spTgt spid="19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1"/>
                                        </p:tgtEl>
                                        <p:attrNameLst>
                                          <p:attrName>style.visibility</p:attrName>
                                        </p:attrNameLst>
                                      </p:cBhvr>
                                      <p:to>
                                        <p:strVal val="visible"/>
                                      </p:to>
                                    </p:set>
                                    <p:anim calcmode="lin" valueType="num">
                                      <p:cBhvr additive="base">
                                        <p:cTn dur="500"/>
                                        <p:tgtEl>
                                          <p:spTgt spid="2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500"/>
                                        <p:tgtEl>
                                          <p:spTgt spid="2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0"/>
                                        </p:tgtEl>
                                        <p:attrNameLst>
                                          <p:attrName>style.visibility</p:attrName>
                                        </p:attrNameLst>
                                      </p:cBhvr>
                                      <p:to>
                                        <p:strVal val="visible"/>
                                      </p:to>
                                    </p:set>
                                    <p:anim calcmode="lin" valueType="num">
                                      <p:cBhvr additive="base">
                                        <p:cTn dur="500"/>
                                        <p:tgtEl>
                                          <p:spTgt spid="21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500"/>
                                        <p:tgtEl>
                                          <p:spTgt spid="21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500"/>
                                        <p:tgtEl>
                                          <p:spTgt spid="20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0"/>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pic>
        <p:nvPicPr>
          <p:cNvPr id="372" name="Google Shape;372;p20"/>
          <p:cNvPicPr preferRelativeResize="0"/>
          <p:nvPr/>
        </p:nvPicPr>
        <p:blipFill rotWithShape="1">
          <a:blip r:embed="rId3">
            <a:alphaModFix/>
          </a:blip>
          <a:srcRect b="0" l="0" r="0" t="0"/>
          <a:stretch/>
        </p:blipFill>
        <p:spPr>
          <a:xfrm>
            <a:off x="4754566" y="3585929"/>
            <a:ext cx="1926574" cy="1907308"/>
          </a:xfrm>
          <a:prstGeom prst="rect">
            <a:avLst/>
          </a:prstGeom>
          <a:noFill/>
          <a:ln>
            <a:noFill/>
          </a:ln>
        </p:spPr>
      </p:pic>
      <p:sp>
        <p:nvSpPr>
          <p:cNvPr id="373" name="Google Shape;373;p20"/>
          <p:cNvSpPr txBox="1"/>
          <p:nvPr>
            <p:ph type="title"/>
          </p:nvPr>
        </p:nvSpPr>
        <p:spPr>
          <a:xfrm>
            <a:off x="165984" y="1"/>
            <a:ext cx="9720072" cy="457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As we take small steps</a:t>
            </a:r>
            <a:endParaRPr/>
          </a:p>
        </p:txBody>
      </p:sp>
      <p:sp>
        <p:nvSpPr>
          <p:cNvPr id="374" name="Google Shape;374;p20"/>
          <p:cNvSpPr txBox="1"/>
          <p:nvPr>
            <p:ph idx="1" type="body"/>
          </p:nvPr>
        </p:nvSpPr>
        <p:spPr>
          <a:xfrm>
            <a:off x="525297" y="805554"/>
            <a:ext cx="5642970" cy="380002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latin typeface="Calibri"/>
                <a:ea typeface="Calibri"/>
                <a:cs typeface="Calibri"/>
                <a:sym typeface="Calibri"/>
              </a:rPr>
              <a:t>&gt;&gt;&gt; print(" Hello \"There \" ")</a:t>
            </a:r>
            <a:endParaRPr/>
          </a:p>
          <a:p>
            <a:pPr indent="-228600" lvl="0" marL="228600" rtl="0" algn="l">
              <a:lnSpc>
                <a:spcPct val="90000"/>
              </a:lnSpc>
              <a:spcBef>
                <a:spcPts val="1000"/>
              </a:spcBef>
              <a:spcAft>
                <a:spcPts val="0"/>
              </a:spcAft>
              <a:buClr>
                <a:schemeClr val="dk1"/>
              </a:buClr>
              <a:buSzPts val="2000"/>
              <a:buChar char="•"/>
            </a:pPr>
            <a:r>
              <a:rPr lang="en-US" sz="2000">
                <a:latin typeface="Calibri"/>
                <a:ea typeface="Calibri"/>
                <a:cs typeface="Calibri"/>
                <a:sym typeface="Calibri"/>
              </a:rPr>
              <a:t> Hello "There " </a:t>
            </a:r>
            <a:endParaRPr/>
          </a:p>
          <a:p>
            <a:pPr indent="-101600" lvl="0" marL="22860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1" marL="128016" rtl="0" algn="l">
              <a:lnSpc>
                <a:spcPct val="90000"/>
              </a:lnSpc>
              <a:spcBef>
                <a:spcPts val="500"/>
              </a:spcBef>
              <a:spcAft>
                <a:spcPts val="0"/>
              </a:spcAft>
              <a:buClr>
                <a:schemeClr val="dk1"/>
              </a:buClr>
              <a:buSzPts val="2000"/>
              <a:buNone/>
            </a:pPr>
            <a:r>
              <a:t/>
            </a:r>
            <a:endParaRPr sz="2000">
              <a:latin typeface="Calibri"/>
              <a:ea typeface="Calibri"/>
              <a:cs typeface="Calibri"/>
              <a:sym typeface="Calibri"/>
            </a:endParaRPr>
          </a:p>
          <a:p>
            <a:pPr indent="-101600" lvl="0" marL="22860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101600" lvl="1" marL="685800" rtl="0" algn="l">
              <a:lnSpc>
                <a:spcPct val="90000"/>
              </a:lnSpc>
              <a:spcBef>
                <a:spcPts val="500"/>
              </a:spcBef>
              <a:spcAft>
                <a:spcPts val="0"/>
              </a:spcAft>
              <a:buClr>
                <a:schemeClr val="dk1"/>
              </a:buClr>
              <a:buSzPts val="2000"/>
              <a:buNone/>
            </a:pPr>
            <a:r>
              <a:t/>
            </a:r>
            <a:endParaRPr sz="2000">
              <a:latin typeface="Calibri"/>
              <a:ea typeface="Calibri"/>
              <a:cs typeface="Calibri"/>
              <a:sym typeface="Calibri"/>
            </a:endParaRPr>
          </a:p>
          <a:p>
            <a:pPr indent="-101600" lvl="0" marL="22860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p:txBody>
      </p:sp>
      <p:sp>
        <p:nvSpPr>
          <p:cNvPr id="375" name="Google Shape;375;p20"/>
          <p:cNvSpPr/>
          <p:nvPr/>
        </p:nvSpPr>
        <p:spPr>
          <a:xfrm>
            <a:off x="1170969" y="1400299"/>
            <a:ext cx="10637854" cy="240065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t/>
            </a:r>
            <a:endParaRPr sz="12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chemeClr val="dk1"/>
              </a:buClr>
              <a:buSzPts val="1200"/>
              <a:buFont typeface="Arial"/>
              <a:buNone/>
            </a:pPr>
            <a:r>
              <a:t/>
            </a:r>
            <a:endParaRPr sz="12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chemeClr val="dk1"/>
              </a:buClr>
              <a:buSzPts val="1200"/>
              <a:buFont typeface="Arial"/>
              <a:buNone/>
            </a:pPr>
            <a:r>
              <a:t/>
            </a:r>
            <a:endParaRPr sz="12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chemeClr val="dk1"/>
              </a:buClr>
              <a:buSzPts val="1200"/>
              <a:buFont typeface="Arial"/>
              <a:buNone/>
            </a:pPr>
            <a:r>
              <a:t/>
            </a:r>
            <a:endParaRPr sz="12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chemeClr val="dk1"/>
              </a:buClr>
              <a:buSzPts val="1200"/>
              <a:buFont typeface="Arial"/>
              <a:buNone/>
            </a:pPr>
            <a:r>
              <a:t/>
            </a:r>
            <a:endParaRPr sz="12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chemeClr val="dk1"/>
              </a:buClr>
              <a:buSzPts val="1200"/>
              <a:buFont typeface="Arial"/>
              <a:buNone/>
            </a:pPr>
            <a:r>
              <a:t/>
            </a:r>
            <a:endParaRPr sz="12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chemeClr val="dk1"/>
              </a:buClr>
              <a:buSzPts val="1200"/>
              <a:buFont typeface="Arial"/>
              <a:buNone/>
            </a:pPr>
            <a:r>
              <a:t/>
            </a:r>
            <a:endParaRPr sz="12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chemeClr val="dk1"/>
              </a:buClr>
              <a:buSzPts val="1200"/>
              <a:buFont typeface="Arial"/>
              <a:buNone/>
            </a:pPr>
            <a:r>
              <a:t/>
            </a:r>
            <a:endParaRPr sz="12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chemeClr val="dk1"/>
              </a:buClr>
              <a:buSzPts val="1200"/>
              <a:buFont typeface="Arial"/>
              <a:buNone/>
            </a:pPr>
            <a:r>
              <a:t/>
            </a:r>
            <a:endParaRPr sz="12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chemeClr val="dk1"/>
              </a:buClr>
              <a:buSzPts val="1200"/>
              <a:buFont typeface="Arial"/>
              <a:buNone/>
            </a:pPr>
            <a:r>
              <a:t/>
            </a:r>
            <a:endParaRPr sz="12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chemeClr val="dk1"/>
              </a:buClr>
              <a:buSzPts val="1200"/>
              <a:buFont typeface="Arial"/>
              <a:buNone/>
            </a:pPr>
            <a:r>
              <a:t/>
            </a:r>
            <a:endParaRPr sz="12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6" name="Google Shape;376;p20"/>
          <p:cNvSpPr/>
          <p:nvPr/>
        </p:nvSpPr>
        <p:spPr>
          <a:xfrm>
            <a:off x="2068064" y="1847126"/>
            <a:ext cx="3652219" cy="1450253"/>
          </a:xfrm>
          <a:prstGeom prst="cloudCallout">
            <a:avLst>
              <a:gd fmla="val -20833" name="adj1"/>
              <a:gd fmla="val 62500" name="adj2"/>
            </a:avLst>
          </a:prstGeom>
          <a:gradFill>
            <a:gsLst>
              <a:gs pos="0">
                <a:srgbClr val="F9F9F9"/>
              </a:gs>
              <a:gs pos="100000">
                <a:srgbClr val="E7E6E6">
                  <a:alpha val="14901"/>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How do I print the following?</a:t>
            </a:r>
            <a:endParaRPr/>
          </a:p>
          <a:p>
            <a:pPr indent="-114300" lvl="0" marL="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“Can’t do this” </a:t>
            </a:r>
            <a:endParaRPr/>
          </a:p>
        </p:txBody>
      </p:sp>
      <p:sp>
        <p:nvSpPr>
          <p:cNvPr id="377" name="Google Shape;377;p20"/>
          <p:cNvSpPr/>
          <p:nvPr/>
        </p:nvSpPr>
        <p:spPr>
          <a:xfrm>
            <a:off x="3701432" y="5884295"/>
            <a:ext cx="499624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833C0B"/>
                </a:solidFill>
                <a:latin typeface="Calibri"/>
                <a:ea typeface="Calibri"/>
                <a:cs typeface="Calibri"/>
                <a:sym typeface="Calibri"/>
              </a:rPr>
              <a:t>You’ll have “SUCCESS’ here too!!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1"/>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384" name="Google Shape;384;p21"/>
          <p:cNvSpPr txBox="1"/>
          <p:nvPr>
            <p:ph type="title"/>
          </p:nvPr>
        </p:nvSpPr>
        <p:spPr>
          <a:xfrm>
            <a:off x="0" y="0"/>
            <a:ext cx="9720072" cy="42062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As we take small steps</a:t>
            </a:r>
            <a:endParaRPr/>
          </a:p>
        </p:txBody>
      </p:sp>
      <p:sp>
        <p:nvSpPr>
          <p:cNvPr id="385" name="Google Shape;385;p21"/>
          <p:cNvSpPr txBox="1"/>
          <p:nvPr>
            <p:ph idx="1" type="body"/>
          </p:nvPr>
        </p:nvSpPr>
        <p:spPr>
          <a:xfrm>
            <a:off x="837314" y="641848"/>
            <a:ext cx="9720073" cy="598017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US" sz="1800" u="sng">
                <a:latin typeface="Calibri"/>
                <a:ea typeface="Calibri"/>
                <a:cs typeface="Calibri"/>
                <a:sym typeface="Calibri"/>
              </a:rPr>
              <a:t>Python as a calculator:</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&gt;&gt;&gt; 2+2 </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4 </a:t>
            </a:r>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&gt;&gt;&gt; (50-5*6)/4  (Multiplication and division)</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5.0 </a:t>
            </a:r>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&gt;&gt;&gt; 8/5 # Fractions aren’t lost when dividing integers </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1.6 </a:t>
            </a:r>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&gt;&gt;&gt; 7//3 # Integer division returns the floor value </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2 </a:t>
            </a:r>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&gt;&gt;&gt; 7//-3 ## Floor Value</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-3 </a:t>
            </a:r>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&gt;&gt;&gt;7%3 # Modulo remainder</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1 </a:t>
            </a:r>
            <a:endParaRPr b="1" sz="1800" u="sng">
              <a:latin typeface="Calibri"/>
              <a:ea typeface="Calibri"/>
              <a:cs typeface="Calibri"/>
              <a:sym typeface="Calibri"/>
            </a:endParaRPr>
          </a:p>
        </p:txBody>
      </p:sp>
      <p:pic>
        <p:nvPicPr>
          <p:cNvPr id="386" name="Google Shape;386;p21"/>
          <p:cNvPicPr preferRelativeResize="0"/>
          <p:nvPr/>
        </p:nvPicPr>
        <p:blipFill rotWithShape="1">
          <a:blip r:embed="rId3">
            <a:alphaModFix/>
          </a:blip>
          <a:srcRect b="0" l="0" r="0" t="0"/>
          <a:stretch/>
        </p:blipFill>
        <p:spPr>
          <a:xfrm>
            <a:off x="7701425" y="1188720"/>
            <a:ext cx="4373081" cy="437308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2"/>
          <p:cNvSpPr txBox="1"/>
          <p:nvPr>
            <p:ph type="title"/>
          </p:nvPr>
        </p:nvSpPr>
        <p:spPr>
          <a:xfrm>
            <a:off x="0" y="0"/>
            <a:ext cx="9720072" cy="42062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4"/>
              </a:buClr>
              <a:buSzPct val="100000"/>
              <a:buFont typeface="Garamond"/>
              <a:buNone/>
            </a:pPr>
            <a:r>
              <a:rPr b="1" lang="en-US" sz="3200">
                <a:solidFill>
                  <a:schemeClr val="accent4"/>
                </a:solidFill>
              </a:rPr>
              <a:t>As</a:t>
            </a:r>
            <a:r>
              <a:rPr b="1" lang="en-US" sz="3200"/>
              <a:t> </a:t>
            </a:r>
            <a:r>
              <a:rPr b="1" lang="en-US" sz="3200">
                <a:solidFill>
                  <a:schemeClr val="accent4"/>
                </a:solidFill>
              </a:rPr>
              <a:t>we</a:t>
            </a:r>
            <a:r>
              <a:rPr b="1" lang="en-US" sz="3200"/>
              <a:t> </a:t>
            </a:r>
            <a:r>
              <a:rPr b="1" lang="en-US" sz="3200">
                <a:solidFill>
                  <a:schemeClr val="accent4"/>
                </a:solidFill>
              </a:rPr>
              <a:t>take</a:t>
            </a:r>
            <a:r>
              <a:rPr b="1" lang="en-US" sz="3200"/>
              <a:t> </a:t>
            </a:r>
            <a:r>
              <a:rPr b="1" lang="en-US" sz="3200">
                <a:solidFill>
                  <a:schemeClr val="accent4"/>
                </a:solidFill>
              </a:rPr>
              <a:t>small</a:t>
            </a:r>
            <a:r>
              <a:rPr b="1" lang="en-US" sz="3200"/>
              <a:t> </a:t>
            </a:r>
            <a:r>
              <a:rPr b="1" lang="en-US" sz="3200">
                <a:solidFill>
                  <a:schemeClr val="accent4"/>
                </a:solidFill>
              </a:rPr>
              <a:t>steps</a:t>
            </a:r>
            <a:endParaRPr/>
          </a:p>
        </p:txBody>
      </p:sp>
      <p:sp>
        <p:nvSpPr>
          <p:cNvPr id="392" name="Google Shape;392;p22"/>
          <p:cNvSpPr txBox="1"/>
          <p:nvPr>
            <p:ph idx="1" type="body"/>
          </p:nvPr>
        </p:nvSpPr>
        <p:spPr>
          <a:xfrm>
            <a:off x="252657" y="597519"/>
            <a:ext cx="3714659" cy="512064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b="1" lang="en-US" sz="2000" u="sng">
                <a:latin typeface="Calibri"/>
                <a:ea typeface="Calibri"/>
                <a:cs typeface="Calibri"/>
                <a:sym typeface="Calibri"/>
              </a:rPr>
              <a:t>Python as a calculator(Contd):</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 tax = 12.5 / 100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 price = 100.50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 price * tax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12.5625 </a:t>
            </a:r>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p:txBody>
      </p:sp>
      <p:pic>
        <p:nvPicPr>
          <p:cNvPr id="393" name="Google Shape;393;p22"/>
          <p:cNvPicPr preferRelativeResize="0"/>
          <p:nvPr/>
        </p:nvPicPr>
        <p:blipFill rotWithShape="1">
          <a:blip r:embed="rId3">
            <a:alphaModFix/>
          </a:blip>
          <a:srcRect b="0" l="0" r="0" t="0"/>
          <a:stretch/>
        </p:blipFill>
        <p:spPr>
          <a:xfrm>
            <a:off x="8426972" y="803997"/>
            <a:ext cx="3622459" cy="3622459"/>
          </a:xfrm>
          <a:prstGeom prst="rect">
            <a:avLst/>
          </a:prstGeom>
          <a:noFill/>
          <a:ln>
            <a:noFill/>
          </a:ln>
        </p:spPr>
      </p:pic>
      <p:sp>
        <p:nvSpPr>
          <p:cNvPr id="394" name="Google Shape;394;p22"/>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3"/>
          <p:cNvSpPr txBox="1"/>
          <p:nvPr>
            <p:ph type="title"/>
          </p:nvPr>
        </p:nvSpPr>
        <p:spPr>
          <a:xfrm>
            <a:off x="2808135" y="2756876"/>
            <a:ext cx="6114639" cy="78273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1E4E79"/>
              </a:buClr>
              <a:buSzPct val="100000"/>
              <a:buFont typeface="Garamond"/>
              <a:buNone/>
            </a:pPr>
            <a:r>
              <a:rPr lang="en-US">
                <a:solidFill>
                  <a:srgbClr val="1E4E79"/>
                </a:solidFill>
              </a:rPr>
              <a:t>Language syntax</a:t>
            </a:r>
            <a:endParaRPr/>
          </a:p>
        </p:txBody>
      </p:sp>
      <p:sp>
        <p:nvSpPr>
          <p:cNvPr id="400" name="Google Shape;400;p23"/>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401" name="Google Shape;401;p23"/>
          <p:cNvSpPr/>
          <p:nvPr/>
        </p:nvSpPr>
        <p:spPr>
          <a:xfrm>
            <a:off x="766916" y="5397909"/>
            <a:ext cx="1142508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rgbClr val="C00000"/>
                </a:solidFill>
                <a:latin typeface="Comic Sans MS"/>
                <a:ea typeface="Comic Sans MS"/>
                <a:cs typeface="Comic Sans MS"/>
                <a:sym typeface="Comic Sans MS"/>
              </a:rPr>
              <a:t>C makes it easy to shoot yourself in the foot; C++ makes it harder, but when you do, it blows away your whole leg.   -- Bjarne Stroustrup, developer of the C++ programming language</a:t>
            </a:r>
            <a:endParaRPr/>
          </a:p>
        </p:txBody>
      </p:sp>
      <p:pic>
        <p:nvPicPr>
          <p:cNvPr id="402" name="Google Shape;402;p23"/>
          <p:cNvPicPr preferRelativeResize="0"/>
          <p:nvPr/>
        </p:nvPicPr>
        <p:blipFill rotWithShape="1">
          <a:blip r:embed="rId3">
            <a:alphaModFix/>
          </a:blip>
          <a:srcRect b="0" l="0" r="0" t="0"/>
          <a:stretch/>
        </p:blipFill>
        <p:spPr>
          <a:xfrm>
            <a:off x="132736" y="517266"/>
            <a:ext cx="2228735" cy="150439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4"/>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409" name="Google Shape;409;p24"/>
          <p:cNvSpPr txBox="1"/>
          <p:nvPr>
            <p:ph type="title"/>
          </p:nvPr>
        </p:nvSpPr>
        <p:spPr>
          <a:xfrm>
            <a:off x="79311" y="0"/>
            <a:ext cx="9720072" cy="47194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Identifiers</a:t>
            </a:r>
            <a:endParaRPr/>
          </a:p>
        </p:txBody>
      </p:sp>
      <p:sp>
        <p:nvSpPr>
          <p:cNvPr id="410" name="Google Shape;410;p24"/>
          <p:cNvSpPr txBox="1"/>
          <p:nvPr>
            <p:ph idx="1" type="body"/>
          </p:nvPr>
        </p:nvSpPr>
        <p:spPr>
          <a:xfrm>
            <a:off x="323557" y="861776"/>
            <a:ext cx="11681630" cy="5807965"/>
          </a:xfrm>
          <a:prstGeom prst="rect">
            <a:avLst/>
          </a:prstGeom>
          <a:noFill/>
          <a:ln>
            <a:noFill/>
          </a:ln>
        </p:spPr>
        <p:txBody>
          <a:bodyPr anchorCtr="0" anchor="t" bIns="45700" lIns="91425" spcFirstLastPara="1" rIns="91425" wrap="square" tIns="45700">
            <a:normAutofit fontScale="40000" lnSpcReduction="20000"/>
          </a:bodyPr>
          <a:lstStyle/>
          <a:p>
            <a:pPr indent="0" lvl="0" marL="0" rtl="0" algn="l">
              <a:lnSpc>
                <a:spcPct val="90000"/>
              </a:lnSpc>
              <a:spcBef>
                <a:spcPts val="0"/>
              </a:spcBef>
              <a:spcAft>
                <a:spcPts val="0"/>
              </a:spcAft>
              <a:buClr>
                <a:schemeClr val="dk1"/>
              </a:buClr>
              <a:buSzPct val="100000"/>
              <a:buNone/>
            </a:pPr>
            <a:r>
              <a:rPr lang="en-US" sz="4000">
                <a:latin typeface="Calibri"/>
                <a:ea typeface="Calibri"/>
                <a:cs typeface="Calibri"/>
                <a:sym typeface="Calibri"/>
              </a:rPr>
              <a:t>Now for a few boring grammar rules</a:t>
            </a:r>
            <a:endParaRPr sz="25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ct val="100000"/>
              <a:buFont typeface="Noto Sans Symbols"/>
              <a:buChar char="⮚"/>
            </a:pPr>
            <a:r>
              <a:rPr lang="en-US" sz="3500">
                <a:latin typeface="Calibri"/>
                <a:ea typeface="Calibri"/>
                <a:cs typeface="Calibri"/>
                <a:sym typeface="Calibri"/>
              </a:rPr>
              <a:t>In the real world, we all have names, we are all identified by names. A car can be Maruti Suzuki Ritz, or a Lamborghini Huracan. Similarly a bike can be Bullet Enfield or Bajaj Pulsar.</a:t>
            </a:r>
            <a:endParaRPr sz="25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ct val="100000"/>
              <a:buFont typeface="Noto Sans Symbols"/>
              <a:buChar char="⮚"/>
            </a:pPr>
            <a:r>
              <a:rPr lang="en-US" sz="3400">
                <a:latin typeface="Calibri"/>
                <a:ea typeface="Calibri"/>
                <a:cs typeface="Calibri"/>
                <a:sym typeface="Calibri"/>
              </a:rPr>
              <a:t>Similarly , every datatype   in Python has to be provided a name before we can work with it. A Python identifier is a name used to identify a variable, function, class, module, or any other object. </a:t>
            </a:r>
            <a:endParaRPr/>
          </a:p>
          <a:p>
            <a:pPr indent="0" lvl="0" marL="0" rtl="0" algn="l">
              <a:lnSpc>
                <a:spcPct val="90000"/>
              </a:lnSpc>
              <a:spcBef>
                <a:spcPts val="1000"/>
              </a:spcBef>
              <a:spcAft>
                <a:spcPts val="0"/>
              </a:spcAft>
              <a:buClr>
                <a:schemeClr val="dk1"/>
              </a:buClr>
              <a:buSzPct val="100000"/>
              <a:buNone/>
            </a:pPr>
            <a:r>
              <a:rPr b="1" i="1" lang="en-US" sz="3500" u="sng">
                <a:latin typeface="Calibri"/>
                <a:ea typeface="Calibri"/>
                <a:cs typeface="Calibri"/>
                <a:sym typeface="Calibri"/>
              </a:rPr>
              <a:t>Naming Rules:</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3500">
                <a:latin typeface="Calibri"/>
                <a:ea typeface="Calibri"/>
                <a:cs typeface="Calibri"/>
                <a:sym typeface="Calibri"/>
              </a:rPr>
              <a:t>Variable lengths can be of anything.</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3500">
                <a:latin typeface="Calibri"/>
                <a:ea typeface="Calibri"/>
                <a:cs typeface="Calibri"/>
                <a:sym typeface="Calibri"/>
              </a:rPr>
              <a:t>An identifier starts with a letter A to Z or a to z or an underscore (_) followed by zero or more letters, underscores and digits (0 to 9).</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3500">
                <a:latin typeface="Calibri"/>
                <a:ea typeface="Calibri"/>
                <a:cs typeface="Calibri"/>
                <a:sym typeface="Calibri"/>
              </a:rPr>
              <a:t>No other special characters are allowed.</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3500">
                <a:latin typeface="Calibri"/>
                <a:ea typeface="Calibri"/>
                <a:cs typeface="Calibri"/>
                <a:sym typeface="Calibri"/>
              </a:rPr>
              <a:t>Identifier names are case sensitive .</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3500">
                <a:latin typeface="Calibri"/>
                <a:ea typeface="Calibri"/>
                <a:cs typeface="Calibri"/>
                <a:sym typeface="Calibri"/>
              </a:rPr>
              <a:t>Python doesn’t allow spaces within  an identifier.</a:t>
            </a:r>
            <a:endParaRPr/>
          </a:p>
          <a:p>
            <a:pPr indent="-139700" lvl="0" marL="228600" rtl="0" algn="l">
              <a:lnSpc>
                <a:spcPct val="90000"/>
              </a:lnSpc>
              <a:spcBef>
                <a:spcPts val="1000"/>
              </a:spcBef>
              <a:spcAft>
                <a:spcPts val="0"/>
              </a:spcAft>
              <a:buClr>
                <a:schemeClr val="dk1"/>
              </a:buClr>
              <a:buSzPct val="100000"/>
              <a:buFont typeface="Noto Sans Symbols"/>
              <a:buNone/>
            </a:pPr>
            <a:r>
              <a:t/>
            </a:r>
            <a:endParaRPr sz="35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rPr lang="en-US" sz="3500">
                <a:latin typeface="Calibri"/>
                <a:ea typeface="Calibri"/>
                <a:cs typeface="Calibri"/>
                <a:sym typeface="Calibri"/>
              </a:rPr>
              <a:t>Python does not allow punctuation characters such as @, $, and % within identifiers. Python is a case sensitive programming language. Thus, </a:t>
            </a:r>
            <a:r>
              <a:rPr b="1" lang="en-US" sz="3500">
                <a:latin typeface="Calibri"/>
                <a:ea typeface="Calibri"/>
                <a:cs typeface="Calibri"/>
                <a:sym typeface="Calibri"/>
              </a:rPr>
              <a:t>Manpower</a:t>
            </a:r>
            <a:r>
              <a:rPr lang="en-US" sz="3500">
                <a:latin typeface="Calibri"/>
                <a:ea typeface="Calibri"/>
                <a:cs typeface="Calibri"/>
                <a:sym typeface="Calibri"/>
              </a:rPr>
              <a:t> and </a:t>
            </a:r>
            <a:r>
              <a:rPr b="1" lang="en-US" sz="3500">
                <a:latin typeface="Calibri"/>
                <a:ea typeface="Calibri"/>
                <a:cs typeface="Calibri"/>
                <a:sym typeface="Calibri"/>
              </a:rPr>
              <a:t>manpower</a:t>
            </a:r>
            <a:r>
              <a:rPr lang="en-US" sz="3500">
                <a:latin typeface="Calibri"/>
                <a:ea typeface="Calibri"/>
                <a:cs typeface="Calibri"/>
                <a:sym typeface="Calibri"/>
              </a:rPr>
              <a:t> are two different identifiers in Python.</a:t>
            </a:r>
            <a:endParaRPr sz="29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b="1" sz="2000" u="sng">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b="1" sz="2000" u="sng">
              <a:latin typeface="Calibri"/>
              <a:ea typeface="Calibri"/>
              <a:cs typeface="Calibri"/>
              <a:sym typeface="Calibri"/>
            </a:endParaRPr>
          </a:p>
          <a:p>
            <a:pPr indent="-177800" lvl="0" marL="228600" rtl="0" algn="l">
              <a:lnSpc>
                <a:spcPct val="90000"/>
              </a:lnSpc>
              <a:spcBef>
                <a:spcPts val="1000"/>
              </a:spcBef>
              <a:spcAft>
                <a:spcPts val="0"/>
              </a:spcAft>
              <a:buClr>
                <a:schemeClr val="dk1"/>
              </a:buClr>
              <a:buSzPct val="100000"/>
              <a:buNone/>
            </a:pPr>
            <a:r>
              <a:t/>
            </a:r>
            <a:endParaRPr b="1" sz="2000" u="sng">
              <a:latin typeface="Calibri"/>
              <a:ea typeface="Calibri"/>
              <a:cs typeface="Calibri"/>
              <a:sym typeface="Calibri"/>
            </a:endParaRPr>
          </a:p>
        </p:txBody>
      </p:sp>
      <p:pic>
        <p:nvPicPr>
          <p:cNvPr id="411" name="Google Shape;411;p24"/>
          <p:cNvPicPr preferRelativeResize="0"/>
          <p:nvPr/>
        </p:nvPicPr>
        <p:blipFill rotWithShape="1">
          <a:blip r:embed="rId3">
            <a:alphaModFix/>
          </a:blip>
          <a:srcRect b="0" l="0" r="0" t="0"/>
          <a:stretch/>
        </p:blipFill>
        <p:spPr>
          <a:xfrm>
            <a:off x="670167" y="1911747"/>
            <a:ext cx="3521301" cy="1462694"/>
          </a:xfrm>
          <a:prstGeom prst="rect">
            <a:avLst/>
          </a:prstGeom>
          <a:noFill/>
          <a:ln>
            <a:noFill/>
          </a:ln>
        </p:spPr>
      </p:pic>
      <p:pic>
        <p:nvPicPr>
          <p:cNvPr id="412" name="Google Shape;412;p24"/>
          <p:cNvPicPr preferRelativeResize="0"/>
          <p:nvPr/>
        </p:nvPicPr>
        <p:blipFill rotWithShape="1">
          <a:blip r:embed="rId4">
            <a:alphaModFix/>
          </a:blip>
          <a:srcRect b="0" l="0" r="0" t="0"/>
          <a:stretch/>
        </p:blipFill>
        <p:spPr>
          <a:xfrm>
            <a:off x="6857852" y="1700689"/>
            <a:ext cx="2647950" cy="1724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0" st="0"/>
                                            </p:txEl>
                                          </p:spTgt>
                                        </p:tgtEl>
                                        <p:attrNameLst>
                                          <p:attrName>style.visibility</p:attrName>
                                        </p:attrNameLst>
                                      </p:cBhvr>
                                      <p:to>
                                        <p:strVal val="visible"/>
                                      </p:to>
                                    </p:set>
                                    <p:anim calcmode="lin" valueType="num">
                                      <p:cBhvr additive="base">
                                        <p:cTn dur="500"/>
                                        <p:tgtEl>
                                          <p:spTgt spid="41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1" st="1"/>
                                            </p:txEl>
                                          </p:spTgt>
                                        </p:tgtEl>
                                        <p:attrNameLst>
                                          <p:attrName>style.visibility</p:attrName>
                                        </p:attrNameLst>
                                      </p:cBhvr>
                                      <p:to>
                                        <p:strVal val="visible"/>
                                      </p:to>
                                    </p:set>
                                    <p:anim calcmode="lin" valueType="num">
                                      <p:cBhvr additive="base">
                                        <p:cTn dur="500"/>
                                        <p:tgtEl>
                                          <p:spTgt spid="41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2" st="2"/>
                                            </p:txEl>
                                          </p:spTgt>
                                        </p:tgtEl>
                                        <p:attrNameLst>
                                          <p:attrName>style.visibility</p:attrName>
                                        </p:attrNameLst>
                                      </p:cBhvr>
                                      <p:to>
                                        <p:strVal val="visible"/>
                                      </p:to>
                                    </p:set>
                                    <p:anim calcmode="lin" valueType="num">
                                      <p:cBhvr additive="base">
                                        <p:cTn dur="500"/>
                                        <p:tgtEl>
                                          <p:spTgt spid="41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3" st="3"/>
                                            </p:txEl>
                                          </p:spTgt>
                                        </p:tgtEl>
                                        <p:attrNameLst>
                                          <p:attrName>style.visibility</p:attrName>
                                        </p:attrNameLst>
                                      </p:cBhvr>
                                      <p:to>
                                        <p:strVal val="visible"/>
                                      </p:to>
                                    </p:set>
                                    <p:anim calcmode="lin" valueType="num">
                                      <p:cBhvr additive="base">
                                        <p:cTn dur="500"/>
                                        <p:tgtEl>
                                          <p:spTgt spid="41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4" st="4"/>
                                            </p:txEl>
                                          </p:spTgt>
                                        </p:tgtEl>
                                        <p:attrNameLst>
                                          <p:attrName>style.visibility</p:attrName>
                                        </p:attrNameLst>
                                      </p:cBhvr>
                                      <p:to>
                                        <p:strVal val="visible"/>
                                      </p:to>
                                    </p:set>
                                    <p:anim calcmode="lin" valueType="num">
                                      <p:cBhvr additive="base">
                                        <p:cTn dur="500"/>
                                        <p:tgtEl>
                                          <p:spTgt spid="41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5" st="5"/>
                                            </p:txEl>
                                          </p:spTgt>
                                        </p:tgtEl>
                                        <p:attrNameLst>
                                          <p:attrName>style.visibility</p:attrName>
                                        </p:attrNameLst>
                                      </p:cBhvr>
                                      <p:to>
                                        <p:strVal val="visible"/>
                                      </p:to>
                                    </p:set>
                                    <p:anim calcmode="lin" valueType="num">
                                      <p:cBhvr additive="base">
                                        <p:cTn dur="500"/>
                                        <p:tgtEl>
                                          <p:spTgt spid="41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6" st="6"/>
                                            </p:txEl>
                                          </p:spTgt>
                                        </p:tgtEl>
                                        <p:attrNameLst>
                                          <p:attrName>style.visibility</p:attrName>
                                        </p:attrNameLst>
                                      </p:cBhvr>
                                      <p:to>
                                        <p:strVal val="visible"/>
                                      </p:to>
                                    </p:set>
                                    <p:anim calcmode="lin" valueType="num">
                                      <p:cBhvr additive="base">
                                        <p:cTn dur="500"/>
                                        <p:tgtEl>
                                          <p:spTgt spid="41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7" st="7"/>
                                            </p:txEl>
                                          </p:spTgt>
                                        </p:tgtEl>
                                        <p:attrNameLst>
                                          <p:attrName>style.visibility</p:attrName>
                                        </p:attrNameLst>
                                      </p:cBhvr>
                                      <p:to>
                                        <p:strVal val="visible"/>
                                      </p:to>
                                    </p:set>
                                    <p:anim calcmode="lin" valueType="num">
                                      <p:cBhvr additive="base">
                                        <p:cTn dur="500"/>
                                        <p:tgtEl>
                                          <p:spTgt spid="41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8" st="8"/>
                                            </p:txEl>
                                          </p:spTgt>
                                        </p:tgtEl>
                                        <p:attrNameLst>
                                          <p:attrName>style.visibility</p:attrName>
                                        </p:attrNameLst>
                                      </p:cBhvr>
                                      <p:to>
                                        <p:strVal val="visible"/>
                                      </p:to>
                                    </p:set>
                                    <p:anim calcmode="lin" valueType="num">
                                      <p:cBhvr additive="base">
                                        <p:cTn dur="500"/>
                                        <p:tgtEl>
                                          <p:spTgt spid="410">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9" st="9"/>
                                            </p:txEl>
                                          </p:spTgt>
                                        </p:tgtEl>
                                        <p:attrNameLst>
                                          <p:attrName>style.visibility</p:attrName>
                                        </p:attrNameLst>
                                      </p:cBhvr>
                                      <p:to>
                                        <p:strVal val="visible"/>
                                      </p:to>
                                    </p:set>
                                    <p:anim calcmode="lin" valueType="num">
                                      <p:cBhvr additive="base">
                                        <p:cTn dur="500"/>
                                        <p:tgtEl>
                                          <p:spTgt spid="410">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10" st="10"/>
                                            </p:txEl>
                                          </p:spTgt>
                                        </p:tgtEl>
                                        <p:attrNameLst>
                                          <p:attrName>style.visibility</p:attrName>
                                        </p:attrNameLst>
                                      </p:cBhvr>
                                      <p:to>
                                        <p:strVal val="visible"/>
                                      </p:to>
                                    </p:set>
                                    <p:anim calcmode="lin" valueType="num">
                                      <p:cBhvr additive="base">
                                        <p:cTn dur="500"/>
                                        <p:tgtEl>
                                          <p:spTgt spid="410">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11" st="11"/>
                                            </p:txEl>
                                          </p:spTgt>
                                        </p:tgtEl>
                                        <p:attrNameLst>
                                          <p:attrName>style.visibility</p:attrName>
                                        </p:attrNameLst>
                                      </p:cBhvr>
                                      <p:to>
                                        <p:strVal val="visible"/>
                                      </p:to>
                                    </p:set>
                                    <p:anim calcmode="lin" valueType="num">
                                      <p:cBhvr additive="base">
                                        <p:cTn dur="500"/>
                                        <p:tgtEl>
                                          <p:spTgt spid="410">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12" st="12"/>
                                            </p:txEl>
                                          </p:spTgt>
                                        </p:tgtEl>
                                        <p:attrNameLst>
                                          <p:attrName>style.visibility</p:attrName>
                                        </p:attrNameLst>
                                      </p:cBhvr>
                                      <p:to>
                                        <p:strVal val="visible"/>
                                      </p:to>
                                    </p:set>
                                    <p:anim calcmode="lin" valueType="num">
                                      <p:cBhvr additive="base">
                                        <p:cTn dur="500"/>
                                        <p:tgtEl>
                                          <p:spTgt spid="410">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13" st="13"/>
                                            </p:txEl>
                                          </p:spTgt>
                                        </p:tgtEl>
                                        <p:attrNameLst>
                                          <p:attrName>style.visibility</p:attrName>
                                        </p:attrNameLst>
                                      </p:cBhvr>
                                      <p:to>
                                        <p:strVal val="visible"/>
                                      </p:to>
                                    </p:set>
                                    <p:anim calcmode="lin" valueType="num">
                                      <p:cBhvr additive="base">
                                        <p:cTn dur="500"/>
                                        <p:tgtEl>
                                          <p:spTgt spid="410">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14" st="14"/>
                                            </p:txEl>
                                          </p:spTgt>
                                        </p:tgtEl>
                                        <p:attrNameLst>
                                          <p:attrName>style.visibility</p:attrName>
                                        </p:attrNameLst>
                                      </p:cBhvr>
                                      <p:to>
                                        <p:strVal val="visible"/>
                                      </p:to>
                                    </p:set>
                                    <p:anim calcmode="lin" valueType="num">
                                      <p:cBhvr additive="base">
                                        <p:cTn dur="500"/>
                                        <p:tgtEl>
                                          <p:spTgt spid="410">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15" st="15"/>
                                            </p:txEl>
                                          </p:spTgt>
                                        </p:tgtEl>
                                        <p:attrNameLst>
                                          <p:attrName>style.visibility</p:attrName>
                                        </p:attrNameLst>
                                      </p:cBhvr>
                                      <p:to>
                                        <p:strVal val="visible"/>
                                      </p:to>
                                    </p:set>
                                    <p:anim calcmode="lin" valueType="num">
                                      <p:cBhvr additive="base">
                                        <p:cTn dur="500"/>
                                        <p:tgtEl>
                                          <p:spTgt spid="410">
                                            <p:txEl>
                                              <p:pRg end="15" st="1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16" st="16"/>
                                            </p:txEl>
                                          </p:spTgt>
                                        </p:tgtEl>
                                        <p:attrNameLst>
                                          <p:attrName>style.visibility</p:attrName>
                                        </p:attrNameLst>
                                      </p:cBhvr>
                                      <p:to>
                                        <p:strVal val="visible"/>
                                      </p:to>
                                    </p:set>
                                    <p:anim calcmode="lin" valueType="num">
                                      <p:cBhvr additive="base">
                                        <p:cTn dur="500"/>
                                        <p:tgtEl>
                                          <p:spTgt spid="410">
                                            <p:txEl>
                                              <p:pRg end="16" st="1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17" st="17"/>
                                            </p:txEl>
                                          </p:spTgt>
                                        </p:tgtEl>
                                        <p:attrNameLst>
                                          <p:attrName>style.visibility</p:attrName>
                                        </p:attrNameLst>
                                      </p:cBhvr>
                                      <p:to>
                                        <p:strVal val="visible"/>
                                      </p:to>
                                    </p:set>
                                    <p:anim calcmode="lin" valueType="num">
                                      <p:cBhvr additive="base">
                                        <p:cTn dur="500"/>
                                        <p:tgtEl>
                                          <p:spTgt spid="410">
                                            <p:txEl>
                                              <p:pRg end="17" st="1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18" st="18"/>
                                            </p:txEl>
                                          </p:spTgt>
                                        </p:tgtEl>
                                        <p:attrNameLst>
                                          <p:attrName>style.visibility</p:attrName>
                                        </p:attrNameLst>
                                      </p:cBhvr>
                                      <p:to>
                                        <p:strVal val="visible"/>
                                      </p:to>
                                    </p:set>
                                    <p:anim calcmode="lin" valueType="num">
                                      <p:cBhvr additive="base">
                                        <p:cTn dur="500"/>
                                        <p:tgtEl>
                                          <p:spTgt spid="410">
                                            <p:txEl>
                                              <p:pRg end="18" st="1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19" st="19"/>
                                            </p:txEl>
                                          </p:spTgt>
                                        </p:tgtEl>
                                        <p:attrNameLst>
                                          <p:attrName>style.visibility</p:attrName>
                                        </p:attrNameLst>
                                      </p:cBhvr>
                                      <p:to>
                                        <p:strVal val="visible"/>
                                      </p:to>
                                    </p:set>
                                    <p:anim calcmode="lin" valueType="num">
                                      <p:cBhvr additive="base">
                                        <p:cTn dur="500"/>
                                        <p:tgtEl>
                                          <p:spTgt spid="410">
                                            <p:txEl>
                                              <p:pRg end="19" st="1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20" st="20"/>
                                            </p:txEl>
                                          </p:spTgt>
                                        </p:tgtEl>
                                        <p:attrNameLst>
                                          <p:attrName>style.visibility</p:attrName>
                                        </p:attrNameLst>
                                      </p:cBhvr>
                                      <p:to>
                                        <p:strVal val="visible"/>
                                      </p:to>
                                    </p:set>
                                    <p:anim calcmode="lin" valueType="num">
                                      <p:cBhvr additive="base">
                                        <p:cTn dur="500"/>
                                        <p:tgtEl>
                                          <p:spTgt spid="410">
                                            <p:txEl>
                                              <p:pRg end="20" st="2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21" st="21"/>
                                            </p:txEl>
                                          </p:spTgt>
                                        </p:tgtEl>
                                        <p:attrNameLst>
                                          <p:attrName>style.visibility</p:attrName>
                                        </p:attrNameLst>
                                      </p:cBhvr>
                                      <p:to>
                                        <p:strVal val="visible"/>
                                      </p:to>
                                    </p:set>
                                    <p:anim calcmode="lin" valueType="num">
                                      <p:cBhvr additive="base">
                                        <p:cTn dur="500"/>
                                        <p:tgtEl>
                                          <p:spTgt spid="410">
                                            <p:txEl>
                                              <p:pRg end="21" st="2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22" st="22"/>
                                            </p:txEl>
                                          </p:spTgt>
                                        </p:tgtEl>
                                        <p:attrNameLst>
                                          <p:attrName>style.visibility</p:attrName>
                                        </p:attrNameLst>
                                      </p:cBhvr>
                                      <p:to>
                                        <p:strVal val="visible"/>
                                      </p:to>
                                    </p:set>
                                    <p:anim calcmode="lin" valueType="num">
                                      <p:cBhvr additive="base">
                                        <p:cTn dur="500"/>
                                        <p:tgtEl>
                                          <p:spTgt spid="410">
                                            <p:txEl>
                                              <p:pRg end="22" st="2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23" st="23"/>
                                            </p:txEl>
                                          </p:spTgt>
                                        </p:tgtEl>
                                        <p:attrNameLst>
                                          <p:attrName>style.visibility</p:attrName>
                                        </p:attrNameLst>
                                      </p:cBhvr>
                                      <p:to>
                                        <p:strVal val="visible"/>
                                      </p:to>
                                    </p:set>
                                    <p:anim calcmode="lin" valueType="num">
                                      <p:cBhvr additive="base">
                                        <p:cTn dur="500"/>
                                        <p:tgtEl>
                                          <p:spTgt spid="410">
                                            <p:txEl>
                                              <p:pRg end="23" st="2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xEl>
                                              <p:pRg end="24" st="24"/>
                                            </p:txEl>
                                          </p:spTgt>
                                        </p:tgtEl>
                                        <p:attrNameLst>
                                          <p:attrName>style.visibility</p:attrName>
                                        </p:attrNameLst>
                                      </p:cBhvr>
                                      <p:to>
                                        <p:strVal val="visible"/>
                                      </p:to>
                                    </p:set>
                                    <p:anim calcmode="lin" valueType="num">
                                      <p:cBhvr additive="base">
                                        <p:cTn dur="500"/>
                                        <p:tgtEl>
                                          <p:spTgt spid="410">
                                            <p:txEl>
                                              <p:pRg end="24" st="2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1"/>
                                        </p:tgtEl>
                                        <p:attrNameLst>
                                          <p:attrName>style.visibility</p:attrName>
                                        </p:attrNameLst>
                                      </p:cBhvr>
                                      <p:to>
                                        <p:strVal val="visible"/>
                                      </p:to>
                                    </p:set>
                                    <p:anim calcmode="lin" valueType="num">
                                      <p:cBhvr additive="base">
                                        <p:cTn dur="500"/>
                                        <p:tgtEl>
                                          <p:spTgt spid="41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2"/>
                                        </p:tgtEl>
                                        <p:attrNameLst>
                                          <p:attrName>style.visibility</p:attrName>
                                        </p:attrNameLst>
                                      </p:cBhvr>
                                      <p:to>
                                        <p:strVal val="visible"/>
                                      </p:to>
                                    </p:set>
                                    <p:anim calcmode="lin" valueType="num">
                                      <p:cBhvr additive="base">
                                        <p:cTn dur="500"/>
                                        <p:tgtEl>
                                          <p:spTgt spid="41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5"/>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419" name="Google Shape;419;p25"/>
          <p:cNvSpPr txBox="1"/>
          <p:nvPr>
            <p:ph type="title"/>
          </p:nvPr>
        </p:nvSpPr>
        <p:spPr>
          <a:xfrm>
            <a:off x="817651" y="50484"/>
            <a:ext cx="9720072" cy="37722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The python lexicon</a:t>
            </a:r>
            <a:endParaRPr/>
          </a:p>
        </p:txBody>
      </p:sp>
      <p:sp>
        <p:nvSpPr>
          <p:cNvPr id="420" name="Google Shape;420;p25"/>
          <p:cNvSpPr txBox="1"/>
          <p:nvPr>
            <p:ph idx="1" type="body"/>
          </p:nvPr>
        </p:nvSpPr>
        <p:spPr>
          <a:xfrm>
            <a:off x="557095" y="634184"/>
            <a:ext cx="11123628" cy="591410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latin typeface="Calibri"/>
                <a:ea typeface="Calibri"/>
                <a:cs typeface="Calibri"/>
                <a:sym typeface="Calibri"/>
              </a:rPr>
              <a:t>Here are naming conventions for Python identifiers:</a:t>
            </a:r>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 Class names start with an </a:t>
            </a:r>
            <a:r>
              <a:rPr b="1" lang="en-US" sz="1800">
                <a:latin typeface="Calibri"/>
                <a:ea typeface="Calibri"/>
                <a:cs typeface="Calibri"/>
                <a:sym typeface="Calibri"/>
              </a:rPr>
              <a:t>UPPERCASE</a:t>
            </a:r>
            <a:r>
              <a:rPr lang="en-US" sz="1800">
                <a:latin typeface="Calibri"/>
                <a:ea typeface="Calibri"/>
                <a:cs typeface="Calibri"/>
                <a:sym typeface="Calibri"/>
              </a:rPr>
              <a:t> letter. All other identifiers start with a </a:t>
            </a:r>
            <a:r>
              <a:rPr b="1" lang="en-US" sz="1800">
                <a:latin typeface="Calibri"/>
                <a:ea typeface="Calibri"/>
                <a:cs typeface="Calibri"/>
                <a:sym typeface="Calibri"/>
              </a:rPr>
              <a:t>lowercase</a:t>
            </a:r>
            <a:r>
              <a:rPr lang="en-US" sz="1800">
                <a:latin typeface="Calibri"/>
                <a:ea typeface="Calibri"/>
                <a:cs typeface="Calibri"/>
                <a:sym typeface="Calibri"/>
              </a:rPr>
              <a:t> letter(Alphabets).</a:t>
            </a:r>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 Starting an identifier with a single leading underscore indicates that the identifier is private.</a:t>
            </a:r>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 Starting an identifier with two leading underscores indicates a strongly private identifier.</a:t>
            </a:r>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 If the identifier also ends with two trailing underscores, the </a:t>
            </a:r>
            <a:r>
              <a:rPr b="1" lang="en-US" sz="1800">
                <a:latin typeface="Calibri"/>
                <a:ea typeface="Calibri"/>
                <a:cs typeface="Calibri"/>
                <a:sym typeface="Calibri"/>
              </a:rPr>
              <a:t>identifier is a language - defined special name</a:t>
            </a:r>
            <a:r>
              <a:rPr lang="en-US" sz="1800">
                <a:latin typeface="Calibri"/>
                <a:ea typeface="Calibri"/>
                <a:cs typeface="Calibri"/>
                <a:sym typeface="Calibri"/>
              </a:rPr>
              <a:t>.</a:t>
            </a:r>
            <a:endParaRPr/>
          </a:p>
          <a:p>
            <a:pPr indent="0" lvl="0" marL="0" rtl="0" algn="l">
              <a:lnSpc>
                <a:spcPct val="90000"/>
              </a:lnSpc>
              <a:spcBef>
                <a:spcPts val="1000"/>
              </a:spcBef>
              <a:spcAft>
                <a:spcPts val="0"/>
              </a:spcAft>
              <a:buClr>
                <a:schemeClr val="dk1"/>
              </a:buClr>
              <a:buSzPts val="1800"/>
              <a:buNone/>
            </a:pPr>
            <a:r>
              <a:rPr b="1" lang="en-US" sz="1800">
                <a:latin typeface="Calibri"/>
                <a:ea typeface="Calibri"/>
                <a:cs typeface="Calibri"/>
                <a:sym typeface="Calibri"/>
              </a:rPr>
              <a:t>Examples:</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These Work:</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X, x, _WheresThePartyTonight,Bond007</a:t>
            </a:r>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And these Don’t:</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007Bond, _WheresThePartyTonight?</a:t>
            </a:r>
            <a:endParaRPr/>
          </a:p>
        </p:txBody>
      </p:sp>
      <p:sp>
        <p:nvSpPr>
          <p:cNvPr id="421" name="Google Shape;421;p25"/>
          <p:cNvSpPr/>
          <p:nvPr/>
        </p:nvSpPr>
        <p:spPr>
          <a:xfrm>
            <a:off x="557094" y="4637175"/>
            <a:ext cx="7596305"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Don’t believe me?? Try out some whacky identifiers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&gt;&gt;&gt; 007Bond = 20</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SyntaxError: invalid token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6"/>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428" name="Google Shape;428;p26"/>
          <p:cNvSpPr txBox="1"/>
          <p:nvPr>
            <p:ph type="title"/>
          </p:nvPr>
        </p:nvSpPr>
        <p:spPr>
          <a:xfrm>
            <a:off x="70838" y="0"/>
            <a:ext cx="9720072" cy="50768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Reserved words</a:t>
            </a:r>
            <a:endParaRPr/>
          </a:p>
        </p:txBody>
      </p:sp>
      <p:sp>
        <p:nvSpPr>
          <p:cNvPr id="429" name="Google Shape;429;p26"/>
          <p:cNvSpPr txBox="1"/>
          <p:nvPr>
            <p:ph idx="1" type="body"/>
          </p:nvPr>
        </p:nvSpPr>
        <p:spPr>
          <a:xfrm>
            <a:off x="689830" y="663678"/>
            <a:ext cx="11153125" cy="5767102"/>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Words which cannot be used to name any data identifier are reserved words.</a:t>
            </a:r>
            <a:endParaRPr/>
          </a:p>
          <a:p>
            <a:pPr indent="-228600" lvl="0" marL="228600" rtl="0" algn="l">
              <a:lnSpc>
                <a:spcPct val="90000"/>
              </a:lnSpc>
              <a:spcBef>
                <a:spcPts val="1000"/>
              </a:spcBef>
              <a:spcAft>
                <a:spcPts val="0"/>
              </a:spcAft>
              <a:buClr>
                <a:srgbClr val="92D050"/>
              </a:buClr>
              <a:buSzPts val="2000"/>
              <a:buChar char="•"/>
            </a:pPr>
            <a:r>
              <a:rPr b="1" lang="en-US" sz="2000">
                <a:solidFill>
                  <a:srgbClr val="92D050"/>
                </a:solidFill>
                <a:latin typeface="Calibri"/>
                <a:ea typeface="Calibri"/>
                <a:cs typeface="Calibri"/>
                <a:sym typeface="Calibri"/>
              </a:rPr>
              <a:t>False class finally is return </a:t>
            </a:r>
            <a:endParaRPr/>
          </a:p>
          <a:p>
            <a:pPr indent="-228600" lvl="0" marL="228600" rtl="0" algn="l">
              <a:lnSpc>
                <a:spcPct val="90000"/>
              </a:lnSpc>
              <a:spcBef>
                <a:spcPts val="1000"/>
              </a:spcBef>
              <a:spcAft>
                <a:spcPts val="0"/>
              </a:spcAft>
              <a:buClr>
                <a:srgbClr val="92D050"/>
              </a:buClr>
              <a:buSzPts val="2000"/>
              <a:buChar char="•"/>
            </a:pPr>
            <a:r>
              <a:rPr b="1" lang="en-US" sz="2000">
                <a:solidFill>
                  <a:srgbClr val="92D050"/>
                </a:solidFill>
                <a:latin typeface="Calibri"/>
                <a:ea typeface="Calibri"/>
                <a:cs typeface="Calibri"/>
                <a:sym typeface="Calibri"/>
              </a:rPr>
              <a:t>none continue for lambda try </a:t>
            </a:r>
            <a:endParaRPr/>
          </a:p>
          <a:p>
            <a:pPr indent="-228600" lvl="0" marL="228600" rtl="0" algn="l">
              <a:lnSpc>
                <a:spcPct val="90000"/>
              </a:lnSpc>
              <a:spcBef>
                <a:spcPts val="1000"/>
              </a:spcBef>
              <a:spcAft>
                <a:spcPts val="0"/>
              </a:spcAft>
              <a:buClr>
                <a:srgbClr val="92D050"/>
              </a:buClr>
              <a:buSzPts val="2000"/>
              <a:buChar char="•"/>
            </a:pPr>
            <a:r>
              <a:rPr b="1" lang="en-US" sz="2000">
                <a:solidFill>
                  <a:srgbClr val="92D050"/>
                </a:solidFill>
                <a:latin typeface="Calibri"/>
                <a:ea typeface="Calibri"/>
                <a:cs typeface="Calibri"/>
                <a:sym typeface="Calibri"/>
              </a:rPr>
              <a:t>True def from nonlocal while </a:t>
            </a:r>
            <a:endParaRPr/>
          </a:p>
          <a:p>
            <a:pPr indent="-228600" lvl="0" marL="228600" rtl="0" algn="l">
              <a:lnSpc>
                <a:spcPct val="90000"/>
              </a:lnSpc>
              <a:spcBef>
                <a:spcPts val="1000"/>
              </a:spcBef>
              <a:spcAft>
                <a:spcPts val="0"/>
              </a:spcAft>
              <a:buClr>
                <a:srgbClr val="92D050"/>
              </a:buClr>
              <a:buSzPts val="2000"/>
              <a:buChar char="•"/>
            </a:pPr>
            <a:r>
              <a:rPr b="1" lang="en-US" sz="2000">
                <a:solidFill>
                  <a:srgbClr val="92D050"/>
                </a:solidFill>
                <a:latin typeface="Calibri"/>
                <a:ea typeface="Calibri"/>
                <a:cs typeface="Calibri"/>
                <a:sym typeface="Calibri"/>
              </a:rPr>
              <a:t>and del global not with </a:t>
            </a:r>
            <a:endParaRPr/>
          </a:p>
          <a:p>
            <a:pPr indent="-228600" lvl="0" marL="228600" rtl="0" algn="l">
              <a:lnSpc>
                <a:spcPct val="90000"/>
              </a:lnSpc>
              <a:spcBef>
                <a:spcPts val="1000"/>
              </a:spcBef>
              <a:spcAft>
                <a:spcPts val="0"/>
              </a:spcAft>
              <a:buClr>
                <a:srgbClr val="92D050"/>
              </a:buClr>
              <a:buSzPts val="2000"/>
              <a:buChar char="•"/>
            </a:pPr>
            <a:r>
              <a:rPr b="1" lang="en-US" sz="2000">
                <a:solidFill>
                  <a:srgbClr val="92D050"/>
                </a:solidFill>
                <a:latin typeface="Calibri"/>
                <a:ea typeface="Calibri"/>
                <a:cs typeface="Calibri"/>
                <a:sym typeface="Calibri"/>
              </a:rPr>
              <a:t>as elif if or yield </a:t>
            </a:r>
            <a:endParaRPr/>
          </a:p>
          <a:p>
            <a:pPr indent="-228600" lvl="0" marL="228600" rtl="0" algn="l">
              <a:lnSpc>
                <a:spcPct val="90000"/>
              </a:lnSpc>
              <a:spcBef>
                <a:spcPts val="1000"/>
              </a:spcBef>
              <a:spcAft>
                <a:spcPts val="0"/>
              </a:spcAft>
              <a:buClr>
                <a:srgbClr val="92D050"/>
              </a:buClr>
              <a:buSzPts val="2000"/>
              <a:buChar char="•"/>
            </a:pPr>
            <a:r>
              <a:rPr b="1" lang="en-US" sz="2000">
                <a:solidFill>
                  <a:srgbClr val="92D050"/>
                </a:solidFill>
                <a:latin typeface="Calibri"/>
                <a:ea typeface="Calibri"/>
                <a:cs typeface="Calibri"/>
                <a:sym typeface="Calibri"/>
              </a:rPr>
              <a:t>assert else import pass </a:t>
            </a:r>
            <a:endParaRPr/>
          </a:p>
          <a:p>
            <a:pPr indent="-228600" lvl="0" marL="228600" rtl="0" algn="l">
              <a:lnSpc>
                <a:spcPct val="90000"/>
              </a:lnSpc>
              <a:spcBef>
                <a:spcPts val="1000"/>
              </a:spcBef>
              <a:spcAft>
                <a:spcPts val="0"/>
              </a:spcAft>
              <a:buClr>
                <a:srgbClr val="92D050"/>
              </a:buClr>
              <a:buSzPts val="2000"/>
              <a:buChar char="•"/>
            </a:pPr>
            <a:r>
              <a:rPr b="1" lang="en-US" sz="2000">
                <a:solidFill>
                  <a:srgbClr val="92D050"/>
                </a:solidFill>
                <a:latin typeface="Calibri"/>
                <a:ea typeface="Calibri"/>
                <a:cs typeface="Calibri"/>
                <a:sym typeface="Calibri"/>
              </a:rPr>
              <a:t>break except in raise </a:t>
            </a:r>
            <a:endParaRPr/>
          </a:p>
          <a:p>
            <a:pPr indent="0" lvl="0" marL="0" rtl="0" algn="l">
              <a:lnSpc>
                <a:spcPct val="90000"/>
              </a:lnSpc>
              <a:spcBef>
                <a:spcPts val="1000"/>
              </a:spcBef>
              <a:spcAft>
                <a:spcPts val="0"/>
              </a:spcAft>
              <a:buClr>
                <a:schemeClr val="dk1"/>
              </a:buClr>
              <a:buSzPts val="2000"/>
              <a:buNone/>
            </a:pPr>
            <a:r>
              <a:t/>
            </a:r>
            <a:endParaRPr b="1" sz="2000">
              <a:solidFill>
                <a:srgbClr val="92D050"/>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“We will know about them later. But, why don’t you try using them none the less and check what happens? ☺“ </a:t>
            </a:r>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For e.g try this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&gt;&gt;global = 1</a:t>
            </a:r>
            <a:endParaRPr b="1" sz="2000" u="sng">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7"/>
          <p:cNvSpPr txBox="1"/>
          <p:nvPr>
            <p:ph type="title"/>
          </p:nvPr>
        </p:nvSpPr>
        <p:spPr>
          <a:xfrm>
            <a:off x="127638" y="44244"/>
            <a:ext cx="9720072" cy="35868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Comments</a:t>
            </a:r>
            <a:endParaRPr/>
          </a:p>
        </p:txBody>
      </p:sp>
      <p:sp>
        <p:nvSpPr>
          <p:cNvPr id="435" name="Google Shape;435;p27"/>
          <p:cNvSpPr txBox="1"/>
          <p:nvPr>
            <p:ph idx="1" type="body"/>
          </p:nvPr>
        </p:nvSpPr>
        <p:spPr>
          <a:xfrm>
            <a:off x="802902" y="677161"/>
            <a:ext cx="11187537" cy="603335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 Pass comments, loud and clear,  and probably those rare occasions when you can do so without fear !!</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Helps make the code readable and understandable.</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Easy to reuse code base.</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Considered one of the </a:t>
            </a:r>
            <a:r>
              <a:rPr b="1" i="1" lang="en-US" sz="2000">
                <a:latin typeface="Calibri"/>
                <a:ea typeface="Calibri"/>
                <a:cs typeface="Calibri"/>
                <a:sym typeface="Calibri"/>
              </a:rPr>
              <a:t>Best</a:t>
            </a:r>
            <a:r>
              <a:rPr lang="en-US" sz="2000">
                <a:latin typeface="Calibri"/>
                <a:ea typeface="Calibri"/>
                <a:cs typeface="Calibri"/>
                <a:sym typeface="Calibri"/>
              </a:rPr>
              <a:t> </a:t>
            </a:r>
            <a:r>
              <a:rPr b="1" i="1" lang="en-US" sz="2000">
                <a:latin typeface="Calibri"/>
                <a:ea typeface="Calibri"/>
                <a:cs typeface="Calibri"/>
                <a:sym typeface="Calibri"/>
              </a:rPr>
              <a:t>Practice</a:t>
            </a:r>
            <a:r>
              <a:rPr lang="en-US" sz="2000">
                <a:latin typeface="Calibri"/>
                <a:ea typeface="Calibri"/>
                <a:cs typeface="Calibri"/>
                <a:sym typeface="Calibri"/>
              </a:rPr>
              <a:t> while writing code.</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Comments in Python start with the hash character, #, and extend to the end of the physical line. </a:t>
            </a:r>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b="1" lang="en-US" sz="2000" u="sng">
                <a:latin typeface="Calibri"/>
                <a:ea typeface="Calibri"/>
                <a:cs typeface="Calibri"/>
                <a:sym typeface="Calibri"/>
              </a:rPr>
              <a:t>Example of comments:</a:t>
            </a:r>
            <a:endParaRPr/>
          </a:p>
          <a:p>
            <a:pPr indent="0" lvl="0" marL="0" rtl="0" algn="l">
              <a:lnSpc>
                <a:spcPct val="90000"/>
              </a:lnSpc>
              <a:spcBef>
                <a:spcPts val="1000"/>
              </a:spcBef>
              <a:spcAft>
                <a:spcPts val="0"/>
              </a:spcAft>
              <a:buClr>
                <a:schemeClr val="dk1"/>
              </a:buClr>
              <a:buSzPts val="2000"/>
              <a:buNone/>
            </a:pPr>
            <a:r>
              <a:t/>
            </a:r>
            <a:endParaRPr b="1" sz="2000" u="sng">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Char char="•"/>
            </a:pPr>
            <a:r>
              <a:rPr lang="en-US" sz="2000">
                <a:latin typeface="Calibri"/>
                <a:ea typeface="Calibri"/>
                <a:cs typeface="Calibri"/>
                <a:sym typeface="Calibri"/>
              </a:rPr>
              <a:t># this is the first comment </a:t>
            </a:r>
            <a:endParaRPr/>
          </a:p>
          <a:p>
            <a:pPr indent="-228600" lvl="0" marL="228600" rtl="0" algn="l">
              <a:lnSpc>
                <a:spcPct val="90000"/>
              </a:lnSpc>
              <a:spcBef>
                <a:spcPts val="1000"/>
              </a:spcBef>
              <a:spcAft>
                <a:spcPts val="0"/>
              </a:spcAft>
              <a:buClr>
                <a:schemeClr val="dk1"/>
              </a:buClr>
              <a:buSzPts val="2000"/>
              <a:buChar char="•"/>
            </a:pPr>
            <a:r>
              <a:rPr lang="en-US" sz="2000">
                <a:latin typeface="Calibri"/>
                <a:ea typeface="Calibri"/>
                <a:cs typeface="Calibri"/>
                <a:sym typeface="Calibri"/>
              </a:rPr>
              <a:t>SPAM = 1 # and this is the second comment </a:t>
            </a:r>
            <a:endParaRPr/>
          </a:p>
          <a:p>
            <a:pPr indent="-228600" lvl="0" marL="228600" rtl="0" algn="l">
              <a:lnSpc>
                <a:spcPct val="90000"/>
              </a:lnSpc>
              <a:spcBef>
                <a:spcPts val="1000"/>
              </a:spcBef>
              <a:spcAft>
                <a:spcPts val="0"/>
              </a:spcAft>
              <a:buClr>
                <a:schemeClr val="dk1"/>
              </a:buClr>
              <a:buSzPts val="2000"/>
              <a:buChar char="•"/>
            </a:pPr>
            <a:r>
              <a:rPr lang="en-US" sz="2000">
                <a:latin typeface="Calibri"/>
                <a:ea typeface="Calibri"/>
                <a:cs typeface="Calibri"/>
                <a:sym typeface="Calibri"/>
              </a:rPr>
              <a:t># ... and now a third! </a:t>
            </a:r>
            <a:endParaRPr/>
          </a:p>
          <a:p>
            <a:pPr indent="-228600" lvl="0" marL="228600" rtl="0" algn="l">
              <a:lnSpc>
                <a:spcPct val="90000"/>
              </a:lnSpc>
              <a:spcBef>
                <a:spcPts val="1000"/>
              </a:spcBef>
              <a:spcAft>
                <a:spcPts val="0"/>
              </a:spcAft>
              <a:buClr>
                <a:schemeClr val="dk1"/>
              </a:buClr>
              <a:buSzPts val="2000"/>
              <a:buChar char="•"/>
            </a:pPr>
            <a:r>
              <a:rPr lang="en-US" sz="2000">
                <a:latin typeface="Calibri"/>
                <a:ea typeface="Calibri"/>
                <a:cs typeface="Calibri"/>
                <a:sym typeface="Calibri"/>
              </a:rPr>
              <a:t>STRING = "# This is not a comment." </a:t>
            </a:r>
            <a:endParaRPr/>
          </a:p>
          <a:p>
            <a:pPr indent="-101600" lvl="0" marL="22860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(triple quotes) serves as multi-line comment. It can be used to generate documentation automatically. </a:t>
            </a:r>
            <a:endParaRPr/>
          </a:p>
          <a:p>
            <a:pPr indent="-101600" lvl="0" marL="22860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8"/>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441" name="Google Shape;441;p28"/>
          <p:cNvSpPr txBox="1"/>
          <p:nvPr>
            <p:ph type="title"/>
          </p:nvPr>
        </p:nvSpPr>
        <p:spPr>
          <a:xfrm>
            <a:off x="44591" y="0"/>
            <a:ext cx="9720072" cy="41295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Comments (Cntd..)</a:t>
            </a:r>
            <a:endParaRPr/>
          </a:p>
        </p:txBody>
      </p:sp>
      <p:pic>
        <p:nvPicPr>
          <p:cNvPr id="442" name="Google Shape;442;p28"/>
          <p:cNvPicPr preferRelativeResize="0"/>
          <p:nvPr>
            <p:ph idx="1" type="body"/>
          </p:nvPr>
        </p:nvPicPr>
        <p:blipFill rotWithShape="1">
          <a:blip r:embed="rId3">
            <a:alphaModFix/>
          </a:blip>
          <a:srcRect b="0" l="0" r="0" t="0"/>
          <a:stretch/>
        </p:blipFill>
        <p:spPr>
          <a:xfrm>
            <a:off x="7990513" y="594680"/>
            <a:ext cx="3708875" cy="1523511"/>
          </a:xfrm>
          <a:prstGeom prst="rect">
            <a:avLst/>
          </a:prstGeom>
          <a:noFill/>
          <a:ln>
            <a:noFill/>
          </a:ln>
        </p:spPr>
      </p:pic>
      <p:pic>
        <p:nvPicPr>
          <p:cNvPr id="443" name="Google Shape;443;p28"/>
          <p:cNvPicPr preferRelativeResize="0"/>
          <p:nvPr/>
        </p:nvPicPr>
        <p:blipFill rotWithShape="1">
          <a:blip r:embed="rId4">
            <a:alphaModFix/>
          </a:blip>
          <a:srcRect b="0" l="0" r="0" t="0"/>
          <a:stretch/>
        </p:blipFill>
        <p:spPr>
          <a:xfrm>
            <a:off x="169990" y="702009"/>
            <a:ext cx="7571332" cy="5590473"/>
          </a:xfrm>
          <a:prstGeom prst="rect">
            <a:avLst/>
          </a:prstGeom>
          <a:noFill/>
          <a:ln>
            <a:noFill/>
          </a:ln>
        </p:spPr>
      </p:pic>
      <p:pic>
        <p:nvPicPr>
          <p:cNvPr id="444" name="Google Shape;444;p28"/>
          <p:cNvPicPr preferRelativeResize="0"/>
          <p:nvPr/>
        </p:nvPicPr>
        <p:blipFill rotWithShape="1">
          <a:blip r:embed="rId5">
            <a:alphaModFix/>
          </a:blip>
          <a:srcRect b="0" l="0" r="0" t="0"/>
          <a:stretch/>
        </p:blipFill>
        <p:spPr>
          <a:xfrm>
            <a:off x="7990513" y="2649451"/>
            <a:ext cx="3616467" cy="169559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9"/>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450" name="Google Shape;450;p29"/>
          <p:cNvSpPr txBox="1"/>
          <p:nvPr>
            <p:ph type="title"/>
          </p:nvPr>
        </p:nvSpPr>
        <p:spPr>
          <a:xfrm>
            <a:off x="0" y="0"/>
            <a:ext cx="9720072" cy="41295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Comments (Cntd..)</a:t>
            </a:r>
            <a:endParaRPr/>
          </a:p>
        </p:txBody>
      </p:sp>
      <p:pic>
        <p:nvPicPr>
          <p:cNvPr id="451" name="Google Shape;451;p29"/>
          <p:cNvPicPr preferRelativeResize="0"/>
          <p:nvPr/>
        </p:nvPicPr>
        <p:blipFill rotWithShape="1">
          <a:blip r:embed="rId3">
            <a:alphaModFix/>
          </a:blip>
          <a:srcRect b="0" l="0" r="0" t="0"/>
          <a:stretch/>
        </p:blipFill>
        <p:spPr>
          <a:xfrm>
            <a:off x="2462980" y="695379"/>
            <a:ext cx="7841226" cy="60454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
          <p:cNvSpPr/>
          <p:nvPr/>
        </p:nvSpPr>
        <p:spPr>
          <a:xfrm>
            <a:off x="9261987" y="4439265"/>
            <a:ext cx="2930013" cy="241873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222" name="Google Shape;222;p3"/>
          <p:cNvSpPr txBox="1"/>
          <p:nvPr>
            <p:ph type="title"/>
          </p:nvPr>
        </p:nvSpPr>
        <p:spPr>
          <a:xfrm>
            <a:off x="0" y="0"/>
            <a:ext cx="9720072" cy="41295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Features of python</a:t>
            </a:r>
            <a:endParaRPr/>
          </a:p>
        </p:txBody>
      </p:sp>
      <p:sp>
        <p:nvSpPr>
          <p:cNvPr id="223" name="Google Shape;223;p3"/>
          <p:cNvSpPr txBox="1"/>
          <p:nvPr>
            <p:ph idx="1" type="body"/>
          </p:nvPr>
        </p:nvSpPr>
        <p:spPr>
          <a:xfrm>
            <a:off x="565112" y="568866"/>
            <a:ext cx="10804079" cy="58691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Char char="•"/>
            </a:pPr>
            <a:r>
              <a:rPr b="1" lang="en-US" sz="1800">
                <a:latin typeface="Calibri"/>
                <a:ea typeface="Calibri"/>
                <a:cs typeface="Calibri"/>
                <a:sym typeface="Calibri"/>
              </a:rPr>
              <a:t>Easy-to-learn, read, and maintain </a:t>
            </a:r>
            <a:endParaRPr sz="1800">
              <a:latin typeface="Calibri"/>
              <a:ea typeface="Calibri"/>
              <a:cs typeface="Calibri"/>
              <a:sym typeface="Calibri"/>
            </a:endParaRPr>
          </a:p>
          <a:p>
            <a:pPr indent="-228600" lvl="1" marL="685800" rtl="0" algn="l">
              <a:lnSpc>
                <a:spcPct val="90000"/>
              </a:lnSpc>
              <a:spcBef>
                <a:spcPts val="500"/>
              </a:spcBef>
              <a:spcAft>
                <a:spcPts val="0"/>
              </a:spcAft>
              <a:buClr>
                <a:schemeClr val="dk1"/>
              </a:buClr>
              <a:buSzPts val="1800"/>
              <a:buFont typeface="Noto Sans Symbols"/>
              <a:buChar char="⮚"/>
            </a:pPr>
            <a:r>
              <a:rPr lang="en-US" sz="1800">
                <a:latin typeface="Calibri"/>
                <a:ea typeface="Calibri"/>
                <a:cs typeface="Calibri"/>
                <a:sym typeface="Calibri"/>
              </a:rPr>
              <a:t> Few keywords, simple structure, and a clearly defined syntax .</a:t>
            </a:r>
            <a:endParaRPr/>
          </a:p>
          <a:p>
            <a:pPr indent="-114300" lvl="0" marL="22860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800"/>
              <a:buChar char="•"/>
            </a:pPr>
            <a:r>
              <a:rPr b="1" lang="en-US" sz="1800">
                <a:latin typeface="Calibri"/>
                <a:ea typeface="Calibri"/>
                <a:cs typeface="Calibri"/>
                <a:sym typeface="Calibri"/>
              </a:rPr>
              <a:t>Easy-to-use </a:t>
            </a:r>
            <a:endParaRPr sz="1800">
              <a:latin typeface="Calibri"/>
              <a:ea typeface="Calibri"/>
              <a:cs typeface="Calibri"/>
              <a:sym typeface="Calibri"/>
            </a:endParaRPr>
          </a:p>
          <a:p>
            <a:pPr indent="-228600" lvl="1" marL="685800" rtl="0" algn="l">
              <a:lnSpc>
                <a:spcPct val="90000"/>
              </a:lnSpc>
              <a:spcBef>
                <a:spcPts val="500"/>
              </a:spcBef>
              <a:spcAft>
                <a:spcPts val="0"/>
              </a:spcAft>
              <a:buClr>
                <a:schemeClr val="dk1"/>
              </a:buClr>
              <a:buSzPts val="1800"/>
              <a:buFont typeface="Noto Sans Symbols"/>
              <a:buChar char="⮚"/>
            </a:pPr>
            <a:r>
              <a:rPr lang="en-US" sz="1800">
                <a:latin typeface="Calibri"/>
                <a:ea typeface="Calibri"/>
                <a:cs typeface="Calibri"/>
                <a:sym typeface="Calibri"/>
              </a:rPr>
              <a:t> Interactive programming experience </a:t>
            </a:r>
            <a:endParaRPr/>
          </a:p>
          <a:p>
            <a:pPr indent="-114300" lvl="0" marL="22860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800"/>
              <a:buChar char="•"/>
            </a:pPr>
            <a:r>
              <a:rPr b="1" lang="en-US" sz="1800">
                <a:latin typeface="Calibri"/>
                <a:ea typeface="Calibri"/>
                <a:cs typeface="Calibri"/>
                <a:sym typeface="Calibri"/>
              </a:rPr>
              <a:t>A broad standard library </a:t>
            </a:r>
            <a:endParaRPr sz="1800">
              <a:latin typeface="Calibri"/>
              <a:ea typeface="Calibri"/>
              <a:cs typeface="Calibri"/>
              <a:sym typeface="Calibri"/>
            </a:endParaRPr>
          </a:p>
          <a:p>
            <a:pPr indent="-228600" lvl="1" marL="685800" rtl="0" algn="l">
              <a:lnSpc>
                <a:spcPct val="90000"/>
              </a:lnSpc>
              <a:spcBef>
                <a:spcPts val="500"/>
              </a:spcBef>
              <a:spcAft>
                <a:spcPts val="0"/>
              </a:spcAft>
              <a:buClr>
                <a:schemeClr val="dk1"/>
              </a:buClr>
              <a:buSzPts val="1800"/>
              <a:buFont typeface="Noto Sans Symbols"/>
              <a:buChar char="⮚"/>
            </a:pPr>
            <a:r>
              <a:rPr lang="en-US" sz="1800">
                <a:latin typeface="Calibri"/>
                <a:ea typeface="Calibri"/>
                <a:cs typeface="Calibri"/>
                <a:sym typeface="Calibri"/>
              </a:rPr>
              <a:t> Portable library and cross-platform compatible on UNIX, Windows and Mac </a:t>
            </a:r>
            <a:endParaRPr/>
          </a:p>
          <a:p>
            <a:pPr indent="-114300" lvl="0" marL="22860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800"/>
              <a:buChar char="•"/>
            </a:pPr>
            <a:r>
              <a:rPr b="1" lang="en-US" sz="1800">
                <a:latin typeface="Calibri"/>
                <a:ea typeface="Calibri"/>
                <a:cs typeface="Calibri"/>
                <a:sym typeface="Calibri"/>
              </a:rPr>
              <a:t>Open source </a:t>
            </a:r>
            <a:endParaRPr sz="1800">
              <a:latin typeface="Calibri"/>
              <a:ea typeface="Calibri"/>
              <a:cs typeface="Calibri"/>
              <a:sym typeface="Calibri"/>
            </a:endParaRPr>
          </a:p>
          <a:p>
            <a:pPr indent="-228600" lvl="1" marL="685800" rtl="0" algn="l">
              <a:lnSpc>
                <a:spcPct val="90000"/>
              </a:lnSpc>
              <a:spcBef>
                <a:spcPts val="500"/>
              </a:spcBef>
              <a:spcAft>
                <a:spcPts val="0"/>
              </a:spcAft>
              <a:buClr>
                <a:schemeClr val="dk1"/>
              </a:buClr>
              <a:buSzPts val="1800"/>
              <a:buFont typeface="Noto Sans Symbols"/>
              <a:buChar char="⮚"/>
            </a:pPr>
            <a:r>
              <a:rPr lang="en-US" sz="1800">
                <a:latin typeface="Calibri"/>
                <a:ea typeface="Calibri"/>
                <a:cs typeface="Calibri"/>
                <a:sym typeface="Calibri"/>
              </a:rPr>
              <a:t> Free to use and distribute </a:t>
            </a:r>
            <a:endParaRPr/>
          </a:p>
          <a:p>
            <a:pPr indent="-114300" lvl="0" marL="22860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800"/>
              <a:buChar char="•"/>
            </a:pPr>
            <a:r>
              <a:rPr b="1" lang="en-US" sz="1800">
                <a:latin typeface="Calibri"/>
                <a:ea typeface="Calibri"/>
                <a:cs typeface="Calibri"/>
                <a:sym typeface="Calibri"/>
              </a:rPr>
              <a:t>Portable </a:t>
            </a:r>
            <a:endParaRPr sz="1800">
              <a:latin typeface="Calibri"/>
              <a:ea typeface="Calibri"/>
              <a:cs typeface="Calibri"/>
              <a:sym typeface="Calibri"/>
            </a:endParaRPr>
          </a:p>
          <a:p>
            <a:pPr indent="-228600" lvl="1" marL="685800" rtl="0" algn="l">
              <a:lnSpc>
                <a:spcPct val="90000"/>
              </a:lnSpc>
              <a:spcBef>
                <a:spcPts val="500"/>
              </a:spcBef>
              <a:spcAft>
                <a:spcPts val="0"/>
              </a:spcAft>
              <a:buClr>
                <a:schemeClr val="dk1"/>
              </a:buClr>
              <a:buSzPts val="1800"/>
              <a:buFont typeface="Noto Sans Symbols"/>
              <a:buChar char="⮚"/>
            </a:pPr>
            <a:r>
              <a:rPr lang="en-US" sz="1800">
                <a:latin typeface="Calibri"/>
                <a:ea typeface="Calibri"/>
                <a:cs typeface="Calibri"/>
                <a:sym typeface="Calibri"/>
              </a:rPr>
              <a:t> Supports a wide variety of hardware platforms . Same code can be run on different platforms without any modification. </a:t>
            </a:r>
            <a:endParaRPr/>
          </a:p>
          <a:p>
            <a:pPr indent="-114300" lvl="0" marL="22860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800"/>
              <a:buChar char="•"/>
            </a:pPr>
            <a:r>
              <a:rPr b="1" lang="en-US" sz="1800">
                <a:latin typeface="Calibri"/>
                <a:ea typeface="Calibri"/>
                <a:cs typeface="Calibri"/>
                <a:sym typeface="Calibri"/>
              </a:rPr>
              <a:t>Object-Oriented </a:t>
            </a:r>
            <a:endParaRPr sz="1800">
              <a:latin typeface="Calibri"/>
              <a:ea typeface="Calibri"/>
              <a:cs typeface="Calibri"/>
              <a:sym typeface="Calibri"/>
            </a:endParaRPr>
          </a:p>
          <a:p>
            <a:pPr indent="-228600" lvl="1" marL="685800" rtl="0" algn="l">
              <a:lnSpc>
                <a:spcPct val="90000"/>
              </a:lnSpc>
              <a:spcBef>
                <a:spcPts val="500"/>
              </a:spcBef>
              <a:spcAft>
                <a:spcPts val="0"/>
              </a:spcAft>
              <a:buClr>
                <a:schemeClr val="dk1"/>
              </a:buClr>
              <a:buSzPts val="1800"/>
              <a:buFont typeface="Noto Sans Symbols"/>
              <a:buChar char="⮚"/>
            </a:pPr>
            <a:r>
              <a:rPr lang="en-US" sz="1800">
                <a:latin typeface="Calibri"/>
                <a:ea typeface="Calibri"/>
                <a:cs typeface="Calibri"/>
                <a:sym typeface="Calibri"/>
              </a:rPr>
              <a:t> An object-oriented language, from the ground up with support for advanced notions as well .</a:t>
            </a:r>
            <a:endParaRPr sz="1800">
              <a:latin typeface="Calibri"/>
              <a:ea typeface="Calibri"/>
              <a:cs typeface="Calibri"/>
              <a:sym typeface="Calibri"/>
            </a:endParaRPr>
          </a:p>
          <a:p>
            <a:pPr indent="-114300" lvl="0" marL="22860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114300" lvl="0" marL="22860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114300" lvl="0" marL="22860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114300" lvl="0" marL="22860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0"/>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457" name="Google Shape;457;p30"/>
          <p:cNvSpPr txBox="1"/>
          <p:nvPr>
            <p:ph type="title"/>
          </p:nvPr>
        </p:nvSpPr>
        <p:spPr>
          <a:xfrm>
            <a:off x="86115" y="10065"/>
            <a:ext cx="9720072" cy="53097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4"/>
              </a:buClr>
              <a:buSzPct val="100000"/>
              <a:buFont typeface="Garamond"/>
              <a:buNone/>
            </a:pPr>
            <a:r>
              <a:rPr b="1" lang="en-US" sz="3200">
                <a:solidFill>
                  <a:schemeClr val="accent4"/>
                </a:solidFill>
              </a:rPr>
              <a:t>Common PYTHON Syntax Colours</a:t>
            </a:r>
            <a:endParaRPr b="1" sz="3200">
              <a:solidFill>
                <a:schemeClr val="accent4"/>
              </a:solidFill>
            </a:endParaRPr>
          </a:p>
        </p:txBody>
      </p:sp>
      <p:sp>
        <p:nvSpPr>
          <p:cNvPr id="458" name="Google Shape;458;p30"/>
          <p:cNvSpPr txBox="1"/>
          <p:nvPr>
            <p:ph idx="1" type="body"/>
          </p:nvPr>
        </p:nvSpPr>
        <p:spPr>
          <a:xfrm>
            <a:off x="837314" y="669155"/>
            <a:ext cx="9720073" cy="472875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latin typeface="Calibri"/>
                <a:ea typeface="Calibri"/>
                <a:cs typeface="Calibri"/>
                <a:sym typeface="Calibri"/>
              </a:rPr>
              <a:t>Common Python syntax colors:</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 </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Keywords    	</a:t>
            </a:r>
            <a:r>
              <a:rPr lang="en-US" sz="2000">
                <a:solidFill>
                  <a:srgbClr val="FFC000"/>
                </a:solidFill>
                <a:latin typeface="Calibri"/>
                <a:ea typeface="Calibri"/>
                <a:cs typeface="Calibri"/>
                <a:sym typeface="Calibri"/>
              </a:rPr>
              <a:t>Orange</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Strings	</a:t>
            </a:r>
            <a:r>
              <a:rPr lang="en-US" sz="2000">
                <a:solidFill>
                  <a:srgbClr val="92D050"/>
                </a:solidFill>
                <a:latin typeface="Calibri"/>
                <a:ea typeface="Calibri"/>
                <a:cs typeface="Calibri"/>
                <a:sym typeface="Calibri"/>
              </a:rPr>
              <a:t>Green</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Comments	</a:t>
            </a:r>
            <a:r>
              <a:rPr lang="en-US" sz="2000">
                <a:solidFill>
                  <a:srgbClr val="FF0000"/>
                </a:solidFill>
                <a:latin typeface="Calibri"/>
                <a:ea typeface="Calibri"/>
                <a:cs typeface="Calibri"/>
                <a:sym typeface="Calibri"/>
              </a:rPr>
              <a:t>Red</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Definitions	</a:t>
            </a:r>
            <a:r>
              <a:rPr lang="en-US" sz="2000">
                <a:solidFill>
                  <a:srgbClr val="00B0F0"/>
                </a:solidFill>
                <a:latin typeface="Calibri"/>
                <a:ea typeface="Calibri"/>
                <a:cs typeface="Calibri"/>
                <a:sym typeface="Calibri"/>
              </a:rPr>
              <a:t>Blue</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Misc. Words	Black</a:t>
            </a:r>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p:txBody>
      </p:sp>
      <p:pic>
        <p:nvPicPr>
          <p:cNvPr id="459" name="Google Shape;459;p30"/>
          <p:cNvPicPr preferRelativeResize="0"/>
          <p:nvPr/>
        </p:nvPicPr>
        <p:blipFill rotWithShape="1">
          <a:blip r:embed="rId3">
            <a:alphaModFix/>
          </a:blip>
          <a:srcRect b="0" l="0" r="0" t="0"/>
          <a:stretch/>
        </p:blipFill>
        <p:spPr>
          <a:xfrm>
            <a:off x="356602" y="3522383"/>
            <a:ext cx="11486353" cy="268668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1"/>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466" name="Google Shape;466;p31"/>
          <p:cNvSpPr txBox="1"/>
          <p:nvPr>
            <p:ph type="title"/>
          </p:nvPr>
        </p:nvSpPr>
        <p:spPr>
          <a:xfrm>
            <a:off x="0" y="0"/>
            <a:ext cx="9720072" cy="32918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Code Blocks &amp; Line Indentation</a:t>
            </a:r>
            <a:endParaRPr/>
          </a:p>
        </p:txBody>
      </p:sp>
      <p:sp>
        <p:nvSpPr>
          <p:cNvPr id="467" name="Google Shape;467;p31"/>
          <p:cNvSpPr txBox="1"/>
          <p:nvPr>
            <p:ph idx="1" type="body"/>
          </p:nvPr>
        </p:nvSpPr>
        <p:spPr>
          <a:xfrm>
            <a:off x="557094" y="658621"/>
            <a:ext cx="11634906" cy="5373469"/>
          </a:xfrm>
          <a:prstGeom prst="rect">
            <a:avLst/>
          </a:prstGeom>
          <a:noFill/>
          <a:ln>
            <a:noFill/>
          </a:ln>
        </p:spPr>
        <p:txBody>
          <a:bodyPr anchorCtr="0" anchor="t" bIns="45700" lIns="91425" spcFirstLastPara="1" rIns="91425" wrap="square" tIns="45700">
            <a:noAutofit/>
          </a:bodyPr>
          <a:lstStyle/>
          <a:p>
            <a:pPr indent="-228600" lvl="0" marL="228600" rtl="0" algn="l">
              <a:lnSpc>
                <a:spcPct val="11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Blocks of code are denoted by line indentation. No braces or any keywords to indicate blocks of code for class and function definitions or flow control. </a:t>
            </a:r>
            <a:endParaRPr/>
          </a:p>
          <a:p>
            <a:pPr indent="-228600" lvl="0" marL="228600" rtl="0" algn="l">
              <a:lnSpc>
                <a:spcPct val="11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The number of spaces in the indentation is variable, but all statements within the block must be indented   by the same amount. </a:t>
            </a:r>
            <a:endParaRPr/>
          </a:p>
          <a:p>
            <a:pPr indent="-101600" lvl="0" marL="228600" rtl="0" algn="l">
              <a:lnSpc>
                <a:spcPct val="11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0" lvl="0" marL="0" rtl="0" algn="l">
              <a:lnSpc>
                <a:spcPct val="110000"/>
              </a:lnSpc>
              <a:spcBef>
                <a:spcPts val="1000"/>
              </a:spcBef>
              <a:spcAft>
                <a:spcPts val="0"/>
              </a:spcAft>
              <a:buClr>
                <a:schemeClr val="dk1"/>
              </a:buClr>
              <a:buSzPts val="2000"/>
              <a:buNone/>
            </a:pPr>
            <a:r>
              <a:rPr b="1" lang="en-US" sz="2000" u="sng">
                <a:latin typeface="Calibri"/>
                <a:ea typeface="Calibri"/>
                <a:cs typeface="Calibri"/>
                <a:sym typeface="Calibri"/>
              </a:rPr>
              <a:t>Correct</a:t>
            </a:r>
            <a:endParaRPr/>
          </a:p>
          <a:p>
            <a:pPr indent="0" lvl="1" marL="173736" rtl="0" algn="just">
              <a:lnSpc>
                <a:spcPct val="110000"/>
              </a:lnSpc>
              <a:spcBef>
                <a:spcPts val="500"/>
              </a:spcBef>
              <a:spcAft>
                <a:spcPts val="0"/>
              </a:spcAft>
              <a:buClr>
                <a:schemeClr val="dk1"/>
              </a:buClr>
              <a:buSzPts val="2000"/>
              <a:buNone/>
            </a:pPr>
            <a:r>
              <a:rPr lang="en-US" sz="2000">
                <a:latin typeface="Calibri"/>
                <a:ea typeface="Calibri"/>
                <a:cs typeface="Calibri"/>
                <a:sym typeface="Calibri"/>
              </a:rPr>
              <a:t>&gt;&gt;&gt; if True:</a:t>
            </a:r>
            <a:endParaRPr/>
          </a:p>
          <a:p>
            <a:pPr indent="0" lvl="1" marL="173736" rtl="0" algn="just">
              <a:lnSpc>
                <a:spcPct val="110000"/>
              </a:lnSpc>
              <a:spcBef>
                <a:spcPts val="500"/>
              </a:spcBef>
              <a:spcAft>
                <a:spcPts val="0"/>
              </a:spcAft>
              <a:buClr>
                <a:schemeClr val="dk1"/>
              </a:buClr>
              <a:buSzPts val="2000"/>
              <a:buNone/>
            </a:pPr>
            <a:r>
              <a:rPr lang="en-US" sz="2000">
                <a:latin typeface="Calibri"/>
                <a:ea typeface="Calibri"/>
                <a:cs typeface="Calibri"/>
                <a:sym typeface="Calibri"/>
              </a:rPr>
              <a:t>    print(x)</a:t>
            </a:r>
            <a:endParaRPr/>
          </a:p>
          <a:p>
            <a:pPr indent="0" lvl="1" marL="173736" rtl="0" algn="just">
              <a:lnSpc>
                <a:spcPct val="110000"/>
              </a:lnSpc>
              <a:spcBef>
                <a:spcPts val="500"/>
              </a:spcBef>
              <a:spcAft>
                <a:spcPts val="0"/>
              </a:spcAft>
              <a:buClr>
                <a:schemeClr val="dk1"/>
              </a:buClr>
              <a:buSzPts val="2000"/>
              <a:buNone/>
            </a:pPr>
            <a:r>
              <a:rPr lang="en-US" sz="2000">
                <a:latin typeface="Calibri"/>
                <a:ea typeface="Calibri"/>
                <a:cs typeface="Calibri"/>
                <a:sym typeface="Calibri"/>
              </a:rPr>
              <a:t>else:</a:t>
            </a:r>
            <a:endParaRPr/>
          </a:p>
          <a:p>
            <a:pPr indent="0" lvl="1" marL="173736" rtl="0" algn="just">
              <a:lnSpc>
                <a:spcPct val="110000"/>
              </a:lnSpc>
              <a:spcBef>
                <a:spcPts val="500"/>
              </a:spcBef>
              <a:spcAft>
                <a:spcPts val="0"/>
              </a:spcAft>
              <a:buClr>
                <a:schemeClr val="dk1"/>
              </a:buClr>
              <a:buSzPts val="2000"/>
              <a:buNone/>
            </a:pPr>
            <a:r>
              <a:rPr lang="en-US" sz="2000">
                <a:latin typeface="Calibri"/>
                <a:ea typeface="Calibri"/>
                <a:cs typeface="Calibri"/>
                <a:sym typeface="Calibri"/>
              </a:rPr>
              <a:t>    print("False")</a:t>
            </a:r>
            <a:endParaRPr/>
          </a:p>
          <a:p>
            <a:pPr indent="0" lvl="0" marL="0" rtl="0" algn="l">
              <a:lnSpc>
                <a:spcPct val="110000"/>
              </a:lnSpc>
              <a:spcBef>
                <a:spcPts val="1000"/>
              </a:spcBef>
              <a:spcAft>
                <a:spcPts val="0"/>
              </a:spcAft>
              <a:buClr>
                <a:schemeClr val="dk1"/>
              </a:buClr>
              <a:buSzPts val="2000"/>
              <a:buNone/>
            </a:pPr>
            <a:r>
              <a:rPr b="1" lang="en-US" sz="2000" u="sng">
                <a:latin typeface="Calibri"/>
                <a:ea typeface="Calibri"/>
                <a:cs typeface="Calibri"/>
                <a:sym typeface="Calibri"/>
              </a:rPr>
              <a:t>Wrong</a:t>
            </a:r>
            <a:endParaRPr/>
          </a:p>
          <a:p>
            <a:pPr indent="0" lvl="1" marL="173736" rtl="0" algn="just">
              <a:lnSpc>
                <a:spcPct val="110000"/>
              </a:lnSpc>
              <a:spcBef>
                <a:spcPts val="500"/>
              </a:spcBef>
              <a:spcAft>
                <a:spcPts val="0"/>
              </a:spcAft>
              <a:buClr>
                <a:schemeClr val="dk1"/>
              </a:buClr>
              <a:buSzPts val="2000"/>
              <a:buNone/>
            </a:pPr>
            <a:r>
              <a:rPr lang="en-US" sz="2000">
                <a:latin typeface="Calibri"/>
                <a:ea typeface="Calibri"/>
                <a:cs typeface="Calibri"/>
                <a:sym typeface="Calibri"/>
              </a:rPr>
              <a:t>“Try out a line of code without indentation and observe the output”. </a:t>
            </a:r>
            <a:endParaRPr/>
          </a:p>
          <a:p>
            <a:pPr indent="0" lvl="0" marL="0" rtl="0" algn="l">
              <a:lnSpc>
                <a:spcPct val="110000"/>
              </a:lnSpc>
              <a:spcBef>
                <a:spcPts val="1000"/>
              </a:spcBef>
              <a:spcAft>
                <a:spcPts val="0"/>
              </a:spcAft>
              <a:buClr>
                <a:schemeClr val="dk1"/>
              </a:buClr>
              <a:buSzPts val="2000"/>
              <a:buNone/>
            </a:pPr>
            <a:r>
              <a:t/>
            </a:r>
            <a:endParaRPr sz="2000">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2"/>
          <p:cNvSpPr txBox="1"/>
          <p:nvPr>
            <p:ph type="title"/>
          </p:nvPr>
        </p:nvSpPr>
        <p:spPr>
          <a:xfrm>
            <a:off x="0" y="0"/>
            <a:ext cx="9720072" cy="44717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Multiline Statements</a:t>
            </a:r>
            <a:endParaRPr/>
          </a:p>
        </p:txBody>
      </p:sp>
      <p:sp>
        <p:nvSpPr>
          <p:cNvPr id="473" name="Google Shape;473;p32"/>
          <p:cNvSpPr txBox="1"/>
          <p:nvPr>
            <p:ph idx="1" type="body"/>
          </p:nvPr>
        </p:nvSpPr>
        <p:spPr>
          <a:xfrm>
            <a:off x="817649" y="643873"/>
            <a:ext cx="11084299" cy="5992901"/>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Code blocks spreading over to multiple lines.</a:t>
            </a:r>
            <a:endParaRPr/>
          </a:p>
          <a:p>
            <a:pPr indent="-228600" lvl="0" marL="228600" rtl="0" algn="l">
              <a:lnSpc>
                <a:spcPct val="11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Deal  with them by putting a “\” at the end of each line.</a:t>
            </a:r>
            <a:endParaRPr/>
          </a:p>
          <a:p>
            <a:pPr indent="-228600" lvl="0" marL="228600" rtl="0" algn="l">
              <a:lnSpc>
                <a:spcPct val="11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Statements contained within brackets( [],{},()) don’t need multi-line breakers.</a:t>
            </a:r>
            <a:endParaRPr/>
          </a:p>
          <a:p>
            <a:pPr indent="0" lvl="0" marL="0" rtl="0" algn="l">
              <a:lnSpc>
                <a:spcPct val="110000"/>
              </a:lnSpc>
              <a:spcBef>
                <a:spcPts val="1000"/>
              </a:spcBef>
              <a:spcAft>
                <a:spcPts val="0"/>
              </a:spcAft>
              <a:buClr>
                <a:srgbClr val="00B050"/>
              </a:buClr>
              <a:buSzPts val="2000"/>
              <a:buNone/>
            </a:pPr>
            <a:r>
              <a:rPr lang="en-US" sz="2000" u="sng">
                <a:solidFill>
                  <a:srgbClr val="00B050"/>
                </a:solidFill>
                <a:latin typeface="Calibri"/>
                <a:ea typeface="Calibri"/>
                <a:cs typeface="Calibri"/>
                <a:sym typeface="Calibri"/>
              </a:rPr>
              <a:t> </a:t>
            </a:r>
            <a:r>
              <a:rPr lang="en-US" sz="2000">
                <a:solidFill>
                  <a:srgbClr val="00B050"/>
                </a:solidFill>
                <a:latin typeface="Calibri"/>
                <a:ea typeface="Calibri"/>
                <a:cs typeface="Calibri"/>
                <a:sym typeface="Calibri"/>
              </a:rPr>
              <a:t>&gt;&gt;&gt; My_Name = "Diptarko \</a:t>
            </a:r>
            <a:endParaRPr/>
          </a:p>
          <a:p>
            <a:pPr indent="0" lvl="0" marL="0" rtl="0" algn="l">
              <a:lnSpc>
                <a:spcPct val="110000"/>
              </a:lnSpc>
              <a:spcBef>
                <a:spcPts val="1000"/>
              </a:spcBef>
              <a:spcAft>
                <a:spcPts val="0"/>
              </a:spcAft>
              <a:buClr>
                <a:srgbClr val="00B050"/>
              </a:buClr>
              <a:buSzPts val="2000"/>
              <a:buNone/>
            </a:pPr>
            <a:r>
              <a:rPr lang="en-US" sz="2000">
                <a:solidFill>
                  <a:srgbClr val="00B050"/>
                </a:solidFill>
                <a:latin typeface="Calibri"/>
                <a:ea typeface="Calibri"/>
                <a:cs typeface="Calibri"/>
                <a:sym typeface="Calibri"/>
              </a:rPr>
              <a:t>			Das \</a:t>
            </a:r>
            <a:endParaRPr/>
          </a:p>
          <a:p>
            <a:pPr indent="0" lvl="0" marL="0" rtl="0" algn="l">
              <a:lnSpc>
                <a:spcPct val="110000"/>
              </a:lnSpc>
              <a:spcBef>
                <a:spcPts val="1000"/>
              </a:spcBef>
              <a:spcAft>
                <a:spcPts val="0"/>
              </a:spcAft>
              <a:buClr>
                <a:srgbClr val="00B050"/>
              </a:buClr>
              <a:buSzPts val="2000"/>
              <a:buNone/>
            </a:pPr>
            <a:r>
              <a:rPr lang="en-US" sz="2000">
                <a:solidFill>
                  <a:srgbClr val="00B050"/>
                </a:solidFill>
                <a:latin typeface="Calibri"/>
                <a:ea typeface="Calibri"/>
                <a:cs typeface="Calibri"/>
                <a:sym typeface="Calibri"/>
              </a:rPr>
              <a:t>			Sarma„</a:t>
            </a:r>
            <a:endParaRPr/>
          </a:p>
          <a:p>
            <a:pPr indent="0" lvl="0" marL="0" rtl="0" algn="l">
              <a:lnSpc>
                <a:spcPct val="110000"/>
              </a:lnSpc>
              <a:spcBef>
                <a:spcPts val="1000"/>
              </a:spcBef>
              <a:spcAft>
                <a:spcPts val="0"/>
              </a:spcAft>
              <a:buClr>
                <a:srgbClr val="00B050"/>
              </a:buClr>
              <a:buSzPts val="2000"/>
              <a:buNone/>
            </a:pPr>
            <a:r>
              <a:rPr lang="en-US" sz="2000">
                <a:solidFill>
                  <a:srgbClr val="00B050"/>
                </a:solidFill>
                <a:latin typeface="Calibri"/>
                <a:ea typeface="Calibri"/>
                <a:cs typeface="Calibri"/>
                <a:sym typeface="Calibri"/>
              </a:rPr>
              <a:t>&gt;&gt;&gt; print(My_Name)</a:t>
            </a:r>
            <a:endParaRPr/>
          </a:p>
          <a:p>
            <a:pPr indent="0" lvl="0" marL="0" rtl="0" algn="l">
              <a:lnSpc>
                <a:spcPct val="110000"/>
              </a:lnSpc>
              <a:spcBef>
                <a:spcPts val="1000"/>
              </a:spcBef>
              <a:spcAft>
                <a:spcPts val="0"/>
              </a:spcAft>
              <a:buClr>
                <a:srgbClr val="00B050"/>
              </a:buClr>
              <a:buSzPts val="2000"/>
              <a:buNone/>
            </a:pPr>
            <a:r>
              <a:rPr lang="en-US" sz="2000">
                <a:solidFill>
                  <a:srgbClr val="00B050"/>
                </a:solidFill>
                <a:latin typeface="Calibri"/>
                <a:ea typeface="Calibri"/>
                <a:cs typeface="Calibri"/>
                <a:sym typeface="Calibri"/>
              </a:rPr>
              <a:t>Diptarko 		Das 		Sarma</a:t>
            </a:r>
            <a:endParaRPr/>
          </a:p>
          <a:p>
            <a:pPr indent="0" lvl="2" marL="914400" rtl="0" algn="l">
              <a:lnSpc>
                <a:spcPct val="110000"/>
              </a:lnSpc>
              <a:spcBef>
                <a:spcPts val="500"/>
              </a:spcBef>
              <a:spcAft>
                <a:spcPts val="0"/>
              </a:spcAft>
              <a:buClr>
                <a:schemeClr val="dk1"/>
              </a:buClr>
              <a:buSzPts val="2000"/>
              <a:buNone/>
            </a:pPr>
            <a:r>
              <a:t/>
            </a:r>
            <a:endParaRPr sz="2000">
              <a:latin typeface="Calibri"/>
              <a:ea typeface="Calibri"/>
              <a:cs typeface="Calibri"/>
              <a:sym typeface="Calibri"/>
            </a:endParaRPr>
          </a:p>
          <a:p>
            <a:pPr indent="-101600" lvl="0" marL="228600" rtl="0" algn="l">
              <a:lnSpc>
                <a:spcPct val="11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0" lvl="0" marL="0" rtl="0" algn="l">
              <a:lnSpc>
                <a:spcPct val="110000"/>
              </a:lnSpc>
              <a:spcBef>
                <a:spcPts val="1000"/>
              </a:spcBef>
              <a:spcAft>
                <a:spcPts val="0"/>
              </a:spcAft>
              <a:buClr>
                <a:schemeClr val="dk1"/>
              </a:buClr>
              <a:buSzPts val="2000"/>
              <a:buNone/>
            </a:pPr>
            <a:r>
              <a:t/>
            </a:r>
            <a:endParaRPr sz="2000">
              <a:latin typeface="Calibri"/>
              <a:ea typeface="Calibri"/>
              <a:cs typeface="Calibri"/>
              <a:sym typeface="Calibri"/>
            </a:endParaRPr>
          </a:p>
        </p:txBody>
      </p:sp>
      <p:sp>
        <p:nvSpPr>
          <p:cNvPr id="474" name="Google Shape;474;p32"/>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3"/>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480" name="Google Shape;480;p33"/>
          <p:cNvSpPr txBox="1"/>
          <p:nvPr>
            <p:ph type="title"/>
          </p:nvPr>
        </p:nvSpPr>
        <p:spPr>
          <a:xfrm>
            <a:off x="0" y="0"/>
            <a:ext cx="9720072" cy="417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4"/>
              </a:buClr>
              <a:buSzPct val="100000"/>
              <a:buFont typeface="Garamond"/>
              <a:buNone/>
            </a:pPr>
            <a:r>
              <a:rPr b="1" lang="en-US" sz="3600">
                <a:solidFill>
                  <a:schemeClr val="accent4"/>
                </a:solidFill>
              </a:rPr>
              <a:t>Food</a:t>
            </a:r>
            <a:r>
              <a:rPr b="1" lang="en-US" sz="3200"/>
              <a:t> </a:t>
            </a:r>
            <a:r>
              <a:rPr b="1" lang="en-US" sz="3600">
                <a:solidFill>
                  <a:schemeClr val="accent4"/>
                </a:solidFill>
              </a:rPr>
              <a:t>for</a:t>
            </a:r>
            <a:r>
              <a:rPr b="1" lang="en-US" sz="3200"/>
              <a:t> </a:t>
            </a:r>
            <a:r>
              <a:rPr b="1" lang="en-US" sz="3600">
                <a:solidFill>
                  <a:schemeClr val="accent4"/>
                </a:solidFill>
              </a:rPr>
              <a:t>thought</a:t>
            </a:r>
            <a:endParaRPr/>
          </a:p>
        </p:txBody>
      </p:sp>
      <p:sp>
        <p:nvSpPr>
          <p:cNvPr id="481" name="Google Shape;481;p33"/>
          <p:cNvSpPr txBox="1"/>
          <p:nvPr>
            <p:ph idx="1" type="body"/>
          </p:nvPr>
        </p:nvSpPr>
        <p:spPr>
          <a:xfrm>
            <a:off x="837314" y="667329"/>
            <a:ext cx="9720073" cy="5191717"/>
          </a:xfrm>
          <a:prstGeom prst="rect">
            <a:avLst/>
          </a:prstGeom>
          <a:noFill/>
          <a:ln>
            <a:noFill/>
          </a:ln>
        </p:spPr>
        <p:txBody>
          <a:bodyPr anchorCtr="0" anchor="t" bIns="45700" lIns="91425" spcFirstLastPara="1" rIns="91425" wrap="square" tIns="45700">
            <a:normAutofit/>
          </a:bodyPr>
          <a:lstStyle/>
          <a:p>
            <a:pPr indent="-101600" lvl="0" marL="228600" rtl="0" algn="l">
              <a:lnSpc>
                <a:spcPct val="110000"/>
              </a:lnSpc>
              <a:spcBef>
                <a:spcPts val="0"/>
              </a:spcBef>
              <a:spcAft>
                <a:spcPts val="0"/>
              </a:spcAft>
              <a:buClr>
                <a:schemeClr val="dk1"/>
              </a:buClr>
              <a:buSzPts val="2000"/>
              <a:buFont typeface="Noto Sans Symbols"/>
              <a:buNone/>
            </a:pPr>
            <a:r>
              <a:t/>
            </a:r>
            <a:endParaRPr sz="2000">
              <a:latin typeface="Calibri"/>
              <a:ea typeface="Calibri"/>
              <a:cs typeface="Calibri"/>
              <a:sym typeface="Calibri"/>
            </a:endParaRPr>
          </a:p>
          <a:p>
            <a:pPr indent="-228600" lvl="0" marL="228600" rtl="0" algn="l">
              <a:lnSpc>
                <a:spcPct val="110000"/>
              </a:lnSpc>
              <a:spcBef>
                <a:spcPts val="1000"/>
              </a:spcBef>
              <a:spcAft>
                <a:spcPts val="0"/>
              </a:spcAft>
              <a:buClr>
                <a:schemeClr val="dk1"/>
              </a:buClr>
              <a:buSzPts val="3600"/>
              <a:buFont typeface="Noto Sans Symbols"/>
              <a:buChar char="⮚"/>
            </a:pPr>
            <a:r>
              <a:rPr lang="en-US" sz="3600">
                <a:latin typeface="Calibri"/>
                <a:ea typeface="Calibri"/>
                <a:cs typeface="Calibri"/>
                <a:sym typeface="Calibri"/>
              </a:rPr>
              <a:t>Name some of the features of Python.</a:t>
            </a:r>
            <a:endParaRPr/>
          </a:p>
          <a:p>
            <a:pPr indent="-228600" lvl="0" marL="228600" rtl="0" algn="l">
              <a:lnSpc>
                <a:spcPct val="110000"/>
              </a:lnSpc>
              <a:spcBef>
                <a:spcPts val="1000"/>
              </a:spcBef>
              <a:spcAft>
                <a:spcPts val="0"/>
              </a:spcAft>
              <a:buClr>
                <a:schemeClr val="dk1"/>
              </a:buClr>
              <a:buSzPts val="3600"/>
              <a:buFont typeface="Noto Sans Symbols"/>
              <a:buChar char="⮚"/>
            </a:pPr>
            <a:r>
              <a:rPr lang="en-US" sz="3600">
                <a:latin typeface="Calibri"/>
                <a:ea typeface="Calibri"/>
                <a:cs typeface="Calibri"/>
                <a:sym typeface="Calibri"/>
              </a:rPr>
              <a:t> What is the purpose of PATH environment variable?</a:t>
            </a:r>
            <a:endParaRPr/>
          </a:p>
          <a:p>
            <a:pPr indent="-228600" lvl="0" marL="228600" rtl="0" algn="l">
              <a:lnSpc>
                <a:spcPct val="110000"/>
              </a:lnSpc>
              <a:spcBef>
                <a:spcPts val="1000"/>
              </a:spcBef>
              <a:spcAft>
                <a:spcPts val="0"/>
              </a:spcAft>
              <a:buClr>
                <a:schemeClr val="dk1"/>
              </a:buClr>
              <a:buSzPts val="3600"/>
              <a:buFont typeface="Noto Sans Symbols"/>
              <a:buChar char="⮚"/>
            </a:pPr>
            <a:r>
              <a:rPr lang="en-US" sz="3600">
                <a:latin typeface="Calibri"/>
                <a:ea typeface="Calibri"/>
                <a:cs typeface="Calibri"/>
                <a:sym typeface="Calibri"/>
              </a:rPr>
              <a:t>Is python a case sensitive language?</a:t>
            </a:r>
            <a:endParaRPr/>
          </a:p>
          <a:p>
            <a:pPr indent="0" lvl="0" marL="228600" rtl="0" algn="l">
              <a:lnSpc>
                <a:spcPct val="110000"/>
              </a:lnSpc>
              <a:spcBef>
                <a:spcPts val="1000"/>
              </a:spcBef>
              <a:spcAft>
                <a:spcPts val="0"/>
              </a:spcAft>
              <a:buClr>
                <a:schemeClr val="dk1"/>
              </a:buClr>
              <a:buSzPts val="3600"/>
              <a:buFont typeface="Noto Sans Symbols"/>
              <a:buNone/>
            </a:pPr>
            <a:r>
              <a:t/>
            </a:r>
            <a:endParaRPr sz="3600">
              <a:latin typeface="Calibri"/>
              <a:ea typeface="Calibri"/>
              <a:cs typeface="Calibri"/>
              <a:sym typeface="Calibri"/>
            </a:endParaRPr>
          </a:p>
          <a:p>
            <a:pPr indent="-101600" lvl="2" marL="1143000" rtl="0" algn="l">
              <a:lnSpc>
                <a:spcPct val="110000"/>
              </a:lnSpc>
              <a:spcBef>
                <a:spcPts val="500"/>
              </a:spcBef>
              <a:spcAft>
                <a:spcPts val="0"/>
              </a:spcAft>
              <a:buClr>
                <a:schemeClr val="dk1"/>
              </a:buClr>
              <a:buSzPts val="2000"/>
              <a:buFont typeface="Noto Sans Symbols"/>
              <a:buNone/>
            </a:pPr>
            <a:r>
              <a:t/>
            </a:r>
            <a:endParaRPr sz="2000">
              <a:latin typeface="Calibri"/>
              <a:ea typeface="Calibri"/>
              <a:cs typeface="Calibri"/>
              <a:sym typeface="Calibri"/>
            </a:endParaRPr>
          </a:p>
          <a:p>
            <a:pPr indent="-101600" lvl="0" marL="228600" rtl="0" algn="l">
              <a:lnSpc>
                <a:spcPct val="11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0" lvl="0" marL="0" rtl="0" algn="l">
              <a:lnSpc>
                <a:spcPct val="110000"/>
              </a:lnSpc>
              <a:spcBef>
                <a:spcPts val="1000"/>
              </a:spcBef>
              <a:spcAft>
                <a:spcPts val="0"/>
              </a:spcAft>
              <a:buClr>
                <a:schemeClr val="dk1"/>
              </a:buClr>
              <a:buSzPts val="2000"/>
              <a:buNone/>
            </a:pPr>
            <a:r>
              <a:t/>
            </a:r>
            <a:endParaRPr sz="2000">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4"/>
          <p:cNvSpPr txBox="1"/>
          <p:nvPr>
            <p:ph type="title"/>
          </p:nvPr>
        </p:nvSpPr>
        <p:spPr>
          <a:xfrm>
            <a:off x="0" y="0"/>
            <a:ext cx="9720072" cy="8516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4000"/>
              <a:buFont typeface="Garamond"/>
              <a:buNone/>
            </a:pPr>
            <a:r>
              <a:rPr b="1" lang="en-US" sz="4000">
                <a:solidFill>
                  <a:schemeClr val="accent4"/>
                </a:solidFill>
              </a:rPr>
              <a:t>PYTHON LEXICON</a:t>
            </a:r>
            <a:endParaRPr/>
          </a:p>
        </p:txBody>
      </p:sp>
      <p:sp>
        <p:nvSpPr>
          <p:cNvPr id="487" name="Google Shape;487;p34"/>
          <p:cNvSpPr txBox="1"/>
          <p:nvPr>
            <p:ph idx="1" type="body"/>
          </p:nvPr>
        </p:nvSpPr>
        <p:spPr>
          <a:xfrm>
            <a:off x="1024128" y="2830426"/>
            <a:ext cx="9720073" cy="738684"/>
          </a:xfrm>
          <a:prstGeom prst="rect">
            <a:avLst/>
          </a:prstGeom>
          <a:noFill/>
          <a:ln>
            <a:noFill/>
          </a:ln>
        </p:spPr>
        <p:txBody>
          <a:bodyPr anchorCtr="0" anchor="t" bIns="45700" lIns="91425" spcFirstLastPara="1" rIns="91425" wrap="square" tIns="45700">
            <a:normAutofit/>
          </a:bodyPr>
          <a:lstStyle/>
          <a:p>
            <a:pPr indent="0" lvl="0" marL="0" rtl="0" algn="ctr">
              <a:lnSpc>
                <a:spcPct val="70000"/>
              </a:lnSpc>
              <a:spcBef>
                <a:spcPts val="0"/>
              </a:spcBef>
              <a:spcAft>
                <a:spcPts val="0"/>
              </a:spcAft>
              <a:buClr>
                <a:schemeClr val="dk1"/>
              </a:buClr>
              <a:buSzPts val="1800"/>
              <a:buNone/>
            </a:pPr>
            <a:r>
              <a:t/>
            </a:r>
            <a:endParaRPr sz="1800">
              <a:solidFill>
                <a:srgbClr val="1E4E79"/>
              </a:solidFill>
            </a:endParaRPr>
          </a:p>
          <a:p>
            <a:pPr indent="0" lvl="2" marL="310896" rtl="0" algn="ctr">
              <a:lnSpc>
                <a:spcPct val="70000"/>
              </a:lnSpc>
              <a:spcBef>
                <a:spcPts val="500"/>
              </a:spcBef>
              <a:spcAft>
                <a:spcPts val="0"/>
              </a:spcAft>
              <a:buClr>
                <a:srgbClr val="1E4E79"/>
              </a:buClr>
              <a:buSzPts val="3200"/>
              <a:buNone/>
            </a:pPr>
            <a:r>
              <a:rPr b="1" lang="en-US" sz="3200">
                <a:solidFill>
                  <a:srgbClr val="1E4E79"/>
                </a:solidFill>
              </a:rPr>
              <a:t>Stimulants</a:t>
            </a:r>
            <a:endParaRPr sz="1800">
              <a:solidFill>
                <a:srgbClr val="1E4E79"/>
              </a:solidFill>
            </a:endParaRPr>
          </a:p>
        </p:txBody>
      </p:sp>
      <p:sp>
        <p:nvSpPr>
          <p:cNvPr id="488" name="Google Shape;488;p34"/>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5"/>
          <p:cNvSpPr txBox="1"/>
          <p:nvPr/>
        </p:nvSpPr>
        <p:spPr>
          <a:xfrm>
            <a:off x="680904" y="517803"/>
            <a:ext cx="9876483"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t/>
            </a:r>
            <a:endParaRPr b="1" i="1" sz="2000" u="sng">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1. Is Python case sensitive when dealing with identifiers?</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yes</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no</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machine dependent</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none of the mentioned</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2. What is the maximum possible length of an identifier?</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31 characters</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63 characters</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79 characters</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none of the mentioned</a:t>
            </a:r>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3.Which of the following is invalid?</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_a = 1</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__a = 1</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__str__ = 1</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none of the mentioned</a:t>
            </a:r>
            <a:endParaRPr/>
          </a:p>
        </p:txBody>
      </p:sp>
      <p:sp>
        <p:nvSpPr>
          <p:cNvPr id="494" name="Google Shape;494;p35"/>
          <p:cNvSpPr txBox="1"/>
          <p:nvPr>
            <p:ph type="title"/>
          </p:nvPr>
        </p:nvSpPr>
        <p:spPr>
          <a:xfrm>
            <a:off x="632020" y="70632"/>
            <a:ext cx="9720072" cy="44717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Lexicon</a:t>
            </a:r>
            <a:endParaRPr/>
          </a:p>
        </p:txBody>
      </p:sp>
      <p:sp>
        <p:nvSpPr>
          <p:cNvPr id="495" name="Google Shape;495;p35"/>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36"/>
          <p:cNvSpPr txBox="1"/>
          <p:nvPr/>
        </p:nvSpPr>
        <p:spPr>
          <a:xfrm>
            <a:off x="680904" y="517803"/>
            <a:ext cx="9876483"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t/>
            </a:r>
            <a:endParaRPr b="1" i="1" sz="2000" u="sng">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4. Which of the following is an invalid variable?</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my_string_1</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1st_string</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foo</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_</a:t>
            </a:r>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5. All keywords in Python are in</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lower case</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UPPER CASE</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Capitalized</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None of the mentioned</a:t>
            </a:r>
            <a:endParaRPr/>
          </a:p>
        </p:txBody>
      </p:sp>
      <p:sp>
        <p:nvSpPr>
          <p:cNvPr id="501" name="Google Shape;501;p36"/>
          <p:cNvSpPr txBox="1"/>
          <p:nvPr>
            <p:ph type="title"/>
          </p:nvPr>
        </p:nvSpPr>
        <p:spPr>
          <a:xfrm>
            <a:off x="632020" y="70632"/>
            <a:ext cx="9720072" cy="44717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Lexicon</a:t>
            </a:r>
            <a:endParaRPr/>
          </a:p>
        </p:txBody>
      </p:sp>
      <p:sp>
        <p:nvSpPr>
          <p:cNvPr id="502" name="Google Shape;502;p36"/>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7"/>
          <p:cNvSpPr txBox="1"/>
          <p:nvPr/>
        </p:nvSpPr>
        <p:spPr>
          <a:xfrm>
            <a:off x="680904" y="517803"/>
            <a:ext cx="9876483" cy="5324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t/>
            </a:r>
            <a:endParaRPr b="1" i="1" sz="2000" u="sng">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7. Which of the following is true for variable names in Python?</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unlimited length</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all private members must have leading and trailing underscores</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underscore and ampersand are the only two special characters allowed</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none of the mentioned</a:t>
            </a:r>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8. Which of the following is an invalid statement?</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abc = 1,000,000</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a b c = 1000 2000 3000</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a,b,c = 1000, 2000, 3000</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d) a_b_c = 1,000,000</a:t>
            </a:r>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9. Which of the following cannot be a variable?</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__init__</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in</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it</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on</a:t>
            </a:r>
            <a:endParaRPr/>
          </a:p>
        </p:txBody>
      </p:sp>
      <p:sp>
        <p:nvSpPr>
          <p:cNvPr id="509" name="Google Shape;509;p37"/>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8"/>
          <p:cNvSpPr txBox="1"/>
          <p:nvPr>
            <p:ph type="title"/>
          </p:nvPr>
        </p:nvSpPr>
        <p:spPr>
          <a:xfrm>
            <a:off x="861347" y="2565145"/>
            <a:ext cx="10515600" cy="98921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E4E79"/>
              </a:buClr>
              <a:buSzPts val="6000"/>
              <a:buFont typeface="Garamond"/>
              <a:buNone/>
            </a:pPr>
            <a:r>
              <a:rPr lang="en-US">
                <a:solidFill>
                  <a:srgbClr val="1E4E79"/>
                </a:solidFill>
              </a:rPr>
              <a:t>PYTHON DATA TYPES</a:t>
            </a:r>
            <a:endParaRPr/>
          </a:p>
        </p:txBody>
      </p:sp>
      <p:pic>
        <p:nvPicPr>
          <p:cNvPr id="515" name="Google Shape;515;p38"/>
          <p:cNvPicPr preferRelativeResize="0"/>
          <p:nvPr/>
        </p:nvPicPr>
        <p:blipFill rotWithShape="1">
          <a:blip r:embed="rId3">
            <a:alphaModFix/>
          </a:blip>
          <a:srcRect b="0" l="0" r="0" t="0"/>
          <a:stretch/>
        </p:blipFill>
        <p:spPr>
          <a:xfrm>
            <a:off x="0" y="502517"/>
            <a:ext cx="2228735" cy="150439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39"/>
          <p:cNvSpPr txBox="1"/>
          <p:nvPr>
            <p:ph type="title"/>
          </p:nvPr>
        </p:nvSpPr>
        <p:spPr>
          <a:xfrm>
            <a:off x="847147" y="4973"/>
            <a:ext cx="9720072" cy="49141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Data Types – An Introduction</a:t>
            </a:r>
            <a:endParaRPr/>
          </a:p>
        </p:txBody>
      </p:sp>
      <p:sp>
        <p:nvSpPr>
          <p:cNvPr id="521" name="Google Shape;521;p39"/>
          <p:cNvSpPr txBox="1"/>
          <p:nvPr>
            <p:ph idx="1" type="body"/>
          </p:nvPr>
        </p:nvSpPr>
        <p:spPr>
          <a:xfrm>
            <a:off x="847147" y="688118"/>
            <a:ext cx="9720073" cy="4532811"/>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000"/>
              <a:buNone/>
            </a:pPr>
            <a:r>
              <a:rPr lang="en-US" sz="2000">
                <a:latin typeface="Calibri"/>
                <a:ea typeface="Calibri"/>
                <a:cs typeface="Calibri"/>
                <a:sym typeface="Calibri"/>
              </a:rPr>
              <a:t>Python supports the following data types:</a:t>
            </a:r>
            <a:endParaRPr/>
          </a:p>
          <a:p>
            <a:pPr indent="0" lvl="0" marL="0" rtl="0" algn="l">
              <a:lnSpc>
                <a:spcPct val="110000"/>
              </a:lnSpc>
              <a:spcBef>
                <a:spcPts val="1000"/>
              </a:spcBef>
              <a:spcAft>
                <a:spcPts val="0"/>
              </a:spcAft>
              <a:buClr>
                <a:schemeClr val="dk1"/>
              </a:buClr>
              <a:buSzPts val="2000"/>
              <a:buNone/>
            </a:pPr>
            <a:r>
              <a:t/>
            </a:r>
            <a:endParaRPr sz="2000">
              <a:latin typeface="Calibri"/>
              <a:ea typeface="Calibri"/>
              <a:cs typeface="Calibri"/>
              <a:sym typeface="Calibri"/>
            </a:endParaRPr>
          </a:p>
          <a:p>
            <a:pPr indent="-228600" lvl="1" marL="685800" rtl="0" algn="l">
              <a:lnSpc>
                <a:spcPct val="110000"/>
              </a:lnSpc>
              <a:spcBef>
                <a:spcPts val="500"/>
              </a:spcBef>
              <a:spcAft>
                <a:spcPts val="0"/>
              </a:spcAft>
              <a:buClr>
                <a:schemeClr val="dk1"/>
              </a:buClr>
              <a:buSzPts val="2000"/>
              <a:buFont typeface="Noto Sans Symbols"/>
              <a:buChar char="⮚"/>
            </a:pPr>
            <a:r>
              <a:rPr lang="en-US" sz="2000">
                <a:latin typeface="Calibri"/>
                <a:ea typeface="Calibri"/>
                <a:cs typeface="Calibri"/>
                <a:sym typeface="Calibri"/>
              </a:rPr>
              <a:t> Numbers</a:t>
            </a:r>
            <a:endParaRPr/>
          </a:p>
          <a:p>
            <a:pPr indent="-228600" lvl="1" marL="685800" rtl="0" algn="l">
              <a:lnSpc>
                <a:spcPct val="110000"/>
              </a:lnSpc>
              <a:spcBef>
                <a:spcPts val="500"/>
              </a:spcBef>
              <a:spcAft>
                <a:spcPts val="0"/>
              </a:spcAft>
              <a:buClr>
                <a:schemeClr val="dk1"/>
              </a:buClr>
              <a:buSzPts val="2000"/>
              <a:buFont typeface="Noto Sans Symbols"/>
              <a:buChar char="⮚"/>
            </a:pPr>
            <a:r>
              <a:rPr lang="en-US" sz="2000">
                <a:latin typeface="Calibri"/>
                <a:ea typeface="Calibri"/>
                <a:cs typeface="Calibri"/>
                <a:sym typeface="Calibri"/>
              </a:rPr>
              <a:t> String</a:t>
            </a:r>
            <a:endParaRPr/>
          </a:p>
          <a:p>
            <a:pPr indent="-228600" lvl="1" marL="685800" rtl="0" algn="l">
              <a:lnSpc>
                <a:spcPct val="110000"/>
              </a:lnSpc>
              <a:spcBef>
                <a:spcPts val="500"/>
              </a:spcBef>
              <a:spcAft>
                <a:spcPts val="0"/>
              </a:spcAft>
              <a:buClr>
                <a:schemeClr val="dk1"/>
              </a:buClr>
              <a:buSzPts val="2000"/>
              <a:buFont typeface="Noto Sans Symbols"/>
              <a:buChar char="⮚"/>
            </a:pPr>
            <a:r>
              <a:rPr lang="en-US" sz="2000">
                <a:latin typeface="Calibri"/>
                <a:ea typeface="Calibri"/>
                <a:cs typeface="Calibri"/>
                <a:sym typeface="Calibri"/>
              </a:rPr>
              <a:t> Boolean</a:t>
            </a:r>
            <a:endParaRPr/>
          </a:p>
          <a:p>
            <a:pPr indent="-228600" lvl="1" marL="685800" rtl="0" algn="l">
              <a:lnSpc>
                <a:spcPct val="110000"/>
              </a:lnSpc>
              <a:spcBef>
                <a:spcPts val="500"/>
              </a:spcBef>
              <a:spcAft>
                <a:spcPts val="0"/>
              </a:spcAft>
              <a:buClr>
                <a:schemeClr val="dk1"/>
              </a:buClr>
              <a:buSzPts val="2000"/>
              <a:buFont typeface="Noto Sans Symbols"/>
              <a:buChar char="⮚"/>
            </a:pPr>
            <a:r>
              <a:rPr lang="en-US" sz="2000">
                <a:latin typeface="Calibri"/>
                <a:ea typeface="Calibri"/>
                <a:cs typeface="Calibri"/>
                <a:sym typeface="Calibri"/>
              </a:rPr>
              <a:t> List</a:t>
            </a:r>
            <a:endParaRPr/>
          </a:p>
          <a:p>
            <a:pPr indent="-228600" lvl="1" marL="685800" rtl="0" algn="l">
              <a:lnSpc>
                <a:spcPct val="110000"/>
              </a:lnSpc>
              <a:spcBef>
                <a:spcPts val="500"/>
              </a:spcBef>
              <a:spcAft>
                <a:spcPts val="0"/>
              </a:spcAft>
              <a:buClr>
                <a:schemeClr val="dk1"/>
              </a:buClr>
              <a:buSzPts val="2000"/>
              <a:buFont typeface="Noto Sans Symbols"/>
              <a:buChar char="⮚"/>
            </a:pPr>
            <a:r>
              <a:rPr lang="en-US" sz="2000">
                <a:latin typeface="Calibri"/>
                <a:ea typeface="Calibri"/>
                <a:cs typeface="Calibri"/>
                <a:sym typeface="Calibri"/>
              </a:rPr>
              <a:t> Tuples</a:t>
            </a:r>
            <a:endParaRPr/>
          </a:p>
          <a:p>
            <a:pPr indent="-228600" lvl="1" marL="685800" rtl="0" algn="l">
              <a:lnSpc>
                <a:spcPct val="110000"/>
              </a:lnSpc>
              <a:spcBef>
                <a:spcPts val="500"/>
              </a:spcBef>
              <a:spcAft>
                <a:spcPts val="0"/>
              </a:spcAft>
              <a:buClr>
                <a:schemeClr val="dk1"/>
              </a:buClr>
              <a:buSzPts val="2000"/>
              <a:buFont typeface="Noto Sans Symbols"/>
              <a:buChar char="⮚"/>
            </a:pPr>
            <a:r>
              <a:rPr lang="en-US" sz="2000">
                <a:latin typeface="Calibri"/>
                <a:ea typeface="Calibri"/>
                <a:cs typeface="Calibri"/>
                <a:sym typeface="Calibri"/>
              </a:rPr>
              <a:t> Set</a:t>
            </a:r>
            <a:endParaRPr/>
          </a:p>
          <a:p>
            <a:pPr indent="-228600" lvl="1" marL="685800" rtl="0" algn="l">
              <a:lnSpc>
                <a:spcPct val="110000"/>
              </a:lnSpc>
              <a:spcBef>
                <a:spcPts val="500"/>
              </a:spcBef>
              <a:spcAft>
                <a:spcPts val="0"/>
              </a:spcAft>
              <a:buClr>
                <a:schemeClr val="dk1"/>
              </a:buClr>
              <a:buSzPts val="2000"/>
              <a:buFont typeface="Noto Sans Symbols"/>
              <a:buChar char="⮚"/>
            </a:pPr>
            <a:r>
              <a:rPr lang="en-US" sz="2000">
                <a:latin typeface="Calibri"/>
                <a:ea typeface="Calibri"/>
                <a:cs typeface="Calibri"/>
                <a:sym typeface="Calibri"/>
              </a:rPr>
              <a:t> Dictionary</a:t>
            </a:r>
            <a:endParaRPr/>
          </a:p>
          <a:p>
            <a:pPr indent="0" lvl="0" marL="0" rtl="0" algn="l">
              <a:lnSpc>
                <a:spcPct val="110000"/>
              </a:lnSpc>
              <a:spcBef>
                <a:spcPts val="1000"/>
              </a:spcBef>
              <a:spcAft>
                <a:spcPts val="0"/>
              </a:spcAft>
              <a:buClr>
                <a:schemeClr val="dk1"/>
              </a:buClr>
              <a:buSzPts val="2000"/>
              <a:buNone/>
            </a:pPr>
            <a:r>
              <a:t/>
            </a:r>
            <a:endParaRPr sz="2000">
              <a:latin typeface="Calibri"/>
              <a:ea typeface="Calibri"/>
              <a:cs typeface="Calibri"/>
              <a:sym typeface="Calibri"/>
            </a:endParaRPr>
          </a:p>
        </p:txBody>
      </p:sp>
      <p:sp>
        <p:nvSpPr>
          <p:cNvPr id="522" name="Google Shape;522;p39"/>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
          <p:cNvSpPr txBox="1"/>
          <p:nvPr>
            <p:ph type="title"/>
          </p:nvPr>
        </p:nvSpPr>
        <p:spPr>
          <a:xfrm>
            <a:off x="0" y="0"/>
            <a:ext cx="11074400" cy="457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WHERE  is  python USED ?</a:t>
            </a:r>
            <a:endParaRPr/>
          </a:p>
        </p:txBody>
      </p:sp>
      <p:pic>
        <p:nvPicPr>
          <p:cNvPr id="230" name="Google Shape;230;p4"/>
          <p:cNvPicPr preferRelativeResize="0"/>
          <p:nvPr>
            <p:ph idx="1" type="body"/>
          </p:nvPr>
        </p:nvPicPr>
        <p:blipFill rotWithShape="1">
          <a:blip r:embed="rId3">
            <a:alphaModFix/>
          </a:blip>
          <a:srcRect b="0" l="0" r="0" t="0"/>
          <a:stretch/>
        </p:blipFill>
        <p:spPr>
          <a:xfrm>
            <a:off x="397494" y="1034324"/>
            <a:ext cx="5837128" cy="5086256"/>
          </a:xfrm>
          <a:prstGeom prst="rect">
            <a:avLst/>
          </a:prstGeom>
          <a:noFill/>
          <a:ln>
            <a:noFill/>
          </a:ln>
        </p:spPr>
      </p:pic>
      <p:sp>
        <p:nvSpPr>
          <p:cNvPr id="231" name="Google Shape;231;p4"/>
          <p:cNvSpPr txBox="1"/>
          <p:nvPr>
            <p:ph idx="2" type="body"/>
          </p:nvPr>
        </p:nvSpPr>
        <p:spPr>
          <a:xfrm>
            <a:off x="5501772" y="3642611"/>
            <a:ext cx="4118477" cy="3215390"/>
          </a:xfrm>
          <a:prstGeom prst="rect">
            <a:avLst/>
          </a:prstGeom>
          <a:noFill/>
          <a:ln>
            <a:noFill/>
          </a:ln>
        </p:spPr>
        <p:txBody>
          <a:bodyPr anchorCtr="0" anchor="t" bIns="45700" lIns="91425" spcFirstLastPara="1" rIns="91425" wrap="square" tIns="45700">
            <a:normAutofit/>
          </a:bodyPr>
          <a:lstStyle/>
          <a:p>
            <a:pPr indent="-101600" lvl="0" marL="228600" rtl="0" algn="l">
              <a:lnSpc>
                <a:spcPct val="90000"/>
              </a:lnSpc>
              <a:spcBef>
                <a:spcPts val="0"/>
              </a:spcBef>
              <a:spcAft>
                <a:spcPts val="0"/>
              </a:spcAft>
              <a:buClr>
                <a:schemeClr val="dk1"/>
              </a:buClr>
              <a:buSzPts val="2000"/>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Systems Programming.</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Web Application Development.</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GUI  and Scientific programming</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Data Analytics</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IoT</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Machine Learning</a:t>
            </a:r>
            <a:endParaRPr/>
          </a:p>
        </p:txBody>
      </p:sp>
      <p:pic>
        <p:nvPicPr>
          <p:cNvPr id="232" name="Google Shape;232;p4"/>
          <p:cNvPicPr preferRelativeResize="0"/>
          <p:nvPr/>
        </p:nvPicPr>
        <p:blipFill rotWithShape="1">
          <a:blip r:embed="rId4">
            <a:alphaModFix/>
          </a:blip>
          <a:srcRect b="0" l="0" r="0" t="0"/>
          <a:stretch/>
        </p:blipFill>
        <p:spPr>
          <a:xfrm>
            <a:off x="9363484" y="860424"/>
            <a:ext cx="2600325" cy="1752600"/>
          </a:xfrm>
          <a:prstGeom prst="rect">
            <a:avLst/>
          </a:prstGeom>
          <a:noFill/>
          <a:ln>
            <a:noFill/>
          </a:ln>
        </p:spPr>
      </p:pic>
      <p:pic>
        <p:nvPicPr>
          <p:cNvPr id="233" name="Google Shape;233;p4"/>
          <p:cNvPicPr preferRelativeResize="0"/>
          <p:nvPr/>
        </p:nvPicPr>
        <p:blipFill rotWithShape="1">
          <a:blip r:embed="rId5">
            <a:alphaModFix/>
          </a:blip>
          <a:srcRect b="0" l="0" r="0" t="0"/>
          <a:stretch/>
        </p:blipFill>
        <p:spPr>
          <a:xfrm>
            <a:off x="9620249" y="5057775"/>
            <a:ext cx="2543175" cy="1800225"/>
          </a:xfrm>
          <a:prstGeom prst="rect">
            <a:avLst/>
          </a:prstGeom>
          <a:noFill/>
          <a:ln>
            <a:noFill/>
          </a:ln>
        </p:spPr>
      </p:pic>
      <p:pic>
        <p:nvPicPr>
          <p:cNvPr id="234" name="Google Shape;234;p4"/>
          <p:cNvPicPr preferRelativeResize="0"/>
          <p:nvPr/>
        </p:nvPicPr>
        <p:blipFill rotWithShape="1">
          <a:blip r:embed="rId6">
            <a:alphaModFix/>
          </a:blip>
          <a:srcRect b="0" l="0" r="0" t="0"/>
          <a:stretch/>
        </p:blipFill>
        <p:spPr>
          <a:xfrm>
            <a:off x="9784080" y="2567940"/>
            <a:ext cx="2407920" cy="1752600"/>
          </a:xfrm>
          <a:prstGeom prst="rect">
            <a:avLst/>
          </a:prstGeom>
          <a:noFill/>
          <a:ln>
            <a:noFill/>
          </a:ln>
        </p:spPr>
      </p:pic>
      <p:sp>
        <p:nvSpPr>
          <p:cNvPr id="235" name="Google Shape;235;p4"/>
          <p:cNvSpPr txBox="1"/>
          <p:nvPr/>
        </p:nvSpPr>
        <p:spPr>
          <a:xfrm>
            <a:off x="1007390" y="6230319"/>
            <a:ext cx="466499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AEABAB"/>
                </a:solidFill>
                <a:latin typeface="Garamond"/>
                <a:ea typeface="Garamond"/>
                <a:cs typeface="Garamond"/>
                <a:sym typeface="Garamond"/>
              </a:rPr>
              <a:t>Most Popular coding languages of 2015 : Source </a:t>
            </a:r>
            <a:r>
              <a:rPr b="1" i="1" lang="en-US" sz="1800">
                <a:solidFill>
                  <a:srgbClr val="AEABAB"/>
                </a:solidFill>
                <a:latin typeface="Garamond"/>
                <a:ea typeface="Garamond"/>
                <a:cs typeface="Garamond"/>
                <a:sym typeface="Garamond"/>
              </a:rPr>
              <a:t>blogs.codeeval.com</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40"/>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529" name="Google Shape;529;p40"/>
          <p:cNvSpPr txBox="1"/>
          <p:nvPr>
            <p:ph type="title"/>
          </p:nvPr>
        </p:nvSpPr>
        <p:spPr>
          <a:xfrm>
            <a:off x="729161" y="29496"/>
            <a:ext cx="9720072" cy="4176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Numbers</a:t>
            </a:r>
            <a:endParaRPr/>
          </a:p>
        </p:txBody>
      </p:sp>
      <p:sp>
        <p:nvSpPr>
          <p:cNvPr id="530" name="Google Shape;530;p40"/>
          <p:cNvSpPr txBox="1"/>
          <p:nvPr>
            <p:ph idx="1" type="body"/>
          </p:nvPr>
        </p:nvSpPr>
        <p:spPr>
          <a:xfrm>
            <a:off x="228601" y="677162"/>
            <a:ext cx="11963400" cy="6180838"/>
          </a:xfrm>
          <a:prstGeom prst="rect">
            <a:avLst/>
          </a:prstGeom>
          <a:noFill/>
          <a:ln>
            <a:noFill/>
          </a:ln>
        </p:spPr>
        <p:txBody>
          <a:bodyPr anchorCtr="0" anchor="t" bIns="45700" lIns="91425" spcFirstLastPara="1" rIns="91425" wrap="square" tIns="45700">
            <a:noAutofit/>
          </a:bodyPr>
          <a:lstStyle/>
          <a:p>
            <a:pPr indent="-228600" lvl="0" marL="228600" rtl="0" algn="l">
              <a:lnSpc>
                <a:spcPct val="110000"/>
              </a:lnSpc>
              <a:spcBef>
                <a:spcPts val="0"/>
              </a:spcBef>
              <a:spcAft>
                <a:spcPts val="0"/>
              </a:spcAft>
              <a:buClr>
                <a:schemeClr val="dk1"/>
              </a:buClr>
              <a:buSzPts val="1800"/>
              <a:buFont typeface="Noto Sans Symbols"/>
              <a:buChar char="⮚"/>
            </a:pPr>
            <a:r>
              <a:rPr lang="en-US" sz="1800">
                <a:latin typeface="Calibri"/>
                <a:ea typeface="Calibri"/>
                <a:cs typeface="Calibri"/>
                <a:sym typeface="Calibri"/>
              </a:rPr>
              <a:t> Any variable which  stores  </a:t>
            </a:r>
            <a:r>
              <a:rPr b="1" i="1" lang="en-US" sz="1800">
                <a:latin typeface="Calibri"/>
                <a:ea typeface="Calibri"/>
                <a:cs typeface="Calibri"/>
                <a:sym typeface="Calibri"/>
              </a:rPr>
              <a:t>Numeric</a:t>
            </a:r>
            <a:r>
              <a:rPr lang="en-US" sz="1800">
                <a:latin typeface="Calibri"/>
                <a:ea typeface="Calibri"/>
                <a:cs typeface="Calibri"/>
                <a:sym typeface="Calibri"/>
              </a:rPr>
              <a:t> values are numeric datatypes. </a:t>
            </a:r>
            <a:endParaRPr/>
          </a:p>
          <a:p>
            <a:pPr indent="0" lvl="0" marL="0" rtl="0" algn="l">
              <a:lnSpc>
                <a:spcPct val="110000"/>
              </a:lnSpc>
              <a:spcBef>
                <a:spcPts val="1000"/>
              </a:spcBef>
              <a:spcAft>
                <a:spcPts val="0"/>
              </a:spcAft>
              <a:buClr>
                <a:schemeClr val="dk1"/>
              </a:buClr>
              <a:buSzPts val="1800"/>
              <a:buNone/>
            </a:pPr>
            <a:r>
              <a:rPr lang="en-US" sz="1800">
                <a:latin typeface="Calibri"/>
                <a:ea typeface="Calibri"/>
                <a:cs typeface="Calibri"/>
                <a:sym typeface="Calibri"/>
              </a:rPr>
              <a:t>	Example of numerics: </a:t>
            </a:r>
            <a:endParaRPr/>
          </a:p>
          <a:p>
            <a:pPr indent="0" lvl="0" marL="0" rtl="0" algn="l">
              <a:lnSpc>
                <a:spcPct val="110000"/>
              </a:lnSpc>
              <a:spcBef>
                <a:spcPts val="1000"/>
              </a:spcBef>
              <a:spcAft>
                <a:spcPts val="0"/>
              </a:spcAft>
              <a:buClr>
                <a:schemeClr val="dk1"/>
              </a:buClr>
              <a:buSzPts val="1800"/>
              <a:buNone/>
            </a:pPr>
            <a:r>
              <a:rPr lang="en-US" sz="1800">
                <a:latin typeface="Calibri"/>
                <a:ea typeface="Calibri"/>
                <a:cs typeface="Calibri"/>
                <a:sym typeface="Calibri"/>
              </a:rPr>
              <a:t>	</a:t>
            </a:r>
            <a:r>
              <a:rPr lang="en-US" sz="1800">
                <a:solidFill>
                  <a:srgbClr val="00B0F0"/>
                </a:solidFill>
                <a:latin typeface="Calibri"/>
                <a:ea typeface="Calibri"/>
                <a:cs typeface="Calibri"/>
                <a:sym typeface="Calibri"/>
              </a:rPr>
              <a:t>10</a:t>
            </a:r>
            <a:r>
              <a:rPr lang="en-US" sz="1800">
                <a:latin typeface="Calibri"/>
                <a:ea typeface="Calibri"/>
                <a:cs typeface="Calibri"/>
                <a:sym typeface="Calibri"/>
              </a:rPr>
              <a:t>   </a:t>
            </a:r>
            <a:r>
              <a:rPr lang="en-US" sz="1800">
                <a:solidFill>
                  <a:srgbClr val="EFEFEF"/>
                </a:solidFill>
                <a:latin typeface="Calibri"/>
                <a:ea typeface="Calibri"/>
                <a:cs typeface="Calibri"/>
                <a:sym typeface="Calibri"/>
              </a:rPr>
              <a:t>100.000 </a:t>
            </a:r>
            <a:r>
              <a:rPr lang="en-US" sz="1800">
                <a:latin typeface="Calibri"/>
                <a:ea typeface="Calibri"/>
                <a:cs typeface="Calibri"/>
                <a:sym typeface="Calibri"/>
              </a:rPr>
              <a:t>  </a:t>
            </a:r>
            <a:r>
              <a:rPr lang="en-US" sz="1800">
                <a:solidFill>
                  <a:srgbClr val="FFC000"/>
                </a:solidFill>
                <a:latin typeface="Calibri"/>
                <a:ea typeface="Calibri"/>
                <a:cs typeface="Calibri"/>
                <a:sym typeface="Calibri"/>
              </a:rPr>
              <a:t>51924361L</a:t>
            </a:r>
            <a:r>
              <a:rPr lang="en-US" sz="1800">
                <a:latin typeface="Calibri"/>
                <a:ea typeface="Calibri"/>
                <a:cs typeface="Calibri"/>
                <a:sym typeface="Calibri"/>
              </a:rPr>
              <a:t>    </a:t>
            </a:r>
            <a:r>
              <a:rPr lang="en-US" sz="1800">
                <a:solidFill>
                  <a:srgbClr val="FFC000"/>
                </a:solidFill>
                <a:latin typeface="Calibri"/>
                <a:ea typeface="Calibri"/>
                <a:cs typeface="Calibri"/>
                <a:sym typeface="Calibri"/>
              </a:rPr>
              <a:t>9.32</a:t>
            </a:r>
            <a:r>
              <a:rPr lang="en-US" sz="1800">
                <a:latin typeface="Calibri"/>
                <a:ea typeface="Calibri"/>
                <a:cs typeface="Calibri"/>
                <a:sym typeface="Calibri"/>
              </a:rPr>
              <a:t>2e-</a:t>
            </a:r>
            <a:r>
              <a:rPr lang="en-US" sz="1800">
                <a:solidFill>
                  <a:srgbClr val="00B050"/>
                </a:solidFill>
                <a:latin typeface="Calibri"/>
                <a:ea typeface="Calibri"/>
                <a:cs typeface="Calibri"/>
                <a:sym typeface="Calibri"/>
              </a:rPr>
              <a:t>36j</a:t>
            </a:r>
            <a:endParaRPr/>
          </a:p>
          <a:p>
            <a:pPr indent="-228600" lvl="0" marL="228600" rtl="0" algn="l">
              <a:lnSpc>
                <a:spcPct val="11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Whenever you assign a value to the Numeric datatype, it creates a Numeric object.</a:t>
            </a:r>
            <a:endParaRPr/>
          </a:p>
          <a:p>
            <a:pPr indent="0" lvl="0" marL="0" rtl="0" algn="l">
              <a:lnSpc>
                <a:spcPct val="110000"/>
              </a:lnSpc>
              <a:spcBef>
                <a:spcPts val="1000"/>
              </a:spcBef>
              <a:spcAft>
                <a:spcPts val="0"/>
              </a:spcAft>
              <a:buClr>
                <a:schemeClr val="dk1"/>
              </a:buClr>
              <a:buSzPts val="1800"/>
              <a:buNone/>
            </a:pPr>
            <a:r>
              <a:rPr lang="en-US" sz="1800">
                <a:latin typeface="Calibri"/>
                <a:ea typeface="Calibri"/>
                <a:cs typeface="Calibri"/>
                <a:sym typeface="Calibri"/>
              </a:rPr>
              <a:t> Example,  </a:t>
            </a:r>
            <a:endParaRPr/>
          </a:p>
          <a:p>
            <a:pPr indent="0" lvl="2" marL="800100" rtl="0" algn="l">
              <a:lnSpc>
                <a:spcPct val="110000"/>
              </a:lnSpc>
              <a:spcBef>
                <a:spcPts val="500"/>
              </a:spcBef>
              <a:spcAft>
                <a:spcPts val="0"/>
              </a:spcAft>
              <a:buClr>
                <a:schemeClr val="dk1"/>
              </a:buClr>
              <a:buSzPts val="1800"/>
              <a:buNone/>
            </a:pPr>
            <a:r>
              <a:rPr b="1" lang="en-US" sz="1800">
                <a:latin typeface="Calibri"/>
                <a:ea typeface="Calibri"/>
                <a:cs typeface="Calibri"/>
                <a:sym typeface="Calibri"/>
              </a:rPr>
              <a:t>&gt;&gt;&gt;var1=10 </a:t>
            </a:r>
            <a:endParaRPr/>
          </a:p>
          <a:p>
            <a:pPr indent="0" lvl="2" marL="800100" rtl="0" algn="l">
              <a:lnSpc>
                <a:spcPct val="110000"/>
              </a:lnSpc>
              <a:spcBef>
                <a:spcPts val="500"/>
              </a:spcBef>
              <a:spcAft>
                <a:spcPts val="0"/>
              </a:spcAft>
              <a:buClr>
                <a:schemeClr val="dk1"/>
              </a:buClr>
              <a:buSzPts val="1800"/>
              <a:buNone/>
            </a:pPr>
            <a:r>
              <a:rPr b="1" lang="en-US" sz="1800">
                <a:latin typeface="Calibri"/>
                <a:ea typeface="Calibri"/>
                <a:cs typeface="Calibri"/>
                <a:sym typeface="Calibri"/>
              </a:rPr>
              <a:t>type(var1)</a:t>
            </a:r>
            <a:endParaRPr/>
          </a:p>
          <a:p>
            <a:pPr indent="0" lvl="2" marL="800100" rtl="0" algn="l">
              <a:lnSpc>
                <a:spcPct val="110000"/>
              </a:lnSpc>
              <a:spcBef>
                <a:spcPts val="500"/>
              </a:spcBef>
              <a:spcAft>
                <a:spcPts val="0"/>
              </a:spcAft>
              <a:buClr>
                <a:schemeClr val="dk1"/>
              </a:buClr>
              <a:buSzPts val="1800"/>
              <a:buNone/>
            </a:pPr>
            <a:r>
              <a:rPr b="1" lang="en-US" sz="1800">
                <a:latin typeface="Calibri"/>
                <a:ea typeface="Calibri"/>
                <a:cs typeface="Calibri"/>
                <a:sym typeface="Calibri"/>
              </a:rPr>
              <a:t>&lt;class 'int'&gt;</a:t>
            </a:r>
            <a:endParaRPr/>
          </a:p>
          <a:p>
            <a:pPr indent="0" lvl="0" marL="0" rtl="0" algn="l">
              <a:lnSpc>
                <a:spcPct val="110000"/>
              </a:lnSpc>
              <a:spcBef>
                <a:spcPts val="1000"/>
              </a:spcBef>
              <a:spcAft>
                <a:spcPts val="0"/>
              </a:spcAft>
              <a:buClr>
                <a:schemeClr val="dk1"/>
              </a:buClr>
              <a:buSzPts val="1800"/>
              <a:buNone/>
            </a:pPr>
            <a:r>
              <a:rPr lang="en-US" sz="1800">
                <a:latin typeface="Calibri"/>
                <a:ea typeface="Calibri"/>
                <a:cs typeface="Calibri"/>
                <a:sym typeface="Calibri"/>
              </a:rPr>
              <a:t> Numeric datatypes are </a:t>
            </a:r>
            <a:r>
              <a:rPr b="1" i="1" lang="en-US" sz="1800">
                <a:latin typeface="Calibri"/>
                <a:ea typeface="Calibri"/>
                <a:cs typeface="Calibri"/>
                <a:sym typeface="Calibri"/>
              </a:rPr>
              <a:t>immutable. </a:t>
            </a:r>
            <a:r>
              <a:rPr i="1" lang="en-US" sz="1800">
                <a:latin typeface="Calibri"/>
                <a:ea typeface="Calibri"/>
                <a:cs typeface="Calibri"/>
                <a:sym typeface="Calibri"/>
              </a:rPr>
              <a:t>This means changing the value of a numeric variable actually results in the creation of a new object.</a:t>
            </a:r>
            <a:endParaRPr/>
          </a:p>
          <a:p>
            <a:pPr indent="0" lvl="0" marL="0" rtl="0" algn="l">
              <a:lnSpc>
                <a:spcPct val="110000"/>
              </a:lnSpc>
              <a:spcBef>
                <a:spcPts val="1000"/>
              </a:spcBef>
              <a:spcAft>
                <a:spcPts val="0"/>
              </a:spcAft>
              <a:buClr>
                <a:schemeClr val="dk1"/>
              </a:buClr>
              <a:buSzPts val="1800"/>
              <a:buNone/>
            </a:pPr>
            <a:r>
              <a:rPr b="1" i="1" lang="en-US" sz="1800" u="sng">
                <a:latin typeface="Calibri"/>
                <a:ea typeface="Calibri"/>
                <a:cs typeface="Calibri"/>
                <a:sym typeface="Calibri"/>
              </a:rPr>
              <a:t>Lets try and learn</a:t>
            </a:r>
            <a:endParaRPr/>
          </a:p>
          <a:p>
            <a:pPr indent="0" lvl="2" marL="800100" rtl="0" algn="l">
              <a:lnSpc>
                <a:spcPct val="110000"/>
              </a:lnSpc>
              <a:spcBef>
                <a:spcPts val="500"/>
              </a:spcBef>
              <a:spcAft>
                <a:spcPts val="0"/>
              </a:spcAft>
              <a:buClr>
                <a:schemeClr val="dk1"/>
              </a:buClr>
              <a:buSzPts val="1400"/>
              <a:buNone/>
            </a:pPr>
            <a:r>
              <a:rPr b="1" i="1" lang="en-US" sz="1400">
                <a:latin typeface="Calibri"/>
                <a:ea typeface="Calibri"/>
                <a:cs typeface="Calibri"/>
                <a:sym typeface="Calibri"/>
              </a:rPr>
              <a:t>&gt;&gt;&gt; var1 = 10</a:t>
            </a:r>
            <a:endParaRPr/>
          </a:p>
          <a:p>
            <a:pPr indent="0" lvl="2" marL="800100" rtl="0" algn="l">
              <a:lnSpc>
                <a:spcPct val="110000"/>
              </a:lnSpc>
              <a:spcBef>
                <a:spcPts val="500"/>
              </a:spcBef>
              <a:spcAft>
                <a:spcPts val="0"/>
              </a:spcAft>
              <a:buClr>
                <a:schemeClr val="dk1"/>
              </a:buClr>
              <a:buSzPts val="1400"/>
              <a:buNone/>
            </a:pPr>
            <a:r>
              <a:rPr b="1" i="1" lang="en-US" sz="1400">
                <a:latin typeface="Calibri"/>
                <a:ea typeface="Calibri"/>
                <a:cs typeface="Calibri"/>
                <a:sym typeface="Calibri"/>
              </a:rPr>
              <a:t>&gt;&gt;&gt; id(var1)</a:t>
            </a:r>
            <a:endParaRPr/>
          </a:p>
          <a:p>
            <a:pPr indent="0" lvl="2" marL="800100" rtl="0" algn="l">
              <a:lnSpc>
                <a:spcPct val="110000"/>
              </a:lnSpc>
              <a:spcBef>
                <a:spcPts val="500"/>
              </a:spcBef>
              <a:spcAft>
                <a:spcPts val="0"/>
              </a:spcAft>
              <a:buClr>
                <a:schemeClr val="dk1"/>
              </a:buClr>
              <a:buSzPts val="1400"/>
              <a:buNone/>
            </a:pPr>
            <a:r>
              <a:rPr b="1" i="1" lang="en-US" sz="1400">
                <a:latin typeface="Calibri"/>
                <a:ea typeface="Calibri"/>
                <a:cs typeface="Calibri"/>
                <a:sym typeface="Calibri"/>
              </a:rPr>
              <a:t>505702672</a:t>
            </a:r>
            <a:endParaRPr/>
          </a:p>
          <a:p>
            <a:pPr indent="0" lvl="2" marL="800100" rtl="0" algn="l">
              <a:lnSpc>
                <a:spcPct val="110000"/>
              </a:lnSpc>
              <a:spcBef>
                <a:spcPts val="500"/>
              </a:spcBef>
              <a:spcAft>
                <a:spcPts val="0"/>
              </a:spcAft>
              <a:buClr>
                <a:schemeClr val="dk1"/>
              </a:buClr>
              <a:buSzPts val="1400"/>
              <a:buNone/>
            </a:pPr>
            <a:r>
              <a:rPr b="1" i="1" lang="en-US" sz="1400">
                <a:latin typeface="Calibri"/>
                <a:ea typeface="Calibri"/>
                <a:cs typeface="Calibri"/>
                <a:sym typeface="Calibri"/>
              </a:rPr>
              <a:t>&gt;&gt;&gt; var1=20</a:t>
            </a:r>
            <a:endParaRPr/>
          </a:p>
          <a:p>
            <a:pPr indent="0" lvl="2" marL="800100" rtl="0" algn="l">
              <a:lnSpc>
                <a:spcPct val="110000"/>
              </a:lnSpc>
              <a:spcBef>
                <a:spcPts val="500"/>
              </a:spcBef>
              <a:spcAft>
                <a:spcPts val="0"/>
              </a:spcAft>
              <a:buClr>
                <a:schemeClr val="dk1"/>
              </a:buClr>
              <a:buSzPts val="1400"/>
              <a:buNone/>
            </a:pPr>
            <a:r>
              <a:rPr b="1" i="1" lang="en-US" sz="1400">
                <a:latin typeface="Calibri"/>
                <a:ea typeface="Calibri"/>
                <a:cs typeface="Calibri"/>
                <a:sym typeface="Calibri"/>
              </a:rPr>
              <a:t>&gt;&gt;&gt; id(var1)</a:t>
            </a:r>
            <a:endParaRPr/>
          </a:p>
          <a:p>
            <a:pPr indent="0" lvl="2" marL="800100" rtl="0" algn="l">
              <a:lnSpc>
                <a:spcPct val="110000"/>
              </a:lnSpc>
              <a:spcBef>
                <a:spcPts val="500"/>
              </a:spcBef>
              <a:spcAft>
                <a:spcPts val="0"/>
              </a:spcAft>
              <a:buClr>
                <a:schemeClr val="dk1"/>
              </a:buClr>
              <a:buSzPts val="1400"/>
              <a:buNone/>
            </a:pPr>
            <a:r>
              <a:rPr b="1" i="1" lang="en-US" sz="1400">
                <a:latin typeface="Calibri"/>
                <a:ea typeface="Calibri"/>
                <a:cs typeface="Calibri"/>
                <a:sym typeface="Calibri"/>
              </a:rPr>
              <a:t>505702832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xEl>
                                              <p:pRg end="0" st="0"/>
                                            </p:txEl>
                                          </p:spTgt>
                                        </p:tgtEl>
                                        <p:attrNameLst>
                                          <p:attrName>style.visibility</p:attrName>
                                        </p:attrNameLst>
                                      </p:cBhvr>
                                      <p:to>
                                        <p:strVal val="visible"/>
                                      </p:to>
                                    </p:set>
                                    <p:anim calcmode="lin" valueType="num">
                                      <p:cBhvr additive="base">
                                        <p:cTn dur="500"/>
                                        <p:tgtEl>
                                          <p:spTgt spid="53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xEl>
                                              <p:pRg end="1" st="1"/>
                                            </p:txEl>
                                          </p:spTgt>
                                        </p:tgtEl>
                                        <p:attrNameLst>
                                          <p:attrName>style.visibility</p:attrName>
                                        </p:attrNameLst>
                                      </p:cBhvr>
                                      <p:to>
                                        <p:strVal val="visible"/>
                                      </p:to>
                                    </p:set>
                                    <p:anim calcmode="lin" valueType="num">
                                      <p:cBhvr additive="base">
                                        <p:cTn dur="500"/>
                                        <p:tgtEl>
                                          <p:spTgt spid="53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xEl>
                                              <p:pRg end="2" st="2"/>
                                            </p:txEl>
                                          </p:spTgt>
                                        </p:tgtEl>
                                        <p:attrNameLst>
                                          <p:attrName>style.visibility</p:attrName>
                                        </p:attrNameLst>
                                      </p:cBhvr>
                                      <p:to>
                                        <p:strVal val="visible"/>
                                      </p:to>
                                    </p:set>
                                    <p:anim calcmode="lin" valueType="num">
                                      <p:cBhvr additive="base">
                                        <p:cTn dur="500"/>
                                        <p:tgtEl>
                                          <p:spTgt spid="53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xEl>
                                              <p:pRg end="3" st="3"/>
                                            </p:txEl>
                                          </p:spTgt>
                                        </p:tgtEl>
                                        <p:attrNameLst>
                                          <p:attrName>style.visibility</p:attrName>
                                        </p:attrNameLst>
                                      </p:cBhvr>
                                      <p:to>
                                        <p:strVal val="visible"/>
                                      </p:to>
                                    </p:set>
                                    <p:anim calcmode="lin" valueType="num">
                                      <p:cBhvr additive="base">
                                        <p:cTn dur="500"/>
                                        <p:tgtEl>
                                          <p:spTgt spid="53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xEl>
                                              <p:pRg end="4" st="4"/>
                                            </p:txEl>
                                          </p:spTgt>
                                        </p:tgtEl>
                                        <p:attrNameLst>
                                          <p:attrName>style.visibility</p:attrName>
                                        </p:attrNameLst>
                                      </p:cBhvr>
                                      <p:to>
                                        <p:strVal val="visible"/>
                                      </p:to>
                                    </p:set>
                                    <p:anim calcmode="lin" valueType="num">
                                      <p:cBhvr additive="base">
                                        <p:cTn dur="500"/>
                                        <p:tgtEl>
                                          <p:spTgt spid="53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xEl>
                                              <p:pRg end="5" st="5"/>
                                            </p:txEl>
                                          </p:spTgt>
                                        </p:tgtEl>
                                        <p:attrNameLst>
                                          <p:attrName>style.visibility</p:attrName>
                                        </p:attrNameLst>
                                      </p:cBhvr>
                                      <p:to>
                                        <p:strVal val="visible"/>
                                      </p:to>
                                    </p:set>
                                    <p:anim calcmode="lin" valueType="num">
                                      <p:cBhvr additive="base">
                                        <p:cTn dur="500"/>
                                        <p:tgtEl>
                                          <p:spTgt spid="53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xEl>
                                              <p:pRg end="6" st="6"/>
                                            </p:txEl>
                                          </p:spTgt>
                                        </p:tgtEl>
                                        <p:attrNameLst>
                                          <p:attrName>style.visibility</p:attrName>
                                        </p:attrNameLst>
                                      </p:cBhvr>
                                      <p:to>
                                        <p:strVal val="visible"/>
                                      </p:to>
                                    </p:set>
                                    <p:anim calcmode="lin" valueType="num">
                                      <p:cBhvr additive="base">
                                        <p:cTn dur="500"/>
                                        <p:tgtEl>
                                          <p:spTgt spid="53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xEl>
                                              <p:pRg end="7" st="7"/>
                                            </p:txEl>
                                          </p:spTgt>
                                        </p:tgtEl>
                                        <p:attrNameLst>
                                          <p:attrName>style.visibility</p:attrName>
                                        </p:attrNameLst>
                                      </p:cBhvr>
                                      <p:to>
                                        <p:strVal val="visible"/>
                                      </p:to>
                                    </p:set>
                                    <p:anim calcmode="lin" valueType="num">
                                      <p:cBhvr additive="base">
                                        <p:cTn dur="500"/>
                                        <p:tgtEl>
                                          <p:spTgt spid="53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xEl>
                                              <p:pRg end="8" st="8"/>
                                            </p:txEl>
                                          </p:spTgt>
                                        </p:tgtEl>
                                        <p:attrNameLst>
                                          <p:attrName>style.visibility</p:attrName>
                                        </p:attrNameLst>
                                      </p:cBhvr>
                                      <p:to>
                                        <p:strVal val="visible"/>
                                      </p:to>
                                    </p:set>
                                    <p:anim calcmode="lin" valueType="num">
                                      <p:cBhvr additive="base">
                                        <p:cTn dur="500"/>
                                        <p:tgtEl>
                                          <p:spTgt spid="530">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xEl>
                                              <p:pRg end="9" st="9"/>
                                            </p:txEl>
                                          </p:spTgt>
                                        </p:tgtEl>
                                        <p:attrNameLst>
                                          <p:attrName>style.visibility</p:attrName>
                                        </p:attrNameLst>
                                      </p:cBhvr>
                                      <p:to>
                                        <p:strVal val="visible"/>
                                      </p:to>
                                    </p:set>
                                    <p:anim calcmode="lin" valueType="num">
                                      <p:cBhvr additive="base">
                                        <p:cTn dur="500"/>
                                        <p:tgtEl>
                                          <p:spTgt spid="530">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xEl>
                                              <p:pRg end="10" st="10"/>
                                            </p:txEl>
                                          </p:spTgt>
                                        </p:tgtEl>
                                        <p:attrNameLst>
                                          <p:attrName>style.visibility</p:attrName>
                                        </p:attrNameLst>
                                      </p:cBhvr>
                                      <p:to>
                                        <p:strVal val="visible"/>
                                      </p:to>
                                    </p:set>
                                    <p:anim calcmode="lin" valueType="num">
                                      <p:cBhvr additive="base">
                                        <p:cTn dur="500"/>
                                        <p:tgtEl>
                                          <p:spTgt spid="530">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xEl>
                                              <p:pRg end="11" st="11"/>
                                            </p:txEl>
                                          </p:spTgt>
                                        </p:tgtEl>
                                        <p:attrNameLst>
                                          <p:attrName>style.visibility</p:attrName>
                                        </p:attrNameLst>
                                      </p:cBhvr>
                                      <p:to>
                                        <p:strVal val="visible"/>
                                      </p:to>
                                    </p:set>
                                    <p:anim calcmode="lin" valueType="num">
                                      <p:cBhvr additive="base">
                                        <p:cTn dur="500"/>
                                        <p:tgtEl>
                                          <p:spTgt spid="530">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xEl>
                                              <p:pRg end="12" st="12"/>
                                            </p:txEl>
                                          </p:spTgt>
                                        </p:tgtEl>
                                        <p:attrNameLst>
                                          <p:attrName>style.visibility</p:attrName>
                                        </p:attrNameLst>
                                      </p:cBhvr>
                                      <p:to>
                                        <p:strVal val="visible"/>
                                      </p:to>
                                    </p:set>
                                    <p:anim calcmode="lin" valueType="num">
                                      <p:cBhvr additive="base">
                                        <p:cTn dur="500"/>
                                        <p:tgtEl>
                                          <p:spTgt spid="530">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xEl>
                                              <p:pRg end="13" st="13"/>
                                            </p:txEl>
                                          </p:spTgt>
                                        </p:tgtEl>
                                        <p:attrNameLst>
                                          <p:attrName>style.visibility</p:attrName>
                                        </p:attrNameLst>
                                      </p:cBhvr>
                                      <p:to>
                                        <p:strVal val="visible"/>
                                      </p:to>
                                    </p:set>
                                    <p:anim calcmode="lin" valueType="num">
                                      <p:cBhvr additive="base">
                                        <p:cTn dur="500"/>
                                        <p:tgtEl>
                                          <p:spTgt spid="530">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xEl>
                                              <p:pRg end="14" st="14"/>
                                            </p:txEl>
                                          </p:spTgt>
                                        </p:tgtEl>
                                        <p:attrNameLst>
                                          <p:attrName>style.visibility</p:attrName>
                                        </p:attrNameLst>
                                      </p:cBhvr>
                                      <p:to>
                                        <p:strVal val="visible"/>
                                      </p:to>
                                    </p:set>
                                    <p:anim calcmode="lin" valueType="num">
                                      <p:cBhvr additive="base">
                                        <p:cTn dur="500"/>
                                        <p:tgtEl>
                                          <p:spTgt spid="530">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xEl>
                                              <p:pRg end="15" st="15"/>
                                            </p:txEl>
                                          </p:spTgt>
                                        </p:tgtEl>
                                        <p:attrNameLst>
                                          <p:attrName>style.visibility</p:attrName>
                                        </p:attrNameLst>
                                      </p:cBhvr>
                                      <p:to>
                                        <p:strVal val="visible"/>
                                      </p:to>
                                    </p:set>
                                    <p:anim calcmode="lin" valueType="num">
                                      <p:cBhvr additive="base">
                                        <p:cTn dur="500"/>
                                        <p:tgtEl>
                                          <p:spTgt spid="530">
                                            <p:txEl>
                                              <p:pRg end="15" st="1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1"/>
          <p:cNvSpPr txBox="1"/>
          <p:nvPr>
            <p:ph type="title"/>
          </p:nvPr>
        </p:nvSpPr>
        <p:spPr>
          <a:xfrm>
            <a:off x="832399" y="0"/>
            <a:ext cx="9720072" cy="46020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Numbers (Cntd..)</a:t>
            </a:r>
            <a:endParaRPr/>
          </a:p>
        </p:txBody>
      </p:sp>
      <p:sp>
        <p:nvSpPr>
          <p:cNvPr id="536" name="Google Shape;536;p41"/>
          <p:cNvSpPr txBox="1"/>
          <p:nvPr>
            <p:ph idx="1" type="body"/>
          </p:nvPr>
        </p:nvSpPr>
        <p:spPr>
          <a:xfrm>
            <a:off x="832399" y="638279"/>
            <a:ext cx="10738381" cy="611648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2000"/>
              <a:buNone/>
            </a:pPr>
            <a:r>
              <a:rPr lang="en-US" sz="2000">
                <a:latin typeface="Calibri"/>
                <a:ea typeface="Calibri"/>
                <a:cs typeface="Calibri"/>
                <a:sym typeface="Calibri"/>
              </a:rPr>
              <a:t>Deleting a Python Number Type:</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To delete the reference to a number object using the del statement. </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Whenever we use del, the reference to the numeric object is deleted. Example below.</a:t>
            </a:r>
            <a:endParaRPr/>
          </a:p>
          <a:p>
            <a:pPr indent="0" lvl="0" marL="0" rtl="0" algn="l">
              <a:lnSpc>
                <a:spcPct val="90000"/>
              </a:lnSpc>
              <a:spcBef>
                <a:spcPts val="1000"/>
              </a:spcBef>
              <a:spcAft>
                <a:spcPts val="0"/>
              </a:spcAft>
              <a:buClr>
                <a:srgbClr val="00B050"/>
              </a:buClr>
              <a:buSzPts val="2000"/>
              <a:buNone/>
            </a:pPr>
            <a:r>
              <a:rPr b="1" lang="en-US" sz="2000">
                <a:solidFill>
                  <a:srgbClr val="00B050"/>
                </a:solidFill>
                <a:latin typeface="Calibri"/>
                <a:ea typeface="Calibri"/>
                <a:cs typeface="Calibri"/>
                <a:sym typeface="Calibri"/>
              </a:rPr>
              <a:t>&gt;&gt;&gt; var1 = 10.0</a:t>
            </a:r>
            <a:endParaRPr/>
          </a:p>
          <a:p>
            <a:pPr indent="0" lvl="0" marL="0" rtl="0" algn="l">
              <a:lnSpc>
                <a:spcPct val="90000"/>
              </a:lnSpc>
              <a:spcBef>
                <a:spcPts val="1000"/>
              </a:spcBef>
              <a:spcAft>
                <a:spcPts val="0"/>
              </a:spcAft>
              <a:buClr>
                <a:srgbClr val="00B050"/>
              </a:buClr>
              <a:buSzPts val="2000"/>
              <a:buNone/>
            </a:pPr>
            <a:r>
              <a:rPr b="1" lang="en-US" sz="2000">
                <a:solidFill>
                  <a:srgbClr val="00B050"/>
                </a:solidFill>
                <a:latin typeface="Calibri"/>
                <a:ea typeface="Calibri"/>
                <a:cs typeface="Calibri"/>
                <a:sym typeface="Calibri"/>
              </a:rPr>
              <a:t>&gt;&gt;&gt; type(var1)</a:t>
            </a:r>
            <a:endParaRPr/>
          </a:p>
          <a:p>
            <a:pPr indent="0" lvl="0" marL="0" rtl="0" algn="l">
              <a:lnSpc>
                <a:spcPct val="90000"/>
              </a:lnSpc>
              <a:spcBef>
                <a:spcPts val="1000"/>
              </a:spcBef>
              <a:spcAft>
                <a:spcPts val="0"/>
              </a:spcAft>
              <a:buClr>
                <a:srgbClr val="00B050"/>
              </a:buClr>
              <a:buSzPts val="2000"/>
              <a:buNone/>
            </a:pPr>
            <a:r>
              <a:rPr b="1" lang="en-US" sz="2000">
                <a:solidFill>
                  <a:srgbClr val="00B050"/>
                </a:solidFill>
                <a:latin typeface="Calibri"/>
                <a:ea typeface="Calibri"/>
                <a:cs typeface="Calibri"/>
                <a:sym typeface="Calibri"/>
              </a:rPr>
              <a:t>&lt;class 'float'&gt;</a:t>
            </a:r>
            <a:endParaRPr/>
          </a:p>
          <a:p>
            <a:pPr indent="0" lvl="0" marL="0" rtl="0" algn="l">
              <a:lnSpc>
                <a:spcPct val="90000"/>
              </a:lnSpc>
              <a:spcBef>
                <a:spcPts val="1000"/>
              </a:spcBef>
              <a:spcAft>
                <a:spcPts val="0"/>
              </a:spcAft>
              <a:buClr>
                <a:srgbClr val="00B050"/>
              </a:buClr>
              <a:buSzPts val="2000"/>
              <a:buNone/>
            </a:pPr>
            <a:r>
              <a:rPr b="1" lang="en-US" sz="2000">
                <a:solidFill>
                  <a:srgbClr val="00B050"/>
                </a:solidFill>
                <a:latin typeface="Calibri"/>
                <a:ea typeface="Calibri"/>
                <a:cs typeface="Calibri"/>
                <a:sym typeface="Calibri"/>
              </a:rPr>
              <a:t>&gt;&gt;&gt; print(var1)</a:t>
            </a:r>
            <a:endParaRPr/>
          </a:p>
          <a:p>
            <a:pPr indent="0" lvl="0" marL="0" rtl="0" algn="l">
              <a:lnSpc>
                <a:spcPct val="90000"/>
              </a:lnSpc>
              <a:spcBef>
                <a:spcPts val="1000"/>
              </a:spcBef>
              <a:spcAft>
                <a:spcPts val="0"/>
              </a:spcAft>
              <a:buClr>
                <a:srgbClr val="00B050"/>
              </a:buClr>
              <a:buSzPts val="2000"/>
              <a:buNone/>
            </a:pPr>
            <a:r>
              <a:rPr b="1" lang="en-US" sz="2000">
                <a:solidFill>
                  <a:srgbClr val="00B050"/>
                </a:solidFill>
                <a:latin typeface="Calibri"/>
                <a:ea typeface="Calibri"/>
                <a:cs typeface="Calibri"/>
                <a:sym typeface="Calibri"/>
              </a:rPr>
              <a:t>10.0</a:t>
            </a:r>
            <a:endParaRPr/>
          </a:p>
          <a:p>
            <a:pPr indent="0" lvl="0" marL="0" rtl="0" algn="l">
              <a:lnSpc>
                <a:spcPct val="90000"/>
              </a:lnSpc>
              <a:spcBef>
                <a:spcPts val="1000"/>
              </a:spcBef>
              <a:spcAft>
                <a:spcPts val="0"/>
              </a:spcAft>
              <a:buClr>
                <a:srgbClr val="00B050"/>
              </a:buClr>
              <a:buSzPts val="2000"/>
              <a:buNone/>
            </a:pPr>
            <a:r>
              <a:rPr b="1" lang="en-US" sz="2000">
                <a:solidFill>
                  <a:srgbClr val="00B050"/>
                </a:solidFill>
                <a:latin typeface="Calibri"/>
                <a:ea typeface="Calibri"/>
                <a:cs typeface="Calibri"/>
                <a:sym typeface="Calibri"/>
              </a:rPr>
              <a:t>&gt;&gt;&gt; del var1</a:t>
            </a:r>
            <a:endParaRPr/>
          </a:p>
          <a:p>
            <a:pPr indent="0" lvl="0" marL="0" rtl="0" algn="l">
              <a:lnSpc>
                <a:spcPct val="90000"/>
              </a:lnSpc>
              <a:spcBef>
                <a:spcPts val="1000"/>
              </a:spcBef>
              <a:spcAft>
                <a:spcPts val="0"/>
              </a:spcAft>
              <a:buClr>
                <a:srgbClr val="00B050"/>
              </a:buClr>
              <a:buSzPts val="2000"/>
              <a:buNone/>
            </a:pPr>
            <a:r>
              <a:rPr b="1" lang="en-US" sz="2000">
                <a:solidFill>
                  <a:srgbClr val="00B050"/>
                </a:solidFill>
                <a:latin typeface="Calibri"/>
                <a:ea typeface="Calibri"/>
                <a:cs typeface="Calibri"/>
                <a:sym typeface="Calibri"/>
              </a:rPr>
              <a:t>&gt;&gt;&gt; type(var1)</a:t>
            </a:r>
            <a:endParaRPr/>
          </a:p>
          <a:p>
            <a:pPr indent="0" lvl="0" marL="0" rtl="0" algn="l">
              <a:lnSpc>
                <a:spcPct val="90000"/>
              </a:lnSpc>
              <a:spcBef>
                <a:spcPts val="1000"/>
              </a:spcBef>
              <a:spcAft>
                <a:spcPts val="0"/>
              </a:spcAft>
              <a:buClr>
                <a:srgbClr val="00B050"/>
              </a:buClr>
              <a:buSzPts val="2000"/>
              <a:buNone/>
            </a:pPr>
            <a:r>
              <a:rPr b="1" lang="en-US" sz="2000">
                <a:solidFill>
                  <a:srgbClr val="00B050"/>
                </a:solidFill>
                <a:latin typeface="Calibri"/>
                <a:ea typeface="Calibri"/>
                <a:cs typeface="Calibri"/>
                <a:sym typeface="Calibri"/>
              </a:rPr>
              <a:t>Traceback (most recent call last):</a:t>
            </a:r>
            <a:endParaRPr/>
          </a:p>
          <a:p>
            <a:pPr indent="0" lvl="0" marL="0" rtl="0" algn="l">
              <a:lnSpc>
                <a:spcPct val="90000"/>
              </a:lnSpc>
              <a:spcBef>
                <a:spcPts val="1000"/>
              </a:spcBef>
              <a:spcAft>
                <a:spcPts val="0"/>
              </a:spcAft>
              <a:buClr>
                <a:srgbClr val="00B050"/>
              </a:buClr>
              <a:buSzPts val="2000"/>
              <a:buNone/>
            </a:pPr>
            <a:r>
              <a:rPr b="1" lang="en-US" sz="2000">
                <a:solidFill>
                  <a:srgbClr val="00B050"/>
                </a:solidFill>
                <a:latin typeface="Calibri"/>
                <a:ea typeface="Calibri"/>
                <a:cs typeface="Calibri"/>
                <a:sym typeface="Calibri"/>
              </a:rPr>
              <a:t>  File "&lt;pyshell#5&gt;", line 1, in &lt;module&gt;</a:t>
            </a:r>
            <a:endParaRPr/>
          </a:p>
          <a:p>
            <a:pPr indent="0" lvl="0" marL="0" rtl="0" algn="l">
              <a:lnSpc>
                <a:spcPct val="90000"/>
              </a:lnSpc>
              <a:spcBef>
                <a:spcPts val="1000"/>
              </a:spcBef>
              <a:spcAft>
                <a:spcPts val="0"/>
              </a:spcAft>
              <a:buClr>
                <a:srgbClr val="00B050"/>
              </a:buClr>
              <a:buSzPts val="2000"/>
              <a:buNone/>
            </a:pPr>
            <a:r>
              <a:rPr b="1" lang="en-US" sz="2000">
                <a:solidFill>
                  <a:srgbClr val="00B050"/>
                </a:solidFill>
                <a:latin typeface="Calibri"/>
                <a:ea typeface="Calibri"/>
                <a:cs typeface="Calibri"/>
                <a:sym typeface="Calibri"/>
              </a:rPr>
              <a:t>    type(var1)</a:t>
            </a:r>
            <a:endParaRPr/>
          </a:p>
          <a:p>
            <a:pPr indent="0" lvl="0" marL="0" rtl="0" algn="l">
              <a:lnSpc>
                <a:spcPct val="90000"/>
              </a:lnSpc>
              <a:spcBef>
                <a:spcPts val="1000"/>
              </a:spcBef>
              <a:spcAft>
                <a:spcPts val="0"/>
              </a:spcAft>
              <a:buClr>
                <a:srgbClr val="00B050"/>
              </a:buClr>
              <a:buSzPts val="2000"/>
              <a:buNone/>
            </a:pPr>
            <a:r>
              <a:rPr b="1" lang="en-US" sz="2000">
                <a:solidFill>
                  <a:srgbClr val="00B050"/>
                </a:solidFill>
                <a:latin typeface="Calibri"/>
                <a:ea typeface="Calibri"/>
                <a:cs typeface="Calibri"/>
                <a:sym typeface="Calibri"/>
              </a:rPr>
              <a:t>NameError: name 'var1' is not defined</a:t>
            </a:r>
            <a:endParaRPr/>
          </a:p>
          <a:p>
            <a:pPr indent="0" lvl="0" marL="0" rtl="0" algn="l">
              <a:lnSpc>
                <a:spcPct val="11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11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1" marL="128016" rtl="0" algn="l">
              <a:lnSpc>
                <a:spcPct val="110000"/>
              </a:lnSpc>
              <a:spcBef>
                <a:spcPts val="5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110000"/>
              </a:lnSpc>
              <a:spcBef>
                <a:spcPts val="1000"/>
              </a:spcBef>
              <a:spcAft>
                <a:spcPts val="0"/>
              </a:spcAft>
              <a:buClr>
                <a:schemeClr val="dk1"/>
              </a:buClr>
              <a:buSzPts val="2000"/>
              <a:buNone/>
            </a:pPr>
            <a:r>
              <a:t/>
            </a:r>
            <a:endParaRPr sz="2000">
              <a:latin typeface="Calibri"/>
              <a:ea typeface="Calibri"/>
              <a:cs typeface="Calibri"/>
              <a:sym typeface="Calibri"/>
            </a:endParaRPr>
          </a:p>
        </p:txBody>
      </p:sp>
      <p:sp>
        <p:nvSpPr>
          <p:cNvPr id="537" name="Google Shape;537;p41"/>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2"/>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543" name="Google Shape;543;p42"/>
          <p:cNvSpPr txBox="1"/>
          <p:nvPr>
            <p:ph type="title"/>
          </p:nvPr>
        </p:nvSpPr>
        <p:spPr>
          <a:xfrm>
            <a:off x="670167" y="0"/>
            <a:ext cx="9720072" cy="48158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Numbers: Different NUMERIC TYPES</a:t>
            </a:r>
            <a:endParaRPr/>
          </a:p>
        </p:txBody>
      </p:sp>
      <p:sp>
        <p:nvSpPr>
          <p:cNvPr id="544" name="Google Shape;544;p42"/>
          <p:cNvSpPr txBox="1"/>
          <p:nvPr>
            <p:ph idx="1" type="body"/>
          </p:nvPr>
        </p:nvSpPr>
        <p:spPr>
          <a:xfrm>
            <a:off x="670167" y="638278"/>
            <a:ext cx="11320272" cy="6219721"/>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2000"/>
              <a:buNone/>
            </a:pPr>
            <a:r>
              <a:rPr lang="en-US" sz="2000">
                <a:latin typeface="Calibri"/>
                <a:ea typeface="Calibri"/>
                <a:cs typeface="Calibri"/>
                <a:sym typeface="Calibri"/>
              </a:rPr>
              <a:t>Python supports four different numerical types:</a:t>
            </a:r>
            <a:endParaRPr/>
          </a:p>
          <a:p>
            <a:pPr indent="0" lvl="0" marL="0" rtl="0" algn="l">
              <a:lnSpc>
                <a:spcPct val="110000"/>
              </a:lnSpc>
              <a:spcBef>
                <a:spcPts val="1000"/>
              </a:spcBef>
              <a:spcAft>
                <a:spcPts val="0"/>
              </a:spcAft>
              <a:buClr>
                <a:schemeClr val="dk1"/>
              </a:buClr>
              <a:buSzPts val="2000"/>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b="1" lang="en-US" sz="2000">
                <a:latin typeface="Calibri"/>
                <a:ea typeface="Calibri"/>
                <a:cs typeface="Calibri"/>
                <a:sym typeface="Calibri"/>
              </a:rPr>
              <a:t>int (signed integers)</a:t>
            </a:r>
            <a:r>
              <a:rPr lang="en-US" sz="2000">
                <a:latin typeface="Calibri"/>
                <a:ea typeface="Calibri"/>
                <a:cs typeface="Calibri"/>
                <a:sym typeface="Calibri"/>
              </a:rPr>
              <a:t>: They are often called just integers or ints, are positive or negative whole numbers </a:t>
            </a:r>
            <a:br>
              <a:rPr lang="en-US" sz="2000">
                <a:latin typeface="Calibri"/>
                <a:ea typeface="Calibri"/>
                <a:cs typeface="Calibri"/>
                <a:sym typeface="Calibri"/>
              </a:rPr>
            </a:br>
            <a:r>
              <a:rPr lang="en-US" sz="2000">
                <a:latin typeface="Calibri"/>
                <a:ea typeface="Calibri"/>
                <a:cs typeface="Calibri"/>
                <a:sym typeface="Calibri"/>
              </a:rPr>
              <a:t> with no decimal point.</a:t>
            </a:r>
            <a:endParaRPr/>
          </a:p>
          <a:p>
            <a:pPr indent="-285750" lvl="2" marL="859536" rtl="0" algn="l">
              <a:lnSpc>
                <a:spcPct val="90000"/>
              </a:lnSpc>
              <a:spcBef>
                <a:spcPts val="500"/>
              </a:spcBef>
              <a:spcAft>
                <a:spcPts val="0"/>
              </a:spcAft>
              <a:buClr>
                <a:schemeClr val="dk1"/>
              </a:buClr>
              <a:buSzPts val="1800"/>
              <a:buFont typeface="Arial"/>
              <a:buChar char="•"/>
            </a:pPr>
            <a:r>
              <a:rPr lang="en-US" sz="1800">
                <a:latin typeface="Calibri"/>
                <a:ea typeface="Calibri"/>
                <a:cs typeface="Calibri"/>
                <a:sym typeface="Calibri"/>
              </a:rPr>
              <a:t>Octal Ex:  0o12 </a:t>
            </a:r>
            <a:endParaRPr/>
          </a:p>
          <a:p>
            <a:pPr indent="-285750" lvl="2" marL="859536" rtl="0" algn="l">
              <a:lnSpc>
                <a:spcPct val="90000"/>
              </a:lnSpc>
              <a:spcBef>
                <a:spcPts val="500"/>
              </a:spcBef>
              <a:spcAft>
                <a:spcPts val="0"/>
              </a:spcAft>
              <a:buClr>
                <a:schemeClr val="dk1"/>
              </a:buClr>
              <a:buSzPts val="1800"/>
              <a:buFont typeface="Arial"/>
              <a:buChar char="•"/>
            </a:pPr>
            <a:r>
              <a:rPr lang="en-US" sz="1800">
                <a:latin typeface="Calibri"/>
                <a:ea typeface="Calibri"/>
                <a:cs typeface="Calibri"/>
                <a:sym typeface="Calibri"/>
              </a:rPr>
              <a:t>Hexadecimal Ex:  0xF </a:t>
            </a:r>
            <a:endParaRPr/>
          </a:p>
          <a:p>
            <a:pPr indent="-158750" lvl="1" marL="459486" rtl="0" algn="l">
              <a:lnSpc>
                <a:spcPct val="90000"/>
              </a:lnSpc>
              <a:spcBef>
                <a:spcPts val="500"/>
              </a:spcBef>
              <a:spcAft>
                <a:spcPts val="0"/>
              </a:spcAft>
              <a:buClr>
                <a:schemeClr val="dk1"/>
              </a:buClr>
              <a:buSzPts val="2000"/>
              <a:buFont typeface="Arial"/>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b="1" lang="en-US" sz="2000">
                <a:latin typeface="Calibri"/>
                <a:ea typeface="Calibri"/>
                <a:cs typeface="Calibri"/>
                <a:sym typeface="Calibri"/>
              </a:rPr>
              <a:t>float (floating point real values)</a:t>
            </a:r>
            <a:r>
              <a:rPr lang="en-US" sz="2000">
                <a:latin typeface="Calibri"/>
                <a:ea typeface="Calibri"/>
                <a:cs typeface="Calibri"/>
                <a:sym typeface="Calibri"/>
              </a:rPr>
              <a:t> : Also called floats, they represent real numbers and are written with a decimal point dividing the integer and fractional parts. Floats may also be in scientific notation, with E or e indicating the power of 10 (2.5e2 = 2.5 x 10</a:t>
            </a:r>
            <a:r>
              <a:rPr baseline="30000" lang="en-US" sz="2000">
                <a:latin typeface="Calibri"/>
                <a:ea typeface="Calibri"/>
                <a:cs typeface="Calibri"/>
                <a:sym typeface="Calibri"/>
              </a:rPr>
              <a:t>2</a:t>
            </a:r>
            <a:r>
              <a:rPr lang="en-US" sz="2000">
                <a:latin typeface="Calibri"/>
                <a:ea typeface="Calibri"/>
                <a:cs typeface="Calibri"/>
                <a:sym typeface="Calibri"/>
              </a:rPr>
              <a:t> = 250).</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b="1" lang="en-US" sz="2000">
                <a:latin typeface="Calibri"/>
                <a:ea typeface="Calibri"/>
                <a:cs typeface="Calibri"/>
                <a:sym typeface="Calibri"/>
              </a:rPr>
              <a:t>complex (complex numbers)</a:t>
            </a:r>
            <a:r>
              <a:rPr lang="en-US" sz="2000">
                <a:latin typeface="Calibri"/>
                <a:ea typeface="Calibri"/>
                <a:cs typeface="Calibri"/>
                <a:sym typeface="Calibri"/>
              </a:rPr>
              <a:t> : are of the form a + bJ, where a and b are floats and J (or j) represents the square root of -1 (which is an imaginary number). The real part of the number is a, and the imaginary part is b. Complex numbers are not used much in Python programming.</a:t>
            </a:r>
            <a:endParaRPr/>
          </a:p>
          <a:p>
            <a:pPr indent="-228600" lvl="0" marL="228600" rtl="0" algn="just">
              <a:lnSpc>
                <a:spcPct val="90000"/>
              </a:lnSpc>
              <a:spcBef>
                <a:spcPts val="1000"/>
              </a:spcBef>
              <a:spcAft>
                <a:spcPts val="0"/>
              </a:spcAft>
              <a:buClr>
                <a:srgbClr val="000000"/>
              </a:buClr>
              <a:buSzPts val="1400"/>
              <a:buChar char="•"/>
            </a:pPr>
            <a:r>
              <a:rPr b="0" i="0" lang="en-US" sz="1400">
                <a:solidFill>
                  <a:srgbClr val="000000"/>
                </a:solidFill>
                <a:latin typeface="Nunito"/>
                <a:ea typeface="Nunito"/>
                <a:cs typeface="Nunito"/>
                <a:sym typeface="Nunito"/>
              </a:rPr>
              <a:t>A complex number is created from real numbers. Python complex number can be created either using direct assignment statement or by using complex () function.</a:t>
            </a:r>
            <a:endParaRPr/>
          </a:p>
          <a:p>
            <a:pPr indent="-228600" lvl="0" marL="228600" rtl="0" algn="just">
              <a:lnSpc>
                <a:spcPct val="90000"/>
              </a:lnSpc>
              <a:spcBef>
                <a:spcPts val="1000"/>
              </a:spcBef>
              <a:spcAft>
                <a:spcPts val="0"/>
              </a:spcAft>
              <a:buClr>
                <a:srgbClr val="000000"/>
              </a:buClr>
              <a:buSzPts val="1400"/>
              <a:buChar char="•"/>
            </a:pPr>
            <a:r>
              <a:rPr b="0" i="0" lang="en-US" sz="1400">
                <a:solidFill>
                  <a:srgbClr val="000000"/>
                </a:solidFill>
                <a:latin typeface="Nunito"/>
                <a:ea typeface="Nunito"/>
                <a:cs typeface="Nunito"/>
                <a:sym typeface="Nunito"/>
              </a:rPr>
              <a:t>Complex numbers which are mostly used where we are using two real numbers. For instance, an electric circuit which is defined by voltage(V) and current(C) are used in geometry, scientific calculations and calculus.</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101600" lvl="0" marL="228600" rtl="0" algn="l">
              <a:lnSpc>
                <a:spcPct val="110000"/>
              </a:lnSpc>
              <a:spcBef>
                <a:spcPts val="1000"/>
              </a:spcBef>
              <a:spcAft>
                <a:spcPts val="0"/>
              </a:spcAft>
              <a:buClr>
                <a:schemeClr val="dk1"/>
              </a:buClr>
              <a:buSzPts val="2000"/>
              <a:buFont typeface="Noto Sans Symbols"/>
              <a:buNone/>
            </a:pPr>
            <a:r>
              <a:t/>
            </a:r>
            <a:endParaRPr b="1" sz="2000" u="sng">
              <a:latin typeface="Calibri"/>
              <a:ea typeface="Calibri"/>
              <a:cs typeface="Calibri"/>
              <a:sym typeface="Calibri"/>
            </a:endParaRPr>
          </a:p>
          <a:p>
            <a:pPr indent="0" lvl="0" marL="0" rtl="0" algn="l">
              <a:lnSpc>
                <a:spcPct val="110000"/>
              </a:lnSpc>
              <a:spcBef>
                <a:spcPts val="1000"/>
              </a:spcBef>
              <a:spcAft>
                <a:spcPts val="0"/>
              </a:spcAft>
              <a:buClr>
                <a:schemeClr val="dk1"/>
              </a:buClr>
              <a:buSzPts val="2000"/>
              <a:buNone/>
            </a:pPr>
            <a:r>
              <a:t/>
            </a:r>
            <a:endParaRPr b="1" sz="2000" u="sng">
              <a:solidFill>
                <a:srgbClr val="00B050"/>
              </a:solidFill>
              <a:latin typeface="Calibri"/>
              <a:ea typeface="Calibri"/>
              <a:cs typeface="Calibri"/>
              <a:sym typeface="Calibri"/>
            </a:endParaRPr>
          </a:p>
          <a:p>
            <a:pPr indent="0" lvl="0" marL="0" rtl="0" algn="l">
              <a:lnSpc>
                <a:spcPct val="11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11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1" marL="128016" rtl="0" algn="l">
              <a:lnSpc>
                <a:spcPct val="110000"/>
              </a:lnSpc>
              <a:spcBef>
                <a:spcPts val="5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110000"/>
              </a:lnSpc>
              <a:spcBef>
                <a:spcPts val="1000"/>
              </a:spcBef>
              <a:spcAft>
                <a:spcPts val="0"/>
              </a:spcAft>
              <a:buClr>
                <a:schemeClr val="dk1"/>
              </a:buClr>
              <a:buSzPts val="2000"/>
              <a:buNone/>
            </a:pPr>
            <a:r>
              <a:t/>
            </a:r>
            <a:endParaRPr sz="2000">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3"/>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551" name="Google Shape;551;p43"/>
          <p:cNvSpPr txBox="1"/>
          <p:nvPr>
            <p:ph type="title"/>
          </p:nvPr>
        </p:nvSpPr>
        <p:spPr>
          <a:xfrm>
            <a:off x="666985" y="0"/>
            <a:ext cx="9720072" cy="48158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Numbers (Cntd..)</a:t>
            </a:r>
            <a:endParaRPr/>
          </a:p>
        </p:txBody>
      </p:sp>
      <p:sp>
        <p:nvSpPr>
          <p:cNvPr id="552" name="Google Shape;552;p43"/>
          <p:cNvSpPr txBox="1"/>
          <p:nvPr>
            <p:ph idx="1" type="body"/>
          </p:nvPr>
        </p:nvSpPr>
        <p:spPr>
          <a:xfrm>
            <a:off x="1024128" y="1571897"/>
            <a:ext cx="10738381" cy="475963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1800"/>
              <a:buNone/>
            </a:pPr>
            <a:r>
              <a:t/>
            </a:r>
            <a:endParaRPr b="1" sz="1800" u="sng">
              <a:solidFill>
                <a:srgbClr val="00B050"/>
              </a:solidFill>
            </a:endParaRPr>
          </a:p>
          <a:p>
            <a:pPr indent="0" lvl="0" marL="0" rtl="0" algn="l">
              <a:lnSpc>
                <a:spcPct val="110000"/>
              </a:lnSpc>
              <a:spcBef>
                <a:spcPts val="1000"/>
              </a:spcBef>
              <a:spcAft>
                <a:spcPts val="0"/>
              </a:spcAft>
              <a:buClr>
                <a:schemeClr val="dk1"/>
              </a:buClr>
              <a:buSzPts val="3500"/>
              <a:buNone/>
            </a:pPr>
            <a:r>
              <a:t/>
            </a:r>
            <a:endParaRPr sz="3500"/>
          </a:p>
          <a:p>
            <a:pPr indent="0" lvl="0" marL="0" rtl="0" algn="l">
              <a:lnSpc>
                <a:spcPct val="110000"/>
              </a:lnSpc>
              <a:spcBef>
                <a:spcPts val="1000"/>
              </a:spcBef>
              <a:spcAft>
                <a:spcPts val="0"/>
              </a:spcAft>
              <a:buClr>
                <a:schemeClr val="dk1"/>
              </a:buClr>
              <a:buSzPts val="3100"/>
              <a:buNone/>
            </a:pPr>
            <a:r>
              <a:t/>
            </a:r>
            <a:endParaRPr sz="3100"/>
          </a:p>
          <a:p>
            <a:pPr indent="0" lvl="1" marL="128016" rtl="0" algn="l">
              <a:lnSpc>
                <a:spcPct val="110000"/>
              </a:lnSpc>
              <a:spcBef>
                <a:spcPts val="500"/>
              </a:spcBef>
              <a:spcAft>
                <a:spcPts val="0"/>
              </a:spcAft>
              <a:buClr>
                <a:schemeClr val="dk1"/>
              </a:buClr>
              <a:buSzPts val="3100"/>
              <a:buNone/>
            </a:pPr>
            <a:r>
              <a:t/>
            </a:r>
            <a:endParaRPr sz="3100"/>
          </a:p>
          <a:p>
            <a:pPr indent="0" lvl="0" marL="0" rtl="0" algn="l">
              <a:lnSpc>
                <a:spcPct val="110000"/>
              </a:lnSpc>
              <a:spcBef>
                <a:spcPts val="1000"/>
              </a:spcBef>
              <a:spcAft>
                <a:spcPts val="0"/>
              </a:spcAft>
              <a:buClr>
                <a:schemeClr val="dk1"/>
              </a:buClr>
              <a:buSzPts val="1800"/>
              <a:buNone/>
            </a:pPr>
            <a:r>
              <a:t/>
            </a:r>
            <a:endParaRPr sz="1800"/>
          </a:p>
        </p:txBody>
      </p:sp>
      <p:graphicFrame>
        <p:nvGraphicFramePr>
          <p:cNvPr id="553" name="Google Shape;553;p43"/>
          <p:cNvGraphicFramePr/>
          <p:nvPr/>
        </p:nvGraphicFramePr>
        <p:xfrm>
          <a:off x="1024129" y="745587"/>
          <a:ext cx="3000000" cy="3000000"/>
        </p:xfrm>
        <a:graphic>
          <a:graphicData uri="http://schemas.openxmlformats.org/drawingml/2006/table">
            <a:tbl>
              <a:tblPr bandRow="1" firstRow="1">
                <a:noFill/>
                <a:tableStyleId>{BA8B42EE-B013-4E84-89A6-DF5F7FFC1467}</a:tableStyleId>
              </a:tblPr>
              <a:tblGrid>
                <a:gridCol w="2726525"/>
                <a:gridCol w="2920275"/>
                <a:gridCol w="3290175"/>
              </a:tblGrid>
              <a:tr h="362200">
                <a:tc>
                  <a:txBody>
                    <a:bodyPr/>
                    <a:lstStyle/>
                    <a:p>
                      <a:pPr indent="0" lvl="0" marL="0" marR="0" rtl="0" algn="ctr">
                        <a:spcBef>
                          <a:spcPts val="0"/>
                        </a:spcBef>
                        <a:spcAft>
                          <a:spcPts val="0"/>
                        </a:spcAft>
                        <a:buNone/>
                      </a:pPr>
                      <a:r>
                        <a:rPr lang="en-US" sz="1800">
                          <a:latin typeface="Calibri"/>
                          <a:ea typeface="Calibri"/>
                          <a:cs typeface="Calibri"/>
                          <a:sym typeface="Calibri"/>
                        </a:rPr>
                        <a:t>int</a:t>
                      </a:r>
                      <a:endParaRPr sz="1800">
                        <a:latin typeface="Calibri"/>
                        <a:ea typeface="Calibri"/>
                        <a:cs typeface="Calibri"/>
                        <a:sym typeface="Calibri"/>
                      </a:endParaRPr>
                    </a:p>
                  </a:txBody>
                  <a:tcPr marT="45725" marB="45725" marR="91450" marL="91450"/>
                </a:tc>
                <a:tc>
                  <a:txBody>
                    <a:bodyPr/>
                    <a:lstStyle/>
                    <a:p>
                      <a:pPr indent="0" lvl="0" marL="0" marR="0" rtl="0" algn="ctr">
                        <a:spcBef>
                          <a:spcPts val="0"/>
                        </a:spcBef>
                        <a:spcAft>
                          <a:spcPts val="0"/>
                        </a:spcAft>
                        <a:buNone/>
                      </a:pPr>
                      <a:r>
                        <a:rPr lang="en-US" sz="1800">
                          <a:latin typeface="Calibri"/>
                          <a:ea typeface="Calibri"/>
                          <a:cs typeface="Calibri"/>
                          <a:sym typeface="Calibri"/>
                        </a:rPr>
                        <a:t>float</a:t>
                      </a:r>
                      <a:endParaRPr/>
                    </a:p>
                  </a:txBody>
                  <a:tcPr marT="45725" marB="45725" marR="91450" marL="91450"/>
                </a:tc>
                <a:tc>
                  <a:txBody>
                    <a:bodyPr/>
                    <a:lstStyle/>
                    <a:p>
                      <a:pPr indent="0" lvl="0" marL="0" marR="0" rtl="0" algn="ctr">
                        <a:spcBef>
                          <a:spcPts val="0"/>
                        </a:spcBef>
                        <a:spcAft>
                          <a:spcPts val="0"/>
                        </a:spcAft>
                        <a:buNone/>
                      </a:pPr>
                      <a:r>
                        <a:rPr lang="en-US" sz="1800">
                          <a:latin typeface="Calibri"/>
                          <a:ea typeface="Calibri"/>
                          <a:cs typeface="Calibri"/>
                          <a:sym typeface="Calibri"/>
                        </a:rPr>
                        <a:t>complex</a:t>
                      </a:r>
                      <a:endParaRPr/>
                    </a:p>
                  </a:txBody>
                  <a:tcPr marT="45725" marB="45725" marR="91450" marL="91450"/>
                </a:tc>
              </a:tr>
              <a:tr h="416775">
                <a:tc>
                  <a:txBody>
                    <a:bodyPr/>
                    <a:lstStyle/>
                    <a:p>
                      <a:pPr indent="0" lvl="0" marL="0" marR="0" rtl="0" algn="l">
                        <a:spcBef>
                          <a:spcPts val="0"/>
                        </a:spcBef>
                        <a:spcAft>
                          <a:spcPts val="0"/>
                        </a:spcAft>
                        <a:buNone/>
                      </a:pPr>
                      <a:r>
                        <a:rPr lang="en-US" sz="1800">
                          <a:latin typeface="Calibri"/>
                          <a:ea typeface="Calibri"/>
                          <a:cs typeface="Calibri"/>
                          <a:sym typeface="Calibri"/>
                        </a:rPr>
                        <a:t>10</a:t>
                      </a:r>
                      <a:endParaRPr/>
                    </a:p>
                  </a:txBody>
                  <a:tcPr marT="76200" marB="76200" marR="76200" marL="76200"/>
                </a:tc>
                <a:tc>
                  <a:txBody>
                    <a:bodyPr/>
                    <a:lstStyle/>
                    <a:p>
                      <a:pPr indent="0" lvl="0" marL="0" marR="0" rtl="0" algn="l">
                        <a:spcBef>
                          <a:spcPts val="0"/>
                        </a:spcBef>
                        <a:spcAft>
                          <a:spcPts val="0"/>
                        </a:spcAft>
                        <a:buNone/>
                      </a:pPr>
                      <a:r>
                        <a:rPr lang="en-US" sz="1800">
                          <a:latin typeface="Calibri"/>
                          <a:ea typeface="Calibri"/>
                          <a:cs typeface="Calibri"/>
                          <a:sym typeface="Calibri"/>
                        </a:rPr>
                        <a:t>0.0</a:t>
                      </a:r>
                      <a:endParaRPr/>
                    </a:p>
                  </a:txBody>
                  <a:tcPr marT="76200" marB="76200" marR="76200" marL="76200"/>
                </a:tc>
                <a:tc>
                  <a:txBody>
                    <a:bodyPr/>
                    <a:lstStyle/>
                    <a:p>
                      <a:pPr indent="0" lvl="0" marL="0" marR="0" rtl="0" algn="l">
                        <a:spcBef>
                          <a:spcPts val="0"/>
                        </a:spcBef>
                        <a:spcAft>
                          <a:spcPts val="0"/>
                        </a:spcAft>
                        <a:buNone/>
                      </a:pPr>
                      <a:r>
                        <a:rPr lang="en-US" sz="1800">
                          <a:latin typeface="Calibri"/>
                          <a:ea typeface="Calibri"/>
                          <a:cs typeface="Calibri"/>
                          <a:sym typeface="Calibri"/>
                        </a:rPr>
                        <a:t>3.14j</a:t>
                      </a:r>
                      <a:endParaRPr/>
                    </a:p>
                  </a:txBody>
                  <a:tcPr marT="76200" marB="76200" marR="76200" marL="76200"/>
                </a:tc>
              </a:tr>
              <a:tr h="416775">
                <a:tc>
                  <a:txBody>
                    <a:bodyPr/>
                    <a:lstStyle/>
                    <a:p>
                      <a:pPr indent="0" lvl="0" marL="0" marR="0" rtl="0" algn="l">
                        <a:spcBef>
                          <a:spcPts val="0"/>
                        </a:spcBef>
                        <a:spcAft>
                          <a:spcPts val="0"/>
                        </a:spcAft>
                        <a:buNone/>
                      </a:pPr>
                      <a:r>
                        <a:rPr lang="en-US" sz="1800">
                          <a:latin typeface="Calibri"/>
                          <a:ea typeface="Calibri"/>
                          <a:cs typeface="Calibri"/>
                          <a:sym typeface="Calibri"/>
                        </a:rPr>
                        <a:t>100</a:t>
                      </a:r>
                      <a:endParaRPr/>
                    </a:p>
                  </a:txBody>
                  <a:tcPr marT="76200" marB="76200" marR="76200" marL="76200"/>
                </a:tc>
                <a:tc>
                  <a:txBody>
                    <a:bodyPr/>
                    <a:lstStyle/>
                    <a:p>
                      <a:pPr indent="0" lvl="0" marL="0" marR="0" rtl="0" algn="l">
                        <a:spcBef>
                          <a:spcPts val="0"/>
                        </a:spcBef>
                        <a:spcAft>
                          <a:spcPts val="0"/>
                        </a:spcAft>
                        <a:buNone/>
                      </a:pPr>
                      <a:r>
                        <a:rPr lang="en-US" sz="1800">
                          <a:latin typeface="Calibri"/>
                          <a:ea typeface="Calibri"/>
                          <a:cs typeface="Calibri"/>
                          <a:sym typeface="Calibri"/>
                        </a:rPr>
                        <a:t>15.20</a:t>
                      </a:r>
                      <a:endParaRPr/>
                    </a:p>
                  </a:txBody>
                  <a:tcPr marT="76200" marB="76200" marR="76200" marL="76200"/>
                </a:tc>
                <a:tc>
                  <a:txBody>
                    <a:bodyPr/>
                    <a:lstStyle/>
                    <a:p>
                      <a:pPr indent="0" lvl="0" marL="0" marR="0" rtl="0" algn="l">
                        <a:spcBef>
                          <a:spcPts val="0"/>
                        </a:spcBef>
                        <a:spcAft>
                          <a:spcPts val="0"/>
                        </a:spcAft>
                        <a:buNone/>
                      </a:pPr>
                      <a:r>
                        <a:rPr lang="en-US" sz="1800">
                          <a:latin typeface="Calibri"/>
                          <a:ea typeface="Calibri"/>
                          <a:cs typeface="Calibri"/>
                          <a:sym typeface="Calibri"/>
                        </a:rPr>
                        <a:t>45.j</a:t>
                      </a:r>
                      <a:endParaRPr/>
                    </a:p>
                  </a:txBody>
                  <a:tcPr marT="76200" marB="76200" marR="76200" marL="76200"/>
                </a:tc>
              </a:tr>
              <a:tr h="416775">
                <a:tc>
                  <a:txBody>
                    <a:bodyPr/>
                    <a:lstStyle/>
                    <a:p>
                      <a:pPr indent="0" lvl="0" marL="0" marR="0" rtl="0" algn="l">
                        <a:spcBef>
                          <a:spcPts val="0"/>
                        </a:spcBef>
                        <a:spcAft>
                          <a:spcPts val="0"/>
                        </a:spcAft>
                        <a:buNone/>
                      </a:pPr>
                      <a:r>
                        <a:rPr lang="en-US" sz="1800">
                          <a:latin typeface="Calibri"/>
                          <a:ea typeface="Calibri"/>
                          <a:cs typeface="Calibri"/>
                          <a:sym typeface="Calibri"/>
                        </a:rPr>
                        <a:t>-786</a:t>
                      </a:r>
                      <a:endParaRPr/>
                    </a:p>
                  </a:txBody>
                  <a:tcPr marT="76200" marB="76200" marR="76200" marL="76200"/>
                </a:tc>
                <a:tc>
                  <a:txBody>
                    <a:bodyPr/>
                    <a:lstStyle/>
                    <a:p>
                      <a:pPr indent="0" lvl="0" marL="0" marR="0" rtl="0" algn="l">
                        <a:spcBef>
                          <a:spcPts val="0"/>
                        </a:spcBef>
                        <a:spcAft>
                          <a:spcPts val="0"/>
                        </a:spcAft>
                        <a:buNone/>
                      </a:pPr>
                      <a:r>
                        <a:rPr lang="en-US" sz="1800">
                          <a:latin typeface="Calibri"/>
                          <a:ea typeface="Calibri"/>
                          <a:cs typeface="Calibri"/>
                          <a:sym typeface="Calibri"/>
                        </a:rPr>
                        <a:t>-21.9</a:t>
                      </a:r>
                      <a:endParaRPr/>
                    </a:p>
                  </a:txBody>
                  <a:tcPr marT="76200" marB="76200" marR="76200" marL="76200"/>
                </a:tc>
                <a:tc>
                  <a:txBody>
                    <a:bodyPr/>
                    <a:lstStyle/>
                    <a:p>
                      <a:pPr indent="0" lvl="0" marL="0" marR="0" rtl="0" algn="l">
                        <a:spcBef>
                          <a:spcPts val="0"/>
                        </a:spcBef>
                        <a:spcAft>
                          <a:spcPts val="0"/>
                        </a:spcAft>
                        <a:buNone/>
                      </a:pPr>
                      <a:r>
                        <a:rPr lang="en-US" sz="1800">
                          <a:latin typeface="Calibri"/>
                          <a:ea typeface="Calibri"/>
                          <a:cs typeface="Calibri"/>
                          <a:sym typeface="Calibri"/>
                        </a:rPr>
                        <a:t>9.322e-36j</a:t>
                      </a:r>
                      <a:endParaRPr/>
                    </a:p>
                  </a:txBody>
                  <a:tcPr marT="76200" marB="76200" marR="76200" marL="76200"/>
                </a:tc>
              </a:tr>
              <a:tr h="684700">
                <a:tc>
                  <a:txBody>
                    <a:bodyPr/>
                    <a:lstStyle/>
                    <a:p>
                      <a:pPr indent="0" lvl="0" marL="0" marR="0" rtl="0" algn="l">
                        <a:spcBef>
                          <a:spcPts val="0"/>
                        </a:spcBef>
                        <a:spcAft>
                          <a:spcPts val="0"/>
                        </a:spcAft>
                        <a:buNone/>
                      </a:pPr>
                      <a:r>
                        <a:rPr lang="en-US" sz="1800">
                          <a:latin typeface="Calibri"/>
                          <a:ea typeface="Calibri"/>
                          <a:cs typeface="Calibri"/>
                          <a:sym typeface="Calibri"/>
                        </a:rPr>
                        <a:t>080</a:t>
                      </a:r>
                      <a:endParaRPr/>
                    </a:p>
                  </a:txBody>
                  <a:tcPr marT="76200" marB="76200" marR="76200" marL="76200"/>
                </a:tc>
                <a:tc>
                  <a:txBody>
                    <a:bodyPr/>
                    <a:lstStyle/>
                    <a:p>
                      <a:pPr indent="0" lvl="0" marL="0" marR="0" rtl="0" algn="l">
                        <a:spcBef>
                          <a:spcPts val="0"/>
                        </a:spcBef>
                        <a:spcAft>
                          <a:spcPts val="0"/>
                        </a:spcAft>
                        <a:buNone/>
                      </a:pPr>
                      <a:r>
                        <a:rPr lang="en-US" sz="1800">
                          <a:latin typeface="Calibri"/>
                          <a:ea typeface="Calibri"/>
                          <a:cs typeface="Calibri"/>
                          <a:sym typeface="Calibri"/>
                        </a:rPr>
                        <a:t>32.3+e18</a:t>
                      </a:r>
                      <a:endParaRPr/>
                    </a:p>
                  </a:txBody>
                  <a:tcPr marT="76200" marB="76200" marR="76200" marL="76200"/>
                </a:tc>
                <a:tc>
                  <a:txBody>
                    <a:bodyPr/>
                    <a:lstStyle/>
                    <a:p>
                      <a:pPr indent="0" lvl="0" marL="0" marR="0" rtl="0" algn="l">
                        <a:spcBef>
                          <a:spcPts val="0"/>
                        </a:spcBef>
                        <a:spcAft>
                          <a:spcPts val="0"/>
                        </a:spcAft>
                        <a:buNone/>
                      </a:pPr>
                      <a:r>
                        <a:rPr lang="en-US" sz="1800">
                          <a:latin typeface="Calibri"/>
                          <a:ea typeface="Calibri"/>
                          <a:cs typeface="Calibri"/>
                          <a:sym typeface="Calibri"/>
                        </a:rPr>
                        <a:t>.876j</a:t>
                      </a:r>
                      <a:endParaRPr/>
                    </a:p>
                  </a:txBody>
                  <a:tcPr marT="76200" marB="76200" marR="76200" marL="76200"/>
                </a:tc>
              </a:tr>
              <a:tr h="416775">
                <a:tc>
                  <a:txBody>
                    <a:bodyPr/>
                    <a:lstStyle/>
                    <a:p>
                      <a:pPr indent="0" lvl="0" marL="0" marR="0" rtl="0" algn="l">
                        <a:spcBef>
                          <a:spcPts val="0"/>
                        </a:spcBef>
                        <a:spcAft>
                          <a:spcPts val="0"/>
                        </a:spcAft>
                        <a:buNone/>
                      </a:pPr>
                      <a:r>
                        <a:rPr lang="en-US" sz="1800">
                          <a:latin typeface="Calibri"/>
                          <a:ea typeface="Calibri"/>
                          <a:cs typeface="Calibri"/>
                          <a:sym typeface="Calibri"/>
                        </a:rPr>
                        <a:t>-0490</a:t>
                      </a:r>
                      <a:endParaRPr/>
                    </a:p>
                  </a:txBody>
                  <a:tcPr marT="76200" marB="76200" marR="76200" marL="76200"/>
                </a:tc>
                <a:tc>
                  <a:txBody>
                    <a:bodyPr/>
                    <a:lstStyle/>
                    <a:p>
                      <a:pPr indent="0" lvl="0" marL="0" marR="0" rtl="0" algn="l">
                        <a:spcBef>
                          <a:spcPts val="0"/>
                        </a:spcBef>
                        <a:spcAft>
                          <a:spcPts val="0"/>
                        </a:spcAft>
                        <a:buNone/>
                      </a:pPr>
                      <a:r>
                        <a:rPr lang="en-US" sz="1800">
                          <a:latin typeface="Calibri"/>
                          <a:ea typeface="Calibri"/>
                          <a:cs typeface="Calibri"/>
                          <a:sym typeface="Calibri"/>
                        </a:rPr>
                        <a:t>-90.</a:t>
                      </a:r>
                      <a:endParaRPr/>
                    </a:p>
                  </a:txBody>
                  <a:tcPr marT="76200" marB="76200" marR="76200" marL="76200"/>
                </a:tc>
                <a:tc>
                  <a:txBody>
                    <a:bodyPr/>
                    <a:lstStyle/>
                    <a:p>
                      <a:pPr indent="0" lvl="0" marL="0" marR="0" rtl="0" algn="l">
                        <a:spcBef>
                          <a:spcPts val="0"/>
                        </a:spcBef>
                        <a:spcAft>
                          <a:spcPts val="0"/>
                        </a:spcAft>
                        <a:buNone/>
                      </a:pPr>
                      <a:r>
                        <a:rPr lang="en-US" sz="1800">
                          <a:latin typeface="Calibri"/>
                          <a:ea typeface="Calibri"/>
                          <a:cs typeface="Calibri"/>
                          <a:sym typeface="Calibri"/>
                        </a:rPr>
                        <a:t>-.6545+0J</a:t>
                      </a:r>
                      <a:endParaRPr/>
                    </a:p>
                  </a:txBody>
                  <a:tcPr marT="76200" marB="76200" marR="76200" marL="76200"/>
                </a:tc>
              </a:tr>
              <a:tr h="416775">
                <a:tc>
                  <a:txBody>
                    <a:bodyPr/>
                    <a:lstStyle/>
                    <a:p>
                      <a:pPr indent="0" lvl="0" marL="0" marR="0" rtl="0" algn="l">
                        <a:spcBef>
                          <a:spcPts val="0"/>
                        </a:spcBef>
                        <a:spcAft>
                          <a:spcPts val="0"/>
                        </a:spcAft>
                        <a:buNone/>
                      </a:pPr>
                      <a:r>
                        <a:rPr lang="en-US" sz="1800">
                          <a:latin typeface="Calibri"/>
                          <a:ea typeface="Calibri"/>
                          <a:cs typeface="Calibri"/>
                          <a:sym typeface="Calibri"/>
                        </a:rPr>
                        <a:t>-0x260</a:t>
                      </a:r>
                      <a:endParaRPr/>
                    </a:p>
                  </a:txBody>
                  <a:tcPr marT="76200" marB="76200" marR="76200" marL="76200"/>
                </a:tc>
                <a:tc>
                  <a:txBody>
                    <a:bodyPr/>
                    <a:lstStyle/>
                    <a:p>
                      <a:pPr indent="0" lvl="0" marL="0" marR="0" rtl="0" algn="l">
                        <a:spcBef>
                          <a:spcPts val="0"/>
                        </a:spcBef>
                        <a:spcAft>
                          <a:spcPts val="0"/>
                        </a:spcAft>
                        <a:buNone/>
                      </a:pPr>
                      <a:r>
                        <a:rPr lang="en-US" sz="1800">
                          <a:latin typeface="Calibri"/>
                          <a:ea typeface="Calibri"/>
                          <a:cs typeface="Calibri"/>
                          <a:sym typeface="Calibri"/>
                        </a:rPr>
                        <a:t>-32.54e100</a:t>
                      </a:r>
                      <a:endParaRPr/>
                    </a:p>
                  </a:txBody>
                  <a:tcPr marT="76200" marB="76200" marR="76200" marL="76200"/>
                </a:tc>
                <a:tc>
                  <a:txBody>
                    <a:bodyPr/>
                    <a:lstStyle/>
                    <a:p>
                      <a:pPr indent="0" lvl="0" marL="0" marR="0" rtl="0" algn="l">
                        <a:spcBef>
                          <a:spcPts val="0"/>
                        </a:spcBef>
                        <a:spcAft>
                          <a:spcPts val="0"/>
                        </a:spcAft>
                        <a:buNone/>
                      </a:pPr>
                      <a:r>
                        <a:rPr lang="en-US" sz="1800">
                          <a:latin typeface="Calibri"/>
                          <a:ea typeface="Calibri"/>
                          <a:cs typeface="Calibri"/>
                          <a:sym typeface="Calibri"/>
                        </a:rPr>
                        <a:t>3e+26J</a:t>
                      </a:r>
                      <a:endParaRPr/>
                    </a:p>
                  </a:txBody>
                  <a:tcPr marT="76200" marB="76200" marR="76200" marL="76200"/>
                </a:tc>
              </a:tr>
              <a:tr h="416775">
                <a:tc>
                  <a:txBody>
                    <a:bodyPr/>
                    <a:lstStyle/>
                    <a:p>
                      <a:pPr indent="0" lvl="0" marL="0" marR="0" rtl="0" algn="l">
                        <a:spcBef>
                          <a:spcPts val="0"/>
                        </a:spcBef>
                        <a:spcAft>
                          <a:spcPts val="0"/>
                        </a:spcAft>
                        <a:buNone/>
                      </a:pPr>
                      <a:r>
                        <a:rPr lang="en-US" sz="1800">
                          <a:latin typeface="Calibri"/>
                          <a:ea typeface="Calibri"/>
                          <a:cs typeface="Calibri"/>
                          <a:sym typeface="Calibri"/>
                        </a:rPr>
                        <a:t>0x69</a:t>
                      </a:r>
                      <a:endParaRPr/>
                    </a:p>
                  </a:txBody>
                  <a:tcPr marT="76200" marB="76200" marR="76200" marL="76200"/>
                </a:tc>
                <a:tc>
                  <a:txBody>
                    <a:bodyPr/>
                    <a:lstStyle/>
                    <a:p>
                      <a:pPr indent="0" lvl="0" marL="0" marR="0" rtl="0" algn="l">
                        <a:spcBef>
                          <a:spcPts val="0"/>
                        </a:spcBef>
                        <a:spcAft>
                          <a:spcPts val="0"/>
                        </a:spcAft>
                        <a:buNone/>
                      </a:pPr>
                      <a:r>
                        <a:rPr lang="en-US" sz="1800">
                          <a:latin typeface="Calibri"/>
                          <a:ea typeface="Calibri"/>
                          <a:cs typeface="Calibri"/>
                          <a:sym typeface="Calibri"/>
                        </a:rPr>
                        <a:t>70.2-E12</a:t>
                      </a:r>
                      <a:endParaRPr/>
                    </a:p>
                  </a:txBody>
                  <a:tcPr marT="76200" marB="76200" marR="76200" marL="76200"/>
                </a:tc>
                <a:tc>
                  <a:txBody>
                    <a:bodyPr/>
                    <a:lstStyle/>
                    <a:p>
                      <a:pPr indent="0" lvl="0" marL="0" marR="0" rtl="0" algn="l">
                        <a:spcBef>
                          <a:spcPts val="0"/>
                        </a:spcBef>
                        <a:spcAft>
                          <a:spcPts val="0"/>
                        </a:spcAft>
                        <a:buNone/>
                      </a:pPr>
                      <a:r>
                        <a:rPr lang="en-US" sz="1800">
                          <a:latin typeface="Calibri"/>
                          <a:ea typeface="Calibri"/>
                          <a:cs typeface="Calibri"/>
                          <a:sym typeface="Calibri"/>
                        </a:rPr>
                        <a:t>4.53e-7j</a:t>
                      </a:r>
                      <a:endParaRPr/>
                    </a:p>
                  </a:txBody>
                  <a:tcPr marT="76200" marB="76200" marR="76200" marL="76200"/>
                </a:tc>
              </a:tr>
            </a:tbl>
          </a:graphicData>
        </a:graphic>
      </p:graphicFrame>
      <p:sp>
        <p:nvSpPr>
          <p:cNvPr id="554" name="Google Shape;554;p43"/>
          <p:cNvSpPr/>
          <p:nvPr/>
        </p:nvSpPr>
        <p:spPr>
          <a:xfrm>
            <a:off x="427703" y="4561377"/>
            <a:ext cx="11334805" cy="707886"/>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A complex number consists of an ordered pair of real floating point numbers denoted by a + bj, where a is the real part and b is the imaginary part of the complex number.</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4"/>
          <p:cNvSpPr txBox="1"/>
          <p:nvPr>
            <p:ph type="title"/>
          </p:nvPr>
        </p:nvSpPr>
        <p:spPr>
          <a:xfrm>
            <a:off x="832399" y="-36227"/>
            <a:ext cx="9720072" cy="514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Numbers</a:t>
            </a:r>
            <a:endParaRPr/>
          </a:p>
        </p:txBody>
      </p:sp>
      <p:sp>
        <p:nvSpPr>
          <p:cNvPr id="560" name="Google Shape;560;p44"/>
          <p:cNvSpPr txBox="1"/>
          <p:nvPr/>
        </p:nvSpPr>
        <p:spPr>
          <a:xfrm>
            <a:off x="832399" y="739452"/>
            <a:ext cx="8216854"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chemeClr val="dk1"/>
                </a:solidFill>
                <a:latin typeface="Calibri"/>
                <a:ea typeface="Calibri"/>
                <a:cs typeface="Calibri"/>
                <a:sym typeface="Calibri"/>
              </a:rPr>
              <a:t>Complex Number Mathematics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&gt;&gt;&gt; 3.14j</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3.14j</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&gt;&gt;&gt; (0+1j) * (0+1J)</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(-1+0j)</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&gt;&gt;&gt; 1j*(0+1j)</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(-1+0j)</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&gt;&gt;&gt; 3+1j*3</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(3+3j)</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&gt;&gt;&gt; (3+1j)*3</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(9+3j)</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&gt;&gt;&gt; a=1.5+0.5j</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&gt;&gt;&gt; a.real</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1.5</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&gt;&gt;&gt;x = complex(3, 5)</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print(x)</a:t>
            </a:r>
            <a:endParaRPr/>
          </a:p>
          <a:p>
            <a:pPr indent="0" lvl="0" marL="0" marR="0" rtl="0" algn="l">
              <a:spcBef>
                <a:spcPts val="0"/>
              </a:spcBef>
              <a:spcAft>
                <a:spcPts val="0"/>
              </a:spcAft>
              <a:buNone/>
            </a:pPr>
            <a:r>
              <a:rPr b="0" i="0" lang="en-US" sz="2000">
                <a:solidFill>
                  <a:srgbClr val="FFFFFF"/>
                </a:solidFill>
                <a:latin typeface="Consolas"/>
                <a:ea typeface="Consolas"/>
                <a:cs typeface="Consolas"/>
                <a:sym typeface="Consolas"/>
              </a:rPr>
              <a:t>(3+5j)</a:t>
            </a:r>
            <a:endParaRPr sz="2000">
              <a:solidFill>
                <a:schemeClr val="dk1"/>
              </a:solidFill>
              <a:latin typeface="Calibri"/>
              <a:ea typeface="Calibri"/>
              <a:cs typeface="Calibri"/>
              <a:sym typeface="Calibri"/>
            </a:endParaRPr>
          </a:p>
        </p:txBody>
      </p:sp>
      <p:sp>
        <p:nvSpPr>
          <p:cNvPr id="561" name="Google Shape;561;p44"/>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45"/>
          <p:cNvSpPr txBox="1"/>
          <p:nvPr>
            <p:ph idx="1" type="body"/>
          </p:nvPr>
        </p:nvSpPr>
        <p:spPr>
          <a:xfrm>
            <a:off x="838200" y="196948"/>
            <a:ext cx="10515600" cy="598001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hlinkClick r:id="rId3"/>
              </a:rPr>
              <a:t>https://www.tutorialspoint.com/complex-numbers-in-python#:~:text=A%20complex%20number%20is%20created,are%20using%20two%20real%20numbers</a:t>
            </a:r>
            <a:r>
              <a:rPr lang="en-US"/>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6"/>
          <p:cNvSpPr txBox="1"/>
          <p:nvPr>
            <p:ph idx="1" type="body"/>
          </p:nvPr>
        </p:nvSpPr>
        <p:spPr>
          <a:xfrm>
            <a:off x="641252" y="675249"/>
            <a:ext cx="10515600" cy="4951828"/>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100000"/>
              </a:lnSpc>
              <a:spcBef>
                <a:spcPts val="0"/>
              </a:spcBef>
              <a:spcAft>
                <a:spcPts val="0"/>
              </a:spcAft>
              <a:buClr>
                <a:srgbClr val="000000"/>
              </a:buClr>
              <a:buSzPct val="100000"/>
              <a:buFont typeface="Quattrocento Sans"/>
              <a:buNone/>
            </a:pPr>
            <a:r>
              <a:rPr b="0" i="0" lang="en-US" sz="3400" u="none" cap="none" strike="noStrike">
                <a:solidFill>
                  <a:srgbClr val="000000"/>
                </a:solidFill>
                <a:latin typeface="Quattrocento Sans"/>
                <a:ea typeface="Quattrocento Sans"/>
                <a:cs typeface="Quattrocento Sans"/>
                <a:sym typeface="Quattrocento Sans"/>
              </a:rPr>
              <a:t>Strings</a:t>
            </a:r>
            <a:endParaRPr/>
          </a:p>
          <a:p>
            <a:pPr indent="0" lvl="0" marL="0" marR="0" rtl="0" algn="l">
              <a:lnSpc>
                <a:spcPct val="100000"/>
              </a:lnSpc>
              <a:spcBef>
                <a:spcPts val="0"/>
              </a:spcBef>
              <a:spcAft>
                <a:spcPts val="0"/>
              </a:spcAft>
              <a:buClr>
                <a:schemeClr val="dk1"/>
              </a:buClr>
              <a:buSzPct val="100000"/>
              <a:buFont typeface="Garamond"/>
              <a:buNone/>
            </a:pPr>
            <a:r>
              <a:t/>
            </a:r>
            <a:endParaRPr b="0" i="0" sz="3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ct val="100000"/>
              <a:buFont typeface="Verdana"/>
              <a:buNone/>
            </a:pPr>
            <a:r>
              <a:rPr b="0" i="0" lang="en-US" sz="2100" u="none" cap="none" strike="noStrike">
                <a:solidFill>
                  <a:srgbClr val="000000"/>
                </a:solidFill>
                <a:latin typeface="Verdana"/>
                <a:ea typeface="Verdana"/>
                <a:cs typeface="Verdana"/>
                <a:sym typeface="Verdana"/>
              </a:rPr>
              <a:t>Strings in python are surrounded by either single quotation marks, or double quotation marks.</a:t>
            </a:r>
            <a:endParaRPr b="0" i="0" sz="2100" u="none" cap="none" strike="noStrike">
              <a:solidFill>
                <a:schemeClr val="dk1"/>
              </a:solidFill>
            </a:endParaRPr>
          </a:p>
          <a:p>
            <a:pPr indent="0" lvl="0" marL="0" marR="0" rtl="0" algn="l">
              <a:lnSpc>
                <a:spcPct val="100000"/>
              </a:lnSpc>
              <a:spcBef>
                <a:spcPts val="0"/>
              </a:spcBef>
              <a:spcAft>
                <a:spcPts val="0"/>
              </a:spcAft>
              <a:buClr>
                <a:srgbClr val="DC143C"/>
              </a:buClr>
              <a:buSzPct val="100000"/>
              <a:buFont typeface="Consolas"/>
              <a:buNone/>
            </a:pPr>
            <a:r>
              <a:rPr b="0" i="0" lang="en-US" sz="2100" u="none" cap="none" strike="noStrike">
                <a:solidFill>
                  <a:srgbClr val="DC143C"/>
                </a:solidFill>
                <a:latin typeface="Consolas"/>
                <a:ea typeface="Consolas"/>
                <a:cs typeface="Consolas"/>
                <a:sym typeface="Consolas"/>
              </a:rPr>
              <a:t>'hello'</a:t>
            </a:r>
            <a:r>
              <a:rPr b="0" i="0" lang="en-US" sz="2100" u="none" cap="none" strike="noStrike">
                <a:solidFill>
                  <a:srgbClr val="000000"/>
                </a:solidFill>
                <a:latin typeface="Verdana"/>
                <a:ea typeface="Verdana"/>
                <a:cs typeface="Verdana"/>
                <a:sym typeface="Verdana"/>
              </a:rPr>
              <a:t> is the same as </a:t>
            </a:r>
            <a:r>
              <a:rPr b="0" i="0" lang="en-US" sz="2100" u="none" cap="none" strike="noStrike">
                <a:solidFill>
                  <a:srgbClr val="DC143C"/>
                </a:solidFill>
                <a:latin typeface="Consolas"/>
                <a:ea typeface="Consolas"/>
                <a:cs typeface="Consolas"/>
                <a:sym typeface="Consolas"/>
              </a:rPr>
              <a:t>"hello"</a:t>
            </a:r>
            <a:r>
              <a:rPr b="0" i="0" lang="en-US" sz="2100" u="none" cap="none" strike="noStrike">
                <a:solidFill>
                  <a:srgbClr val="000000"/>
                </a:solidFill>
                <a:latin typeface="Verdana"/>
                <a:ea typeface="Verdana"/>
                <a:cs typeface="Verdana"/>
                <a:sym typeface="Verdana"/>
              </a:rPr>
              <a:t>.</a:t>
            </a:r>
            <a:endParaRPr b="0" i="0" sz="2100" u="none" cap="none" strike="noStrike">
              <a:solidFill>
                <a:schemeClr val="dk1"/>
              </a:solidFill>
            </a:endParaRPr>
          </a:p>
          <a:p>
            <a:pPr indent="0" lvl="0" marL="0" marR="0" rtl="0" algn="l">
              <a:lnSpc>
                <a:spcPct val="100000"/>
              </a:lnSpc>
              <a:spcBef>
                <a:spcPts val="0"/>
              </a:spcBef>
              <a:spcAft>
                <a:spcPts val="0"/>
              </a:spcAft>
              <a:buClr>
                <a:srgbClr val="000000"/>
              </a:buClr>
              <a:buSzPct val="100000"/>
              <a:buFont typeface="Verdana"/>
              <a:buNone/>
            </a:pPr>
            <a:r>
              <a:rPr b="0" i="0" lang="en-US" sz="2100" u="none" cap="none" strike="noStrike">
                <a:solidFill>
                  <a:srgbClr val="000000"/>
                </a:solidFill>
                <a:latin typeface="Verdana"/>
                <a:ea typeface="Verdana"/>
                <a:cs typeface="Verdana"/>
                <a:sym typeface="Verdana"/>
              </a:rPr>
              <a:t>You can display a string literal with the </a:t>
            </a:r>
            <a:r>
              <a:rPr b="0" i="0" lang="en-US" sz="2100" u="none" cap="none" strike="noStrike">
                <a:solidFill>
                  <a:srgbClr val="DC143C"/>
                </a:solidFill>
                <a:latin typeface="Consolas"/>
                <a:ea typeface="Consolas"/>
                <a:cs typeface="Consolas"/>
                <a:sym typeface="Consolas"/>
              </a:rPr>
              <a:t>print()</a:t>
            </a:r>
            <a:r>
              <a:rPr b="0" i="0" lang="en-US" sz="2100" u="none" cap="none" strike="noStrike">
                <a:solidFill>
                  <a:srgbClr val="000000"/>
                </a:solidFill>
                <a:latin typeface="Verdana"/>
                <a:ea typeface="Verdana"/>
                <a:cs typeface="Verdana"/>
                <a:sym typeface="Verdana"/>
              </a:rPr>
              <a:t> function:</a:t>
            </a:r>
            <a:endParaRPr b="0" i="0" sz="2100" u="none" cap="none" strike="noStrike">
              <a:solidFill>
                <a:schemeClr val="dk1"/>
              </a:solidFill>
            </a:endParaRPr>
          </a:p>
          <a:p>
            <a:pPr indent="0" lvl="0" marL="0" marR="0" rtl="0" algn="l">
              <a:lnSpc>
                <a:spcPct val="100000"/>
              </a:lnSpc>
              <a:spcBef>
                <a:spcPts val="0"/>
              </a:spcBef>
              <a:spcAft>
                <a:spcPts val="0"/>
              </a:spcAft>
              <a:buClr>
                <a:schemeClr val="dk1"/>
              </a:buClr>
              <a:buSzPct val="100000"/>
              <a:buFont typeface="Garamond"/>
              <a:buNone/>
            </a:pPr>
            <a:r>
              <a:t/>
            </a:r>
            <a:endParaRPr b="0" i="0" sz="4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ct val="100000"/>
              <a:buFont typeface="Quattrocento Sans"/>
              <a:buNone/>
            </a:pPr>
            <a:r>
              <a:rPr b="0" i="0" lang="en-US" u="none" cap="none" strike="noStrike">
                <a:solidFill>
                  <a:srgbClr val="000000"/>
                </a:solidFill>
                <a:latin typeface="Quattrocento Sans"/>
                <a:ea typeface="Quattrocento Sans"/>
                <a:cs typeface="Quattrocento Sans"/>
                <a:sym typeface="Quattrocento Sans"/>
              </a:rPr>
              <a:t>Example</a:t>
            </a:r>
            <a:endParaRPr b="0" i="0">
              <a:solidFill>
                <a:srgbClr val="0000CD"/>
              </a:solidFill>
              <a:latin typeface="Consolas"/>
              <a:ea typeface="Consolas"/>
              <a:cs typeface="Consolas"/>
              <a:sym typeface="Consolas"/>
            </a:endParaRPr>
          </a:p>
          <a:p>
            <a:pPr indent="0" lvl="0" marL="0" rtl="0" algn="l">
              <a:lnSpc>
                <a:spcPct val="90000"/>
              </a:lnSpc>
              <a:spcBef>
                <a:spcPts val="1000"/>
              </a:spcBef>
              <a:spcAft>
                <a:spcPts val="0"/>
              </a:spcAft>
              <a:buClr>
                <a:srgbClr val="0000CD"/>
              </a:buClr>
              <a:buSzPct val="100000"/>
              <a:buNone/>
            </a:pPr>
            <a:r>
              <a:rPr b="0" i="0" lang="en-US" sz="2100">
                <a:solidFill>
                  <a:srgbClr val="0000CD"/>
                </a:solidFill>
                <a:latin typeface="Consolas"/>
                <a:ea typeface="Consolas"/>
                <a:cs typeface="Consolas"/>
                <a:sym typeface="Consolas"/>
              </a:rPr>
              <a:t>1. print</a:t>
            </a:r>
            <a:r>
              <a:rPr b="0" i="0" lang="en-US" sz="2100">
                <a:solidFill>
                  <a:srgbClr val="000000"/>
                </a:solidFill>
                <a:latin typeface="Consolas"/>
                <a:ea typeface="Consolas"/>
                <a:cs typeface="Consolas"/>
                <a:sym typeface="Consolas"/>
              </a:rPr>
              <a:t>(</a:t>
            </a:r>
            <a:r>
              <a:rPr b="0" i="0" lang="en-US" sz="2100">
                <a:solidFill>
                  <a:srgbClr val="A52A2A"/>
                </a:solidFill>
                <a:latin typeface="Consolas"/>
                <a:ea typeface="Consolas"/>
                <a:cs typeface="Consolas"/>
                <a:sym typeface="Consolas"/>
              </a:rPr>
              <a:t>"Hello”)</a:t>
            </a:r>
            <a:endParaRPr/>
          </a:p>
          <a:p>
            <a:pPr indent="0" lvl="0" marL="0" rtl="0" algn="l">
              <a:lnSpc>
                <a:spcPct val="90000"/>
              </a:lnSpc>
              <a:spcBef>
                <a:spcPts val="1000"/>
              </a:spcBef>
              <a:spcAft>
                <a:spcPts val="0"/>
              </a:spcAft>
              <a:buClr>
                <a:srgbClr val="000000"/>
              </a:buClr>
              <a:buSzPct val="100000"/>
              <a:buNone/>
            </a:pPr>
            <a:r>
              <a:rPr b="0" i="0" lang="en-US" sz="1900">
                <a:solidFill>
                  <a:srgbClr val="000000"/>
                </a:solidFill>
                <a:latin typeface="Verdana"/>
                <a:ea typeface="Verdana"/>
                <a:cs typeface="Verdana"/>
                <a:sym typeface="Verdana"/>
              </a:rPr>
              <a:t>2.  Get the character at position 1</a:t>
            </a:r>
            <a:endParaRPr sz="1900">
              <a:solidFill>
                <a:srgbClr val="A52A2A"/>
              </a:solidFill>
              <a:latin typeface="Consolas"/>
              <a:ea typeface="Consolas"/>
              <a:cs typeface="Consolas"/>
              <a:sym typeface="Consolas"/>
            </a:endParaRPr>
          </a:p>
          <a:p>
            <a:pPr indent="0" lvl="0" marL="0" rtl="0" algn="l">
              <a:lnSpc>
                <a:spcPct val="90000"/>
              </a:lnSpc>
              <a:spcBef>
                <a:spcPts val="1000"/>
              </a:spcBef>
              <a:spcAft>
                <a:spcPts val="0"/>
              </a:spcAft>
              <a:buClr>
                <a:srgbClr val="000000"/>
              </a:buClr>
              <a:buSzPct val="100000"/>
              <a:buNone/>
            </a:pPr>
            <a:r>
              <a:rPr b="0" i="0" lang="en-US" sz="2100">
                <a:solidFill>
                  <a:srgbClr val="000000"/>
                </a:solidFill>
                <a:latin typeface="Consolas"/>
                <a:ea typeface="Consolas"/>
                <a:cs typeface="Consolas"/>
                <a:sym typeface="Consolas"/>
              </a:rPr>
              <a:t>   a = </a:t>
            </a:r>
            <a:r>
              <a:rPr b="0" i="0" lang="en-US" sz="2100">
                <a:solidFill>
                  <a:srgbClr val="A52A2A"/>
                </a:solidFill>
                <a:latin typeface="Consolas"/>
                <a:ea typeface="Consolas"/>
                <a:cs typeface="Consolas"/>
                <a:sym typeface="Consolas"/>
              </a:rPr>
              <a:t>"Hello, World!"</a:t>
            </a:r>
            <a:br>
              <a:rPr lang="en-US" sz="2100"/>
            </a:br>
            <a:r>
              <a:rPr lang="en-US" sz="2100"/>
              <a:t>      </a:t>
            </a:r>
            <a:r>
              <a:rPr b="0" i="0" lang="en-US" sz="2100">
                <a:solidFill>
                  <a:srgbClr val="0000CD"/>
                </a:solidFill>
                <a:latin typeface="Consolas"/>
                <a:ea typeface="Consolas"/>
                <a:cs typeface="Consolas"/>
                <a:sym typeface="Consolas"/>
              </a:rPr>
              <a:t>print</a:t>
            </a:r>
            <a:r>
              <a:rPr b="0" i="0" lang="en-US" sz="2100">
                <a:solidFill>
                  <a:srgbClr val="000000"/>
                </a:solidFill>
                <a:latin typeface="Consolas"/>
                <a:ea typeface="Consolas"/>
                <a:cs typeface="Consolas"/>
                <a:sym typeface="Consolas"/>
              </a:rPr>
              <a:t>(a[</a:t>
            </a:r>
            <a:r>
              <a:rPr b="0" i="0" lang="en-US" sz="2100">
                <a:solidFill>
                  <a:srgbClr val="FF0000"/>
                </a:solidFill>
                <a:latin typeface="Consolas"/>
                <a:ea typeface="Consolas"/>
                <a:cs typeface="Consolas"/>
                <a:sym typeface="Consolas"/>
              </a:rPr>
              <a:t>1</a:t>
            </a:r>
            <a:r>
              <a:rPr b="0" i="0" lang="en-US" sz="2100">
                <a:solidFill>
                  <a:srgbClr val="000000"/>
                </a:solidFill>
                <a:latin typeface="Consolas"/>
                <a:ea typeface="Consolas"/>
                <a:cs typeface="Consolas"/>
                <a:sym typeface="Consolas"/>
              </a:rPr>
              <a:t>])</a:t>
            </a:r>
            <a:endParaRPr/>
          </a:p>
          <a:p>
            <a:pPr indent="0" lvl="0" marL="0" rtl="0" algn="l">
              <a:lnSpc>
                <a:spcPct val="90000"/>
              </a:lnSpc>
              <a:spcBef>
                <a:spcPts val="1000"/>
              </a:spcBef>
              <a:spcAft>
                <a:spcPts val="0"/>
              </a:spcAft>
              <a:buClr>
                <a:srgbClr val="000000"/>
              </a:buClr>
              <a:buSzPct val="100000"/>
              <a:buNone/>
            </a:pPr>
            <a:r>
              <a:rPr lang="en-US" sz="2100">
                <a:solidFill>
                  <a:srgbClr val="000000"/>
                </a:solidFill>
                <a:latin typeface="Consolas"/>
                <a:ea typeface="Consolas"/>
                <a:cs typeface="Consolas"/>
                <a:sym typeface="Consolas"/>
              </a:rPr>
              <a:t>3. </a:t>
            </a:r>
            <a:r>
              <a:rPr b="0" i="0" lang="en-US" sz="2100">
                <a:solidFill>
                  <a:srgbClr val="000000"/>
                </a:solidFill>
                <a:latin typeface="Consolas"/>
                <a:ea typeface="Consolas"/>
                <a:cs typeface="Consolas"/>
                <a:sym typeface="Consolas"/>
              </a:rPr>
              <a:t>a = </a:t>
            </a:r>
            <a:r>
              <a:rPr b="0" i="0" lang="en-US" sz="2100">
                <a:solidFill>
                  <a:srgbClr val="A52A2A"/>
                </a:solidFill>
                <a:latin typeface="Consolas"/>
                <a:ea typeface="Consolas"/>
                <a:cs typeface="Consolas"/>
                <a:sym typeface="Consolas"/>
              </a:rPr>
              <a:t>"Hello, World!"</a:t>
            </a:r>
            <a:br>
              <a:rPr lang="en-US" sz="2100"/>
            </a:br>
            <a:r>
              <a:rPr b="0" i="0" lang="en-US" sz="2100">
                <a:solidFill>
                  <a:srgbClr val="0000CD"/>
                </a:solidFill>
                <a:latin typeface="Consolas"/>
                <a:ea typeface="Consolas"/>
                <a:cs typeface="Consolas"/>
                <a:sym typeface="Consolas"/>
              </a:rPr>
              <a:t>print</a:t>
            </a:r>
            <a:r>
              <a:rPr b="0" i="0" lang="en-US" sz="2100">
                <a:solidFill>
                  <a:srgbClr val="000000"/>
                </a:solidFill>
                <a:latin typeface="Consolas"/>
                <a:ea typeface="Consolas"/>
                <a:cs typeface="Consolas"/>
                <a:sym typeface="Consolas"/>
              </a:rPr>
              <a:t>(</a:t>
            </a:r>
            <a:r>
              <a:rPr b="0" i="0" lang="en-US" sz="2100">
                <a:solidFill>
                  <a:srgbClr val="0000CD"/>
                </a:solidFill>
                <a:latin typeface="Consolas"/>
                <a:ea typeface="Consolas"/>
                <a:cs typeface="Consolas"/>
                <a:sym typeface="Consolas"/>
              </a:rPr>
              <a:t>len</a:t>
            </a:r>
            <a:r>
              <a:rPr b="0" i="0" lang="en-US" sz="2100">
                <a:solidFill>
                  <a:srgbClr val="000000"/>
                </a:solidFill>
                <a:latin typeface="Consolas"/>
                <a:ea typeface="Consolas"/>
                <a:cs typeface="Consolas"/>
                <a:sym typeface="Consolas"/>
              </a:rPr>
              <a:t>(a))</a:t>
            </a:r>
            <a:endParaRPr/>
          </a:p>
          <a:p>
            <a:pPr indent="0" lvl="0" marL="0" rtl="0" algn="l">
              <a:lnSpc>
                <a:spcPct val="90000"/>
              </a:lnSpc>
              <a:spcBef>
                <a:spcPts val="1000"/>
              </a:spcBef>
              <a:spcAft>
                <a:spcPts val="0"/>
              </a:spcAft>
              <a:buClr>
                <a:schemeClr val="dk1"/>
              </a:buClr>
              <a:buSzPct val="100000"/>
              <a:buNone/>
            </a:pPr>
            <a:r>
              <a:t/>
            </a:r>
            <a:endParaRPr sz="2100">
              <a:solidFill>
                <a:srgbClr val="000000"/>
              </a:solidFill>
              <a:latin typeface="Consolas"/>
              <a:ea typeface="Consolas"/>
              <a:cs typeface="Consolas"/>
              <a:sym typeface="Consolas"/>
            </a:endParaRPr>
          </a:p>
          <a:p>
            <a:pPr indent="0" lvl="0" marL="0" rtl="0" algn="l">
              <a:lnSpc>
                <a:spcPct val="90000"/>
              </a:lnSpc>
              <a:spcBef>
                <a:spcPts val="1000"/>
              </a:spcBef>
              <a:spcAft>
                <a:spcPts val="0"/>
              </a:spcAft>
              <a:buClr>
                <a:schemeClr val="dk1"/>
              </a:buClr>
              <a:buSzPct val="100000"/>
              <a:buNone/>
            </a:pPr>
            <a:r>
              <a:t/>
            </a:r>
            <a:endParaRPr b="0" i="0" sz="2100">
              <a:solidFill>
                <a:srgbClr val="000000"/>
              </a:solidFill>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0000"/>
              </a:buClr>
              <a:buSzPts val="1800"/>
              <a:buFont typeface="Quattrocento Sans"/>
              <a:buNone/>
            </a:pPr>
            <a:r>
              <a:rPr b="1" i="0" lang="en-US" sz="1800">
                <a:solidFill>
                  <a:srgbClr val="000000"/>
                </a:solidFill>
                <a:latin typeface="Quattrocento Sans"/>
                <a:ea typeface="Quattrocento Sans"/>
                <a:cs typeface="Quattrocento Sans"/>
                <a:sym typeface="Quattrocento Sans"/>
              </a:rPr>
              <a:t>Slicing</a:t>
            </a:r>
            <a:br>
              <a:rPr b="0" i="0" lang="en-US" sz="1800">
                <a:solidFill>
                  <a:srgbClr val="000000"/>
                </a:solidFill>
                <a:latin typeface="Quattrocento Sans"/>
                <a:ea typeface="Quattrocento Sans"/>
                <a:cs typeface="Quattrocento Sans"/>
                <a:sym typeface="Quattrocento Sans"/>
              </a:rPr>
            </a:br>
            <a:r>
              <a:rPr b="0" i="0" lang="en-US" sz="1800">
                <a:solidFill>
                  <a:srgbClr val="000000"/>
                </a:solidFill>
                <a:latin typeface="Verdana"/>
                <a:ea typeface="Verdana"/>
                <a:cs typeface="Verdana"/>
                <a:sym typeface="Verdana"/>
              </a:rPr>
              <a:t>You can return a range of characters by using the slice syntax.</a:t>
            </a:r>
            <a:br>
              <a:rPr b="0" i="0" lang="en-US" sz="1800">
                <a:solidFill>
                  <a:srgbClr val="000000"/>
                </a:solidFill>
                <a:latin typeface="Verdana"/>
                <a:ea typeface="Verdana"/>
                <a:cs typeface="Verdana"/>
                <a:sym typeface="Verdana"/>
              </a:rPr>
            </a:br>
            <a:r>
              <a:rPr b="0" i="0" lang="en-US" sz="1800">
                <a:solidFill>
                  <a:srgbClr val="000000"/>
                </a:solidFill>
                <a:latin typeface="Verdana"/>
                <a:ea typeface="Verdana"/>
                <a:cs typeface="Verdana"/>
                <a:sym typeface="Verdana"/>
              </a:rPr>
              <a:t>Specify the start index and the end index, separated by a colon, to return a part of the string.</a:t>
            </a:r>
            <a:br>
              <a:rPr b="0" i="0" lang="en-US" sz="1800">
                <a:solidFill>
                  <a:srgbClr val="000000"/>
                </a:solidFill>
                <a:latin typeface="Verdana"/>
                <a:ea typeface="Verdana"/>
                <a:cs typeface="Verdana"/>
                <a:sym typeface="Verdana"/>
              </a:rPr>
            </a:br>
            <a:endParaRPr sz="1800"/>
          </a:p>
        </p:txBody>
      </p:sp>
      <p:sp>
        <p:nvSpPr>
          <p:cNvPr id="577" name="Google Shape;577;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00000"/>
              </a:buClr>
              <a:buSzPts val="1600"/>
              <a:buChar char="•"/>
            </a:pPr>
            <a:r>
              <a:rPr b="0" i="0" lang="en-US" sz="1600">
                <a:solidFill>
                  <a:srgbClr val="000000"/>
                </a:solidFill>
                <a:latin typeface="Consolas"/>
                <a:ea typeface="Consolas"/>
                <a:cs typeface="Consolas"/>
                <a:sym typeface="Consolas"/>
              </a:rPr>
              <a:t>b = </a:t>
            </a:r>
            <a:r>
              <a:rPr b="0" i="0" lang="en-US" sz="1600">
                <a:solidFill>
                  <a:srgbClr val="A52A2A"/>
                </a:solidFill>
                <a:latin typeface="Consolas"/>
                <a:ea typeface="Consolas"/>
                <a:cs typeface="Consolas"/>
                <a:sym typeface="Consolas"/>
              </a:rPr>
              <a:t>"Hello, World!"</a:t>
            </a:r>
            <a:br>
              <a:rPr lang="en-US" sz="1600"/>
            </a:br>
            <a:r>
              <a:rPr b="0" i="0" lang="en-US" sz="1600">
                <a:solidFill>
                  <a:srgbClr val="0000CD"/>
                </a:solidFill>
                <a:latin typeface="Consolas"/>
                <a:ea typeface="Consolas"/>
                <a:cs typeface="Consolas"/>
                <a:sym typeface="Consolas"/>
              </a:rPr>
              <a:t>print</a:t>
            </a:r>
            <a:r>
              <a:rPr b="0" i="0" lang="en-US" sz="1600">
                <a:solidFill>
                  <a:srgbClr val="000000"/>
                </a:solidFill>
                <a:latin typeface="Consolas"/>
                <a:ea typeface="Consolas"/>
                <a:cs typeface="Consolas"/>
                <a:sym typeface="Consolas"/>
              </a:rPr>
              <a:t>(b[</a:t>
            </a:r>
            <a:r>
              <a:rPr b="0" i="0" lang="en-US" sz="1600">
                <a:solidFill>
                  <a:srgbClr val="FF0000"/>
                </a:solidFill>
                <a:latin typeface="Consolas"/>
                <a:ea typeface="Consolas"/>
                <a:cs typeface="Consolas"/>
                <a:sym typeface="Consolas"/>
              </a:rPr>
              <a:t>2</a:t>
            </a:r>
            <a:r>
              <a:rPr b="0" i="0" lang="en-US" sz="1600">
                <a:solidFill>
                  <a:srgbClr val="000000"/>
                </a:solidFill>
                <a:latin typeface="Consolas"/>
                <a:ea typeface="Consolas"/>
                <a:cs typeface="Consolas"/>
                <a:sym typeface="Consolas"/>
              </a:rPr>
              <a:t>:</a:t>
            </a:r>
            <a:r>
              <a:rPr b="0" i="0" lang="en-US" sz="1600">
                <a:solidFill>
                  <a:srgbClr val="FF0000"/>
                </a:solidFill>
                <a:latin typeface="Consolas"/>
                <a:ea typeface="Consolas"/>
                <a:cs typeface="Consolas"/>
                <a:sym typeface="Consolas"/>
              </a:rPr>
              <a:t>5</a:t>
            </a:r>
            <a:r>
              <a:rPr b="0" i="0" lang="en-US" sz="1600">
                <a:solidFill>
                  <a:srgbClr val="000000"/>
                </a:solidFill>
                <a:latin typeface="Consolas"/>
                <a:ea typeface="Consolas"/>
                <a:cs typeface="Consolas"/>
                <a:sym typeface="Consolas"/>
              </a:rPr>
              <a:t>])#</a:t>
            </a:r>
            <a:endParaRPr/>
          </a:p>
          <a:p>
            <a:pPr indent="-228600" lvl="0" marL="228600" rtl="0" algn="l">
              <a:lnSpc>
                <a:spcPct val="90000"/>
              </a:lnSpc>
              <a:spcBef>
                <a:spcPts val="1000"/>
              </a:spcBef>
              <a:spcAft>
                <a:spcPts val="0"/>
              </a:spcAft>
              <a:buClr>
                <a:srgbClr val="000000"/>
              </a:buClr>
              <a:buSzPts val="1600"/>
              <a:buChar char="•"/>
            </a:pPr>
            <a:r>
              <a:rPr b="0" i="0" lang="en-US" sz="1600">
                <a:solidFill>
                  <a:srgbClr val="000000"/>
                </a:solidFill>
                <a:latin typeface="Consolas"/>
                <a:ea typeface="Consolas"/>
                <a:cs typeface="Consolas"/>
                <a:sym typeface="Consolas"/>
              </a:rPr>
              <a:t>b = </a:t>
            </a:r>
            <a:r>
              <a:rPr b="0" i="0" lang="en-US" sz="1600">
                <a:solidFill>
                  <a:srgbClr val="A52A2A"/>
                </a:solidFill>
                <a:latin typeface="Consolas"/>
                <a:ea typeface="Consolas"/>
                <a:cs typeface="Consolas"/>
                <a:sym typeface="Consolas"/>
              </a:rPr>
              <a:t>"Hello, World!"</a:t>
            </a:r>
            <a:br>
              <a:rPr lang="en-US" sz="1600"/>
            </a:br>
            <a:r>
              <a:rPr b="0" i="0" lang="en-US" sz="1600">
                <a:solidFill>
                  <a:srgbClr val="0000CD"/>
                </a:solidFill>
                <a:latin typeface="Consolas"/>
                <a:ea typeface="Consolas"/>
                <a:cs typeface="Consolas"/>
                <a:sym typeface="Consolas"/>
              </a:rPr>
              <a:t>print</a:t>
            </a:r>
            <a:r>
              <a:rPr b="0" i="0" lang="en-US" sz="1600">
                <a:solidFill>
                  <a:srgbClr val="000000"/>
                </a:solidFill>
                <a:latin typeface="Consolas"/>
                <a:ea typeface="Consolas"/>
                <a:cs typeface="Consolas"/>
                <a:sym typeface="Consolas"/>
              </a:rPr>
              <a:t>(b[:</a:t>
            </a:r>
            <a:r>
              <a:rPr b="0" i="0" lang="en-US" sz="1600">
                <a:solidFill>
                  <a:srgbClr val="FF0000"/>
                </a:solidFill>
                <a:latin typeface="Consolas"/>
                <a:ea typeface="Consolas"/>
                <a:cs typeface="Consolas"/>
                <a:sym typeface="Consolas"/>
              </a:rPr>
              <a:t>5</a:t>
            </a:r>
            <a:r>
              <a:rPr b="0" i="0" lang="en-US"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indent="-228600" lvl="0" marL="228600" rtl="0" algn="l">
              <a:lnSpc>
                <a:spcPct val="90000"/>
              </a:lnSpc>
              <a:spcBef>
                <a:spcPts val="1000"/>
              </a:spcBef>
              <a:spcAft>
                <a:spcPts val="0"/>
              </a:spcAft>
              <a:buClr>
                <a:srgbClr val="000000"/>
              </a:buClr>
              <a:buSzPts val="1600"/>
              <a:buChar char="•"/>
            </a:pPr>
            <a:r>
              <a:rPr b="0" i="0" lang="en-US" sz="1600">
                <a:solidFill>
                  <a:srgbClr val="000000"/>
                </a:solidFill>
                <a:latin typeface="Consolas"/>
                <a:ea typeface="Consolas"/>
                <a:cs typeface="Consolas"/>
                <a:sym typeface="Consolas"/>
              </a:rPr>
              <a:t>b = </a:t>
            </a:r>
            <a:r>
              <a:rPr b="0" i="0" lang="en-US" sz="1600">
                <a:solidFill>
                  <a:srgbClr val="A52A2A"/>
                </a:solidFill>
                <a:latin typeface="Consolas"/>
                <a:ea typeface="Consolas"/>
                <a:cs typeface="Consolas"/>
                <a:sym typeface="Consolas"/>
              </a:rPr>
              <a:t>"Hello, World!"</a:t>
            </a:r>
            <a:br>
              <a:rPr lang="en-US" sz="1600"/>
            </a:br>
            <a:r>
              <a:rPr b="0" i="0" lang="en-US" sz="1600">
                <a:solidFill>
                  <a:srgbClr val="0000CD"/>
                </a:solidFill>
                <a:latin typeface="Consolas"/>
                <a:ea typeface="Consolas"/>
                <a:cs typeface="Consolas"/>
                <a:sym typeface="Consolas"/>
              </a:rPr>
              <a:t>print</a:t>
            </a:r>
            <a:r>
              <a:rPr b="0" i="0" lang="en-US" sz="1600">
                <a:solidFill>
                  <a:srgbClr val="000000"/>
                </a:solidFill>
                <a:latin typeface="Consolas"/>
                <a:ea typeface="Consolas"/>
                <a:cs typeface="Consolas"/>
                <a:sym typeface="Consolas"/>
              </a:rPr>
              <a:t>(b[</a:t>
            </a:r>
            <a:r>
              <a:rPr b="0" i="0" lang="en-US" sz="1600">
                <a:solidFill>
                  <a:srgbClr val="FF0000"/>
                </a:solidFill>
                <a:latin typeface="Consolas"/>
                <a:ea typeface="Consolas"/>
                <a:cs typeface="Consolas"/>
                <a:sym typeface="Consolas"/>
              </a:rPr>
              <a:t>2</a:t>
            </a:r>
            <a:r>
              <a:rPr b="0" i="0" lang="en-US" sz="1600">
                <a:solidFill>
                  <a:srgbClr val="000000"/>
                </a:solidFill>
                <a:latin typeface="Consolas"/>
                <a:ea typeface="Consolas"/>
                <a:cs typeface="Consolas"/>
                <a:sym typeface="Consolas"/>
              </a:rPr>
              <a:t>:])</a:t>
            </a:r>
            <a:endParaRPr/>
          </a:p>
          <a:p>
            <a:pPr indent="0" lvl="0" marL="0" rtl="0" algn="l">
              <a:lnSpc>
                <a:spcPct val="90000"/>
              </a:lnSpc>
              <a:spcBef>
                <a:spcPts val="1000"/>
              </a:spcBef>
              <a:spcAft>
                <a:spcPts val="0"/>
              </a:spcAft>
              <a:buClr>
                <a:srgbClr val="000000"/>
              </a:buClr>
              <a:buSzPts val="1800"/>
              <a:buNone/>
            </a:pPr>
            <a:r>
              <a:rPr b="1" i="0" lang="en-US" sz="1800">
                <a:solidFill>
                  <a:srgbClr val="000000"/>
                </a:solidFill>
                <a:latin typeface="Quattrocento Sans"/>
                <a:ea typeface="Quattrocento Sans"/>
                <a:cs typeface="Quattrocento Sans"/>
                <a:sym typeface="Quattrocento Sans"/>
              </a:rPr>
              <a:t>Negative Indexing</a:t>
            </a:r>
            <a:endParaRPr/>
          </a:p>
          <a:p>
            <a:pPr indent="-228600" lvl="0" marL="228600" rtl="0" algn="l">
              <a:lnSpc>
                <a:spcPct val="90000"/>
              </a:lnSpc>
              <a:spcBef>
                <a:spcPts val="1000"/>
              </a:spcBef>
              <a:spcAft>
                <a:spcPts val="0"/>
              </a:spcAft>
              <a:buClr>
                <a:srgbClr val="000000"/>
              </a:buClr>
              <a:buSzPts val="1600"/>
              <a:buChar char="•"/>
            </a:pPr>
            <a:r>
              <a:rPr b="0" i="0" lang="en-US" sz="1600">
                <a:solidFill>
                  <a:srgbClr val="000000"/>
                </a:solidFill>
                <a:latin typeface="Verdana"/>
                <a:ea typeface="Verdana"/>
                <a:cs typeface="Verdana"/>
                <a:sym typeface="Verdana"/>
              </a:rPr>
              <a:t>Use negative indexes to start the slice from the end of the string:</a:t>
            </a:r>
            <a:endParaRPr/>
          </a:p>
          <a:p>
            <a:pPr indent="0" lvl="0" marL="0" rtl="0" algn="l">
              <a:lnSpc>
                <a:spcPct val="90000"/>
              </a:lnSpc>
              <a:spcBef>
                <a:spcPts val="1000"/>
              </a:spcBef>
              <a:spcAft>
                <a:spcPts val="0"/>
              </a:spcAft>
              <a:buClr>
                <a:srgbClr val="000000"/>
              </a:buClr>
              <a:buSzPts val="1800"/>
              <a:buNone/>
            </a:pPr>
            <a:r>
              <a:rPr b="1" i="0" lang="en-US" sz="1800">
                <a:solidFill>
                  <a:srgbClr val="000000"/>
                </a:solidFill>
                <a:latin typeface="Quattrocento Sans"/>
                <a:ea typeface="Quattrocento Sans"/>
                <a:cs typeface="Quattrocento Sans"/>
                <a:sym typeface="Quattrocento Sans"/>
              </a:rPr>
              <a:t>Example</a:t>
            </a:r>
            <a:endParaRPr/>
          </a:p>
          <a:p>
            <a:pPr indent="-228600" lvl="0" marL="228600" rtl="0" algn="l">
              <a:lnSpc>
                <a:spcPct val="90000"/>
              </a:lnSpc>
              <a:spcBef>
                <a:spcPts val="1000"/>
              </a:spcBef>
              <a:spcAft>
                <a:spcPts val="0"/>
              </a:spcAft>
              <a:buClr>
                <a:srgbClr val="000000"/>
              </a:buClr>
              <a:buSzPts val="1600"/>
              <a:buChar char="•"/>
            </a:pPr>
            <a:r>
              <a:rPr b="0" i="0" lang="en-US" sz="1600">
                <a:solidFill>
                  <a:srgbClr val="000000"/>
                </a:solidFill>
                <a:latin typeface="Verdana"/>
                <a:ea typeface="Verdana"/>
                <a:cs typeface="Verdana"/>
                <a:sym typeface="Verdana"/>
              </a:rPr>
              <a:t>Get the characters:</a:t>
            </a:r>
            <a:endParaRPr/>
          </a:p>
          <a:p>
            <a:pPr indent="-228600" lvl="0" marL="228600" rtl="0" algn="l">
              <a:lnSpc>
                <a:spcPct val="90000"/>
              </a:lnSpc>
              <a:spcBef>
                <a:spcPts val="1000"/>
              </a:spcBef>
              <a:spcAft>
                <a:spcPts val="0"/>
              </a:spcAft>
              <a:buClr>
                <a:srgbClr val="000000"/>
              </a:buClr>
              <a:buSzPts val="1600"/>
              <a:buChar char="•"/>
            </a:pPr>
            <a:r>
              <a:rPr b="0" i="0" lang="en-US" sz="1600">
                <a:solidFill>
                  <a:srgbClr val="000000"/>
                </a:solidFill>
                <a:latin typeface="Verdana"/>
                <a:ea typeface="Verdana"/>
                <a:cs typeface="Verdana"/>
                <a:sym typeface="Verdana"/>
              </a:rPr>
              <a:t>From: "o" in "World!" (position -5)</a:t>
            </a:r>
            <a:endParaRPr/>
          </a:p>
          <a:p>
            <a:pPr indent="-228600" lvl="0" marL="228600" rtl="0" algn="l">
              <a:lnSpc>
                <a:spcPct val="90000"/>
              </a:lnSpc>
              <a:spcBef>
                <a:spcPts val="1000"/>
              </a:spcBef>
              <a:spcAft>
                <a:spcPts val="0"/>
              </a:spcAft>
              <a:buClr>
                <a:srgbClr val="000000"/>
              </a:buClr>
              <a:buSzPts val="1600"/>
              <a:buChar char="•"/>
            </a:pPr>
            <a:r>
              <a:rPr b="0" i="0" lang="en-US" sz="1600">
                <a:solidFill>
                  <a:srgbClr val="000000"/>
                </a:solidFill>
                <a:latin typeface="Verdana"/>
                <a:ea typeface="Verdana"/>
                <a:cs typeface="Verdana"/>
                <a:sym typeface="Verdana"/>
              </a:rPr>
              <a:t>To, but not included: "d" in "World!" (position -2):</a:t>
            </a:r>
            <a:endParaRPr/>
          </a:p>
          <a:p>
            <a:pPr indent="-228600" lvl="0" marL="228600" rtl="0" algn="l">
              <a:lnSpc>
                <a:spcPct val="90000"/>
              </a:lnSpc>
              <a:spcBef>
                <a:spcPts val="1000"/>
              </a:spcBef>
              <a:spcAft>
                <a:spcPts val="0"/>
              </a:spcAft>
              <a:buClr>
                <a:srgbClr val="000000"/>
              </a:buClr>
              <a:buSzPts val="1600"/>
              <a:buChar char="•"/>
            </a:pPr>
            <a:r>
              <a:rPr b="0" i="0" lang="en-US" sz="1600">
                <a:solidFill>
                  <a:srgbClr val="000000"/>
                </a:solidFill>
                <a:latin typeface="Consolas"/>
                <a:ea typeface="Consolas"/>
                <a:cs typeface="Consolas"/>
                <a:sym typeface="Consolas"/>
              </a:rPr>
              <a:t>b = </a:t>
            </a:r>
            <a:r>
              <a:rPr b="0" i="0" lang="en-US" sz="1600">
                <a:solidFill>
                  <a:srgbClr val="A52A2A"/>
                </a:solidFill>
                <a:latin typeface="Consolas"/>
                <a:ea typeface="Consolas"/>
                <a:cs typeface="Consolas"/>
                <a:sym typeface="Consolas"/>
              </a:rPr>
              <a:t>"Hello, World!"</a:t>
            </a:r>
            <a:br>
              <a:rPr lang="en-US" sz="1600"/>
            </a:br>
            <a:r>
              <a:rPr b="0" i="0" lang="en-US" sz="1600">
                <a:solidFill>
                  <a:srgbClr val="0000CD"/>
                </a:solidFill>
                <a:latin typeface="Consolas"/>
                <a:ea typeface="Consolas"/>
                <a:cs typeface="Consolas"/>
                <a:sym typeface="Consolas"/>
              </a:rPr>
              <a:t>print</a:t>
            </a:r>
            <a:r>
              <a:rPr b="0" i="0" lang="en-US" sz="1600">
                <a:solidFill>
                  <a:srgbClr val="000000"/>
                </a:solidFill>
                <a:latin typeface="Consolas"/>
                <a:ea typeface="Consolas"/>
                <a:cs typeface="Consolas"/>
                <a:sym typeface="Consolas"/>
              </a:rPr>
              <a:t>(b[-</a:t>
            </a:r>
            <a:r>
              <a:rPr b="0" i="0" lang="en-US" sz="1600">
                <a:solidFill>
                  <a:srgbClr val="FF0000"/>
                </a:solidFill>
                <a:latin typeface="Consolas"/>
                <a:ea typeface="Consolas"/>
                <a:cs typeface="Consolas"/>
                <a:sym typeface="Consolas"/>
              </a:rPr>
              <a:t>5</a:t>
            </a:r>
            <a:r>
              <a:rPr b="0" i="0" lang="en-US" sz="1600">
                <a:solidFill>
                  <a:srgbClr val="000000"/>
                </a:solidFill>
                <a:latin typeface="Consolas"/>
                <a:ea typeface="Consolas"/>
                <a:cs typeface="Consolas"/>
                <a:sym typeface="Consolas"/>
              </a:rPr>
              <a:t>:-</a:t>
            </a:r>
            <a:r>
              <a:rPr b="0" i="0" lang="en-US" sz="1600">
                <a:solidFill>
                  <a:srgbClr val="FF0000"/>
                </a:solidFill>
                <a:latin typeface="Consolas"/>
                <a:ea typeface="Consolas"/>
                <a:cs typeface="Consolas"/>
                <a:sym typeface="Consolas"/>
              </a:rPr>
              <a:t>2</a:t>
            </a:r>
            <a:r>
              <a:rPr b="0" i="0" lang="en-US" sz="1600">
                <a:solidFill>
                  <a:srgbClr val="000000"/>
                </a:solidFill>
                <a:latin typeface="Consolas"/>
                <a:ea typeface="Consolas"/>
                <a:cs typeface="Consolas"/>
                <a:sym typeface="Consolas"/>
              </a:rPr>
              <a:t>])</a:t>
            </a:r>
            <a:endParaRPr sz="16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aramond"/>
              <a:buNone/>
            </a:pPr>
            <a:r>
              <a:t/>
            </a:r>
            <a:endParaRPr/>
          </a:p>
        </p:txBody>
      </p:sp>
      <p:sp>
        <p:nvSpPr>
          <p:cNvPr id="583" name="Google Shape;583;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8000"/>
              </a:buClr>
              <a:buSzPts val="2800"/>
              <a:buChar char="•"/>
            </a:pPr>
            <a:r>
              <a:rPr b="0" lang="en-US">
                <a:solidFill>
                  <a:srgbClr val="008000"/>
                </a:solidFill>
                <a:latin typeface="Courier New"/>
                <a:ea typeface="Courier New"/>
                <a:cs typeface="Courier New"/>
                <a:sym typeface="Courier New"/>
              </a:rPr>
              <a:t>#boolean </a:t>
            </a:r>
            <a:endParaRPr b="0">
              <a:solidFill>
                <a:srgbClr val="000000"/>
              </a:solidFill>
              <a:latin typeface="Courier New"/>
              <a:ea typeface="Courier New"/>
              <a:cs typeface="Courier New"/>
              <a:sym typeface="Courier New"/>
            </a:endParaRPr>
          </a:p>
          <a:p>
            <a:pPr indent="-228600" lvl="0" marL="228600" rtl="0" algn="l">
              <a:lnSpc>
                <a:spcPct val="90000"/>
              </a:lnSpc>
              <a:spcBef>
                <a:spcPts val="1000"/>
              </a:spcBef>
              <a:spcAft>
                <a:spcPts val="0"/>
              </a:spcAft>
              <a:buClr>
                <a:srgbClr val="795E26"/>
              </a:buClr>
              <a:buSzPts val="2800"/>
              <a:buChar char="•"/>
            </a:pPr>
            <a:r>
              <a:rPr b="0" lang="en-US">
                <a:solidFill>
                  <a:srgbClr val="795E26"/>
                </a:solidFill>
                <a:latin typeface="Courier New"/>
                <a:ea typeface="Courier New"/>
                <a:cs typeface="Courier New"/>
                <a:sym typeface="Courier New"/>
              </a:rPr>
              <a:t>print</a:t>
            </a:r>
            <a:r>
              <a:rPr b="0" lang="en-US">
                <a:solidFill>
                  <a:srgbClr val="000000"/>
                </a:solidFill>
                <a:latin typeface="Courier New"/>
                <a:ea typeface="Courier New"/>
                <a:cs typeface="Courier New"/>
                <a:sym typeface="Courier New"/>
              </a:rPr>
              <a:t>(</a:t>
            </a:r>
            <a:r>
              <a:rPr b="0" lang="en-US">
                <a:solidFill>
                  <a:srgbClr val="098156"/>
                </a:solidFill>
                <a:latin typeface="Courier New"/>
                <a:ea typeface="Courier New"/>
                <a:cs typeface="Courier New"/>
                <a:sym typeface="Courier New"/>
              </a:rPr>
              <a:t>10</a:t>
            </a:r>
            <a:r>
              <a:rPr b="0" lang="en-US">
                <a:solidFill>
                  <a:srgbClr val="000000"/>
                </a:solidFill>
                <a:latin typeface="Courier New"/>
                <a:ea typeface="Courier New"/>
                <a:cs typeface="Courier New"/>
                <a:sym typeface="Courier New"/>
              </a:rPr>
              <a:t> &gt; </a:t>
            </a:r>
            <a:r>
              <a:rPr b="0" lang="en-US">
                <a:solidFill>
                  <a:srgbClr val="098156"/>
                </a:solidFill>
                <a:latin typeface="Courier New"/>
                <a:ea typeface="Courier New"/>
                <a:cs typeface="Courier New"/>
                <a:sym typeface="Courier New"/>
              </a:rPr>
              <a:t>9</a:t>
            </a:r>
            <a:r>
              <a:rPr b="0" lang="en-US">
                <a:solidFill>
                  <a:srgbClr val="000000"/>
                </a:solidFill>
                <a:latin typeface="Courier New"/>
                <a:ea typeface="Courier New"/>
                <a:cs typeface="Courier New"/>
                <a:sym typeface="Courier New"/>
              </a:rPr>
              <a:t>)</a:t>
            </a:r>
            <a:endParaRPr/>
          </a:p>
          <a:p>
            <a:pPr indent="-228600" lvl="0" marL="228600" rtl="0" algn="l">
              <a:lnSpc>
                <a:spcPct val="90000"/>
              </a:lnSpc>
              <a:spcBef>
                <a:spcPts val="1000"/>
              </a:spcBef>
              <a:spcAft>
                <a:spcPts val="0"/>
              </a:spcAft>
              <a:buClr>
                <a:srgbClr val="795E26"/>
              </a:buClr>
              <a:buSzPts val="2800"/>
              <a:buChar char="•"/>
            </a:pPr>
            <a:r>
              <a:rPr b="0" lang="en-US">
                <a:solidFill>
                  <a:srgbClr val="795E26"/>
                </a:solidFill>
                <a:latin typeface="Courier New"/>
                <a:ea typeface="Courier New"/>
                <a:cs typeface="Courier New"/>
                <a:sym typeface="Courier New"/>
              </a:rPr>
              <a:t>print</a:t>
            </a:r>
            <a:r>
              <a:rPr b="0" lang="en-US">
                <a:solidFill>
                  <a:srgbClr val="000000"/>
                </a:solidFill>
                <a:latin typeface="Courier New"/>
                <a:ea typeface="Courier New"/>
                <a:cs typeface="Courier New"/>
                <a:sym typeface="Courier New"/>
              </a:rPr>
              <a:t>(</a:t>
            </a:r>
            <a:r>
              <a:rPr b="0" lang="en-US">
                <a:solidFill>
                  <a:srgbClr val="098156"/>
                </a:solidFill>
                <a:latin typeface="Courier New"/>
                <a:ea typeface="Courier New"/>
                <a:cs typeface="Courier New"/>
                <a:sym typeface="Courier New"/>
              </a:rPr>
              <a:t>10</a:t>
            </a:r>
            <a:r>
              <a:rPr b="0" lang="en-US">
                <a:solidFill>
                  <a:srgbClr val="000000"/>
                </a:solidFill>
                <a:latin typeface="Courier New"/>
                <a:ea typeface="Courier New"/>
                <a:cs typeface="Courier New"/>
                <a:sym typeface="Courier New"/>
              </a:rPr>
              <a:t> == </a:t>
            </a:r>
            <a:r>
              <a:rPr b="0" lang="en-US">
                <a:solidFill>
                  <a:srgbClr val="098156"/>
                </a:solidFill>
                <a:latin typeface="Courier New"/>
                <a:ea typeface="Courier New"/>
                <a:cs typeface="Courier New"/>
                <a:sym typeface="Courier New"/>
              </a:rPr>
              <a:t>9</a:t>
            </a:r>
            <a:r>
              <a:rPr b="0" lang="en-US">
                <a:solidFill>
                  <a:srgbClr val="000000"/>
                </a:solidFill>
                <a:latin typeface="Courier New"/>
                <a:ea typeface="Courier New"/>
                <a:cs typeface="Courier New"/>
                <a:sym typeface="Courier New"/>
              </a:rPr>
              <a:t>)</a:t>
            </a:r>
            <a:endParaRPr/>
          </a:p>
          <a:p>
            <a:pPr indent="-228600" lvl="0" marL="228600" rtl="0" algn="l">
              <a:lnSpc>
                <a:spcPct val="90000"/>
              </a:lnSpc>
              <a:spcBef>
                <a:spcPts val="1000"/>
              </a:spcBef>
              <a:spcAft>
                <a:spcPts val="0"/>
              </a:spcAft>
              <a:buClr>
                <a:srgbClr val="795E26"/>
              </a:buClr>
              <a:buSzPts val="2800"/>
              <a:buChar char="•"/>
            </a:pPr>
            <a:r>
              <a:rPr b="0" lang="en-US">
                <a:solidFill>
                  <a:srgbClr val="795E26"/>
                </a:solidFill>
                <a:latin typeface="Courier New"/>
                <a:ea typeface="Courier New"/>
                <a:cs typeface="Courier New"/>
                <a:sym typeface="Courier New"/>
              </a:rPr>
              <a:t>print</a:t>
            </a:r>
            <a:r>
              <a:rPr b="0" lang="en-US">
                <a:solidFill>
                  <a:srgbClr val="000000"/>
                </a:solidFill>
                <a:latin typeface="Courier New"/>
                <a:ea typeface="Courier New"/>
                <a:cs typeface="Courier New"/>
                <a:sym typeface="Courier New"/>
              </a:rPr>
              <a:t>(</a:t>
            </a:r>
            <a:r>
              <a:rPr b="0" lang="en-US">
                <a:solidFill>
                  <a:srgbClr val="098156"/>
                </a:solidFill>
                <a:latin typeface="Courier New"/>
                <a:ea typeface="Courier New"/>
                <a:cs typeface="Courier New"/>
                <a:sym typeface="Courier New"/>
              </a:rPr>
              <a:t>10</a:t>
            </a:r>
            <a:r>
              <a:rPr b="0" lang="en-US">
                <a:solidFill>
                  <a:srgbClr val="000000"/>
                </a:solidFill>
                <a:latin typeface="Courier New"/>
                <a:ea typeface="Courier New"/>
                <a:cs typeface="Courier New"/>
                <a:sym typeface="Courier New"/>
              </a:rPr>
              <a:t> &lt; </a:t>
            </a:r>
            <a:r>
              <a:rPr b="0" lang="en-US">
                <a:solidFill>
                  <a:srgbClr val="098156"/>
                </a:solidFill>
                <a:latin typeface="Courier New"/>
                <a:ea typeface="Courier New"/>
                <a:cs typeface="Courier New"/>
                <a:sym typeface="Courier New"/>
              </a:rPr>
              <a:t>9</a:t>
            </a:r>
            <a:r>
              <a:rPr b="0" lang="en-US">
                <a:solidFill>
                  <a:srgbClr val="000000"/>
                </a:solidFill>
                <a:latin typeface="Courier New"/>
                <a:ea typeface="Courier New"/>
                <a:cs typeface="Courier New"/>
                <a:sym typeface="Courier New"/>
              </a:rPr>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9"/>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590" name="Google Shape;590;p49"/>
          <p:cNvSpPr txBox="1"/>
          <p:nvPr>
            <p:ph type="title"/>
          </p:nvPr>
        </p:nvSpPr>
        <p:spPr>
          <a:xfrm>
            <a:off x="699663" y="27020"/>
            <a:ext cx="9720072" cy="45771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Numbers – Mathematical Functions</a:t>
            </a:r>
            <a:endParaRPr/>
          </a:p>
        </p:txBody>
      </p:sp>
      <p:graphicFrame>
        <p:nvGraphicFramePr>
          <p:cNvPr id="591" name="Google Shape;591;p49"/>
          <p:cNvGraphicFramePr/>
          <p:nvPr/>
        </p:nvGraphicFramePr>
        <p:xfrm>
          <a:off x="552179" y="649962"/>
          <a:ext cx="3000000" cy="3000000"/>
        </p:xfrm>
        <a:graphic>
          <a:graphicData uri="http://schemas.openxmlformats.org/drawingml/2006/table">
            <a:tbl>
              <a:tblPr bandRow="1" firstRow="1">
                <a:noFill/>
                <a:tableStyleId>{BA8B42EE-B013-4E84-89A6-DF5F7FFC1467}</a:tableStyleId>
              </a:tblPr>
              <a:tblGrid>
                <a:gridCol w="937400"/>
                <a:gridCol w="10353375"/>
              </a:tblGrid>
              <a:tr h="398375">
                <a:tc>
                  <a:txBody>
                    <a:bodyPr/>
                    <a:lstStyle/>
                    <a:p>
                      <a:pPr indent="0" lvl="0" marL="0" marR="0" rtl="0" algn="l">
                        <a:spcBef>
                          <a:spcPts val="0"/>
                        </a:spcBef>
                        <a:spcAft>
                          <a:spcPts val="0"/>
                        </a:spcAft>
                        <a:buNone/>
                      </a:pPr>
                      <a:r>
                        <a:rPr lang="en-US" sz="2000"/>
                        <a:t>Sl. No.</a:t>
                      </a:r>
                      <a:endParaRPr sz="2000">
                        <a:solidFill>
                          <a:schemeClr val="lt1"/>
                        </a:solidFill>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2000"/>
                        <a:t>Mathematical Functions</a:t>
                      </a:r>
                      <a:endParaRPr sz="2000">
                        <a:solidFill>
                          <a:schemeClr val="lt1"/>
                        </a:solidFill>
                        <a:latin typeface="Calibri"/>
                        <a:ea typeface="Calibri"/>
                        <a:cs typeface="Calibri"/>
                        <a:sym typeface="Calibri"/>
                      </a:endParaRPr>
                    </a:p>
                  </a:txBody>
                  <a:tcPr marT="45725" marB="45725" marR="91450" marL="91450"/>
                </a:tc>
              </a:tr>
              <a:tr h="464775">
                <a:tc>
                  <a:txBody>
                    <a:bodyPr/>
                    <a:lstStyle/>
                    <a:p>
                      <a:pPr indent="0" lvl="0" marL="0" marR="0" rtl="0" algn="ctr">
                        <a:spcBef>
                          <a:spcPts val="0"/>
                        </a:spcBef>
                        <a:spcAft>
                          <a:spcPts val="0"/>
                        </a:spcAft>
                        <a:buNone/>
                      </a:pPr>
                      <a:r>
                        <a:rPr lang="en-US" sz="2000"/>
                        <a:t>1</a:t>
                      </a:r>
                      <a:endParaRPr sz="2000">
                        <a:solidFill>
                          <a:srgbClr val="000000"/>
                        </a:solidFill>
                        <a:latin typeface="Calibri"/>
                        <a:ea typeface="Calibri"/>
                        <a:cs typeface="Calibri"/>
                        <a:sym typeface="Calibri"/>
                      </a:endParaRPr>
                    </a:p>
                  </a:txBody>
                  <a:tcPr marT="76200" marB="76200" marR="76200" marL="76200"/>
                </a:tc>
                <a:tc>
                  <a:txBody>
                    <a:bodyPr/>
                    <a:lstStyle/>
                    <a:p>
                      <a:pPr indent="0" lvl="0" marL="0" marR="0" rtl="0" algn="l">
                        <a:spcBef>
                          <a:spcPts val="0"/>
                        </a:spcBef>
                        <a:spcAft>
                          <a:spcPts val="0"/>
                        </a:spcAft>
                        <a:buNone/>
                      </a:pPr>
                      <a:r>
                        <a:rPr lang="en-US" sz="2000" u="sng" strike="noStrike">
                          <a:solidFill>
                            <a:schemeClr val="hlink"/>
                          </a:solidFill>
                          <a:hlinkClick r:id="rId3"/>
                        </a:rPr>
                        <a:t>abs(x)</a:t>
                      </a:r>
                      <a:r>
                        <a:rPr lang="en-US" sz="2000"/>
                        <a:t>The absolute value of x: the (positive) distance between x and zero.[Function]</a:t>
                      </a:r>
                      <a:endParaRPr sz="2000">
                        <a:latin typeface="Calibri"/>
                        <a:ea typeface="Calibri"/>
                        <a:cs typeface="Calibri"/>
                        <a:sym typeface="Calibri"/>
                      </a:endParaRPr>
                    </a:p>
                  </a:txBody>
                  <a:tcPr marT="45725" marB="45725" marR="91450" marL="91450"/>
                </a:tc>
              </a:tr>
              <a:tr h="464775">
                <a:tc>
                  <a:txBody>
                    <a:bodyPr/>
                    <a:lstStyle/>
                    <a:p>
                      <a:pPr indent="0" lvl="0" marL="0" marR="0" rtl="0" algn="ctr">
                        <a:spcBef>
                          <a:spcPts val="0"/>
                        </a:spcBef>
                        <a:spcAft>
                          <a:spcPts val="0"/>
                        </a:spcAft>
                        <a:buNone/>
                      </a:pPr>
                      <a:r>
                        <a:rPr lang="en-US" sz="2000"/>
                        <a:t>2</a:t>
                      </a:r>
                      <a:endParaRPr sz="2000">
                        <a:latin typeface="Calibri"/>
                        <a:ea typeface="Calibri"/>
                        <a:cs typeface="Calibri"/>
                        <a:sym typeface="Calibri"/>
                      </a:endParaRPr>
                    </a:p>
                  </a:txBody>
                  <a:tcPr marT="76200" marB="76200" marR="76200" marL="76200" anchor="ctr"/>
                </a:tc>
                <a:tc>
                  <a:txBody>
                    <a:bodyPr/>
                    <a:lstStyle/>
                    <a:p>
                      <a:pPr indent="0" lvl="0" marL="0" marR="0" rtl="0" algn="just">
                        <a:spcBef>
                          <a:spcPts val="0"/>
                        </a:spcBef>
                        <a:spcAft>
                          <a:spcPts val="0"/>
                        </a:spcAft>
                        <a:buNone/>
                      </a:pPr>
                      <a:r>
                        <a:rPr lang="en-US" sz="2000" u="sng" strike="noStrike">
                          <a:solidFill>
                            <a:schemeClr val="hlink"/>
                          </a:solidFill>
                          <a:hlinkClick r:id="rId4"/>
                        </a:rPr>
                        <a:t>ceil(x)</a:t>
                      </a:r>
                      <a:r>
                        <a:rPr lang="en-US" sz="2000"/>
                        <a:t>The ceiling of x: the smallest integer not less than x.[math method]</a:t>
                      </a:r>
                      <a:endParaRPr sz="2000">
                        <a:solidFill>
                          <a:srgbClr val="000000"/>
                        </a:solidFill>
                        <a:latin typeface="Calibri"/>
                        <a:ea typeface="Calibri"/>
                        <a:cs typeface="Calibri"/>
                        <a:sym typeface="Calibri"/>
                      </a:endParaRPr>
                    </a:p>
                  </a:txBody>
                  <a:tcPr marT="76200" marB="76200" marR="76200" marL="76200"/>
                </a:tc>
              </a:tr>
              <a:tr h="735825">
                <a:tc>
                  <a:txBody>
                    <a:bodyPr/>
                    <a:lstStyle/>
                    <a:p>
                      <a:pPr indent="0" lvl="0" marL="0" marR="0" rtl="0" algn="ctr">
                        <a:spcBef>
                          <a:spcPts val="0"/>
                        </a:spcBef>
                        <a:spcAft>
                          <a:spcPts val="0"/>
                        </a:spcAft>
                        <a:buNone/>
                      </a:pPr>
                      <a:r>
                        <a:rPr lang="en-US" sz="2000"/>
                        <a:t>3</a:t>
                      </a:r>
                      <a:endParaRPr sz="2000">
                        <a:latin typeface="Calibri"/>
                        <a:ea typeface="Calibri"/>
                        <a:cs typeface="Calibri"/>
                        <a:sym typeface="Calibri"/>
                      </a:endParaRPr>
                    </a:p>
                  </a:txBody>
                  <a:tcPr marT="76200" marB="76200" marR="76200" marL="76200" anchor="ctr"/>
                </a:tc>
                <a:tc>
                  <a:txBody>
                    <a:bodyPr/>
                    <a:lstStyle/>
                    <a:p>
                      <a:pPr indent="0" lvl="0" marL="0" marR="0" rtl="0" algn="just">
                        <a:spcBef>
                          <a:spcPts val="0"/>
                        </a:spcBef>
                        <a:spcAft>
                          <a:spcPts val="0"/>
                        </a:spcAft>
                        <a:buNone/>
                      </a:pPr>
                      <a:r>
                        <a:rPr lang="en-US" sz="2000"/>
                        <a:t>cmp(x, y)</a:t>
                      </a:r>
                      <a:endParaRPr/>
                    </a:p>
                    <a:p>
                      <a:pPr indent="0" lvl="0" marL="0" marR="0" rtl="0" algn="just">
                        <a:spcBef>
                          <a:spcPts val="0"/>
                        </a:spcBef>
                        <a:spcAft>
                          <a:spcPts val="0"/>
                        </a:spcAft>
                        <a:buNone/>
                      </a:pPr>
                      <a:r>
                        <a:rPr lang="en-US" sz="2000"/>
                        <a:t>-1 if x &lt; y, 0 if x == y, or 1 if x &gt; y. Deprecated in Python 3. Instead use return (x&gt;y)-(x&lt;y).</a:t>
                      </a:r>
                      <a:endParaRPr sz="2000">
                        <a:solidFill>
                          <a:srgbClr val="000000"/>
                        </a:solidFill>
                        <a:latin typeface="Calibri"/>
                        <a:ea typeface="Calibri"/>
                        <a:cs typeface="Calibri"/>
                        <a:sym typeface="Calibri"/>
                      </a:endParaRPr>
                    </a:p>
                  </a:txBody>
                  <a:tcPr marT="76200" marB="76200" marR="76200" marL="76200"/>
                </a:tc>
              </a:tr>
              <a:tr h="464775">
                <a:tc>
                  <a:txBody>
                    <a:bodyPr/>
                    <a:lstStyle/>
                    <a:p>
                      <a:pPr indent="0" lvl="0" marL="0" marR="0" rtl="0" algn="ctr">
                        <a:spcBef>
                          <a:spcPts val="0"/>
                        </a:spcBef>
                        <a:spcAft>
                          <a:spcPts val="0"/>
                        </a:spcAft>
                        <a:buNone/>
                      </a:pPr>
                      <a:r>
                        <a:rPr lang="en-US" sz="2000"/>
                        <a:t>4</a:t>
                      </a:r>
                      <a:endParaRPr sz="2000">
                        <a:latin typeface="Calibri"/>
                        <a:ea typeface="Calibri"/>
                        <a:cs typeface="Calibri"/>
                        <a:sym typeface="Calibri"/>
                      </a:endParaRPr>
                    </a:p>
                  </a:txBody>
                  <a:tcPr marT="76200" marB="76200" marR="76200" marL="76200" anchor="ctr"/>
                </a:tc>
                <a:tc>
                  <a:txBody>
                    <a:bodyPr/>
                    <a:lstStyle/>
                    <a:p>
                      <a:pPr indent="0" lvl="0" marL="0" marR="0" rtl="0" algn="just">
                        <a:spcBef>
                          <a:spcPts val="0"/>
                        </a:spcBef>
                        <a:spcAft>
                          <a:spcPts val="0"/>
                        </a:spcAft>
                        <a:buNone/>
                      </a:pPr>
                      <a:r>
                        <a:rPr lang="en-US" sz="2000" u="sng" strike="noStrike">
                          <a:solidFill>
                            <a:schemeClr val="hlink"/>
                          </a:solidFill>
                          <a:hlinkClick r:id="rId5"/>
                        </a:rPr>
                        <a:t>exp(x)</a:t>
                      </a:r>
                      <a:r>
                        <a:rPr lang="en-US" sz="2000"/>
                        <a:t>The exponential of x: e</a:t>
                      </a:r>
                      <a:r>
                        <a:rPr baseline="30000" lang="en-US" sz="2000"/>
                        <a:t>x      </a:t>
                      </a:r>
                      <a:r>
                        <a:rPr lang="en-US" sz="2000"/>
                        <a:t>[math method]</a:t>
                      </a:r>
                      <a:endParaRPr sz="2000">
                        <a:solidFill>
                          <a:srgbClr val="000000"/>
                        </a:solidFill>
                        <a:latin typeface="Calibri"/>
                        <a:ea typeface="Calibri"/>
                        <a:cs typeface="Calibri"/>
                        <a:sym typeface="Calibri"/>
                      </a:endParaRPr>
                    </a:p>
                  </a:txBody>
                  <a:tcPr marT="76200" marB="76200" marR="76200" marL="76200"/>
                </a:tc>
              </a:tr>
              <a:tr h="464775">
                <a:tc>
                  <a:txBody>
                    <a:bodyPr/>
                    <a:lstStyle/>
                    <a:p>
                      <a:pPr indent="0" lvl="0" marL="0" marR="0" rtl="0" algn="ctr">
                        <a:spcBef>
                          <a:spcPts val="0"/>
                        </a:spcBef>
                        <a:spcAft>
                          <a:spcPts val="0"/>
                        </a:spcAft>
                        <a:buNone/>
                      </a:pPr>
                      <a:r>
                        <a:rPr lang="en-US" sz="2000"/>
                        <a:t>5</a:t>
                      </a:r>
                      <a:endParaRPr sz="2000">
                        <a:latin typeface="Calibri"/>
                        <a:ea typeface="Calibri"/>
                        <a:cs typeface="Calibri"/>
                        <a:sym typeface="Calibri"/>
                      </a:endParaRPr>
                    </a:p>
                  </a:txBody>
                  <a:tcPr marT="76200" marB="76200" marR="76200" marL="76200" anchor="ctr"/>
                </a:tc>
                <a:tc>
                  <a:txBody>
                    <a:bodyPr/>
                    <a:lstStyle/>
                    <a:p>
                      <a:pPr indent="0" lvl="0" marL="0" marR="0" rtl="0" algn="just">
                        <a:spcBef>
                          <a:spcPts val="0"/>
                        </a:spcBef>
                        <a:spcAft>
                          <a:spcPts val="0"/>
                        </a:spcAft>
                        <a:buNone/>
                      </a:pPr>
                      <a:r>
                        <a:rPr lang="en-US" sz="2000" u="sng" strike="noStrike">
                          <a:solidFill>
                            <a:schemeClr val="hlink"/>
                          </a:solidFill>
                          <a:hlinkClick r:id="rId6"/>
                        </a:rPr>
                        <a:t>fabs(x)</a:t>
                      </a:r>
                      <a:r>
                        <a:rPr lang="en-US" sz="2000"/>
                        <a:t>The absolute value of x.[math method]</a:t>
                      </a:r>
                      <a:endParaRPr sz="2000">
                        <a:solidFill>
                          <a:srgbClr val="000000"/>
                        </a:solidFill>
                        <a:latin typeface="Calibri"/>
                        <a:ea typeface="Calibri"/>
                        <a:cs typeface="Calibri"/>
                        <a:sym typeface="Calibri"/>
                      </a:endParaRPr>
                    </a:p>
                  </a:txBody>
                  <a:tcPr marT="76200" marB="76200" marR="76200" marL="76200"/>
                </a:tc>
              </a:tr>
              <a:tr h="464775">
                <a:tc>
                  <a:txBody>
                    <a:bodyPr/>
                    <a:lstStyle/>
                    <a:p>
                      <a:pPr indent="0" lvl="0" marL="0" marR="0" rtl="0" algn="ctr">
                        <a:spcBef>
                          <a:spcPts val="0"/>
                        </a:spcBef>
                        <a:spcAft>
                          <a:spcPts val="0"/>
                        </a:spcAft>
                        <a:buNone/>
                      </a:pPr>
                      <a:r>
                        <a:rPr lang="en-US" sz="2000"/>
                        <a:t>6</a:t>
                      </a:r>
                      <a:endParaRPr sz="2000">
                        <a:latin typeface="Calibri"/>
                        <a:ea typeface="Calibri"/>
                        <a:cs typeface="Calibri"/>
                        <a:sym typeface="Calibri"/>
                      </a:endParaRPr>
                    </a:p>
                  </a:txBody>
                  <a:tcPr marT="76200" marB="76200" marR="76200" marL="76200" anchor="ctr"/>
                </a:tc>
                <a:tc>
                  <a:txBody>
                    <a:bodyPr/>
                    <a:lstStyle/>
                    <a:p>
                      <a:pPr indent="0" lvl="0" marL="0" marR="0" rtl="0" algn="just">
                        <a:spcBef>
                          <a:spcPts val="0"/>
                        </a:spcBef>
                        <a:spcAft>
                          <a:spcPts val="0"/>
                        </a:spcAft>
                        <a:buNone/>
                      </a:pPr>
                      <a:r>
                        <a:rPr lang="en-US" sz="2000" u="sng" strike="noStrike">
                          <a:solidFill>
                            <a:schemeClr val="hlink"/>
                          </a:solidFill>
                          <a:hlinkClick r:id="rId7"/>
                        </a:rPr>
                        <a:t>floor(x)</a:t>
                      </a:r>
                      <a:r>
                        <a:rPr lang="en-US" sz="2000"/>
                        <a:t>The floor of x: the largest integer not greater than x.[math method]</a:t>
                      </a:r>
                      <a:endParaRPr sz="2000">
                        <a:solidFill>
                          <a:srgbClr val="000000"/>
                        </a:solidFill>
                        <a:latin typeface="Calibri"/>
                        <a:ea typeface="Calibri"/>
                        <a:cs typeface="Calibri"/>
                        <a:sym typeface="Calibri"/>
                      </a:endParaRPr>
                    </a:p>
                  </a:txBody>
                  <a:tcPr marT="76200" marB="76200" marR="76200" marL="76200"/>
                </a:tc>
              </a:tr>
              <a:tr h="464775">
                <a:tc>
                  <a:txBody>
                    <a:bodyPr/>
                    <a:lstStyle/>
                    <a:p>
                      <a:pPr indent="0" lvl="0" marL="0" marR="0" rtl="0" algn="ctr">
                        <a:spcBef>
                          <a:spcPts val="0"/>
                        </a:spcBef>
                        <a:spcAft>
                          <a:spcPts val="0"/>
                        </a:spcAft>
                        <a:buNone/>
                      </a:pPr>
                      <a:r>
                        <a:rPr lang="en-US" sz="2000"/>
                        <a:t>7</a:t>
                      </a:r>
                      <a:endParaRPr sz="2000">
                        <a:latin typeface="Calibri"/>
                        <a:ea typeface="Calibri"/>
                        <a:cs typeface="Calibri"/>
                        <a:sym typeface="Calibri"/>
                      </a:endParaRPr>
                    </a:p>
                  </a:txBody>
                  <a:tcPr marT="76200" marB="76200" marR="76200" marL="76200" anchor="ctr"/>
                </a:tc>
                <a:tc>
                  <a:txBody>
                    <a:bodyPr/>
                    <a:lstStyle/>
                    <a:p>
                      <a:pPr indent="0" lvl="0" marL="0" marR="0" rtl="0" algn="just">
                        <a:spcBef>
                          <a:spcPts val="0"/>
                        </a:spcBef>
                        <a:spcAft>
                          <a:spcPts val="0"/>
                        </a:spcAft>
                        <a:buNone/>
                      </a:pPr>
                      <a:r>
                        <a:rPr lang="en-US" sz="2000" u="sng" strike="noStrike">
                          <a:solidFill>
                            <a:schemeClr val="hlink"/>
                          </a:solidFill>
                          <a:hlinkClick r:id="rId8"/>
                        </a:rPr>
                        <a:t>log(x)</a:t>
                      </a:r>
                      <a:r>
                        <a:rPr lang="en-US" sz="2000"/>
                        <a:t>The natural logarithm of x, for x &gt; 0. [math method]</a:t>
                      </a:r>
                      <a:endParaRPr sz="2000">
                        <a:solidFill>
                          <a:srgbClr val="000000"/>
                        </a:solidFill>
                        <a:latin typeface="Calibri"/>
                        <a:ea typeface="Calibri"/>
                        <a:cs typeface="Calibri"/>
                        <a:sym typeface="Calibri"/>
                      </a:endParaRPr>
                    </a:p>
                  </a:txBody>
                  <a:tcPr marT="76200" marB="76200" marR="76200" marL="76200"/>
                </a:tc>
              </a:tr>
              <a:tr h="464775">
                <a:tc>
                  <a:txBody>
                    <a:bodyPr/>
                    <a:lstStyle/>
                    <a:p>
                      <a:pPr indent="0" lvl="0" marL="0" marR="0" rtl="0" algn="ctr">
                        <a:spcBef>
                          <a:spcPts val="0"/>
                        </a:spcBef>
                        <a:spcAft>
                          <a:spcPts val="0"/>
                        </a:spcAft>
                        <a:buNone/>
                      </a:pPr>
                      <a:r>
                        <a:rPr lang="en-US" sz="2000"/>
                        <a:t>8</a:t>
                      </a:r>
                      <a:endParaRPr sz="2000">
                        <a:latin typeface="Calibri"/>
                        <a:ea typeface="Calibri"/>
                        <a:cs typeface="Calibri"/>
                        <a:sym typeface="Calibri"/>
                      </a:endParaRPr>
                    </a:p>
                  </a:txBody>
                  <a:tcPr marT="76200" marB="76200" marR="76200" marL="76200" anchor="ctr"/>
                </a:tc>
                <a:tc>
                  <a:txBody>
                    <a:bodyPr/>
                    <a:lstStyle/>
                    <a:p>
                      <a:pPr indent="0" lvl="0" marL="0" marR="0" rtl="0" algn="just">
                        <a:spcBef>
                          <a:spcPts val="0"/>
                        </a:spcBef>
                        <a:spcAft>
                          <a:spcPts val="0"/>
                        </a:spcAft>
                        <a:buNone/>
                      </a:pPr>
                      <a:r>
                        <a:rPr lang="en-US" sz="2000" u="sng" strike="noStrike">
                          <a:solidFill>
                            <a:schemeClr val="hlink"/>
                          </a:solidFill>
                          <a:hlinkClick r:id="rId9"/>
                        </a:rPr>
                        <a:t>log10(x)</a:t>
                      </a:r>
                      <a:r>
                        <a:rPr lang="en-US" sz="2000"/>
                        <a:t>The base-10 logarithm of x for x &gt; 0. [math method]</a:t>
                      </a:r>
                      <a:endParaRPr sz="2000">
                        <a:solidFill>
                          <a:srgbClr val="000000"/>
                        </a:solidFill>
                        <a:latin typeface="Calibri"/>
                        <a:ea typeface="Calibri"/>
                        <a:cs typeface="Calibri"/>
                        <a:sym typeface="Calibri"/>
                      </a:endParaRPr>
                    </a:p>
                  </a:txBody>
                  <a:tcPr marT="76200" marB="76200" marR="76200" marL="76200"/>
                </a:tc>
              </a:tr>
              <a:tr h="464775">
                <a:tc>
                  <a:txBody>
                    <a:bodyPr/>
                    <a:lstStyle/>
                    <a:p>
                      <a:pPr indent="0" lvl="0" marL="0" marR="0" rtl="0" algn="ctr">
                        <a:spcBef>
                          <a:spcPts val="0"/>
                        </a:spcBef>
                        <a:spcAft>
                          <a:spcPts val="0"/>
                        </a:spcAft>
                        <a:buNone/>
                      </a:pPr>
                      <a:r>
                        <a:rPr lang="en-US" sz="2000"/>
                        <a:t>9</a:t>
                      </a:r>
                      <a:endParaRPr sz="2000">
                        <a:latin typeface="Calibri"/>
                        <a:ea typeface="Calibri"/>
                        <a:cs typeface="Calibri"/>
                        <a:sym typeface="Calibri"/>
                      </a:endParaRPr>
                    </a:p>
                  </a:txBody>
                  <a:tcPr marT="76200" marB="76200" marR="76200" marL="76200" anchor="ctr"/>
                </a:tc>
                <a:tc>
                  <a:txBody>
                    <a:bodyPr/>
                    <a:lstStyle/>
                    <a:p>
                      <a:pPr indent="0" lvl="0" marL="0" marR="0" rtl="0" algn="just">
                        <a:spcBef>
                          <a:spcPts val="0"/>
                        </a:spcBef>
                        <a:spcAft>
                          <a:spcPts val="0"/>
                        </a:spcAft>
                        <a:buNone/>
                      </a:pPr>
                      <a:r>
                        <a:rPr lang="en-US" sz="2000" u="sng" strike="noStrike">
                          <a:solidFill>
                            <a:schemeClr val="hlink"/>
                          </a:solidFill>
                          <a:hlinkClick r:id="rId10"/>
                        </a:rPr>
                        <a:t>max(x1, x2,...)</a:t>
                      </a:r>
                      <a:r>
                        <a:rPr lang="en-US" sz="2000"/>
                        <a:t>The largest of its arguments: the value closest to positive infinity</a:t>
                      </a:r>
                      <a:endParaRPr sz="2000">
                        <a:solidFill>
                          <a:srgbClr val="000000"/>
                        </a:solidFill>
                        <a:latin typeface="Calibri"/>
                        <a:ea typeface="Calibri"/>
                        <a:cs typeface="Calibri"/>
                        <a:sym typeface="Calibri"/>
                      </a:endParaRPr>
                    </a:p>
                  </a:txBody>
                  <a:tcPr marT="76200" marB="76200" marR="76200" marL="76200"/>
                </a:tc>
              </a:tr>
              <a:tr h="464775">
                <a:tc>
                  <a:txBody>
                    <a:bodyPr/>
                    <a:lstStyle/>
                    <a:p>
                      <a:pPr indent="0" lvl="0" marL="0" marR="0" rtl="0" algn="ctr">
                        <a:spcBef>
                          <a:spcPts val="0"/>
                        </a:spcBef>
                        <a:spcAft>
                          <a:spcPts val="0"/>
                        </a:spcAft>
                        <a:buNone/>
                      </a:pPr>
                      <a:r>
                        <a:rPr lang="en-US" sz="2000"/>
                        <a:t>10</a:t>
                      </a:r>
                      <a:endParaRPr sz="2000">
                        <a:latin typeface="Calibri"/>
                        <a:ea typeface="Calibri"/>
                        <a:cs typeface="Calibri"/>
                        <a:sym typeface="Calibri"/>
                      </a:endParaRPr>
                    </a:p>
                  </a:txBody>
                  <a:tcPr marT="76200" marB="76200" marR="76200" marL="76200" anchor="ctr"/>
                </a:tc>
                <a:tc>
                  <a:txBody>
                    <a:bodyPr/>
                    <a:lstStyle/>
                    <a:p>
                      <a:pPr indent="0" lvl="0" marL="0" marR="0" rtl="0" algn="just">
                        <a:spcBef>
                          <a:spcPts val="0"/>
                        </a:spcBef>
                        <a:spcAft>
                          <a:spcPts val="0"/>
                        </a:spcAft>
                        <a:buNone/>
                      </a:pPr>
                      <a:r>
                        <a:rPr lang="en-US" sz="2000" u="sng" strike="noStrike">
                          <a:solidFill>
                            <a:schemeClr val="hlink"/>
                          </a:solidFill>
                          <a:hlinkClick r:id="rId11"/>
                        </a:rPr>
                        <a:t>min(x1, x2,...)</a:t>
                      </a:r>
                      <a:r>
                        <a:rPr lang="en-US" sz="2000"/>
                        <a:t>The smallest of its arguments: the value closest to negative infinity.</a:t>
                      </a:r>
                      <a:endParaRPr sz="2000">
                        <a:solidFill>
                          <a:srgbClr val="000000"/>
                        </a:solidFill>
                        <a:latin typeface="Calibri"/>
                        <a:ea typeface="Calibri"/>
                        <a:cs typeface="Calibri"/>
                        <a:sym typeface="Calibri"/>
                      </a:endParaRPr>
                    </a:p>
                  </a:txBody>
                  <a:tcPr marT="76200" marB="76200" marR="76200" marL="76200"/>
                </a:tc>
              </a:tr>
              <a:tr h="464775">
                <a:tc>
                  <a:txBody>
                    <a:bodyPr/>
                    <a:lstStyle/>
                    <a:p>
                      <a:pPr indent="0" lvl="0" marL="0" marR="0" rtl="0" algn="ctr">
                        <a:spcBef>
                          <a:spcPts val="0"/>
                        </a:spcBef>
                        <a:spcAft>
                          <a:spcPts val="0"/>
                        </a:spcAft>
                        <a:buNone/>
                      </a:pPr>
                      <a:r>
                        <a:rPr lang="en-US" sz="2000"/>
                        <a:t>11</a:t>
                      </a:r>
                      <a:endParaRPr sz="2000">
                        <a:latin typeface="Calibri"/>
                        <a:ea typeface="Calibri"/>
                        <a:cs typeface="Calibri"/>
                        <a:sym typeface="Calibri"/>
                      </a:endParaRPr>
                    </a:p>
                  </a:txBody>
                  <a:tcPr marT="76200" marB="76200" marR="76200" marL="76200" anchor="ctr"/>
                </a:tc>
                <a:tc>
                  <a:txBody>
                    <a:bodyPr/>
                    <a:lstStyle/>
                    <a:p>
                      <a:pPr indent="0" lvl="0" marL="0" marR="0" rtl="0" algn="just">
                        <a:spcBef>
                          <a:spcPts val="0"/>
                        </a:spcBef>
                        <a:spcAft>
                          <a:spcPts val="0"/>
                        </a:spcAft>
                        <a:buNone/>
                      </a:pPr>
                      <a:r>
                        <a:rPr lang="en-US" sz="2000" u="sng" strike="noStrike">
                          <a:solidFill>
                            <a:schemeClr val="hlink"/>
                          </a:solidFill>
                          <a:hlinkClick r:id="rId12"/>
                        </a:rPr>
                        <a:t>modf(x)</a:t>
                      </a:r>
                      <a:r>
                        <a:rPr lang="en-US" sz="2000"/>
                        <a:t>The fractional and integer parts of x in a two-item tuple. Both parts have the same sign as x. The integer part is returned as a float.</a:t>
                      </a:r>
                      <a:endParaRPr sz="2000">
                        <a:solidFill>
                          <a:srgbClr val="000000"/>
                        </a:solidFill>
                        <a:latin typeface="Calibri"/>
                        <a:ea typeface="Calibri"/>
                        <a:cs typeface="Calibri"/>
                        <a:sym typeface="Calibri"/>
                      </a:endParaRPr>
                    </a:p>
                  </a:txBody>
                  <a:tcPr marT="76200" marB="76200" marR="76200" marL="7620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5"/>
          <p:cNvSpPr txBox="1"/>
          <p:nvPr>
            <p:ph type="title"/>
          </p:nvPr>
        </p:nvSpPr>
        <p:spPr>
          <a:xfrm>
            <a:off x="0" y="0"/>
            <a:ext cx="10267745" cy="457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4"/>
              </a:buClr>
              <a:buSzPct val="100000"/>
              <a:buFont typeface="Garamond"/>
              <a:buNone/>
            </a:pPr>
            <a:r>
              <a:rPr b="1" lang="en-US" sz="3600">
                <a:solidFill>
                  <a:schemeClr val="accent4"/>
                </a:solidFill>
              </a:rPr>
              <a:t>Installing</a:t>
            </a:r>
            <a:r>
              <a:rPr lang="en-US" sz="3200"/>
              <a:t> </a:t>
            </a:r>
            <a:r>
              <a:rPr b="1" lang="en-US" sz="3600">
                <a:solidFill>
                  <a:schemeClr val="accent4"/>
                </a:solidFill>
              </a:rPr>
              <a:t>python</a:t>
            </a:r>
            <a:endParaRPr/>
          </a:p>
        </p:txBody>
      </p:sp>
      <p:sp>
        <p:nvSpPr>
          <p:cNvPr id="241" name="Google Shape;241;p5"/>
          <p:cNvSpPr txBox="1"/>
          <p:nvPr>
            <p:ph idx="1" type="body"/>
          </p:nvPr>
        </p:nvSpPr>
        <p:spPr>
          <a:xfrm>
            <a:off x="870154" y="820994"/>
            <a:ext cx="11135033" cy="402336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 Version to Install : Python 3.9.0</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OS Needed :Not supported on windows 7 or earlier Versions.</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OS can be 32 Bit or 64 bit. Both types of installable supported.</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Standard Hardware configurations(1 GB RAM)</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How to download :-</a:t>
            </a:r>
            <a:endParaRPr/>
          </a:p>
          <a:p>
            <a:pPr indent="-228600" lvl="1" marL="685800" rtl="0" algn="l">
              <a:lnSpc>
                <a:spcPct val="90000"/>
              </a:lnSpc>
              <a:spcBef>
                <a:spcPts val="500"/>
              </a:spcBef>
              <a:spcAft>
                <a:spcPts val="0"/>
              </a:spcAft>
              <a:buClr>
                <a:schemeClr val="dk1"/>
              </a:buClr>
              <a:buSzPts val="1800"/>
              <a:buFont typeface="Noto Sans Symbols"/>
              <a:buChar char="▪"/>
            </a:pPr>
            <a:r>
              <a:rPr lang="en-US" sz="1800">
                <a:latin typeface="Calibri"/>
                <a:ea typeface="Calibri"/>
                <a:cs typeface="Calibri"/>
                <a:sym typeface="Calibri"/>
              </a:rPr>
              <a:t>Ensure you have admin rights to download and install executables. </a:t>
            </a:r>
            <a:endParaRPr/>
          </a:p>
          <a:p>
            <a:pPr indent="-228600" lvl="1" marL="685800" rtl="0" algn="l">
              <a:lnSpc>
                <a:spcPct val="90000"/>
              </a:lnSpc>
              <a:spcBef>
                <a:spcPts val="500"/>
              </a:spcBef>
              <a:spcAft>
                <a:spcPts val="0"/>
              </a:spcAft>
              <a:buClr>
                <a:schemeClr val="dk1"/>
              </a:buClr>
              <a:buSzPts val="1800"/>
              <a:buFont typeface="Noto Sans Symbols"/>
              <a:buChar char="▪"/>
            </a:pPr>
            <a:r>
              <a:rPr lang="en-US" sz="1800">
                <a:latin typeface="Calibri"/>
                <a:ea typeface="Calibri"/>
                <a:cs typeface="Calibri"/>
                <a:sym typeface="Calibri"/>
              </a:rPr>
              <a:t>Go to </a:t>
            </a:r>
            <a:r>
              <a:rPr b="1" lang="en-US" sz="1800">
                <a:latin typeface="Calibri"/>
                <a:ea typeface="Calibri"/>
                <a:cs typeface="Calibri"/>
                <a:sym typeface="Calibri"/>
              </a:rPr>
              <a:t>www. Python.org/downloads</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p:txBody>
      </p:sp>
      <p:sp>
        <p:nvSpPr>
          <p:cNvPr id="242" name="Google Shape;242;p5"/>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50"/>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597" name="Google Shape;597;p50"/>
          <p:cNvSpPr txBox="1"/>
          <p:nvPr>
            <p:ph type="title"/>
          </p:nvPr>
        </p:nvSpPr>
        <p:spPr>
          <a:xfrm>
            <a:off x="699663" y="27020"/>
            <a:ext cx="9720072" cy="45771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Numbers – Mathematical Functions (Cntd..)</a:t>
            </a:r>
            <a:endParaRPr/>
          </a:p>
        </p:txBody>
      </p:sp>
      <p:graphicFrame>
        <p:nvGraphicFramePr>
          <p:cNvPr id="598" name="Google Shape;598;p50"/>
          <p:cNvGraphicFramePr/>
          <p:nvPr/>
        </p:nvGraphicFramePr>
        <p:xfrm>
          <a:off x="552179" y="649962"/>
          <a:ext cx="3000000" cy="3000000"/>
        </p:xfrm>
        <a:graphic>
          <a:graphicData uri="http://schemas.openxmlformats.org/drawingml/2006/table">
            <a:tbl>
              <a:tblPr bandRow="1" firstRow="1">
                <a:noFill/>
                <a:tableStyleId>{BA8B42EE-B013-4E84-89A6-DF5F7FFC1467}</a:tableStyleId>
              </a:tblPr>
              <a:tblGrid>
                <a:gridCol w="937400"/>
                <a:gridCol w="10353375"/>
              </a:tblGrid>
              <a:tr h="398375">
                <a:tc>
                  <a:txBody>
                    <a:bodyPr/>
                    <a:lstStyle/>
                    <a:p>
                      <a:pPr indent="0" lvl="0" marL="0" marR="0" rtl="0" algn="l">
                        <a:spcBef>
                          <a:spcPts val="0"/>
                        </a:spcBef>
                        <a:spcAft>
                          <a:spcPts val="0"/>
                        </a:spcAft>
                        <a:buNone/>
                      </a:pPr>
                      <a:r>
                        <a:rPr lang="en-US" sz="2000"/>
                        <a:t>Sl. No.</a:t>
                      </a:r>
                      <a:endParaRPr sz="2000">
                        <a:solidFill>
                          <a:schemeClr val="lt1"/>
                        </a:solidFill>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2000"/>
                        <a:t>Mathematical Functions</a:t>
                      </a:r>
                      <a:endParaRPr sz="2000">
                        <a:solidFill>
                          <a:schemeClr val="lt1"/>
                        </a:solidFill>
                        <a:latin typeface="Calibri"/>
                        <a:ea typeface="Calibri"/>
                        <a:cs typeface="Calibri"/>
                        <a:sym typeface="Calibri"/>
                      </a:endParaRPr>
                    </a:p>
                  </a:txBody>
                  <a:tcPr marT="45725" marB="45725" marR="91450" marL="91450"/>
                </a:tc>
              </a:tr>
              <a:tr h="464775">
                <a:tc>
                  <a:txBody>
                    <a:bodyPr/>
                    <a:lstStyle/>
                    <a:p>
                      <a:pPr indent="0" lvl="0" marL="0" marR="0" rtl="0" algn="ctr">
                        <a:spcBef>
                          <a:spcPts val="0"/>
                        </a:spcBef>
                        <a:spcAft>
                          <a:spcPts val="0"/>
                        </a:spcAft>
                        <a:buNone/>
                      </a:pPr>
                      <a:r>
                        <a:rPr lang="en-US" sz="2000"/>
                        <a:t>12</a:t>
                      </a:r>
                      <a:endParaRPr sz="2000">
                        <a:solidFill>
                          <a:srgbClr val="000000"/>
                        </a:solidFill>
                        <a:latin typeface="Calibri"/>
                        <a:ea typeface="Calibri"/>
                        <a:cs typeface="Calibri"/>
                        <a:sym typeface="Calibri"/>
                      </a:endParaRPr>
                    </a:p>
                  </a:txBody>
                  <a:tcPr marT="76200" marB="76200" marR="76200" marL="76200"/>
                </a:tc>
                <a:tc>
                  <a:txBody>
                    <a:bodyPr/>
                    <a:lstStyle/>
                    <a:p>
                      <a:pPr indent="0" lvl="0" marL="0" marR="0" rtl="0" algn="just">
                        <a:spcBef>
                          <a:spcPts val="0"/>
                        </a:spcBef>
                        <a:spcAft>
                          <a:spcPts val="0"/>
                        </a:spcAft>
                        <a:buNone/>
                      </a:pPr>
                      <a:r>
                        <a:rPr lang="en-US" sz="2000" u="sng" strike="noStrike">
                          <a:solidFill>
                            <a:schemeClr val="hlink"/>
                          </a:solidFill>
                          <a:hlinkClick r:id="rId3"/>
                        </a:rPr>
                        <a:t>pow(x, y)</a:t>
                      </a:r>
                      <a:r>
                        <a:rPr lang="en-US" sz="2000"/>
                        <a:t>The value of x**y.</a:t>
                      </a:r>
                      <a:endParaRPr sz="2000">
                        <a:solidFill>
                          <a:srgbClr val="000000"/>
                        </a:solidFill>
                        <a:latin typeface="Calibri"/>
                        <a:ea typeface="Calibri"/>
                        <a:cs typeface="Calibri"/>
                        <a:sym typeface="Calibri"/>
                      </a:endParaRPr>
                    </a:p>
                  </a:txBody>
                  <a:tcPr marT="76200" marB="76200" marR="76200" marL="76200"/>
                </a:tc>
              </a:tr>
              <a:tr h="464775">
                <a:tc>
                  <a:txBody>
                    <a:bodyPr/>
                    <a:lstStyle/>
                    <a:p>
                      <a:pPr indent="0" lvl="0" marL="0" marR="0" rtl="0" algn="ctr">
                        <a:spcBef>
                          <a:spcPts val="0"/>
                        </a:spcBef>
                        <a:spcAft>
                          <a:spcPts val="0"/>
                        </a:spcAft>
                        <a:buNone/>
                      </a:pPr>
                      <a:r>
                        <a:rPr lang="en-US" sz="2000"/>
                        <a:t>13</a:t>
                      </a:r>
                      <a:endParaRPr sz="2000">
                        <a:latin typeface="Calibri"/>
                        <a:ea typeface="Calibri"/>
                        <a:cs typeface="Calibri"/>
                        <a:sym typeface="Calibri"/>
                      </a:endParaRPr>
                    </a:p>
                  </a:txBody>
                  <a:tcPr marT="76200" marB="76200" marR="76200" marL="76200" anchor="ctr"/>
                </a:tc>
                <a:tc>
                  <a:txBody>
                    <a:bodyPr/>
                    <a:lstStyle/>
                    <a:p>
                      <a:pPr indent="0" lvl="0" marL="0" marR="0" rtl="0" algn="just">
                        <a:spcBef>
                          <a:spcPts val="0"/>
                        </a:spcBef>
                        <a:spcAft>
                          <a:spcPts val="0"/>
                        </a:spcAft>
                        <a:buNone/>
                      </a:pPr>
                      <a:r>
                        <a:rPr lang="en-US" sz="2000" u="sng" strike="noStrike">
                          <a:solidFill>
                            <a:schemeClr val="hlink"/>
                          </a:solidFill>
                          <a:hlinkClick r:id="rId4"/>
                        </a:rPr>
                        <a:t>round(x [,n])</a:t>
                      </a:r>
                      <a:r>
                        <a:rPr lang="en-US" sz="2000"/>
                        <a:t>x rounded to n digits from the decimal point. Python rounds away from zero as a tie-breaker: round(0.5) is 1.0 and round(-0.5) is -1.0.</a:t>
                      </a:r>
                      <a:endParaRPr sz="2000">
                        <a:solidFill>
                          <a:srgbClr val="000000"/>
                        </a:solidFill>
                        <a:latin typeface="Calibri"/>
                        <a:ea typeface="Calibri"/>
                        <a:cs typeface="Calibri"/>
                        <a:sym typeface="Calibri"/>
                      </a:endParaRPr>
                    </a:p>
                  </a:txBody>
                  <a:tcPr marT="76200" marB="76200" marR="76200" marL="76200"/>
                </a:tc>
              </a:tr>
              <a:tr h="735825">
                <a:tc>
                  <a:txBody>
                    <a:bodyPr/>
                    <a:lstStyle/>
                    <a:p>
                      <a:pPr indent="0" lvl="0" marL="0" marR="0" rtl="0" algn="ctr">
                        <a:spcBef>
                          <a:spcPts val="0"/>
                        </a:spcBef>
                        <a:spcAft>
                          <a:spcPts val="0"/>
                        </a:spcAft>
                        <a:buNone/>
                      </a:pPr>
                      <a:r>
                        <a:rPr lang="en-US" sz="2000"/>
                        <a:t>14</a:t>
                      </a:r>
                      <a:endParaRPr sz="2000">
                        <a:latin typeface="Calibri"/>
                        <a:ea typeface="Calibri"/>
                        <a:cs typeface="Calibri"/>
                        <a:sym typeface="Calibri"/>
                      </a:endParaRPr>
                    </a:p>
                  </a:txBody>
                  <a:tcPr marT="76200" marB="76200" marR="76200" marL="76200" anchor="ctr"/>
                </a:tc>
                <a:tc>
                  <a:txBody>
                    <a:bodyPr/>
                    <a:lstStyle/>
                    <a:p>
                      <a:pPr indent="0" lvl="0" marL="0" marR="0" rtl="0" algn="just">
                        <a:spcBef>
                          <a:spcPts val="0"/>
                        </a:spcBef>
                        <a:spcAft>
                          <a:spcPts val="0"/>
                        </a:spcAft>
                        <a:buNone/>
                      </a:pPr>
                      <a:r>
                        <a:rPr lang="en-US" sz="2000" u="sng" strike="noStrike">
                          <a:solidFill>
                            <a:schemeClr val="hlink"/>
                          </a:solidFill>
                          <a:hlinkClick r:id="rId5"/>
                        </a:rPr>
                        <a:t>sqrt(x)</a:t>
                      </a:r>
                      <a:r>
                        <a:rPr lang="en-US" sz="2000"/>
                        <a:t>The square root of x for x &gt; 0.</a:t>
                      </a:r>
                      <a:endParaRPr sz="2000">
                        <a:solidFill>
                          <a:srgbClr val="000000"/>
                        </a:solidFill>
                        <a:latin typeface="Calibri"/>
                        <a:ea typeface="Calibri"/>
                        <a:cs typeface="Calibri"/>
                        <a:sym typeface="Calibri"/>
                      </a:endParaRPr>
                    </a:p>
                  </a:txBody>
                  <a:tcPr marT="76200" marB="76200" marR="76200" marL="76200"/>
                </a:tc>
              </a:tr>
            </a:tbl>
          </a:graphicData>
        </a:graphic>
      </p:graphicFrame>
      <p:sp>
        <p:nvSpPr>
          <p:cNvPr id="599" name="Google Shape;599;p50"/>
          <p:cNvSpPr txBox="1"/>
          <p:nvPr/>
        </p:nvSpPr>
        <p:spPr>
          <a:xfrm>
            <a:off x="552179" y="3252491"/>
            <a:ext cx="11639821"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Python converts numbers internally in an expression containing mixed types to a common type for evaluation.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But sometimes, you need to coerce a number explicitly from one type to another to satisfy the requirements of an operator or function parameter.</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Type </a:t>
            </a:r>
            <a:r>
              <a:rPr b="1" lang="en-US" sz="2000">
                <a:solidFill>
                  <a:schemeClr val="dk1"/>
                </a:solidFill>
                <a:latin typeface="Calibri"/>
                <a:ea typeface="Calibri"/>
                <a:cs typeface="Calibri"/>
                <a:sym typeface="Calibri"/>
              </a:rPr>
              <a:t>int(x)</a:t>
            </a:r>
            <a:r>
              <a:rPr lang="en-US" sz="2000">
                <a:solidFill>
                  <a:schemeClr val="dk1"/>
                </a:solidFill>
                <a:latin typeface="Calibri"/>
                <a:ea typeface="Calibri"/>
                <a:cs typeface="Calibri"/>
                <a:sym typeface="Calibri"/>
              </a:rPr>
              <a:t> to convert x to a plain integer.</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Type </a:t>
            </a:r>
            <a:r>
              <a:rPr b="1" lang="en-US" sz="2000">
                <a:solidFill>
                  <a:schemeClr val="dk1"/>
                </a:solidFill>
                <a:latin typeface="Calibri"/>
                <a:ea typeface="Calibri"/>
                <a:cs typeface="Calibri"/>
                <a:sym typeface="Calibri"/>
              </a:rPr>
              <a:t>float(x)</a:t>
            </a:r>
            <a:r>
              <a:rPr lang="en-US" sz="2000">
                <a:solidFill>
                  <a:schemeClr val="dk1"/>
                </a:solidFill>
                <a:latin typeface="Calibri"/>
                <a:ea typeface="Calibri"/>
                <a:cs typeface="Calibri"/>
                <a:sym typeface="Calibri"/>
              </a:rPr>
              <a:t> to convert x to a floating-point number.</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Type </a:t>
            </a:r>
            <a:r>
              <a:rPr b="1" lang="en-US" sz="2000">
                <a:solidFill>
                  <a:schemeClr val="dk1"/>
                </a:solidFill>
                <a:latin typeface="Calibri"/>
                <a:ea typeface="Calibri"/>
                <a:cs typeface="Calibri"/>
                <a:sym typeface="Calibri"/>
              </a:rPr>
              <a:t>complex(x)</a:t>
            </a:r>
            <a:r>
              <a:rPr lang="en-US" sz="2000">
                <a:solidFill>
                  <a:schemeClr val="dk1"/>
                </a:solidFill>
                <a:latin typeface="Calibri"/>
                <a:ea typeface="Calibri"/>
                <a:cs typeface="Calibri"/>
                <a:sym typeface="Calibri"/>
              </a:rPr>
              <a:t> to convert x to a complex number with real part x and imaginary part zero.</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Type </a:t>
            </a:r>
            <a:r>
              <a:rPr b="1" lang="en-US" sz="2000">
                <a:solidFill>
                  <a:schemeClr val="dk1"/>
                </a:solidFill>
                <a:latin typeface="Calibri"/>
                <a:ea typeface="Calibri"/>
                <a:cs typeface="Calibri"/>
                <a:sym typeface="Calibri"/>
              </a:rPr>
              <a:t>complex(x, y)</a:t>
            </a:r>
            <a:r>
              <a:rPr lang="en-US" sz="2000">
                <a:solidFill>
                  <a:schemeClr val="dk1"/>
                </a:solidFill>
                <a:latin typeface="Calibri"/>
                <a:ea typeface="Calibri"/>
                <a:cs typeface="Calibri"/>
                <a:sym typeface="Calibri"/>
              </a:rPr>
              <a:t> to convert x and y to a complex number with real part x and imaginary part y. x and y are numeric expressions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51"/>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605" name="Google Shape;605;p51"/>
          <p:cNvSpPr txBox="1"/>
          <p:nvPr>
            <p:ph type="title"/>
          </p:nvPr>
        </p:nvSpPr>
        <p:spPr>
          <a:xfrm>
            <a:off x="625921" y="44343"/>
            <a:ext cx="9720072" cy="41285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Numbers: Mathematical Operators</a:t>
            </a:r>
            <a:endParaRPr/>
          </a:p>
        </p:txBody>
      </p:sp>
      <p:graphicFrame>
        <p:nvGraphicFramePr>
          <p:cNvPr id="606" name="Google Shape;606;p51"/>
          <p:cNvGraphicFramePr/>
          <p:nvPr/>
        </p:nvGraphicFramePr>
        <p:xfrm>
          <a:off x="625920" y="1064669"/>
          <a:ext cx="3000000" cy="3000000"/>
        </p:xfrm>
        <a:graphic>
          <a:graphicData uri="http://schemas.openxmlformats.org/drawingml/2006/table">
            <a:tbl>
              <a:tblPr bandRow="1" firstRow="1">
                <a:noFill/>
                <a:tableStyleId>{BA8B42EE-B013-4E84-89A6-DF5F7FFC1467}</a:tableStyleId>
              </a:tblPr>
              <a:tblGrid>
                <a:gridCol w="1876875"/>
                <a:gridCol w="1876875"/>
                <a:gridCol w="1876875"/>
                <a:gridCol w="1876875"/>
                <a:gridCol w="1876875"/>
                <a:gridCol w="1876875"/>
              </a:tblGrid>
              <a:tr h="370850">
                <a:tc>
                  <a:txBody>
                    <a:bodyPr/>
                    <a:lstStyle/>
                    <a:p>
                      <a:pPr indent="0" lvl="0" marL="0" marR="0" rtl="0" algn="l">
                        <a:spcBef>
                          <a:spcPts val="0"/>
                        </a:spcBef>
                        <a:spcAft>
                          <a:spcPts val="0"/>
                        </a:spcAft>
                        <a:buNone/>
                      </a:pPr>
                      <a:r>
                        <a:rPr lang="en-US" sz="2000">
                          <a:latin typeface="Calibri"/>
                          <a:ea typeface="Calibri"/>
                          <a:cs typeface="Calibri"/>
                          <a:sym typeface="Calibri"/>
                        </a:rPr>
                        <a:t>Arithmetic Operators</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Comparison Operators</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Logical Operators</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Assignment Operators</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Bitwise Operators</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Membership Operators and</a:t>
                      </a:r>
                      <a:endParaRPr/>
                    </a:p>
                    <a:p>
                      <a:pPr indent="0" lvl="0" marL="0" marR="0" rtl="0" algn="l">
                        <a:spcBef>
                          <a:spcPts val="0"/>
                        </a:spcBef>
                        <a:spcAft>
                          <a:spcPts val="0"/>
                        </a:spcAft>
                        <a:buNone/>
                      </a:pPr>
                      <a:r>
                        <a:rPr lang="en-US" sz="2000">
                          <a:latin typeface="Calibri"/>
                          <a:ea typeface="Calibri"/>
                          <a:cs typeface="Calibri"/>
                          <a:sym typeface="Calibri"/>
                        </a:rPr>
                        <a:t>Identity Operators</a:t>
                      </a:r>
                      <a:endParaRPr/>
                    </a:p>
                  </a:txBody>
                  <a:tcPr marT="45725" marB="45725" marR="91450" marL="91450"/>
                </a:tc>
              </a:tr>
              <a:tr h="370850">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&gt;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 and</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&amp;</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in</a:t>
                      </a:r>
                      <a:endParaRPr/>
                    </a:p>
                  </a:txBody>
                  <a:tcPr marT="45725" marB="45725" marR="91450" marL="91450"/>
                </a:tc>
              </a:tr>
              <a:tr h="370850">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&lt;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 or</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not in</a:t>
                      </a:r>
                      <a:endParaRPr/>
                    </a:p>
                  </a:txBody>
                  <a:tcPr marT="45725" marB="45725" marR="91450" marL="91450"/>
                </a:tc>
              </a:tr>
              <a:tr h="370850">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&gt;=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not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Is</a:t>
                      </a:r>
                      <a:endParaRPr/>
                    </a:p>
                  </a:txBody>
                  <a:tcPr marT="45725" marB="45725" marR="91450" marL="91450"/>
                </a:tc>
              </a:tr>
              <a:tr h="370850">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&lt;=</a:t>
                      </a:r>
                      <a:endParaRPr/>
                    </a:p>
                  </a:txBody>
                  <a:tcPr marT="45725" marB="45725" marR="91450" marL="91450"/>
                </a:tc>
                <a:tc>
                  <a:txBody>
                    <a:bodyPr/>
                    <a:lstStyle/>
                    <a:p>
                      <a:pPr indent="0" lvl="0" marL="0" marR="0" rtl="0" algn="l">
                        <a:spcBef>
                          <a:spcPts val="0"/>
                        </a:spcBef>
                        <a:spcAft>
                          <a:spcPts val="0"/>
                        </a:spcAft>
                        <a:buNone/>
                      </a:pPr>
                      <a:r>
                        <a:t/>
                      </a:r>
                      <a:endParaRPr sz="20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is not</a:t>
                      </a:r>
                      <a:endParaRPr/>
                    </a:p>
                  </a:txBody>
                  <a:tcPr marT="45725" marB="45725" marR="91450" marL="91450"/>
                </a:tc>
              </a:tr>
              <a:tr h="370850">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t/>
                      </a:r>
                      <a:endParaRPr sz="20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&gt;&gt;</a:t>
                      </a:r>
                      <a:endParaRPr/>
                    </a:p>
                  </a:txBody>
                  <a:tcPr marT="45725" marB="45725" marR="91450" marL="91450"/>
                </a:tc>
                <a:tc>
                  <a:txBody>
                    <a:bodyPr/>
                    <a:lstStyle/>
                    <a:p>
                      <a:pPr indent="0" lvl="0" marL="0" marR="0" rtl="0" algn="l">
                        <a:spcBef>
                          <a:spcPts val="0"/>
                        </a:spcBef>
                        <a:spcAft>
                          <a:spcPts val="0"/>
                        </a:spcAft>
                        <a:buNone/>
                      </a:pPr>
                      <a:r>
                        <a:t/>
                      </a:r>
                      <a:endParaRPr sz="2000">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t/>
                      </a:r>
                      <a:endParaRPr sz="20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t/>
                      </a:r>
                      <a:endParaRPr sz="20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2000">
                          <a:latin typeface="Calibri"/>
                          <a:ea typeface="Calibri"/>
                          <a:cs typeface="Calibri"/>
                          <a:sym typeface="Calibri"/>
                        </a:rPr>
                        <a:t>&lt;&lt;</a:t>
                      </a:r>
                      <a:endParaRPr/>
                    </a:p>
                  </a:txBody>
                  <a:tcPr marT="45725" marB="45725" marR="91450" marL="91450"/>
                </a:tc>
                <a:tc>
                  <a:txBody>
                    <a:bodyPr/>
                    <a:lstStyle/>
                    <a:p>
                      <a:pPr indent="0" lvl="0" marL="0" marR="0" rtl="0" algn="l">
                        <a:spcBef>
                          <a:spcPts val="0"/>
                        </a:spcBef>
                        <a:spcAft>
                          <a:spcPts val="0"/>
                        </a:spcAft>
                        <a:buNone/>
                      </a:pPr>
                      <a:r>
                        <a:t/>
                      </a:r>
                      <a:endParaRPr sz="2000">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2000">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t/>
                      </a:r>
                      <a:endParaRPr sz="20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t/>
                      </a:r>
                      <a:endParaRPr sz="20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t/>
                      </a:r>
                      <a:endParaRPr sz="20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t/>
                      </a:r>
                      <a:endParaRPr sz="20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t/>
                      </a:r>
                      <a:endParaRPr sz="2000">
                        <a:latin typeface="Calibri"/>
                        <a:ea typeface="Calibri"/>
                        <a:cs typeface="Calibri"/>
                        <a:sym typeface="Calibri"/>
                      </a:endParaRPr>
                    </a:p>
                  </a:txBody>
                  <a:tcPr marT="45725" marB="45725" marR="91450" marL="91450"/>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1800"/>
              <a:buNone/>
            </a:pPr>
            <a:r>
              <a:t/>
            </a:r>
            <a:endParaRPr b="1" sz="1800" u="sng">
              <a:solidFill>
                <a:srgbClr val="00B050"/>
              </a:solidFill>
            </a:endParaRPr>
          </a:p>
          <a:p>
            <a:pPr indent="0" lvl="0" marL="0" rtl="0" algn="l">
              <a:lnSpc>
                <a:spcPct val="110000"/>
              </a:lnSpc>
              <a:spcBef>
                <a:spcPts val="1000"/>
              </a:spcBef>
              <a:spcAft>
                <a:spcPts val="0"/>
              </a:spcAft>
              <a:buClr>
                <a:schemeClr val="dk1"/>
              </a:buClr>
              <a:buSzPts val="3500"/>
              <a:buNone/>
            </a:pPr>
            <a:r>
              <a:t/>
            </a:r>
            <a:endParaRPr sz="3500"/>
          </a:p>
          <a:p>
            <a:pPr indent="0" lvl="0" marL="0" rtl="0" algn="l">
              <a:lnSpc>
                <a:spcPct val="110000"/>
              </a:lnSpc>
              <a:spcBef>
                <a:spcPts val="1000"/>
              </a:spcBef>
              <a:spcAft>
                <a:spcPts val="0"/>
              </a:spcAft>
              <a:buClr>
                <a:schemeClr val="dk1"/>
              </a:buClr>
              <a:buSzPts val="3100"/>
              <a:buNone/>
            </a:pPr>
            <a:r>
              <a:t/>
            </a:r>
            <a:endParaRPr sz="3100"/>
          </a:p>
          <a:p>
            <a:pPr indent="0" lvl="1" marL="128016" rtl="0" algn="l">
              <a:lnSpc>
                <a:spcPct val="110000"/>
              </a:lnSpc>
              <a:spcBef>
                <a:spcPts val="500"/>
              </a:spcBef>
              <a:spcAft>
                <a:spcPts val="0"/>
              </a:spcAft>
              <a:buClr>
                <a:schemeClr val="dk1"/>
              </a:buClr>
              <a:buSzPts val="3100"/>
              <a:buNone/>
            </a:pPr>
            <a:r>
              <a:t/>
            </a:r>
            <a:endParaRPr sz="3100"/>
          </a:p>
          <a:p>
            <a:pPr indent="0" lvl="0" marL="0" rtl="0" algn="l">
              <a:lnSpc>
                <a:spcPct val="110000"/>
              </a:lnSpc>
              <a:spcBef>
                <a:spcPts val="1000"/>
              </a:spcBef>
              <a:spcAft>
                <a:spcPts val="0"/>
              </a:spcAft>
              <a:buClr>
                <a:schemeClr val="dk1"/>
              </a:buClr>
              <a:buSzPts val="1800"/>
              <a:buNone/>
            </a:pPr>
            <a:r>
              <a:t/>
            </a:r>
            <a:endParaRPr sz="1800"/>
          </a:p>
        </p:txBody>
      </p:sp>
      <p:sp>
        <p:nvSpPr>
          <p:cNvPr id="612" name="Google Shape;612;p52"/>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613" name="Google Shape;613;p52"/>
          <p:cNvSpPr txBox="1"/>
          <p:nvPr>
            <p:ph type="title"/>
          </p:nvPr>
        </p:nvSpPr>
        <p:spPr>
          <a:xfrm>
            <a:off x="625921" y="44343"/>
            <a:ext cx="9720072" cy="41285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Numbers: Operator Precedence</a:t>
            </a:r>
            <a:endParaRPr/>
          </a:p>
        </p:txBody>
      </p:sp>
      <p:graphicFrame>
        <p:nvGraphicFramePr>
          <p:cNvPr id="614" name="Google Shape;614;p52"/>
          <p:cNvGraphicFramePr/>
          <p:nvPr/>
        </p:nvGraphicFramePr>
        <p:xfrm>
          <a:off x="625921" y="579120"/>
          <a:ext cx="3000000" cy="3000000"/>
        </p:xfrm>
        <a:graphic>
          <a:graphicData uri="http://schemas.openxmlformats.org/drawingml/2006/table">
            <a:tbl>
              <a:tblPr bandRow="1" firstRow="1">
                <a:noFill/>
                <a:tableStyleId>{BA8B42EE-B013-4E84-89A6-DF5F7FFC1467}</a:tableStyleId>
              </a:tblPr>
              <a:tblGrid>
                <a:gridCol w="2775100"/>
                <a:gridCol w="8515675"/>
              </a:tblGrid>
              <a:tr h="370850">
                <a:tc>
                  <a:txBody>
                    <a:bodyPr/>
                    <a:lstStyle/>
                    <a:p>
                      <a:pPr indent="0" lvl="0" marL="0" marR="0" rtl="0" algn="l">
                        <a:spcBef>
                          <a:spcPts val="0"/>
                        </a:spcBef>
                        <a:spcAft>
                          <a:spcPts val="0"/>
                        </a:spcAft>
                        <a:buNone/>
                      </a:pPr>
                      <a:r>
                        <a:rPr lang="en-US" sz="1800">
                          <a:latin typeface="Calibri"/>
                          <a:ea typeface="Calibri"/>
                          <a:cs typeface="Calibri"/>
                          <a:sym typeface="Calibri"/>
                        </a:rPr>
                        <a:t>Operator</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latin typeface="Calibri"/>
                          <a:ea typeface="Calibri"/>
                          <a:cs typeface="Calibri"/>
                          <a:sym typeface="Calibri"/>
                        </a:rPr>
                        <a:t>Description</a:t>
                      </a:r>
                      <a:endParaRPr sz="1800">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Exponentiation (raise to the power) ~ Unlike other operators has a right to left associativity.</a:t>
                      </a:r>
                      <a:endParaRPr sz="1800">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Complement</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Unary plus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Unary minus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(method names for the last two are +@ and -@) </a:t>
                      </a:r>
                      <a:endParaRPr sz="1800">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Multiply</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Divide</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Modulo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Floor division </a:t>
                      </a:r>
                      <a:endParaRPr sz="1800">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Addition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Subtraction </a:t>
                      </a:r>
                      <a:endParaRPr sz="1800">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&gt;&gt;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&lt;&lt; </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Right bitwise shift </a:t>
                      </a:r>
                      <a:endParaRPr/>
                    </a:p>
                    <a:p>
                      <a:pPr indent="0" lvl="0" marL="0" marR="0" rtl="0" algn="l">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Left bitwise shift </a:t>
                      </a:r>
                      <a:endParaRPr sz="1800">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&amp; </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Bitwise 'AND' </a:t>
                      </a:r>
                      <a:endParaRPr sz="1800">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sz="1800">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Bitwise exclusive `OR' </a:t>
                      </a:r>
                      <a:endParaRPr/>
                    </a:p>
                    <a:p>
                      <a:pPr indent="0" lvl="0" marL="0" marR="0" rtl="0" algn="l">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Regular `OR' 	</a:t>
                      </a:r>
                      <a:endParaRPr/>
                    </a:p>
                  </a:txBody>
                  <a:tcPr marT="45725" marB="45725" marR="91450" marL="91450"/>
                </a:tc>
              </a:tr>
            </a:tbl>
          </a:graphicData>
        </a:graphic>
      </p:graphicFrame>
      <p:pic>
        <p:nvPicPr>
          <p:cNvPr id="615" name="Google Shape;615;p52"/>
          <p:cNvPicPr preferRelativeResize="0"/>
          <p:nvPr/>
        </p:nvPicPr>
        <p:blipFill rotWithShape="1">
          <a:blip r:embed="rId3">
            <a:alphaModFix/>
          </a:blip>
          <a:srcRect b="58979" l="11308" r="62037" t="22756"/>
          <a:stretch/>
        </p:blipFill>
        <p:spPr>
          <a:xfrm>
            <a:off x="8603754" y="1611356"/>
            <a:ext cx="3249637" cy="125202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1800"/>
              <a:buNone/>
            </a:pPr>
            <a:r>
              <a:t/>
            </a:r>
            <a:endParaRPr b="1" sz="1800" u="sng">
              <a:solidFill>
                <a:srgbClr val="00B050"/>
              </a:solidFill>
            </a:endParaRPr>
          </a:p>
          <a:p>
            <a:pPr indent="0" lvl="0" marL="0" rtl="0" algn="l">
              <a:lnSpc>
                <a:spcPct val="110000"/>
              </a:lnSpc>
              <a:spcBef>
                <a:spcPts val="1000"/>
              </a:spcBef>
              <a:spcAft>
                <a:spcPts val="0"/>
              </a:spcAft>
              <a:buClr>
                <a:schemeClr val="dk1"/>
              </a:buClr>
              <a:buSzPts val="3500"/>
              <a:buNone/>
            </a:pPr>
            <a:r>
              <a:t/>
            </a:r>
            <a:endParaRPr sz="3500"/>
          </a:p>
          <a:p>
            <a:pPr indent="0" lvl="0" marL="0" rtl="0" algn="l">
              <a:lnSpc>
                <a:spcPct val="110000"/>
              </a:lnSpc>
              <a:spcBef>
                <a:spcPts val="1000"/>
              </a:spcBef>
              <a:spcAft>
                <a:spcPts val="0"/>
              </a:spcAft>
              <a:buClr>
                <a:schemeClr val="dk1"/>
              </a:buClr>
              <a:buSzPts val="3100"/>
              <a:buNone/>
            </a:pPr>
            <a:r>
              <a:t/>
            </a:r>
            <a:endParaRPr sz="3100"/>
          </a:p>
          <a:p>
            <a:pPr indent="0" lvl="1" marL="128016" rtl="0" algn="l">
              <a:lnSpc>
                <a:spcPct val="110000"/>
              </a:lnSpc>
              <a:spcBef>
                <a:spcPts val="500"/>
              </a:spcBef>
              <a:spcAft>
                <a:spcPts val="0"/>
              </a:spcAft>
              <a:buClr>
                <a:schemeClr val="dk1"/>
              </a:buClr>
              <a:buSzPts val="3100"/>
              <a:buNone/>
            </a:pPr>
            <a:r>
              <a:t/>
            </a:r>
            <a:endParaRPr sz="3100"/>
          </a:p>
          <a:p>
            <a:pPr indent="0" lvl="0" marL="0" rtl="0" algn="l">
              <a:lnSpc>
                <a:spcPct val="110000"/>
              </a:lnSpc>
              <a:spcBef>
                <a:spcPts val="1000"/>
              </a:spcBef>
              <a:spcAft>
                <a:spcPts val="0"/>
              </a:spcAft>
              <a:buClr>
                <a:schemeClr val="dk1"/>
              </a:buClr>
              <a:buSzPts val="1800"/>
              <a:buNone/>
            </a:pPr>
            <a:r>
              <a:t/>
            </a:r>
            <a:endParaRPr sz="1800"/>
          </a:p>
        </p:txBody>
      </p:sp>
      <p:sp>
        <p:nvSpPr>
          <p:cNvPr id="621" name="Google Shape;621;p53"/>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622" name="Google Shape;622;p53"/>
          <p:cNvSpPr txBox="1"/>
          <p:nvPr>
            <p:ph type="title"/>
          </p:nvPr>
        </p:nvSpPr>
        <p:spPr>
          <a:xfrm>
            <a:off x="625921" y="44343"/>
            <a:ext cx="9720072" cy="41285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Numbers: Operator Precedence (Cntd..)</a:t>
            </a:r>
            <a:endParaRPr/>
          </a:p>
        </p:txBody>
      </p:sp>
      <p:graphicFrame>
        <p:nvGraphicFramePr>
          <p:cNvPr id="623" name="Google Shape;623;p53"/>
          <p:cNvGraphicFramePr/>
          <p:nvPr/>
        </p:nvGraphicFramePr>
        <p:xfrm>
          <a:off x="625921" y="579120"/>
          <a:ext cx="3000000" cy="3000000"/>
        </p:xfrm>
        <a:graphic>
          <a:graphicData uri="http://schemas.openxmlformats.org/drawingml/2006/table">
            <a:tbl>
              <a:tblPr bandRow="1" firstRow="1">
                <a:noFill/>
                <a:tableStyleId>{BA8B42EE-B013-4E84-89A6-DF5F7FFC1467}</a:tableStyleId>
              </a:tblPr>
              <a:tblGrid>
                <a:gridCol w="2775100"/>
                <a:gridCol w="8515675"/>
              </a:tblGrid>
              <a:tr h="370850">
                <a:tc>
                  <a:txBody>
                    <a:bodyPr/>
                    <a:lstStyle/>
                    <a:p>
                      <a:pPr indent="0" lvl="0" marL="0" marR="0" rtl="0" algn="l">
                        <a:spcBef>
                          <a:spcPts val="0"/>
                        </a:spcBef>
                        <a:spcAft>
                          <a:spcPts val="0"/>
                        </a:spcAft>
                        <a:buNone/>
                      </a:pPr>
                      <a:r>
                        <a:rPr lang="en-US" sz="1800">
                          <a:latin typeface="Calibri"/>
                          <a:ea typeface="Calibri"/>
                          <a:cs typeface="Calibri"/>
                          <a:sym typeface="Calibri"/>
                        </a:rPr>
                        <a:t>Operator</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latin typeface="Calibri"/>
                          <a:ea typeface="Calibri"/>
                          <a:cs typeface="Calibri"/>
                          <a:sym typeface="Calibri"/>
                        </a:rPr>
                        <a:t>Description</a:t>
                      </a:r>
                      <a:endParaRPr sz="1800">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&lt;=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&lt;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&gt;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&gt;= </a:t>
                      </a:r>
                      <a:endParaRPr sz="1800">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Comparison operator</a:t>
                      </a:r>
                      <a:r>
                        <a:rPr lang="en-US" sz="1800">
                          <a:solidFill>
                            <a:srgbClr val="000000"/>
                          </a:solidFill>
                          <a:latin typeface="Calibri"/>
                          <a:ea typeface="Calibri"/>
                          <a:cs typeface="Calibri"/>
                          <a:sym typeface="Calibri"/>
                        </a:rPr>
                        <a:t> – Less than or equal to</a:t>
                      </a:r>
                      <a:endParaRPr/>
                    </a:p>
                    <a:p>
                      <a:pPr indent="0" lvl="0" marL="0" marR="0" rtl="0" algn="l">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Comparison operator</a:t>
                      </a:r>
                      <a:r>
                        <a:rPr lang="en-US" sz="1800">
                          <a:solidFill>
                            <a:srgbClr val="000000"/>
                          </a:solidFill>
                          <a:latin typeface="Calibri"/>
                          <a:ea typeface="Calibri"/>
                          <a:cs typeface="Calibri"/>
                          <a:sym typeface="Calibri"/>
                        </a:rPr>
                        <a:t> – Less than </a:t>
                      </a:r>
                      <a:endParaRPr/>
                    </a:p>
                    <a:p>
                      <a:pPr indent="0" lvl="0" marL="0" marR="0" rtl="0" algn="l">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Comparison operator</a:t>
                      </a:r>
                      <a:r>
                        <a:rPr lang="en-US" sz="1800">
                          <a:solidFill>
                            <a:srgbClr val="000000"/>
                          </a:solidFill>
                          <a:latin typeface="Calibri"/>
                          <a:ea typeface="Calibri"/>
                          <a:cs typeface="Calibri"/>
                          <a:sym typeface="Calibri"/>
                        </a:rPr>
                        <a:t> – Greater than</a:t>
                      </a:r>
                      <a:endParaRPr/>
                    </a:p>
                    <a:p>
                      <a:pPr indent="0" lvl="0" marL="0" marR="0" rtl="0" algn="l">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Comparison operator</a:t>
                      </a:r>
                      <a:r>
                        <a:rPr lang="en-US" sz="1800">
                          <a:solidFill>
                            <a:srgbClr val="000000"/>
                          </a:solidFill>
                          <a:latin typeface="Calibri"/>
                          <a:ea typeface="Calibri"/>
                          <a:cs typeface="Calibri"/>
                          <a:sym typeface="Calibri"/>
                        </a:rPr>
                        <a:t> – Greater than or equal to</a:t>
                      </a:r>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sz="1800">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Equality operator</a:t>
                      </a:r>
                      <a:r>
                        <a:rPr lang="en-US" sz="1800">
                          <a:solidFill>
                            <a:srgbClr val="000000"/>
                          </a:solidFill>
                          <a:latin typeface="Calibri"/>
                          <a:ea typeface="Calibri"/>
                          <a:cs typeface="Calibri"/>
                          <a:sym typeface="Calibri"/>
                        </a:rPr>
                        <a:t>s</a:t>
                      </a:r>
                      <a:endParaRPr sz="1800">
                        <a:solidFill>
                          <a:srgbClr val="000000"/>
                        </a:solidFill>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sz="1800">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Assignment operators </a:t>
                      </a:r>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is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is not </a:t>
                      </a:r>
                      <a:endParaRPr sz="1800">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Identity operators </a:t>
                      </a:r>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in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not in </a:t>
                      </a:r>
                      <a:endParaRPr sz="1800">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Membership operators </a:t>
                      </a:r>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not or and </a:t>
                      </a:r>
                      <a:endParaRPr sz="1800">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Logical operators </a:t>
                      </a:r>
                      <a:endParaRPr/>
                    </a:p>
                  </a:txBody>
                  <a:tcPr marT="45725" marB="45725" marR="91450" marL="91450"/>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54"/>
          <p:cNvSpPr txBox="1"/>
          <p:nvPr>
            <p:ph type="title"/>
          </p:nvPr>
        </p:nvSpPr>
        <p:spPr>
          <a:xfrm>
            <a:off x="1024128" y="585216"/>
            <a:ext cx="9720072" cy="8516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4000"/>
              <a:buFont typeface="Garamond"/>
              <a:buNone/>
            </a:pPr>
            <a:r>
              <a:rPr lang="en-US" sz="4000">
                <a:solidFill>
                  <a:schemeClr val="accent4"/>
                </a:solidFill>
              </a:rPr>
              <a:t>PYTHON NUMERICS</a:t>
            </a:r>
            <a:endParaRPr/>
          </a:p>
        </p:txBody>
      </p:sp>
      <p:sp>
        <p:nvSpPr>
          <p:cNvPr id="629" name="Google Shape;629;p54"/>
          <p:cNvSpPr txBox="1"/>
          <p:nvPr>
            <p:ph idx="1" type="body"/>
          </p:nvPr>
        </p:nvSpPr>
        <p:spPr>
          <a:xfrm>
            <a:off x="1024128" y="2830426"/>
            <a:ext cx="9720073" cy="738684"/>
          </a:xfrm>
          <a:prstGeom prst="rect">
            <a:avLst/>
          </a:prstGeom>
          <a:noFill/>
          <a:ln>
            <a:noFill/>
          </a:ln>
        </p:spPr>
        <p:txBody>
          <a:bodyPr anchorCtr="0" anchor="t" bIns="45700" lIns="91425" spcFirstLastPara="1" rIns="91425" wrap="square" tIns="45700">
            <a:normAutofit/>
          </a:bodyPr>
          <a:lstStyle/>
          <a:p>
            <a:pPr indent="0" lvl="0" marL="0" rtl="0" algn="ctr">
              <a:lnSpc>
                <a:spcPct val="70000"/>
              </a:lnSpc>
              <a:spcBef>
                <a:spcPts val="0"/>
              </a:spcBef>
              <a:spcAft>
                <a:spcPts val="0"/>
              </a:spcAft>
              <a:buClr>
                <a:schemeClr val="dk1"/>
              </a:buClr>
              <a:buSzPts val="1800"/>
              <a:buNone/>
            </a:pPr>
            <a:r>
              <a:t/>
            </a:r>
            <a:endParaRPr sz="1800">
              <a:solidFill>
                <a:srgbClr val="1E4E79"/>
              </a:solidFill>
            </a:endParaRPr>
          </a:p>
          <a:p>
            <a:pPr indent="0" lvl="2" marL="310896" rtl="0" algn="ctr">
              <a:lnSpc>
                <a:spcPct val="70000"/>
              </a:lnSpc>
              <a:spcBef>
                <a:spcPts val="500"/>
              </a:spcBef>
              <a:spcAft>
                <a:spcPts val="0"/>
              </a:spcAft>
              <a:buClr>
                <a:srgbClr val="1E4E79"/>
              </a:buClr>
              <a:buSzPts val="3200"/>
              <a:buNone/>
            </a:pPr>
            <a:r>
              <a:rPr b="1" lang="en-US" sz="3200">
                <a:solidFill>
                  <a:srgbClr val="1E4E79"/>
                </a:solidFill>
              </a:rPr>
              <a:t>Stimulants</a:t>
            </a:r>
            <a:endParaRPr sz="1800">
              <a:solidFill>
                <a:srgbClr val="1E4E79"/>
              </a:solidFill>
            </a:endParaRPr>
          </a:p>
        </p:txBody>
      </p:sp>
      <p:sp>
        <p:nvSpPr>
          <p:cNvPr id="630" name="Google Shape;630;p54"/>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55"/>
          <p:cNvSpPr txBox="1"/>
          <p:nvPr/>
        </p:nvSpPr>
        <p:spPr>
          <a:xfrm>
            <a:off x="680904" y="517803"/>
            <a:ext cx="9876483"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t/>
            </a:r>
            <a:endParaRPr b="1" i="1" sz="2000" u="sng">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1. What is the output of print( 0.1 + 0.2 == 0.3)?</a:t>
            </a:r>
            <a:endParaRPr b="1" sz="2000">
              <a:solidFill>
                <a:srgbClr val="00B050"/>
              </a:solidFill>
              <a:latin typeface="Calibri"/>
              <a:ea typeface="Calibri"/>
              <a:cs typeface="Calibri"/>
              <a:sym typeface="Calibri"/>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True</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False</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Machine dependent</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Error</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2. Which of the following is not a complex number?</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k = 2 + 3j</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k = complex(2, 3)</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k = 2 + 3l</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k = 2 + 3J</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636" name="Google Shape;636;p55"/>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56"/>
          <p:cNvSpPr txBox="1"/>
          <p:nvPr/>
        </p:nvSpPr>
        <p:spPr>
          <a:xfrm>
            <a:off x="553814" y="659998"/>
            <a:ext cx="9876483"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t/>
            </a:r>
            <a:endParaRPr b="1" i="1" sz="2000" u="sng">
              <a:solidFill>
                <a:srgbClr val="00B050"/>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3.The value of the expressions 4/(3*(2-1)) and 4/3*(2-1) is the same. State whether true or false.</a:t>
            </a:r>
            <a:br>
              <a:rPr b="1" lang="en-US" sz="2000">
                <a:solidFill>
                  <a:srgbClr val="00B050"/>
                </a:solidFill>
                <a:latin typeface="Calibri"/>
                <a:ea typeface="Calibri"/>
                <a:cs typeface="Calibri"/>
                <a:sym typeface="Calibri"/>
              </a:rPr>
            </a:br>
            <a:r>
              <a:rPr b="1" lang="en-US" sz="2000">
                <a:solidFill>
                  <a:srgbClr val="00B050"/>
                </a:solidFill>
                <a:latin typeface="Calibri"/>
                <a:ea typeface="Calibri"/>
                <a:cs typeface="Calibri"/>
                <a:sym typeface="Calibri"/>
              </a:rPr>
              <a:t>	</a:t>
            </a:r>
            <a:r>
              <a:rPr lang="en-US" sz="1800">
                <a:solidFill>
                  <a:schemeClr val="dk1"/>
                </a:solidFill>
                <a:latin typeface="Garamond"/>
                <a:ea typeface="Garamond"/>
                <a:cs typeface="Garamond"/>
                <a:sym typeface="Garamond"/>
              </a:rPr>
              <a:t>a) True</a:t>
            </a:r>
            <a:br>
              <a:rPr lang="en-US" sz="2000">
                <a:solidFill>
                  <a:schemeClr val="dk1"/>
                </a:solidFill>
                <a:latin typeface="Garamond"/>
                <a:ea typeface="Garamond"/>
                <a:cs typeface="Garamond"/>
                <a:sym typeface="Garamond"/>
              </a:rPr>
            </a:br>
            <a:r>
              <a:rPr lang="en-US" sz="2000">
                <a:solidFill>
                  <a:schemeClr val="dk1"/>
                </a:solidFill>
                <a:latin typeface="Garamond"/>
                <a:ea typeface="Garamond"/>
                <a:cs typeface="Garamond"/>
                <a:sym typeface="Garamond"/>
              </a:rPr>
              <a:t>	</a:t>
            </a:r>
            <a:r>
              <a:rPr lang="en-US" sz="1800">
                <a:solidFill>
                  <a:schemeClr val="dk1"/>
                </a:solidFill>
                <a:latin typeface="Garamond"/>
                <a:ea typeface="Garamond"/>
                <a:cs typeface="Garamond"/>
                <a:sym typeface="Garamond"/>
              </a:rPr>
              <a:t>b) False</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000">
              <a:solidFill>
                <a:srgbClr val="00B050"/>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4. What is the value of x if:</a:t>
            </a:r>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x = int(43.55+2/2)</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43</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44</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22</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23</a:t>
            </a:r>
            <a:endParaRPr/>
          </a:p>
          <a:p>
            <a:pPr indent="0" lvl="1" marL="45720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
        <p:nvSpPr>
          <p:cNvPr id="642" name="Google Shape;642;p56"/>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57"/>
          <p:cNvSpPr txBox="1"/>
          <p:nvPr/>
        </p:nvSpPr>
        <p:spPr>
          <a:xfrm>
            <a:off x="553814" y="0"/>
            <a:ext cx="9876483" cy="40934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5. Which of the following is incorrect?</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float(‘inf’)</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float(‘nan’)</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float(’56’+’78’)</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float(’12+34′)</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6. What does (1&gt;3)-(1&lt;3) evaluate to?</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-1</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1</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0</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Unknown</a:t>
            </a:r>
            <a:endParaRPr/>
          </a:p>
        </p:txBody>
      </p:sp>
      <p:sp>
        <p:nvSpPr>
          <p:cNvPr id="648" name="Google Shape;648;p57"/>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58"/>
          <p:cNvSpPr txBox="1"/>
          <p:nvPr/>
        </p:nvSpPr>
        <p:spPr>
          <a:xfrm>
            <a:off x="680904" y="659998"/>
            <a:ext cx="9876483"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7. What are the values of the following expressions:</a:t>
            </a:r>
            <a:endParaRPr/>
          </a:p>
          <a:p>
            <a:pPr indent="0" lvl="1" marL="457200" marR="0" rtl="0" algn="l">
              <a:spcBef>
                <a:spcPts val="0"/>
              </a:spcBef>
              <a:spcAft>
                <a:spcPts val="0"/>
              </a:spcAft>
              <a:buNone/>
            </a:pPr>
            <a:r>
              <a:rPr b="1" i="0" lang="en-US" sz="2000" u="none" cap="none" strike="noStrike">
                <a:solidFill>
                  <a:srgbClr val="00B050"/>
                </a:solidFill>
                <a:latin typeface="Calibri"/>
                <a:ea typeface="Calibri"/>
                <a:cs typeface="Calibri"/>
                <a:sym typeface="Calibri"/>
              </a:rPr>
              <a:t> </a:t>
            </a:r>
            <a:r>
              <a:rPr b="0" i="0" lang="en-US" sz="2000" u="none" cap="none" strike="noStrike">
                <a:solidFill>
                  <a:schemeClr val="dk1"/>
                </a:solidFill>
                <a:latin typeface="Calibri"/>
                <a:ea typeface="Calibri"/>
                <a:cs typeface="Calibri"/>
                <a:sym typeface="Calibri"/>
              </a:rPr>
              <a:t>2**(3**2)</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 (2**3)**2</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 2**3**2</a:t>
            </a:r>
            <a:endParaRPr/>
          </a:p>
          <a:p>
            <a:pPr indent="0" lvl="1" marL="45720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64, 512, 64</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64, 64, 64</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512, 512, 512</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512, 64, 512</a:t>
            </a:r>
            <a:endParaRPr/>
          </a:p>
          <a:p>
            <a:pPr indent="0" lvl="1" marL="45720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8. What is the value of the following expression:</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float(22//3+3/3)</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8</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8.0</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8.3</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8.33</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655" name="Google Shape;655;p58"/>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59"/>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661" name="Google Shape;661;p59"/>
          <p:cNvSpPr txBox="1"/>
          <p:nvPr>
            <p:ph type="title"/>
          </p:nvPr>
        </p:nvSpPr>
        <p:spPr>
          <a:xfrm>
            <a:off x="837315" y="69445"/>
            <a:ext cx="9720072" cy="4467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Strings</a:t>
            </a:r>
            <a:endParaRPr/>
          </a:p>
        </p:txBody>
      </p:sp>
      <p:sp>
        <p:nvSpPr>
          <p:cNvPr id="662" name="Google Shape;662;p59"/>
          <p:cNvSpPr txBox="1"/>
          <p:nvPr>
            <p:ph idx="1" type="body"/>
          </p:nvPr>
        </p:nvSpPr>
        <p:spPr>
          <a:xfrm>
            <a:off x="732699" y="721407"/>
            <a:ext cx="11198746" cy="5959612"/>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10000"/>
              </a:lnSpc>
              <a:spcBef>
                <a:spcPts val="0"/>
              </a:spcBef>
              <a:spcAft>
                <a:spcPts val="0"/>
              </a:spcAft>
              <a:buClr>
                <a:schemeClr val="dk1"/>
              </a:buClr>
              <a:buSzPct val="100000"/>
              <a:buFont typeface="Noto Sans Symbols"/>
              <a:buChar char="⮚"/>
            </a:pPr>
            <a:r>
              <a:rPr lang="en-US" sz="2000">
                <a:latin typeface="Calibri"/>
                <a:ea typeface="Calibri"/>
                <a:cs typeface="Calibri"/>
                <a:sym typeface="Calibri"/>
              </a:rPr>
              <a:t>A group of characters strung together into a word,sentence, line or even paragraph is a string</a:t>
            </a:r>
            <a:endParaRPr/>
          </a:p>
          <a:p>
            <a:pPr indent="0" lvl="0" marL="0" rtl="0" algn="l">
              <a:lnSpc>
                <a:spcPct val="110000"/>
              </a:lnSpc>
              <a:spcBef>
                <a:spcPts val="1000"/>
              </a:spcBef>
              <a:spcAft>
                <a:spcPts val="0"/>
              </a:spcAft>
              <a:buClr>
                <a:schemeClr val="dk1"/>
              </a:buClr>
              <a:buSzPct val="100000"/>
              <a:buNone/>
            </a:pPr>
            <a:r>
              <a:rPr lang="en-US" sz="2000">
                <a:latin typeface="Calibri"/>
                <a:ea typeface="Calibri"/>
                <a:cs typeface="Calibri"/>
                <a:sym typeface="Calibri"/>
              </a:rPr>
              <a:t> </a:t>
            </a:r>
            <a:r>
              <a:rPr lang="en-US" sz="2000">
                <a:solidFill>
                  <a:srgbClr val="FF0000"/>
                </a:solidFill>
                <a:latin typeface="Calibri"/>
                <a:ea typeface="Calibri"/>
                <a:cs typeface="Calibri"/>
                <a:sym typeface="Calibri"/>
              </a:rPr>
              <a:t>“Hi” </a:t>
            </a:r>
            <a:r>
              <a:rPr lang="en-US" sz="2000">
                <a:latin typeface="Calibri"/>
                <a:ea typeface="Calibri"/>
                <a:cs typeface="Calibri"/>
                <a:sym typeface="Calibri"/>
              </a:rPr>
              <a:t>  </a:t>
            </a:r>
            <a:r>
              <a:rPr lang="en-US" sz="2000">
                <a:solidFill>
                  <a:srgbClr val="8296B0"/>
                </a:solidFill>
                <a:latin typeface="Calibri"/>
                <a:ea typeface="Calibri"/>
                <a:cs typeface="Calibri"/>
                <a:sym typeface="Calibri"/>
              </a:rPr>
              <a:t>“Hi There”  </a:t>
            </a:r>
            <a:r>
              <a:rPr lang="en-US" sz="2000">
                <a:solidFill>
                  <a:srgbClr val="0070C0"/>
                </a:solidFill>
                <a:latin typeface="Calibri"/>
                <a:ea typeface="Calibri"/>
                <a:cs typeface="Calibri"/>
                <a:sym typeface="Calibri"/>
              </a:rPr>
              <a:t>“Yo Man!! Oppa Gangnam Style”</a:t>
            </a:r>
            <a:endParaRPr/>
          </a:p>
          <a:p>
            <a:pPr indent="0" lvl="0" marL="0" rtl="0" algn="l">
              <a:lnSpc>
                <a:spcPct val="110000"/>
              </a:lnSpc>
              <a:spcBef>
                <a:spcPts val="1000"/>
              </a:spcBef>
              <a:spcAft>
                <a:spcPts val="0"/>
              </a:spcAft>
              <a:buClr>
                <a:schemeClr val="dk1"/>
              </a:buClr>
              <a:buSzPct val="100000"/>
              <a:buNone/>
            </a:pPr>
            <a:r>
              <a:t/>
            </a:r>
            <a:endParaRPr sz="2000">
              <a:latin typeface="Calibri"/>
              <a:ea typeface="Calibri"/>
              <a:cs typeface="Calibri"/>
              <a:sym typeface="Calibri"/>
            </a:endParaRPr>
          </a:p>
          <a:p>
            <a:pPr indent="-228600" lvl="0" marL="228600" rtl="0" algn="l">
              <a:lnSpc>
                <a:spcPct val="110000"/>
              </a:lnSpc>
              <a:spcBef>
                <a:spcPts val="1000"/>
              </a:spcBef>
              <a:spcAft>
                <a:spcPts val="0"/>
              </a:spcAft>
              <a:buClr>
                <a:schemeClr val="dk1"/>
              </a:buClr>
              <a:buSzPct val="100000"/>
              <a:buFont typeface="Noto Sans Symbols"/>
              <a:buChar char="⮚"/>
            </a:pPr>
            <a:r>
              <a:rPr lang="en-US" sz="2000">
                <a:latin typeface="Calibri"/>
                <a:ea typeface="Calibri"/>
                <a:cs typeface="Calibri"/>
                <a:sym typeface="Calibri"/>
              </a:rPr>
              <a:t>Strings are amongst the most popular types in Python. We can create them simply by enclosing characters in quotes. Python treats single quotes the same as double quotes. Creating strings is as simple as assigning a value to a variable. </a:t>
            </a:r>
            <a:endParaRPr/>
          </a:p>
          <a:p>
            <a:pPr indent="0" lvl="0" marL="0" rtl="0" algn="l">
              <a:lnSpc>
                <a:spcPct val="110000"/>
              </a:lnSpc>
              <a:spcBef>
                <a:spcPts val="1000"/>
              </a:spcBef>
              <a:spcAft>
                <a:spcPts val="0"/>
              </a:spcAft>
              <a:buClr>
                <a:schemeClr val="dk1"/>
              </a:buClr>
              <a:buSzPct val="100000"/>
              <a:buNone/>
            </a:pPr>
            <a:r>
              <a:t/>
            </a:r>
            <a:endParaRPr sz="2000">
              <a:latin typeface="Calibri"/>
              <a:ea typeface="Calibri"/>
              <a:cs typeface="Calibri"/>
              <a:sym typeface="Calibri"/>
            </a:endParaRPr>
          </a:p>
          <a:p>
            <a:pPr indent="0" lvl="0" marL="0" rtl="0" algn="l">
              <a:lnSpc>
                <a:spcPct val="110000"/>
              </a:lnSpc>
              <a:spcBef>
                <a:spcPts val="1000"/>
              </a:spcBef>
              <a:spcAft>
                <a:spcPts val="0"/>
              </a:spcAft>
              <a:buClr>
                <a:schemeClr val="dk1"/>
              </a:buClr>
              <a:buSzPct val="100000"/>
              <a:buNone/>
            </a:pPr>
            <a:r>
              <a:rPr b="1" lang="en-US" sz="2000" u="sng">
                <a:latin typeface="Calibri"/>
                <a:ea typeface="Calibri"/>
                <a:cs typeface="Calibri"/>
                <a:sym typeface="Calibri"/>
              </a:rPr>
              <a:t>For example:</a:t>
            </a:r>
            <a:endParaRPr/>
          </a:p>
          <a:p>
            <a:pPr indent="0" lvl="0" marL="0" rtl="0" algn="l">
              <a:lnSpc>
                <a:spcPct val="110000"/>
              </a:lnSpc>
              <a:spcBef>
                <a:spcPts val="1000"/>
              </a:spcBef>
              <a:spcAft>
                <a:spcPts val="0"/>
              </a:spcAft>
              <a:buClr>
                <a:schemeClr val="dk1"/>
              </a:buClr>
              <a:buSzPct val="100000"/>
              <a:buNone/>
            </a:pPr>
            <a:r>
              <a:t/>
            </a:r>
            <a:endParaRPr sz="2000">
              <a:latin typeface="Calibri"/>
              <a:ea typeface="Calibri"/>
              <a:cs typeface="Calibri"/>
              <a:sym typeface="Calibri"/>
            </a:endParaRPr>
          </a:p>
          <a:p>
            <a:pPr indent="0" lvl="0" marL="0" rtl="0" algn="l">
              <a:lnSpc>
                <a:spcPct val="100000"/>
              </a:lnSpc>
              <a:spcBef>
                <a:spcPts val="1000"/>
              </a:spcBef>
              <a:spcAft>
                <a:spcPts val="0"/>
              </a:spcAft>
              <a:buClr>
                <a:schemeClr val="dk1"/>
              </a:buClr>
              <a:buSzPct val="100000"/>
              <a:buNone/>
            </a:pPr>
            <a:r>
              <a:rPr lang="en-US" sz="2000">
                <a:latin typeface="Calibri"/>
                <a:ea typeface="Calibri"/>
                <a:cs typeface="Calibri"/>
                <a:sym typeface="Calibri"/>
              </a:rPr>
              <a:t>var1 = 'Hello World!‘</a:t>
            </a:r>
            <a:endParaRPr/>
          </a:p>
          <a:p>
            <a:pPr indent="0" lvl="0" marL="0" rtl="0" algn="l">
              <a:lnSpc>
                <a:spcPct val="100000"/>
              </a:lnSpc>
              <a:spcBef>
                <a:spcPts val="1000"/>
              </a:spcBef>
              <a:spcAft>
                <a:spcPts val="0"/>
              </a:spcAft>
              <a:buClr>
                <a:schemeClr val="dk1"/>
              </a:buClr>
              <a:buSzPct val="100000"/>
              <a:buNone/>
            </a:pPr>
            <a:r>
              <a:rPr lang="en-US" sz="2000">
                <a:latin typeface="Calibri"/>
                <a:ea typeface="Calibri"/>
                <a:cs typeface="Calibri"/>
                <a:sym typeface="Calibri"/>
              </a:rPr>
              <a:t>var2 = "Python Programming“</a:t>
            </a:r>
            <a:endParaRPr/>
          </a:p>
          <a:p>
            <a:pPr indent="0" lvl="0" marL="0" rtl="0" algn="l">
              <a:lnSpc>
                <a:spcPct val="100000"/>
              </a:lnSpc>
              <a:spcBef>
                <a:spcPts val="1000"/>
              </a:spcBef>
              <a:spcAft>
                <a:spcPts val="0"/>
              </a:spcAft>
              <a:buClr>
                <a:schemeClr val="dk1"/>
              </a:buClr>
              <a:buSzPct val="100000"/>
              <a:buNone/>
            </a:pPr>
            <a:r>
              <a:rPr lang="en-US" sz="2000">
                <a:latin typeface="Calibri"/>
                <a:ea typeface="Calibri"/>
                <a:cs typeface="Calibri"/>
                <a:sym typeface="Calibri"/>
              </a:rPr>
              <a:t>&gt;&gt;&gt;word = 'word'</a:t>
            </a:r>
            <a:endParaRPr/>
          </a:p>
          <a:p>
            <a:pPr indent="0" lvl="0" marL="0" rtl="0" algn="l">
              <a:lnSpc>
                <a:spcPct val="100000"/>
              </a:lnSpc>
              <a:spcBef>
                <a:spcPts val="1000"/>
              </a:spcBef>
              <a:spcAft>
                <a:spcPts val="0"/>
              </a:spcAft>
              <a:buClr>
                <a:schemeClr val="dk1"/>
              </a:buClr>
              <a:buSzPct val="100000"/>
              <a:buNone/>
            </a:pPr>
            <a:r>
              <a:rPr lang="en-US" sz="2000">
                <a:latin typeface="Calibri"/>
                <a:ea typeface="Calibri"/>
                <a:cs typeface="Calibri"/>
                <a:sym typeface="Calibri"/>
              </a:rPr>
              <a:t>&gt;&gt;&gt;sentence = "This is a sentence."</a:t>
            </a:r>
            <a:endParaRPr/>
          </a:p>
          <a:p>
            <a:pPr indent="0" lvl="0" marL="0" rtl="0" algn="l">
              <a:lnSpc>
                <a:spcPct val="100000"/>
              </a:lnSpc>
              <a:spcBef>
                <a:spcPts val="1000"/>
              </a:spcBef>
              <a:spcAft>
                <a:spcPts val="0"/>
              </a:spcAft>
              <a:buClr>
                <a:schemeClr val="dk1"/>
              </a:buClr>
              <a:buSzPct val="100000"/>
              <a:buNone/>
            </a:pPr>
            <a:r>
              <a:rPr lang="en-US" sz="2000">
                <a:latin typeface="Calibri"/>
                <a:ea typeface="Calibri"/>
                <a:cs typeface="Calibri"/>
                <a:sym typeface="Calibri"/>
              </a:rPr>
              <a:t>&gt;&gt;&gt;paragraph = “““This is a \</a:t>
            </a:r>
            <a:endParaRPr/>
          </a:p>
          <a:p>
            <a:pPr indent="0" lvl="0" marL="0" rtl="0" algn="l">
              <a:lnSpc>
                <a:spcPct val="100000"/>
              </a:lnSpc>
              <a:spcBef>
                <a:spcPts val="1000"/>
              </a:spcBef>
              <a:spcAft>
                <a:spcPts val="0"/>
              </a:spcAft>
              <a:buClr>
                <a:schemeClr val="dk1"/>
              </a:buClr>
              <a:buSzPct val="100000"/>
              <a:buNone/>
            </a:pPr>
            <a:r>
              <a:rPr lang="en-US" sz="2000">
                <a:latin typeface="Calibri"/>
                <a:ea typeface="Calibri"/>
                <a:cs typeface="Calibri"/>
                <a:sym typeface="Calibri"/>
              </a:rPr>
              <a:t>paragraph \</a:t>
            </a:r>
            <a:endParaRPr/>
          </a:p>
          <a:p>
            <a:pPr indent="0" lvl="0" marL="0" rtl="0" algn="l">
              <a:lnSpc>
                <a:spcPct val="100000"/>
              </a:lnSpc>
              <a:spcBef>
                <a:spcPts val="1000"/>
              </a:spcBef>
              <a:spcAft>
                <a:spcPts val="0"/>
              </a:spcAft>
              <a:buClr>
                <a:schemeClr val="dk1"/>
              </a:buClr>
              <a:buSzPct val="100000"/>
              <a:buNone/>
            </a:pPr>
            <a:r>
              <a:rPr lang="en-US" sz="2000">
                <a:latin typeface="Calibri"/>
                <a:ea typeface="Calibri"/>
                <a:cs typeface="Calibri"/>
                <a:sym typeface="Calibri"/>
              </a:rPr>
              <a:t>across \</a:t>
            </a:r>
            <a:endParaRPr/>
          </a:p>
          <a:p>
            <a:pPr indent="0" lvl="0" marL="0" rtl="0" algn="l">
              <a:lnSpc>
                <a:spcPct val="100000"/>
              </a:lnSpc>
              <a:spcBef>
                <a:spcPts val="1000"/>
              </a:spcBef>
              <a:spcAft>
                <a:spcPts val="0"/>
              </a:spcAft>
              <a:buClr>
                <a:schemeClr val="dk1"/>
              </a:buClr>
              <a:buSzPct val="100000"/>
              <a:buNone/>
            </a:pPr>
            <a:r>
              <a:rPr lang="en-US" sz="2000">
                <a:latin typeface="Calibri"/>
                <a:ea typeface="Calibri"/>
                <a:cs typeface="Calibri"/>
                <a:sym typeface="Calibri"/>
              </a:rPr>
              <a:t>multiple lines.”””</a:t>
            </a:r>
            <a:endParaRPr/>
          </a:p>
          <a:p>
            <a:pPr indent="0" lvl="0" marL="0" rtl="0" algn="l">
              <a:lnSpc>
                <a:spcPct val="100000"/>
              </a:lnSpc>
              <a:spcBef>
                <a:spcPts val="1000"/>
              </a:spcBef>
              <a:spcAft>
                <a:spcPts val="0"/>
              </a:spcAft>
              <a:buClr>
                <a:schemeClr val="dk1"/>
              </a:buClr>
              <a:buSzPct val="100000"/>
              <a:buNone/>
            </a:pPr>
            <a:r>
              <a:rPr lang="en-US" sz="2000">
                <a:latin typeface="Calibri"/>
                <a:ea typeface="Calibri"/>
                <a:cs typeface="Calibri"/>
                <a:sym typeface="Calibri"/>
              </a:rPr>
              <a:t>&gt;&gt;&gt; type("Hello World")</a:t>
            </a:r>
            <a:endParaRPr/>
          </a:p>
          <a:p>
            <a:pPr indent="0" lvl="0" marL="0" rtl="0" algn="l">
              <a:lnSpc>
                <a:spcPct val="100000"/>
              </a:lnSpc>
              <a:spcBef>
                <a:spcPts val="1000"/>
              </a:spcBef>
              <a:spcAft>
                <a:spcPts val="0"/>
              </a:spcAft>
              <a:buClr>
                <a:schemeClr val="dk1"/>
              </a:buClr>
              <a:buSzPct val="100000"/>
              <a:buNone/>
            </a:pPr>
            <a:r>
              <a:rPr lang="en-US" sz="2000">
                <a:latin typeface="Calibri"/>
                <a:ea typeface="Calibri"/>
                <a:cs typeface="Calibri"/>
                <a:sym typeface="Calibri"/>
              </a:rPr>
              <a:t>&lt;class 'str'&gt;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0" st="0"/>
                                            </p:txEl>
                                          </p:spTgt>
                                        </p:tgtEl>
                                        <p:attrNameLst>
                                          <p:attrName>style.visibility</p:attrName>
                                        </p:attrNameLst>
                                      </p:cBhvr>
                                      <p:to>
                                        <p:strVal val="visible"/>
                                      </p:to>
                                    </p:set>
                                    <p:anim calcmode="lin" valueType="num">
                                      <p:cBhvr additive="base">
                                        <p:cTn dur="500"/>
                                        <p:tgtEl>
                                          <p:spTgt spid="66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1" st="1"/>
                                            </p:txEl>
                                          </p:spTgt>
                                        </p:tgtEl>
                                        <p:attrNameLst>
                                          <p:attrName>style.visibility</p:attrName>
                                        </p:attrNameLst>
                                      </p:cBhvr>
                                      <p:to>
                                        <p:strVal val="visible"/>
                                      </p:to>
                                    </p:set>
                                    <p:anim calcmode="lin" valueType="num">
                                      <p:cBhvr additive="base">
                                        <p:cTn dur="500"/>
                                        <p:tgtEl>
                                          <p:spTgt spid="66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2" st="2"/>
                                            </p:txEl>
                                          </p:spTgt>
                                        </p:tgtEl>
                                        <p:attrNameLst>
                                          <p:attrName>style.visibility</p:attrName>
                                        </p:attrNameLst>
                                      </p:cBhvr>
                                      <p:to>
                                        <p:strVal val="visible"/>
                                      </p:to>
                                    </p:set>
                                    <p:anim calcmode="lin" valueType="num">
                                      <p:cBhvr additive="base">
                                        <p:cTn dur="500"/>
                                        <p:tgtEl>
                                          <p:spTgt spid="66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3" st="3"/>
                                            </p:txEl>
                                          </p:spTgt>
                                        </p:tgtEl>
                                        <p:attrNameLst>
                                          <p:attrName>style.visibility</p:attrName>
                                        </p:attrNameLst>
                                      </p:cBhvr>
                                      <p:to>
                                        <p:strVal val="visible"/>
                                      </p:to>
                                    </p:set>
                                    <p:anim calcmode="lin" valueType="num">
                                      <p:cBhvr additive="base">
                                        <p:cTn dur="500"/>
                                        <p:tgtEl>
                                          <p:spTgt spid="66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4" st="4"/>
                                            </p:txEl>
                                          </p:spTgt>
                                        </p:tgtEl>
                                        <p:attrNameLst>
                                          <p:attrName>style.visibility</p:attrName>
                                        </p:attrNameLst>
                                      </p:cBhvr>
                                      <p:to>
                                        <p:strVal val="visible"/>
                                      </p:to>
                                    </p:set>
                                    <p:anim calcmode="lin" valueType="num">
                                      <p:cBhvr additive="base">
                                        <p:cTn dur="500"/>
                                        <p:tgtEl>
                                          <p:spTgt spid="66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5" st="5"/>
                                            </p:txEl>
                                          </p:spTgt>
                                        </p:tgtEl>
                                        <p:attrNameLst>
                                          <p:attrName>style.visibility</p:attrName>
                                        </p:attrNameLst>
                                      </p:cBhvr>
                                      <p:to>
                                        <p:strVal val="visible"/>
                                      </p:to>
                                    </p:set>
                                    <p:anim calcmode="lin" valueType="num">
                                      <p:cBhvr additive="base">
                                        <p:cTn dur="500"/>
                                        <p:tgtEl>
                                          <p:spTgt spid="66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6" st="6"/>
                                            </p:txEl>
                                          </p:spTgt>
                                        </p:tgtEl>
                                        <p:attrNameLst>
                                          <p:attrName>style.visibility</p:attrName>
                                        </p:attrNameLst>
                                      </p:cBhvr>
                                      <p:to>
                                        <p:strVal val="visible"/>
                                      </p:to>
                                    </p:set>
                                    <p:anim calcmode="lin" valueType="num">
                                      <p:cBhvr additive="base">
                                        <p:cTn dur="500"/>
                                        <p:tgtEl>
                                          <p:spTgt spid="662">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7" st="7"/>
                                            </p:txEl>
                                          </p:spTgt>
                                        </p:tgtEl>
                                        <p:attrNameLst>
                                          <p:attrName>style.visibility</p:attrName>
                                        </p:attrNameLst>
                                      </p:cBhvr>
                                      <p:to>
                                        <p:strVal val="visible"/>
                                      </p:to>
                                    </p:set>
                                    <p:anim calcmode="lin" valueType="num">
                                      <p:cBhvr additive="base">
                                        <p:cTn dur="500"/>
                                        <p:tgtEl>
                                          <p:spTgt spid="662">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8" st="8"/>
                                            </p:txEl>
                                          </p:spTgt>
                                        </p:tgtEl>
                                        <p:attrNameLst>
                                          <p:attrName>style.visibility</p:attrName>
                                        </p:attrNameLst>
                                      </p:cBhvr>
                                      <p:to>
                                        <p:strVal val="visible"/>
                                      </p:to>
                                    </p:set>
                                    <p:anim calcmode="lin" valueType="num">
                                      <p:cBhvr additive="base">
                                        <p:cTn dur="500"/>
                                        <p:tgtEl>
                                          <p:spTgt spid="662">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9" st="9"/>
                                            </p:txEl>
                                          </p:spTgt>
                                        </p:tgtEl>
                                        <p:attrNameLst>
                                          <p:attrName>style.visibility</p:attrName>
                                        </p:attrNameLst>
                                      </p:cBhvr>
                                      <p:to>
                                        <p:strVal val="visible"/>
                                      </p:to>
                                    </p:set>
                                    <p:anim calcmode="lin" valueType="num">
                                      <p:cBhvr additive="base">
                                        <p:cTn dur="500"/>
                                        <p:tgtEl>
                                          <p:spTgt spid="662">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10" st="10"/>
                                            </p:txEl>
                                          </p:spTgt>
                                        </p:tgtEl>
                                        <p:attrNameLst>
                                          <p:attrName>style.visibility</p:attrName>
                                        </p:attrNameLst>
                                      </p:cBhvr>
                                      <p:to>
                                        <p:strVal val="visible"/>
                                      </p:to>
                                    </p:set>
                                    <p:anim calcmode="lin" valueType="num">
                                      <p:cBhvr additive="base">
                                        <p:cTn dur="500"/>
                                        <p:tgtEl>
                                          <p:spTgt spid="662">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11" st="11"/>
                                            </p:txEl>
                                          </p:spTgt>
                                        </p:tgtEl>
                                        <p:attrNameLst>
                                          <p:attrName>style.visibility</p:attrName>
                                        </p:attrNameLst>
                                      </p:cBhvr>
                                      <p:to>
                                        <p:strVal val="visible"/>
                                      </p:to>
                                    </p:set>
                                    <p:anim calcmode="lin" valueType="num">
                                      <p:cBhvr additive="base">
                                        <p:cTn dur="500"/>
                                        <p:tgtEl>
                                          <p:spTgt spid="662">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12" st="12"/>
                                            </p:txEl>
                                          </p:spTgt>
                                        </p:tgtEl>
                                        <p:attrNameLst>
                                          <p:attrName>style.visibility</p:attrName>
                                        </p:attrNameLst>
                                      </p:cBhvr>
                                      <p:to>
                                        <p:strVal val="visible"/>
                                      </p:to>
                                    </p:set>
                                    <p:anim calcmode="lin" valueType="num">
                                      <p:cBhvr additive="base">
                                        <p:cTn dur="500"/>
                                        <p:tgtEl>
                                          <p:spTgt spid="662">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13" st="13"/>
                                            </p:txEl>
                                          </p:spTgt>
                                        </p:tgtEl>
                                        <p:attrNameLst>
                                          <p:attrName>style.visibility</p:attrName>
                                        </p:attrNameLst>
                                      </p:cBhvr>
                                      <p:to>
                                        <p:strVal val="visible"/>
                                      </p:to>
                                    </p:set>
                                    <p:anim calcmode="lin" valueType="num">
                                      <p:cBhvr additive="base">
                                        <p:cTn dur="500"/>
                                        <p:tgtEl>
                                          <p:spTgt spid="662">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14" st="14"/>
                                            </p:txEl>
                                          </p:spTgt>
                                        </p:tgtEl>
                                        <p:attrNameLst>
                                          <p:attrName>style.visibility</p:attrName>
                                        </p:attrNameLst>
                                      </p:cBhvr>
                                      <p:to>
                                        <p:strVal val="visible"/>
                                      </p:to>
                                    </p:set>
                                    <p:anim calcmode="lin" valueType="num">
                                      <p:cBhvr additive="base">
                                        <p:cTn dur="500"/>
                                        <p:tgtEl>
                                          <p:spTgt spid="662">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15" st="15"/>
                                            </p:txEl>
                                          </p:spTgt>
                                        </p:tgtEl>
                                        <p:attrNameLst>
                                          <p:attrName>style.visibility</p:attrName>
                                        </p:attrNameLst>
                                      </p:cBhvr>
                                      <p:to>
                                        <p:strVal val="visible"/>
                                      </p:to>
                                    </p:set>
                                    <p:anim calcmode="lin" valueType="num">
                                      <p:cBhvr additive="base">
                                        <p:cTn dur="500"/>
                                        <p:tgtEl>
                                          <p:spTgt spid="662">
                                            <p:txEl>
                                              <p:pRg end="15" st="1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2">
                                            <p:txEl>
                                              <p:pRg end="16" st="16"/>
                                            </p:txEl>
                                          </p:spTgt>
                                        </p:tgtEl>
                                        <p:attrNameLst>
                                          <p:attrName>style.visibility</p:attrName>
                                        </p:attrNameLst>
                                      </p:cBhvr>
                                      <p:to>
                                        <p:strVal val="visible"/>
                                      </p:to>
                                    </p:set>
                                    <p:anim calcmode="lin" valueType="num">
                                      <p:cBhvr additive="base">
                                        <p:cTn dur="500"/>
                                        <p:tgtEl>
                                          <p:spTgt spid="662">
                                            <p:txEl>
                                              <p:pRg end="16" st="1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6"/>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248" name="Google Shape;248;p6"/>
          <p:cNvSpPr txBox="1"/>
          <p:nvPr>
            <p:ph type="title"/>
          </p:nvPr>
        </p:nvSpPr>
        <p:spPr>
          <a:xfrm>
            <a:off x="0" y="0"/>
            <a:ext cx="9720072" cy="48570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4"/>
              </a:buClr>
              <a:buSzPct val="100000"/>
              <a:buFont typeface="Garamond"/>
              <a:buNone/>
            </a:pPr>
            <a:r>
              <a:rPr b="1" lang="en-US" sz="3600">
                <a:solidFill>
                  <a:schemeClr val="accent4"/>
                </a:solidFill>
              </a:rPr>
              <a:t>Installing</a:t>
            </a:r>
            <a:r>
              <a:rPr lang="en-US" sz="3200"/>
              <a:t> </a:t>
            </a:r>
            <a:r>
              <a:rPr b="1" lang="en-US" sz="3600">
                <a:solidFill>
                  <a:schemeClr val="accent4"/>
                </a:solidFill>
              </a:rPr>
              <a:t>python</a:t>
            </a:r>
            <a:endParaRPr/>
          </a:p>
        </p:txBody>
      </p:sp>
      <p:pic>
        <p:nvPicPr>
          <p:cNvPr id="249" name="Google Shape;249;p6"/>
          <p:cNvPicPr preferRelativeResize="0"/>
          <p:nvPr/>
        </p:nvPicPr>
        <p:blipFill rotWithShape="1">
          <a:blip r:embed="rId3">
            <a:alphaModFix/>
          </a:blip>
          <a:srcRect b="0" l="0" r="0" t="0"/>
          <a:stretch/>
        </p:blipFill>
        <p:spPr>
          <a:xfrm>
            <a:off x="981515" y="758996"/>
            <a:ext cx="10172700" cy="3286125"/>
          </a:xfrm>
          <a:prstGeom prst="rect">
            <a:avLst/>
          </a:prstGeom>
          <a:noFill/>
          <a:ln>
            <a:noFill/>
          </a:ln>
        </p:spPr>
      </p:pic>
      <p:sp>
        <p:nvSpPr>
          <p:cNvPr id="250" name="Google Shape;250;p6"/>
          <p:cNvSpPr txBox="1"/>
          <p:nvPr/>
        </p:nvSpPr>
        <p:spPr>
          <a:xfrm>
            <a:off x="1139483" y="4712677"/>
            <a:ext cx="9228406" cy="707886"/>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Noto Sans Symbols"/>
              <a:buChar char="⮚"/>
            </a:pPr>
            <a:r>
              <a:rPr lang="en-US" sz="1800">
                <a:solidFill>
                  <a:schemeClr val="dk1"/>
                </a:solidFill>
                <a:latin typeface="Garamond"/>
                <a:ea typeface="Garamond"/>
                <a:cs typeface="Garamond"/>
                <a:sym typeface="Garamond"/>
              </a:rPr>
              <a:t> </a:t>
            </a:r>
            <a:r>
              <a:rPr lang="en-US" sz="2000">
                <a:solidFill>
                  <a:schemeClr val="dk1"/>
                </a:solidFill>
                <a:latin typeface="Calibri"/>
                <a:ea typeface="Calibri"/>
                <a:cs typeface="Calibri"/>
                <a:sym typeface="Calibri"/>
              </a:rPr>
              <a:t>Defaults to Windows 64 Bit Download.</a:t>
            </a:r>
            <a:endParaRPr/>
          </a:p>
          <a:p>
            <a:pPr indent="-127000" lvl="0" marL="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 For other Versions , click on the “View the full list of downloads option”.</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60"/>
          <p:cNvSpPr txBox="1"/>
          <p:nvPr>
            <p:ph type="title"/>
          </p:nvPr>
        </p:nvSpPr>
        <p:spPr>
          <a:xfrm>
            <a:off x="832399" y="44244"/>
            <a:ext cx="9720072" cy="40292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Strings (Cntd..)</a:t>
            </a:r>
            <a:endParaRPr/>
          </a:p>
        </p:txBody>
      </p:sp>
      <p:sp>
        <p:nvSpPr>
          <p:cNvPr id="668" name="Google Shape;668;p60"/>
          <p:cNvSpPr txBox="1"/>
          <p:nvPr>
            <p:ph idx="1" type="body"/>
          </p:nvPr>
        </p:nvSpPr>
        <p:spPr>
          <a:xfrm>
            <a:off x="832399" y="721405"/>
            <a:ext cx="9720073" cy="5807731"/>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000"/>
              <a:buNone/>
            </a:pPr>
            <a:r>
              <a:rPr b="1" lang="en-US" sz="2000" u="sng">
                <a:latin typeface="Calibri"/>
                <a:ea typeface="Calibri"/>
                <a:cs typeface="Calibri"/>
                <a:sym typeface="Calibri"/>
              </a:rPr>
              <a:t>Try and Learn:</a:t>
            </a:r>
            <a:endParaRPr/>
          </a:p>
          <a:p>
            <a:pPr indent="0" lvl="0" marL="0" rtl="0" algn="l">
              <a:lnSpc>
                <a:spcPct val="70000"/>
              </a:lnSpc>
              <a:spcBef>
                <a:spcPts val="1000"/>
              </a:spcBef>
              <a:spcAft>
                <a:spcPts val="0"/>
              </a:spcAft>
              <a:buClr>
                <a:schemeClr val="dk1"/>
              </a:buClr>
              <a:buSzPts val="2000"/>
              <a:buNone/>
            </a:pPr>
            <a:r>
              <a:t/>
            </a:r>
            <a:endParaRPr b="1" sz="2000" u="sng">
              <a:latin typeface="Calibri"/>
              <a:ea typeface="Calibri"/>
              <a:cs typeface="Calibri"/>
              <a:sym typeface="Calibri"/>
            </a:endParaRPr>
          </a:p>
          <a:p>
            <a:pPr indent="0" lvl="0" marL="0" rtl="0" algn="l">
              <a:lnSpc>
                <a:spcPct val="70000"/>
              </a:lnSpc>
              <a:spcBef>
                <a:spcPts val="1000"/>
              </a:spcBef>
              <a:spcAft>
                <a:spcPts val="0"/>
              </a:spcAft>
              <a:buClr>
                <a:schemeClr val="dk1"/>
              </a:buClr>
              <a:buSzPts val="2000"/>
              <a:buNone/>
            </a:pPr>
            <a:r>
              <a:rPr lang="en-US" sz="2000">
                <a:latin typeface="Calibri"/>
                <a:ea typeface="Calibri"/>
                <a:cs typeface="Calibri"/>
                <a:sym typeface="Calibri"/>
              </a:rPr>
              <a:t>Type  out the code, observe the output and lets try to understand the logic</a:t>
            </a:r>
            <a:endParaRPr/>
          </a:p>
          <a:p>
            <a:pPr indent="0" lvl="0" marL="0" rtl="0" algn="l">
              <a:lnSpc>
                <a:spcPct val="7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70000"/>
              </a:lnSpc>
              <a:spcBef>
                <a:spcPts val="1000"/>
              </a:spcBef>
              <a:spcAft>
                <a:spcPts val="0"/>
              </a:spcAft>
              <a:buClr>
                <a:schemeClr val="dk1"/>
              </a:buClr>
              <a:buSzPts val="2000"/>
              <a:buNone/>
            </a:pPr>
            <a:r>
              <a:rPr lang="en-US" sz="2000">
                <a:latin typeface="Calibri"/>
                <a:ea typeface="Calibri"/>
                <a:cs typeface="Calibri"/>
                <a:sym typeface="Calibri"/>
              </a:rPr>
              <a:t>var1 = 'Hello World!'</a:t>
            </a:r>
            <a:endParaRPr/>
          </a:p>
          <a:p>
            <a:pPr indent="0" lvl="0" marL="0" rtl="0" algn="l">
              <a:lnSpc>
                <a:spcPct val="70000"/>
              </a:lnSpc>
              <a:spcBef>
                <a:spcPts val="1000"/>
              </a:spcBef>
              <a:spcAft>
                <a:spcPts val="0"/>
              </a:spcAft>
              <a:buClr>
                <a:schemeClr val="dk1"/>
              </a:buClr>
              <a:buSzPts val="2000"/>
              <a:buNone/>
            </a:pPr>
            <a:r>
              <a:rPr lang="en-US" sz="2000">
                <a:latin typeface="Calibri"/>
                <a:ea typeface="Calibri"/>
                <a:cs typeface="Calibri"/>
                <a:sym typeface="Calibri"/>
              </a:rPr>
              <a:t>var2 = "Python Programming"</a:t>
            </a:r>
            <a:endParaRPr/>
          </a:p>
          <a:p>
            <a:pPr indent="0" lvl="0" marL="0" rtl="0" algn="l">
              <a:lnSpc>
                <a:spcPct val="70000"/>
              </a:lnSpc>
              <a:spcBef>
                <a:spcPts val="1000"/>
              </a:spcBef>
              <a:spcAft>
                <a:spcPts val="0"/>
              </a:spcAft>
              <a:buClr>
                <a:schemeClr val="dk1"/>
              </a:buClr>
              <a:buSzPts val="2000"/>
              <a:buNone/>
            </a:pPr>
            <a:r>
              <a:rPr lang="en-US" sz="2000">
                <a:latin typeface="Calibri"/>
                <a:ea typeface="Calibri"/>
                <a:cs typeface="Calibri"/>
                <a:sym typeface="Calibri"/>
              </a:rPr>
              <a:t>print ("var1[0]: ", var1[0])</a:t>
            </a:r>
            <a:endParaRPr/>
          </a:p>
          <a:p>
            <a:pPr indent="0" lvl="0" marL="0" rtl="0" algn="l">
              <a:lnSpc>
                <a:spcPct val="70000"/>
              </a:lnSpc>
              <a:spcBef>
                <a:spcPts val="1000"/>
              </a:spcBef>
              <a:spcAft>
                <a:spcPts val="0"/>
              </a:spcAft>
              <a:buClr>
                <a:schemeClr val="dk1"/>
              </a:buClr>
              <a:buSzPts val="2000"/>
              <a:buNone/>
            </a:pPr>
            <a:r>
              <a:rPr lang="en-US" sz="2000">
                <a:latin typeface="Calibri"/>
                <a:ea typeface="Calibri"/>
                <a:cs typeface="Calibri"/>
                <a:sym typeface="Calibri"/>
              </a:rPr>
              <a:t>print ("var2[1:5]: ", var2[1:5])</a:t>
            </a:r>
            <a:endParaRPr/>
          </a:p>
          <a:p>
            <a:pPr indent="0" lvl="0" marL="0" rtl="0" algn="l">
              <a:lnSpc>
                <a:spcPct val="7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70000"/>
              </a:lnSpc>
              <a:spcBef>
                <a:spcPts val="1000"/>
              </a:spcBef>
              <a:spcAft>
                <a:spcPts val="0"/>
              </a:spcAft>
              <a:buClr>
                <a:schemeClr val="dk1"/>
              </a:buClr>
              <a:buSzPts val="2000"/>
              <a:buNone/>
            </a:pPr>
            <a:r>
              <a:rPr lang="en-US" sz="2000">
                <a:latin typeface="Calibri"/>
                <a:ea typeface="Calibri"/>
                <a:cs typeface="Calibri"/>
                <a:sym typeface="Calibri"/>
              </a:rPr>
              <a:t>Lets try a few more, lets bring it on!!</a:t>
            </a:r>
            <a:endParaRPr/>
          </a:p>
          <a:p>
            <a:pPr indent="0" lvl="0" marL="0" rtl="0" algn="l">
              <a:lnSpc>
                <a:spcPct val="70000"/>
              </a:lnSpc>
              <a:spcBef>
                <a:spcPts val="1000"/>
              </a:spcBef>
              <a:spcAft>
                <a:spcPts val="0"/>
              </a:spcAft>
              <a:buClr>
                <a:schemeClr val="dk1"/>
              </a:buClr>
              <a:buSzPts val="2000"/>
              <a:buNone/>
            </a:pPr>
            <a:r>
              <a:t/>
            </a:r>
            <a:endParaRPr sz="2000">
              <a:latin typeface="Calibri"/>
              <a:ea typeface="Calibri"/>
              <a:cs typeface="Calibri"/>
              <a:sym typeface="Calibri"/>
            </a:endParaRPr>
          </a:p>
          <a:p>
            <a:pPr indent="-228600" lvl="0" marL="228600" rtl="0" algn="l">
              <a:lnSpc>
                <a:spcPct val="7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print("Hello Students"*2)</a:t>
            </a:r>
            <a:endParaRPr/>
          </a:p>
          <a:p>
            <a:pPr indent="-228600" lvl="0" marL="228600" rtl="0" algn="l">
              <a:lnSpc>
                <a:spcPct val="7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var1 =“Python Programming“</a:t>
            </a:r>
            <a:endParaRPr/>
          </a:p>
          <a:p>
            <a:pPr indent="-228600" lvl="0" marL="228600" rtl="0" algn="l">
              <a:lnSpc>
                <a:spcPct val="7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print(var1[-5:-1]+'Abdracadabra')</a:t>
            </a:r>
            <a:endParaRPr/>
          </a:p>
          <a:p>
            <a:pPr indent="0" lvl="2" marL="310896" rtl="0" algn="l">
              <a:lnSpc>
                <a:spcPct val="70000"/>
              </a:lnSpc>
              <a:spcBef>
                <a:spcPts val="500"/>
              </a:spcBef>
              <a:spcAft>
                <a:spcPts val="0"/>
              </a:spcAft>
              <a:buClr>
                <a:schemeClr val="dk1"/>
              </a:buClr>
              <a:buSzPts val="2000"/>
              <a:buNone/>
            </a:pPr>
            <a:r>
              <a:t/>
            </a:r>
            <a:endParaRPr sz="2000">
              <a:latin typeface="Calibri"/>
              <a:ea typeface="Calibri"/>
              <a:cs typeface="Calibri"/>
              <a:sym typeface="Calibri"/>
            </a:endParaRPr>
          </a:p>
          <a:p>
            <a:pPr indent="-101600" lvl="0" marL="228600" rtl="0" algn="l">
              <a:lnSpc>
                <a:spcPct val="7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0" lvl="0" marL="0" rtl="0" algn="l">
              <a:lnSpc>
                <a:spcPct val="10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110000"/>
              </a:lnSpc>
              <a:spcBef>
                <a:spcPts val="1000"/>
              </a:spcBef>
              <a:spcAft>
                <a:spcPts val="0"/>
              </a:spcAft>
              <a:buClr>
                <a:schemeClr val="dk1"/>
              </a:buClr>
              <a:buSzPts val="2000"/>
              <a:buNone/>
            </a:pPr>
            <a:r>
              <a:t/>
            </a:r>
            <a:endParaRPr sz="2000">
              <a:latin typeface="Calibri"/>
              <a:ea typeface="Calibri"/>
              <a:cs typeface="Calibri"/>
              <a:sym typeface="Calibri"/>
            </a:endParaRPr>
          </a:p>
        </p:txBody>
      </p:sp>
      <p:sp>
        <p:nvSpPr>
          <p:cNvPr id="669" name="Google Shape;669;p60"/>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61"/>
          <p:cNvSpPr txBox="1"/>
          <p:nvPr>
            <p:ph idx="1" type="body"/>
          </p:nvPr>
        </p:nvSpPr>
        <p:spPr>
          <a:xfrm>
            <a:off x="832399" y="839394"/>
            <a:ext cx="10805596" cy="544721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Clr>
                <a:srgbClr val="0C0C0C"/>
              </a:buClr>
              <a:buSzPct val="100000"/>
              <a:buNone/>
            </a:pPr>
            <a:r>
              <a:rPr b="1" lang="en-US" sz="2000" u="sng" cap="none">
                <a:solidFill>
                  <a:srgbClr val="0C0C0C"/>
                </a:solidFill>
                <a:latin typeface="Calibri"/>
                <a:ea typeface="Calibri"/>
                <a:cs typeface="Calibri"/>
                <a:sym typeface="Calibri"/>
              </a:rPr>
              <a:t>STRING INDEXING &amp; SLICING </a:t>
            </a:r>
            <a:endParaRPr/>
          </a:p>
          <a:p>
            <a:pPr indent="0" lvl="0" marL="0" rtl="0" algn="l">
              <a:lnSpc>
                <a:spcPct val="100000"/>
              </a:lnSpc>
              <a:spcBef>
                <a:spcPts val="0"/>
              </a:spcBef>
              <a:spcAft>
                <a:spcPts val="0"/>
              </a:spcAft>
              <a:buClr>
                <a:schemeClr val="dk1"/>
              </a:buClr>
              <a:buSzPct val="100000"/>
              <a:buNone/>
            </a:pPr>
            <a:r>
              <a:t/>
            </a:r>
            <a:endParaRPr b="1" sz="2000" u="sng" cap="none">
              <a:solidFill>
                <a:srgbClr val="0C0C0C"/>
              </a:solidFill>
              <a:latin typeface="Calibri"/>
              <a:ea typeface="Calibri"/>
              <a:cs typeface="Calibri"/>
              <a:sym typeface="Calibri"/>
            </a:endParaRPr>
          </a:p>
          <a:p>
            <a:pPr indent="-228600" lvl="0" marL="228600" rtl="0" algn="l">
              <a:lnSpc>
                <a:spcPct val="90000"/>
              </a:lnSpc>
              <a:spcBef>
                <a:spcPts val="1000"/>
              </a:spcBef>
              <a:spcAft>
                <a:spcPts val="0"/>
              </a:spcAft>
              <a:buClr>
                <a:schemeClr val="dk1"/>
              </a:buClr>
              <a:buSzPct val="100000"/>
              <a:buFont typeface="Noto Sans Symbols"/>
              <a:buChar char="⮚"/>
            </a:pPr>
            <a:r>
              <a:rPr lang="en-US" sz="2000">
                <a:latin typeface="Calibri"/>
                <a:ea typeface="Calibri"/>
                <a:cs typeface="Calibri"/>
                <a:sym typeface="Calibri"/>
              </a:rPr>
              <a:t> Remember arrays? A string is an array of characters.</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2000">
                <a:latin typeface="Calibri"/>
                <a:ea typeface="Calibri"/>
                <a:cs typeface="Calibri"/>
                <a:sym typeface="Calibri"/>
              </a:rPr>
              <a:t> Just like an array, you do have indexes for strings.</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2000">
                <a:latin typeface="Calibri"/>
                <a:ea typeface="Calibri"/>
                <a:cs typeface="Calibri"/>
                <a:sym typeface="Calibri"/>
              </a:rPr>
              <a:t>Python provides special tools to create substrings out of strings, it is called slicing.</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2000">
                <a:latin typeface="Calibri"/>
                <a:ea typeface="Calibri"/>
                <a:cs typeface="Calibri"/>
                <a:sym typeface="Calibri"/>
              </a:rPr>
              <a:t>Let’s do and learn Slicing, we have already seen a few scenarios on the last slide.</a:t>
            </a:r>
            <a:endParaRPr/>
          </a:p>
          <a:p>
            <a:pPr indent="0" lvl="0" marL="0" rtl="0" algn="l">
              <a:lnSpc>
                <a:spcPct val="90000"/>
              </a:lnSpc>
              <a:spcBef>
                <a:spcPts val="1000"/>
              </a:spcBef>
              <a:spcAft>
                <a:spcPts val="0"/>
              </a:spcAft>
              <a:buClr>
                <a:schemeClr val="dk1"/>
              </a:buClr>
              <a:buSzPct val="100000"/>
              <a:buNone/>
            </a:pPr>
            <a:r>
              <a:t/>
            </a:r>
            <a:endParaRPr sz="21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rPr lang="en-US" sz="2100">
                <a:latin typeface="Calibri"/>
                <a:ea typeface="Calibri"/>
                <a:cs typeface="Calibri"/>
                <a:sym typeface="Calibri"/>
              </a:rPr>
              <a:t>&gt;&gt;&gt;str = 'Hello World!' </a:t>
            </a:r>
            <a:endParaRPr/>
          </a:p>
          <a:p>
            <a:pPr indent="0" lvl="0" marL="0" rtl="0" algn="l">
              <a:lnSpc>
                <a:spcPct val="90000"/>
              </a:lnSpc>
              <a:spcBef>
                <a:spcPts val="1000"/>
              </a:spcBef>
              <a:spcAft>
                <a:spcPts val="0"/>
              </a:spcAft>
              <a:buClr>
                <a:schemeClr val="dk1"/>
              </a:buClr>
              <a:buSzPct val="100000"/>
              <a:buNone/>
            </a:pPr>
            <a:r>
              <a:rPr lang="en-US" sz="2100">
                <a:latin typeface="Calibri"/>
                <a:ea typeface="Calibri"/>
                <a:cs typeface="Calibri"/>
                <a:sym typeface="Calibri"/>
              </a:rPr>
              <a:t>&gt;&gt;&gt;str # Prints complete string </a:t>
            </a:r>
            <a:endParaRPr/>
          </a:p>
          <a:p>
            <a:pPr indent="0" lvl="0" marL="0" rtl="0" algn="l">
              <a:lnSpc>
                <a:spcPct val="90000"/>
              </a:lnSpc>
              <a:spcBef>
                <a:spcPts val="1000"/>
              </a:spcBef>
              <a:spcAft>
                <a:spcPts val="0"/>
              </a:spcAft>
              <a:buClr>
                <a:schemeClr val="dk1"/>
              </a:buClr>
              <a:buSzPct val="100000"/>
              <a:buNone/>
            </a:pPr>
            <a:r>
              <a:rPr lang="en-US" sz="2100">
                <a:latin typeface="Calibri"/>
                <a:ea typeface="Calibri"/>
                <a:cs typeface="Calibri"/>
                <a:sym typeface="Calibri"/>
              </a:rPr>
              <a:t>&gt;&gt;&gt;str[0] # Prints first character of the string </a:t>
            </a:r>
            <a:endParaRPr/>
          </a:p>
          <a:p>
            <a:pPr indent="0" lvl="0" marL="0" rtl="0" algn="l">
              <a:lnSpc>
                <a:spcPct val="90000"/>
              </a:lnSpc>
              <a:spcBef>
                <a:spcPts val="1000"/>
              </a:spcBef>
              <a:spcAft>
                <a:spcPts val="0"/>
              </a:spcAft>
              <a:buClr>
                <a:schemeClr val="dk1"/>
              </a:buClr>
              <a:buSzPct val="100000"/>
              <a:buNone/>
            </a:pPr>
            <a:r>
              <a:rPr lang="en-US" sz="2100">
                <a:latin typeface="Calibri"/>
                <a:ea typeface="Calibri"/>
                <a:cs typeface="Calibri"/>
                <a:sym typeface="Calibri"/>
              </a:rPr>
              <a:t>&gt;&gt;&gt;str[2:5] # Prints characters starting from 3</a:t>
            </a:r>
            <a:r>
              <a:rPr baseline="30000" lang="en-US" sz="2100">
                <a:latin typeface="Calibri"/>
                <a:ea typeface="Calibri"/>
                <a:cs typeface="Calibri"/>
                <a:sym typeface="Calibri"/>
              </a:rPr>
              <a:t>rd</a:t>
            </a:r>
            <a:r>
              <a:rPr lang="en-US" sz="2100">
                <a:latin typeface="Calibri"/>
                <a:ea typeface="Calibri"/>
                <a:cs typeface="Calibri"/>
                <a:sym typeface="Calibri"/>
              </a:rPr>
              <a:t>(Included) to 5</a:t>
            </a:r>
            <a:r>
              <a:rPr baseline="30000" lang="en-US" sz="2100">
                <a:latin typeface="Calibri"/>
                <a:ea typeface="Calibri"/>
                <a:cs typeface="Calibri"/>
                <a:sym typeface="Calibri"/>
              </a:rPr>
              <a:t>th</a:t>
            </a:r>
            <a:r>
              <a:rPr lang="en-US" sz="2100">
                <a:latin typeface="Calibri"/>
                <a:ea typeface="Calibri"/>
                <a:cs typeface="Calibri"/>
                <a:sym typeface="Calibri"/>
              </a:rPr>
              <a:t>(excluded) </a:t>
            </a:r>
            <a:endParaRPr/>
          </a:p>
          <a:p>
            <a:pPr indent="0" lvl="0" marL="0" rtl="0" algn="l">
              <a:lnSpc>
                <a:spcPct val="90000"/>
              </a:lnSpc>
              <a:spcBef>
                <a:spcPts val="1000"/>
              </a:spcBef>
              <a:spcAft>
                <a:spcPts val="0"/>
              </a:spcAft>
              <a:buClr>
                <a:schemeClr val="dk1"/>
              </a:buClr>
              <a:buSzPct val="100000"/>
              <a:buNone/>
            </a:pPr>
            <a:r>
              <a:rPr lang="en-US" sz="2100">
                <a:latin typeface="Calibri"/>
                <a:ea typeface="Calibri"/>
                <a:cs typeface="Calibri"/>
                <a:sym typeface="Calibri"/>
              </a:rPr>
              <a:t>&gt;&gt;&gt;str[2:] # Prints string starting from 3rd character </a:t>
            </a:r>
            <a:endParaRPr/>
          </a:p>
          <a:p>
            <a:pPr indent="0" lvl="0" marL="0" rtl="0" algn="l">
              <a:lnSpc>
                <a:spcPct val="90000"/>
              </a:lnSpc>
              <a:spcBef>
                <a:spcPts val="1000"/>
              </a:spcBef>
              <a:spcAft>
                <a:spcPts val="0"/>
              </a:spcAft>
              <a:buClr>
                <a:schemeClr val="dk1"/>
              </a:buClr>
              <a:buSzPct val="100000"/>
              <a:buNone/>
            </a:pPr>
            <a:r>
              <a:rPr lang="en-US" sz="2100">
                <a:latin typeface="Calibri"/>
                <a:ea typeface="Calibri"/>
                <a:cs typeface="Calibri"/>
                <a:sym typeface="Calibri"/>
              </a:rPr>
              <a:t>&gt;&gt;&gt; str[::-1] # Prints the string in reverse order, step size of -1.</a:t>
            </a:r>
            <a:endParaRPr sz="21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rPr lang="en-US" sz="2100">
                <a:latin typeface="Calibri"/>
                <a:ea typeface="Calibri"/>
                <a:cs typeface="Calibri"/>
                <a:sym typeface="Calibri"/>
              </a:rPr>
              <a:t>&gt;&gt;&gt;str[-1] # Prints the last item from the end </a:t>
            </a:r>
            <a:endParaRPr/>
          </a:p>
          <a:p>
            <a:pPr indent="0" lvl="0" marL="0" rtl="0" algn="l">
              <a:lnSpc>
                <a:spcPct val="90000"/>
              </a:lnSpc>
              <a:spcBef>
                <a:spcPts val="1000"/>
              </a:spcBef>
              <a:spcAft>
                <a:spcPts val="0"/>
              </a:spcAft>
              <a:buClr>
                <a:schemeClr val="dk1"/>
              </a:buClr>
              <a:buSzPct val="100000"/>
              <a:buNone/>
            </a:pPr>
            <a:r>
              <a:rPr lang="en-US" sz="2100">
                <a:latin typeface="Calibri"/>
                <a:ea typeface="Calibri"/>
                <a:cs typeface="Calibri"/>
                <a:sym typeface="Calibri"/>
              </a:rPr>
              <a:t>&gt;&gt;&gt;str * 2 # Prints string two times </a:t>
            </a:r>
            <a:endParaRPr/>
          </a:p>
          <a:p>
            <a:pPr indent="0" lvl="0" marL="0" rtl="0" algn="l">
              <a:lnSpc>
                <a:spcPct val="90000"/>
              </a:lnSpc>
              <a:spcBef>
                <a:spcPts val="1000"/>
              </a:spcBef>
              <a:spcAft>
                <a:spcPts val="0"/>
              </a:spcAft>
              <a:buClr>
                <a:schemeClr val="dk1"/>
              </a:buClr>
              <a:buSzPct val="100000"/>
              <a:buNone/>
            </a:pPr>
            <a:r>
              <a:rPr lang="en-US" sz="2100">
                <a:latin typeface="Calibri"/>
                <a:ea typeface="Calibri"/>
                <a:cs typeface="Calibri"/>
                <a:sym typeface="Calibri"/>
              </a:rPr>
              <a:t>&gt;&gt;&gt;str + "TEST" # Prints concatenated string </a:t>
            </a:r>
            <a:endParaRPr/>
          </a:p>
          <a:p>
            <a:pPr indent="-111125" lvl="0" marL="228600" rtl="0" algn="l">
              <a:lnSpc>
                <a:spcPct val="90000"/>
              </a:lnSpc>
              <a:spcBef>
                <a:spcPts val="1000"/>
              </a:spcBef>
              <a:spcAft>
                <a:spcPts val="0"/>
              </a:spcAft>
              <a:buClr>
                <a:schemeClr val="dk1"/>
              </a:buClr>
              <a:buSzPct val="100000"/>
              <a:buFont typeface="Noto Sans Symbols"/>
              <a:buNone/>
            </a:pPr>
            <a:r>
              <a:t/>
            </a:r>
            <a:endParaRPr sz="2000">
              <a:latin typeface="Calibri"/>
              <a:ea typeface="Calibri"/>
              <a:cs typeface="Calibri"/>
              <a:sym typeface="Calibri"/>
            </a:endParaRPr>
          </a:p>
          <a:p>
            <a:pPr indent="-111125" lvl="0" marL="228600" rtl="0" algn="l">
              <a:lnSpc>
                <a:spcPct val="90000"/>
              </a:lnSpc>
              <a:spcBef>
                <a:spcPts val="1000"/>
              </a:spcBef>
              <a:spcAft>
                <a:spcPts val="0"/>
              </a:spcAft>
              <a:buClr>
                <a:schemeClr val="dk1"/>
              </a:buClr>
              <a:buSzPct val="100000"/>
              <a:buFont typeface="Noto Sans Symbols"/>
              <a:buNone/>
            </a:pPr>
            <a:r>
              <a:t/>
            </a:r>
            <a:endParaRPr sz="2000">
              <a:latin typeface="Calibri"/>
              <a:ea typeface="Calibri"/>
              <a:cs typeface="Calibri"/>
              <a:sym typeface="Calibri"/>
            </a:endParaRPr>
          </a:p>
        </p:txBody>
      </p:sp>
      <p:sp>
        <p:nvSpPr>
          <p:cNvPr id="675" name="Google Shape;675;p61"/>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676" name="Google Shape;676;p61"/>
          <p:cNvSpPr txBox="1"/>
          <p:nvPr>
            <p:ph type="title"/>
          </p:nvPr>
        </p:nvSpPr>
        <p:spPr>
          <a:xfrm>
            <a:off x="832399" y="44244"/>
            <a:ext cx="9720072" cy="40292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Strings – Indexing &amp; Slicing</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STRING OPERATIONS</a:t>
            </a:r>
            <a:endParaRPr/>
          </a:p>
        </p:txBody>
      </p:sp>
      <p:graphicFrame>
        <p:nvGraphicFramePr>
          <p:cNvPr id="682" name="Google Shape;682;p62"/>
          <p:cNvGraphicFramePr/>
          <p:nvPr/>
        </p:nvGraphicFramePr>
        <p:xfrm>
          <a:off x="815926" y="1478264"/>
          <a:ext cx="3000000" cy="3000000"/>
        </p:xfrm>
        <a:graphic>
          <a:graphicData uri="http://schemas.openxmlformats.org/drawingml/2006/table">
            <a:tbl>
              <a:tblPr bandRow="1" firstRow="1">
                <a:noFill/>
                <a:tableStyleId>{BA8B42EE-B013-4E84-89A6-DF5F7FFC1467}</a:tableStyleId>
              </a:tblPr>
              <a:tblGrid>
                <a:gridCol w="1566925"/>
                <a:gridCol w="5605675"/>
                <a:gridCol w="3586300"/>
              </a:tblGrid>
              <a:tr h="663900">
                <a:tc>
                  <a:txBody>
                    <a:bodyPr/>
                    <a:lstStyle/>
                    <a:p>
                      <a:pPr indent="0" lvl="0" marL="0" marR="0" rtl="0" algn="ctr">
                        <a:spcBef>
                          <a:spcPts val="0"/>
                        </a:spcBef>
                        <a:spcAft>
                          <a:spcPts val="0"/>
                        </a:spcAft>
                        <a:buNone/>
                      </a:pPr>
                      <a:r>
                        <a:rPr lang="en-US" sz="1800"/>
                        <a:t>OPERATOR</a:t>
                      </a:r>
                      <a:endParaRPr/>
                    </a:p>
                  </a:txBody>
                  <a:tcPr marT="45725" marB="45725" marR="91450" marL="91450" anchor="ctr"/>
                </a:tc>
                <a:tc>
                  <a:txBody>
                    <a:bodyPr/>
                    <a:lstStyle/>
                    <a:p>
                      <a:pPr indent="0" lvl="0" marL="0" marR="0" rtl="0" algn="ctr">
                        <a:spcBef>
                          <a:spcPts val="0"/>
                        </a:spcBef>
                        <a:spcAft>
                          <a:spcPts val="0"/>
                        </a:spcAft>
                        <a:buNone/>
                      </a:pPr>
                      <a:r>
                        <a:rPr lang="en-US" sz="1800"/>
                        <a:t>DESCRIPTION</a:t>
                      </a:r>
                      <a:endParaRPr/>
                    </a:p>
                  </a:txBody>
                  <a:tcPr marT="45725" marB="45725" marR="91450" marL="91450" anchor="ctr"/>
                </a:tc>
                <a:tc>
                  <a:txBody>
                    <a:bodyPr/>
                    <a:lstStyle/>
                    <a:p>
                      <a:pPr indent="0" lvl="0" marL="0" marR="0" rtl="0" algn="ctr">
                        <a:spcBef>
                          <a:spcPts val="0"/>
                        </a:spcBef>
                        <a:spcAft>
                          <a:spcPts val="0"/>
                        </a:spcAft>
                        <a:buNone/>
                      </a:pPr>
                      <a:r>
                        <a:rPr lang="en-US" sz="1800"/>
                        <a:t>EXAMPLE</a:t>
                      </a:r>
                      <a:endParaRPr/>
                    </a:p>
                  </a:txBody>
                  <a:tcPr marT="45725" marB="45725" marR="91450" marL="91450" anchor="ctr"/>
                </a:tc>
              </a:tr>
              <a:tr h="663900">
                <a:tc>
                  <a:txBody>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t>
                      </a:r>
                      <a:endParaRPr/>
                    </a:p>
                  </a:txBody>
                  <a:tcPr marT="76200" marB="76200" marR="76200" marL="76200" anchor="ctr"/>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Concatenation - Adds values on either side of the operator</a:t>
                      </a:r>
                      <a:endParaRPr/>
                    </a:p>
                  </a:txBody>
                  <a:tcPr marT="76200" marB="76200" marR="76200" marL="76200" anchor="ctr"/>
                </a:tc>
                <a:tc>
                  <a:txBody>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 + b will give HelloPython</a:t>
                      </a:r>
                      <a:endParaRPr sz="1800">
                        <a:solidFill>
                          <a:schemeClr val="dk1"/>
                        </a:solidFill>
                        <a:latin typeface="Calibri"/>
                        <a:ea typeface="Calibri"/>
                        <a:cs typeface="Calibri"/>
                        <a:sym typeface="Calibri"/>
                      </a:endParaRPr>
                    </a:p>
                  </a:txBody>
                  <a:tcPr marT="76200" marB="76200" marR="76200" marL="76200" anchor="ctr"/>
                </a:tc>
              </a:tr>
              <a:tr h="663900">
                <a:tc>
                  <a:txBody>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t>
                      </a:r>
                      <a:endParaRPr/>
                    </a:p>
                  </a:txBody>
                  <a:tcPr marT="76200" marB="76200" marR="76200" marL="76200" anchor="ctr"/>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Repetition - Creates new strings, concatenating multiple copies of the same string</a:t>
                      </a:r>
                      <a:endParaRPr/>
                    </a:p>
                  </a:txBody>
                  <a:tcPr marT="76200" marB="76200" marR="76200" marL="76200" anchor="ctr"/>
                </a:tc>
                <a:tc>
                  <a:txBody>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a*2 will give -HelloHello</a:t>
                      </a:r>
                      <a:endParaRPr sz="1800">
                        <a:solidFill>
                          <a:schemeClr val="dk1"/>
                        </a:solidFill>
                        <a:latin typeface="Calibri"/>
                        <a:ea typeface="Calibri"/>
                        <a:cs typeface="Calibri"/>
                        <a:sym typeface="Calibri"/>
                      </a:endParaRPr>
                    </a:p>
                  </a:txBody>
                  <a:tcPr marT="76200" marB="76200" marR="76200" marL="76200" anchor="ctr"/>
                </a:tc>
              </a:tr>
              <a:tr h="663900">
                <a:tc>
                  <a:txBody>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t>
                      </a:r>
                      <a:endParaRPr/>
                    </a:p>
                  </a:txBody>
                  <a:tcPr marT="76200" marB="76200" marR="76200" marL="76200" anchor="ctr"/>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Slice - Gives the character from the given index</a:t>
                      </a:r>
                      <a:endParaRPr/>
                    </a:p>
                  </a:txBody>
                  <a:tcPr marT="76200" marB="76200" marR="76200" marL="76200" anchor="ctr"/>
                </a:tc>
                <a:tc>
                  <a:txBody>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a[1] will give e</a:t>
                      </a:r>
                      <a:endParaRPr/>
                    </a:p>
                  </a:txBody>
                  <a:tcPr marT="76200" marB="76200" marR="76200" marL="76200" anchor="ctr"/>
                </a:tc>
              </a:tr>
              <a:tr h="663900">
                <a:tc>
                  <a:txBody>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 : ]</a:t>
                      </a:r>
                      <a:endParaRPr/>
                    </a:p>
                  </a:txBody>
                  <a:tcPr marT="76200" marB="76200" marR="76200" marL="76200" anchor="ctr"/>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Range Slice - Gives the characters from the given range</a:t>
                      </a:r>
                      <a:endParaRPr/>
                    </a:p>
                  </a:txBody>
                  <a:tcPr marT="76200" marB="76200" marR="76200" marL="76200" anchor="ctr"/>
                </a:tc>
                <a:tc>
                  <a:txBody>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a[1:4] will give ell</a:t>
                      </a:r>
                      <a:endParaRPr/>
                    </a:p>
                  </a:txBody>
                  <a:tcPr marT="76200" marB="76200" marR="76200" marL="76200" anchor="ctr"/>
                </a:tc>
              </a:tr>
              <a:tr h="663900">
                <a:tc>
                  <a:txBody>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in</a:t>
                      </a:r>
                      <a:endParaRPr/>
                    </a:p>
                  </a:txBody>
                  <a:tcPr marT="76200" marB="76200" marR="76200" marL="76200" anchor="ctr"/>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Membership - Returns true if a character exists in the given string</a:t>
                      </a:r>
                      <a:endParaRPr/>
                    </a:p>
                  </a:txBody>
                  <a:tcPr marT="76200" marB="76200" marR="76200" marL="76200"/>
                </a:tc>
                <a:tc>
                  <a:txBody>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 in a will give 1</a:t>
                      </a:r>
                      <a:endParaRPr/>
                    </a:p>
                  </a:txBody>
                  <a:tcPr marT="76200" marB="76200" marR="76200" marL="76200" anchor="ctr"/>
                </a:tc>
              </a:tr>
              <a:tr h="663900">
                <a:tc>
                  <a:txBody>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not in</a:t>
                      </a:r>
                      <a:endParaRPr/>
                    </a:p>
                  </a:txBody>
                  <a:tcPr marT="76200" marB="76200" marR="76200" marL="76200" anchor="ctr"/>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Membership - Returns true if a character does not exist in the given string</a:t>
                      </a:r>
                      <a:endParaRPr/>
                    </a:p>
                  </a:txBody>
                  <a:tcPr marT="76200" marB="76200" marR="76200" marL="76200"/>
                </a:tc>
                <a:tc>
                  <a:txBody>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‘M’ not in a will give 1</a:t>
                      </a:r>
                      <a:endParaRPr/>
                    </a:p>
                  </a:txBody>
                  <a:tcPr marT="76200" marB="76200" marR="76200" marL="76200" anchor="ct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63"/>
          <p:cNvSpPr txBox="1"/>
          <p:nvPr>
            <p:ph type="title"/>
          </p:nvPr>
        </p:nvSpPr>
        <p:spPr>
          <a:xfrm>
            <a:off x="0" y="0"/>
            <a:ext cx="10515600" cy="101350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STRING METHODS</a:t>
            </a:r>
            <a:endParaRPr/>
          </a:p>
        </p:txBody>
      </p:sp>
      <p:sp>
        <p:nvSpPr>
          <p:cNvPr id="688" name="Google Shape;688;p63"/>
          <p:cNvSpPr txBox="1"/>
          <p:nvPr>
            <p:ph idx="1" type="body"/>
          </p:nvPr>
        </p:nvSpPr>
        <p:spPr>
          <a:xfrm>
            <a:off x="443028" y="1237958"/>
            <a:ext cx="11346408" cy="467047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None/>
            </a:pPr>
            <a:r>
              <a:rPr lang="en-US" sz="2800">
                <a:latin typeface="Calibri"/>
                <a:ea typeface="Calibri"/>
                <a:cs typeface="Calibri"/>
                <a:sym typeface="Calibri"/>
              </a:rPr>
              <a:t>STRINGS are classes.They come inbuilt with lots of useful methods.Lots of string editing stuff becomes easy to carry out because of these inbuilt methods.So here are a few important string methods .</a:t>
            </a:r>
            <a:endParaRPr/>
          </a:p>
          <a:p>
            <a:pPr indent="0" lvl="0" marL="0" rtl="0" algn="l">
              <a:lnSpc>
                <a:spcPct val="90000"/>
              </a:lnSpc>
              <a:spcBef>
                <a:spcPts val="1000"/>
              </a:spcBef>
              <a:spcAft>
                <a:spcPts val="0"/>
              </a:spcAft>
              <a:buClr>
                <a:schemeClr val="dk1"/>
              </a:buClr>
              <a:buSzPts val="2800"/>
              <a:buNone/>
            </a:pPr>
            <a:r>
              <a:rPr lang="en-US" sz="2800">
                <a:latin typeface="Calibri"/>
                <a:ea typeface="Calibri"/>
                <a:cs typeface="Calibri"/>
                <a:sym typeface="Calibri"/>
              </a:rPr>
              <a:t>    sTr = ‘Python’</a:t>
            </a:r>
            <a:endParaRPr/>
          </a:p>
          <a:p>
            <a:pPr indent="0" lvl="0" marL="0" rtl="0" algn="l">
              <a:lnSpc>
                <a:spcPct val="90000"/>
              </a:lnSpc>
              <a:spcBef>
                <a:spcPts val="1000"/>
              </a:spcBef>
              <a:spcAft>
                <a:spcPts val="0"/>
              </a:spcAft>
              <a:buClr>
                <a:schemeClr val="dk1"/>
              </a:buClr>
              <a:buSzPts val="2800"/>
              <a:buNone/>
            </a:pPr>
            <a:r>
              <a:rPr lang="en-US" u="sng">
                <a:latin typeface="Calibri"/>
                <a:ea typeface="Calibri"/>
                <a:cs typeface="Calibri"/>
                <a:sym typeface="Calibri"/>
              </a:rPr>
              <a:t>Len :  Calculate the length of  a string</a:t>
            </a:r>
            <a:endParaRPr/>
          </a:p>
          <a:p>
            <a:pPr indent="0" lvl="0" marL="0" rtl="0" algn="l">
              <a:lnSpc>
                <a:spcPct val="90000"/>
              </a:lnSpc>
              <a:spcBef>
                <a:spcPts val="1000"/>
              </a:spcBef>
              <a:spcAft>
                <a:spcPts val="0"/>
              </a:spcAft>
              <a:buClr>
                <a:schemeClr val="dk1"/>
              </a:buClr>
              <a:buSzPts val="2800"/>
              <a:buNone/>
            </a:pPr>
            <a:r>
              <a:rPr lang="en-US" sz="2800">
                <a:latin typeface="Calibri"/>
                <a:ea typeface="Calibri"/>
                <a:cs typeface="Calibri"/>
                <a:sym typeface="Calibri"/>
              </a:rPr>
              <a:t>&gt;&gt; len(sTr)</a:t>
            </a:r>
            <a:endParaRPr/>
          </a:p>
          <a:p>
            <a:pPr indent="0" lvl="0" marL="0" rtl="0" algn="l">
              <a:lnSpc>
                <a:spcPct val="90000"/>
              </a:lnSpc>
              <a:spcBef>
                <a:spcPts val="1000"/>
              </a:spcBef>
              <a:spcAft>
                <a:spcPts val="0"/>
              </a:spcAft>
              <a:buClr>
                <a:schemeClr val="dk1"/>
              </a:buClr>
              <a:buSzPts val="2800"/>
              <a:buNone/>
            </a:pPr>
            <a:r>
              <a:rPr lang="en-US" sz="2800">
                <a:latin typeface="Calibri"/>
                <a:ea typeface="Calibri"/>
                <a:cs typeface="Calibri"/>
                <a:sym typeface="Calibri"/>
              </a:rPr>
              <a:t>	6</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64"/>
          <p:cNvSpPr txBox="1"/>
          <p:nvPr>
            <p:ph type="title"/>
          </p:nvPr>
        </p:nvSpPr>
        <p:spPr>
          <a:xfrm>
            <a:off x="0" y="182246"/>
            <a:ext cx="10515600" cy="68995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4"/>
              </a:buClr>
              <a:buSzPct val="100000"/>
              <a:buFont typeface="Garamond"/>
              <a:buNone/>
            </a:pPr>
            <a:r>
              <a:rPr lang="en-US" sz="3600">
                <a:solidFill>
                  <a:schemeClr val="accent4"/>
                </a:solidFill>
              </a:rPr>
              <a:t>STRING</a:t>
            </a:r>
            <a:r>
              <a:rPr lang="en-US"/>
              <a:t> </a:t>
            </a:r>
            <a:r>
              <a:rPr lang="en-US" sz="3600">
                <a:solidFill>
                  <a:schemeClr val="accent4"/>
                </a:solidFill>
              </a:rPr>
              <a:t>METHODS</a:t>
            </a:r>
            <a:endParaRPr/>
          </a:p>
        </p:txBody>
      </p:sp>
      <p:sp>
        <p:nvSpPr>
          <p:cNvPr id="694" name="Google Shape;694;p64"/>
          <p:cNvSpPr txBox="1"/>
          <p:nvPr>
            <p:ph idx="1" type="body"/>
          </p:nvPr>
        </p:nvSpPr>
        <p:spPr>
          <a:xfrm>
            <a:off x="305227" y="904256"/>
            <a:ext cx="10959295" cy="519654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None/>
            </a:pPr>
            <a:r>
              <a:rPr b="1" i="1" lang="en-US" u="sng"/>
              <a:t>Replace : </a:t>
            </a:r>
            <a:r>
              <a:rPr lang="en-US"/>
              <a:t>The replace() method replaces a specified phrase with another specified phrase.</a:t>
            </a:r>
            <a:endParaRPr/>
          </a:p>
          <a:p>
            <a:pPr indent="0" lvl="0" marL="0" rtl="0" algn="l">
              <a:lnSpc>
                <a:spcPct val="90000"/>
              </a:lnSpc>
              <a:spcBef>
                <a:spcPts val="1000"/>
              </a:spcBef>
              <a:spcAft>
                <a:spcPts val="0"/>
              </a:spcAft>
              <a:buClr>
                <a:schemeClr val="lt1"/>
              </a:buClr>
              <a:buSzPts val="2800"/>
              <a:buNone/>
            </a:pPr>
            <a:r>
              <a:rPr lang="en-US"/>
              <a:t> </a:t>
            </a:r>
            <a:r>
              <a:rPr b="1" i="1" lang="en-US" u="sng"/>
              <a:t>Syntax :</a:t>
            </a:r>
            <a:r>
              <a:rPr i="1" lang="en-US"/>
              <a:t>   </a:t>
            </a:r>
            <a:r>
              <a:rPr lang="en-US"/>
              <a:t>string.replace(oldvalue, newvalue, count)</a:t>
            </a:r>
            <a:endParaRPr/>
          </a:p>
        </p:txBody>
      </p:sp>
      <p:graphicFrame>
        <p:nvGraphicFramePr>
          <p:cNvPr id="695" name="Google Shape;695;p64"/>
          <p:cNvGraphicFramePr/>
          <p:nvPr/>
        </p:nvGraphicFramePr>
        <p:xfrm>
          <a:off x="489971" y="2713945"/>
          <a:ext cx="3000000" cy="3000000"/>
        </p:xfrm>
        <a:graphic>
          <a:graphicData uri="http://schemas.openxmlformats.org/drawingml/2006/table">
            <a:tbl>
              <a:tblPr bandRow="1" firstRow="1">
                <a:noFill/>
                <a:tableStyleId>{BA8B42EE-B013-4E84-89A6-DF5F7FFC1467}</a:tableStyleId>
              </a:tblPr>
              <a:tblGrid>
                <a:gridCol w="2413000"/>
                <a:gridCol w="5524500"/>
              </a:tblGrid>
              <a:tr h="228600">
                <a:tc>
                  <a:txBody>
                    <a:bodyPr/>
                    <a:lstStyle/>
                    <a:p>
                      <a:pPr indent="0" lvl="0" marL="0" marR="0" rtl="0" algn="ctr">
                        <a:spcBef>
                          <a:spcPts val="0"/>
                        </a:spcBef>
                        <a:spcAft>
                          <a:spcPts val="0"/>
                        </a:spcAft>
                        <a:buNone/>
                      </a:pPr>
                      <a:r>
                        <a:rPr lang="en-US" sz="1800"/>
                        <a:t>Parameter</a:t>
                      </a:r>
                      <a:endParaRPr/>
                    </a:p>
                  </a:txBody>
                  <a:tcPr marT="45725" marB="45725" marR="91450" marL="91450"/>
                </a:tc>
                <a:tc>
                  <a:txBody>
                    <a:bodyPr/>
                    <a:lstStyle/>
                    <a:p>
                      <a:pPr indent="0" lvl="0" marL="0" marR="0" rtl="0" algn="ctr">
                        <a:spcBef>
                          <a:spcPts val="0"/>
                        </a:spcBef>
                        <a:spcAft>
                          <a:spcPts val="0"/>
                        </a:spcAft>
                        <a:buNone/>
                      </a:pPr>
                      <a:r>
                        <a:rPr lang="en-US" sz="1800"/>
                        <a:t>Description</a:t>
                      </a:r>
                      <a:endParaRPr/>
                    </a:p>
                  </a:txBody>
                  <a:tcPr marT="45725" marB="45725" marR="91450" marL="91450"/>
                </a:tc>
              </a:tr>
              <a:tr h="425875">
                <a:tc>
                  <a:txBody>
                    <a:bodyPr/>
                    <a:lstStyle/>
                    <a:p>
                      <a:pPr indent="0" lvl="0" marL="0" marR="0" rtl="0" algn="l">
                        <a:spcBef>
                          <a:spcPts val="0"/>
                        </a:spcBef>
                        <a:spcAft>
                          <a:spcPts val="0"/>
                        </a:spcAft>
                        <a:buNone/>
                      </a:pPr>
                      <a:r>
                        <a:rPr b="0" i="1" lang="en-US" sz="2400">
                          <a:solidFill>
                            <a:schemeClr val="dk1"/>
                          </a:solidFill>
                          <a:latin typeface="Garamond"/>
                          <a:ea typeface="Garamond"/>
                          <a:cs typeface="Garamond"/>
                          <a:sym typeface="Garamond"/>
                        </a:rPr>
                        <a:t>Oldvalue</a:t>
                      </a:r>
                      <a:endParaRPr b="0" i="1" sz="2400">
                        <a:solidFill>
                          <a:schemeClr val="dk1"/>
                        </a:solidFill>
                        <a:latin typeface="Garamond"/>
                        <a:ea typeface="Garamond"/>
                        <a:cs typeface="Garamond"/>
                        <a:sym typeface="Garamond"/>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Garamond"/>
                          <a:ea typeface="Garamond"/>
                          <a:cs typeface="Garamond"/>
                          <a:sym typeface="Garamond"/>
                        </a:rPr>
                        <a:t>Required. The string to search for</a:t>
                      </a:r>
                      <a:endParaRPr sz="1800"/>
                    </a:p>
                  </a:txBody>
                  <a:tcPr marT="45725" marB="45725" marR="91450" marL="91450"/>
                </a:tc>
              </a:tr>
              <a:tr h="607225">
                <a:tc>
                  <a:txBody>
                    <a:bodyPr/>
                    <a:lstStyle/>
                    <a:p>
                      <a:pPr indent="0" lvl="0" marL="0" marR="0" rtl="0" algn="l">
                        <a:spcBef>
                          <a:spcPts val="0"/>
                        </a:spcBef>
                        <a:spcAft>
                          <a:spcPts val="0"/>
                        </a:spcAft>
                        <a:buNone/>
                      </a:pPr>
                      <a:r>
                        <a:rPr b="0" i="1" lang="en-US" sz="2400">
                          <a:solidFill>
                            <a:schemeClr val="dk1"/>
                          </a:solidFill>
                          <a:latin typeface="Garamond"/>
                          <a:ea typeface="Garamond"/>
                          <a:cs typeface="Garamond"/>
                          <a:sym typeface="Garamond"/>
                        </a:rPr>
                        <a:t>newvalue</a:t>
                      </a:r>
                      <a:endParaRPr sz="2400">
                        <a:solidFill>
                          <a:schemeClr val="dk1"/>
                        </a:solidFill>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Garamond"/>
                          <a:ea typeface="Garamond"/>
                          <a:cs typeface="Garamond"/>
                          <a:sym typeface="Garamond"/>
                        </a:rPr>
                        <a:t>Required. The string to replace the old value with</a:t>
                      </a:r>
                      <a:endParaRPr sz="1800"/>
                    </a:p>
                  </a:txBody>
                  <a:tcPr marT="45725" marB="45725" marR="91450" marL="91450"/>
                </a:tc>
              </a:tr>
              <a:tr h="593525">
                <a:tc>
                  <a:txBody>
                    <a:bodyPr/>
                    <a:lstStyle/>
                    <a:p>
                      <a:pPr indent="0" lvl="0" marL="0" marR="0" rtl="0" algn="l">
                        <a:spcBef>
                          <a:spcPts val="0"/>
                        </a:spcBef>
                        <a:spcAft>
                          <a:spcPts val="0"/>
                        </a:spcAft>
                        <a:buNone/>
                      </a:pPr>
                      <a:r>
                        <a:rPr b="0" i="1" lang="en-US" sz="2400">
                          <a:solidFill>
                            <a:schemeClr val="dk1"/>
                          </a:solidFill>
                          <a:latin typeface="Garamond"/>
                          <a:ea typeface="Garamond"/>
                          <a:cs typeface="Garamond"/>
                          <a:sym typeface="Garamond"/>
                        </a:rPr>
                        <a:t>Count</a:t>
                      </a:r>
                      <a:endParaRPr/>
                    </a:p>
                  </a:txBody>
                  <a:tcPr marT="45725" marB="45725" marR="91450" marL="91450"/>
                </a:tc>
                <a:tc>
                  <a:txBody>
                    <a:bodyPr/>
                    <a:lstStyle/>
                    <a:p>
                      <a:pPr indent="0" lvl="0" marL="0" marR="0" rtl="0" algn="l">
                        <a:spcBef>
                          <a:spcPts val="0"/>
                        </a:spcBef>
                        <a:spcAft>
                          <a:spcPts val="0"/>
                        </a:spcAft>
                        <a:buNone/>
                      </a:pPr>
                      <a:r>
                        <a:rPr lang="en-US" sz="1800"/>
                        <a:t>Optional. A number specifying how many occurrences of the old value you want to replace. Default is all occurrences</a:t>
                      </a:r>
                      <a:endParaRPr/>
                    </a:p>
                  </a:txBody>
                  <a:tcPr marT="45725" marB="45725" marR="91450" marL="91450"/>
                </a:tc>
              </a:tr>
            </a:tbl>
          </a:graphicData>
        </a:graphic>
      </p:graphicFrame>
      <p:sp>
        <p:nvSpPr>
          <p:cNvPr id="696" name="Google Shape;696;p64"/>
          <p:cNvSpPr txBox="1"/>
          <p:nvPr/>
        </p:nvSpPr>
        <p:spPr>
          <a:xfrm>
            <a:off x="619125" y="5177472"/>
            <a:ext cx="8382000" cy="18466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u="sng">
                <a:solidFill>
                  <a:schemeClr val="dk1"/>
                </a:solidFill>
                <a:latin typeface="Garamond"/>
                <a:ea typeface="Garamond"/>
                <a:cs typeface="Garamond"/>
                <a:sym typeface="Garamond"/>
              </a:rPr>
              <a:t>Usage :</a:t>
            </a:r>
            <a:r>
              <a:rPr i="1" lang="en-US" sz="2400">
                <a:solidFill>
                  <a:schemeClr val="dk1"/>
                </a:solidFill>
                <a:latin typeface="Garamond"/>
                <a:ea typeface="Garamond"/>
                <a:cs typeface="Garamond"/>
                <a:sym typeface="Garamond"/>
              </a:rPr>
              <a:t> </a:t>
            </a:r>
            <a:endParaRPr/>
          </a:p>
          <a:p>
            <a:pPr indent="0" lvl="0" marL="0" marR="0" rtl="0" algn="l">
              <a:spcBef>
                <a:spcPts val="0"/>
              </a:spcBef>
              <a:spcAft>
                <a:spcPts val="0"/>
              </a:spcAft>
              <a:buNone/>
            </a:pPr>
            <a:r>
              <a:rPr i="1" lang="en-US" sz="2400">
                <a:solidFill>
                  <a:schemeClr val="dk1"/>
                </a:solidFill>
                <a:latin typeface="Garamond"/>
                <a:ea typeface="Garamond"/>
                <a:cs typeface="Garamond"/>
                <a:sym typeface="Garamond"/>
              </a:rPr>
              <a:t>&gt;&gt;&gt; txt = "one one was a race horse, two two was one too.“</a:t>
            </a:r>
            <a:endParaRPr/>
          </a:p>
          <a:p>
            <a:pPr indent="0" lvl="0" marL="0" marR="0" rtl="0" algn="l">
              <a:spcBef>
                <a:spcPts val="0"/>
              </a:spcBef>
              <a:spcAft>
                <a:spcPts val="0"/>
              </a:spcAft>
              <a:buNone/>
            </a:pPr>
            <a:r>
              <a:rPr i="1" lang="en-US" sz="2400">
                <a:solidFill>
                  <a:schemeClr val="dk1"/>
                </a:solidFill>
                <a:latin typeface="Garamond"/>
                <a:ea typeface="Garamond"/>
                <a:cs typeface="Garamond"/>
                <a:sym typeface="Garamond"/>
              </a:rPr>
              <a:t>&gt;&gt;&gt; txt.replace('one','three')</a:t>
            </a:r>
            <a:endParaRPr/>
          </a:p>
          <a:p>
            <a:pPr indent="0" lvl="0" marL="0" marR="0" rtl="0" algn="l">
              <a:spcBef>
                <a:spcPts val="0"/>
              </a:spcBef>
              <a:spcAft>
                <a:spcPts val="0"/>
              </a:spcAft>
              <a:buNone/>
            </a:pPr>
            <a:r>
              <a:rPr i="1" lang="en-US" sz="2400">
                <a:solidFill>
                  <a:schemeClr val="dk1"/>
                </a:solidFill>
                <a:latin typeface="Garamond"/>
                <a:ea typeface="Garamond"/>
                <a:cs typeface="Garamond"/>
                <a:sym typeface="Garamond"/>
              </a:rPr>
              <a:t>'three three was a race horse, two two was three too.'</a:t>
            </a:r>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65"/>
          <p:cNvSpPr txBox="1"/>
          <p:nvPr>
            <p:ph type="title"/>
          </p:nvPr>
        </p:nvSpPr>
        <p:spPr>
          <a:xfrm>
            <a:off x="275492" y="0"/>
            <a:ext cx="10515600" cy="77372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STRING</a:t>
            </a:r>
            <a:r>
              <a:rPr lang="en-US"/>
              <a:t> </a:t>
            </a:r>
            <a:r>
              <a:rPr lang="en-US" sz="3200">
                <a:solidFill>
                  <a:schemeClr val="accent4"/>
                </a:solidFill>
              </a:rPr>
              <a:t>METHODS</a:t>
            </a:r>
            <a:endParaRPr/>
          </a:p>
        </p:txBody>
      </p:sp>
      <p:sp>
        <p:nvSpPr>
          <p:cNvPr id="702" name="Google Shape;702;p65"/>
          <p:cNvSpPr txBox="1"/>
          <p:nvPr>
            <p:ph idx="1" type="body"/>
          </p:nvPr>
        </p:nvSpPr>
        <p:spPr>
          <a:xfrm>
            <a:off x="414409" y="750087"/>
            <a:ext cx="10959295" cy="519654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1" i="1" lang="en-US" sz="2000" u="sng"/>
              <a:t>Find : </a:t>
            </a:r>
            <a:r>
              <a:rPr lang="en-US" sz="2000"/>
              <a:t>Find the first occurrence of an element in the string. Returns the index position of the first occurrence, if the element is found, else  returns -1 if not found. The find() method is almost the same as the index() method, the only difference is that the index() method raises an exception if the value is not found. </a:t>
            </a:r>
            <a:endParaRPr/>
          </a:p>
          <a:p>
            <a:pPr indent="0" lvl="0" marL="0" rtl="0" algn="l">
              <a:lnSpc>
                <a:spcPct val="90000"/>
              </a:lnSpc>
              <a:spcBef>
                <a:spcPts val="1000"/>
              </a:spcBef>
              <a:spcAft>
                <a:spcPts val="0"/>
              </a:spcAft>
              <a:buClr>
                <a:schemeClr val="dk1"/>
              </a:buClr>
              <a:buSzPts val="2000"/>
              <a:buNone/>
            </a:pPr>
            <a:r>
              <a:rPr b="1" lang="en-US" sz="2000" u="sng"/>
              <a:t>Syntax</a:t>
            </a:r>
            <a:r>
              <a:rPr lang="en-US" sz="2000"/>
              <a:t> : string.find(value, start, end)</a:t>
            </a:r>
            <a:endParaRPr/>
          </a:p>
          <a:p>
            <a:pPr indent="0" lvl="0" marL="0" rtl="0" algn="l">
              <a:lnSpc>
                <a:spcPct val="90000"/>
              </a:lnSpc>
              <a:spcBef>
                <a:spcPts val="1000"/>
              </a:spcBef>
              <a:spcAft>
                <a:spcPts val="0"/>
              </a:spcAft>
              <a:buClr>
                <a:schemeClr val="dk1"/>
              </a:buClr>
              <a:buSzPts val="2000"/>
              <a:buNone/>
            </a:pPr>
            <a:r>
              <a:t/>
            </a:r>
            <a:endParaRPr sz="2000">
              <a:solidFill>
                <a:schemeClr val="lt1"/>
              </a:solidFill>
            </a:endParaRPr>
          </a:p>
        </p:txBody>
      </p:sp>
      <p:graphicFrame>
        <p:nvGraphicFramePr>
          <p:cNvPr id="703" name="Google Shape;703;p65"/>
          <p:cNvGraphicFramePr/>
          <p:nvPr/>
        </p:nvGraphicFramePr>
        <p:xfrm>
          <a:off x="225230" y="2683691"/>
          <a:ext cx="3000000" cy="3000000"/>
        </p:xfrm>
        <a:graphic>
          <a:graphicData uri="http://schemas.openxmlformats.org/drawingml/2006/table">
            <a:tbl>
              <a:tblPr bandRow="1" firstRow="1">
                <a:noFill/>
                <a:tableStyleId>{BA8B42EE-B013-4E84-89A6-DF5F7FFC1467}</a:tableStyleId>
              </a:tblPr>
              <a:tblGrid>
                <a:gridCol w="2019300"/>
                <a:gridCol w="6997700"/>
              </a:tblGrid>
              <a:tr h="415925">
                <a:tc>
                  <a:txBody>
                    <a:bodyPr/>
                    <a:lstStyle/>
                    <a:p>
                      <a:pPr indent="0" lvl="0" marL="0" marR="0" rtl="0" algn="ctr">
                        <a:spcBef>
                          <a:spcPts val="0"/>
                        </a:spcBef>
                        <a:spcAft>
                          <a:spcPts val="0"/>
                        </a:spcAft>
                        <a:buNone/>
                      </a:pPr>
                      <a:r>
                        <a:rPr lang="en-US" sz="1800"/>
                        <a:t>Parameter</a:t>
                      </a:r>
                      <a:endParaRPr/>
                    </a:p>
                  </a:txBody>
                  <a:tcPr marT="45725" marB="45725" marR="91450" marL="91450"/>
                </a:tc>
                <a:tc>
                  <a:txBody>
                    <a:bodyPr/>
                    <a:lstStyle/>
                    <a:p>
                      <a:pPr indent="0" lvl="0" marL="0" marR="0" rtl="0" algn="ctr">
                        <a:spcBef>
                          <a:spcPts val="0"/>
                        </a:spcBef>
                        <a:spcAft>
                          <a:spcPts val="0"/>
                        </a:spcAft>
                        <a:buNone/>
                      </a:pPr>
                      <a:r>
                        <a:rPr lang="en-US" sz="1800"/>
                        <a:t>Description</a:t>
                      </a:r>
                      <a:endParaRPr/>
                    </a:p>
                  </a:txBody>
                  <a:tcPr marT="45725" marB="45725" marR="91450" marL="91450"/>
                </a:tc>
              </a:tr>
              <a:tr h="410200">
                <a:tc>
                  <a:txBody>
                    <a:bodyPr/>
                    <a:lstStyle/>
                    <a:p>
                      <a:pPr indent="0" lvl="0" marL="0" marR="0" rtl="0" algn="l">
                        <a:spcBef>
                          <a:spcPts val="0"/>
                        </a:spcBef>
                        <a:spcAft>
                          <a:spcPts val="0"/>
                        </a:spcAft>
                        <a:buNone/>
                      </a:pPr>
                      <a:r>
                        <a:rPr b="0" i="1" lang="en-US" sz="1800">
                          <a:solidFill>
                            <a:schemeClr val="dk1"/>
                          </a:solidFill>
                          <a:latin typeface="Garamond"/>
                          <a:ea typeface="Garamond"/>
                          <a:cs typeface="Garamond"/>
                          <a:sym typeface="Garamond"/>
                        </a:rPr>
                        <a:t>value</a:t>
                      </a:r>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Garamond"/>
                          <a:ea typeface="Garamond"/>
                          <a:cs typeface="Garamond"/>
                          <a:sym typeface="Garamond"/>
                        </a:rPr>
                        <a:t>Required. The value to search for</a:t>
                      </a:r>
                      <a:endParaRPr sz="1800"/>
                    </a:p>
                  </a:txBody>
                  <a:tcPr marT="45725" marB="45725" marR="91450" marL="91450"/>
                </a:tc>
              </a:tr>
              <a:tr h="584900">
                <a:tc>
                  <a:txBody>
                    <a:bodyPr/>
                    <a:lstStyle/>
                    <a:p>
                      <a:pPr indent="0" lvl="0" marL="0" marR="0" rtl="0" algn="l">
                        <a:spcBef>
                          <a:spcPts val="0"/>
                        </a:spcBef>
                        <a:spcAft>
                          <a:spcPts val="0"/>
                        </a:spcAft>
                        <a:buNone/>
                      </a:pPr>
                      <a:r>
                        <a:rPr b="0" i="1" lang="en-US" sz="1800">
                          <a:solidFill>
                            <a:schemeClr val="dk1"/>
                          </a:solidFill>
                          <a:latin typeface="Garamond"/>
                          <a:ea typeface="Garamond"/>
                          <a:cs typeface="Garamond"/>
                          <a:sym typeface="Garamond"/>
                        </a:rPr>
                        <a:t>start</a:t>
                      </a:r>
                      <a:endParaRPr sz="1800"/>
                    </a:p>
                  </a:txBody>
                  <a:tcPr marT="45725" marB="45725" marR="91450" marL="91450"/>
                </a:tc>
                <a:tc>
                  <a:txBody>
                    <a:bodyPr/>
                    <a:lstStyle/>
                    <a:p>
                      <a:pPr indent="0" lvl="0" marL="0" marR="0" rtl="0" algn="l">
                        <a:spcBef>
                          <a:spcPts val="0"/>
                        </a:spcBef>
                        <a:spcAft>
                          <a:spcPts val="0"/>
                        </a:spcAft>
                        <a:buNone/>
                      </a:pPr>
                      <a:r>
                        <a:rPr lang="en-US" sz="1800"/>
                        <a:t>Optional. Where to start the search. Default is 0</a:t>
                      </a:r>
                      <a:endParaRPr/>
                    </a:p>
                  </a:txBody>
                  <a:tcPr marT="76200" marB="76200" marR="76200" marL="76200"/>
                </a:tc>
              </a:tr>
              <a:tr h="584900">
                <a:tc>
                  <a:txBody>
                    <a:bodyPr/>
                    <a:lstStyle/>
                    <a:p>
                      <a:pPr indent="0" lvl="0" marL="0" marR="0" rtl="0" algn="l">
                        <a:spcBef>
                          <a:spcPts val="0"/>
                        </a:spcBef>
                        <a:spcAft>
                          <a:spcPts val="0"/>
                        </a:spcAft>
                        <a:buNone/>
                      </a:pPr>
                      <a:r>
                        <a:rPr b="0" i="1" lang="en-US" sz="1800">
                          <a:solidFill>
                            <a:schemeClr val="dk1"/>
                          </a:solidFill>
                          <a:latin typeface="Garamond"/>
                          <a:ea typeface="Garamond"/>
                          <a:cs typeface="Garamond"/>
                          <a:sym typeface="Garamond"/>
                        </a:rPr>
                        <a:t>end</a:t>
                      </a:r>
                      <a:endParaRPr/>
                    </a:p>
                  </a:txBody>
                  <a:tcPr marT="45725" marB="45725" marR="91450" marL="91450"/>
                </a:tc>
                <a:tc>
                  <a:txBody>
                    <a:bodyPr/>
                    <a:lstStyle/>
                    <a:p>
                      <a:pPr indent="0" lvl="0" marL="0" marR="0" rtl="0" algn="l">
                        <a:spcBef>
                          <a:spcPts val="0"/>
                        </a:spcBef>
                        <a:spcAft>
                          <a:spcPts val="0"/>
                        </a:spcAft>
                        <a:buNone/>
                      </a:pPr>
                      <a:r>
                        <a:rPr lang="en-US" sz="1800"/>
                        <a:t>Optional. Where to end the search. Default is to the end of the string.</a:t>
                      </a:r>
                      <a:endParaRPr/>
                    </a:p>
                  </a:txBody>
                  <a:tcPr marT="45725" marB="45725" marR="91450" marL="91450"/>
                </a:tc>
              </a:tr>
            </a:tbl>
          </a:graphicData>
        </a:graphic>
      </p:graphicFrame>
      <p:sp>
        <p:nvSpPr>
          <p:cNvPr id="704" name="Google Shape;704;p65"/>
          <p:cNvSpPr txBox="1"/>
          <p:nvPr/>
        </p:nvSpPr>
        <p:spPr>
          <a:xfrm>
            <a:off x="225230" y="4977136"/>
            <a:ext cx="9917576"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u="sng">
                <a:solidFill>
                  <a:schemeClr val="dk1"/>
                </a:solidFill>
                <a:latin typeface="Garamond"/>
                <a:ea typeface="Garamond"/>
                <a:cs typeface="Garamond"/>
                <a:sym typeface="Garamond"/>
              </a:rPr>
              <a:t>Usage</a:t>
            </a:r>
            <a:r>
              <a:rPr lang="en-US" sz="2400">
                <a:solidFill>
                  <a:schemeClr val="dk1"/>
                </a:solidFill>
                <a:latin typeface="Garamond"/>
                <a:ea typeface="Garamond"/>
                <a:cs typeface="Garamond"/>
                <a:sym typeface="Garamond"/>
              </a:rPr>
              <a:t> :  Where is the first occurrence of the letter ‘e’.</a:t>
            </a:r>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&gt;&gt;&gt; txt = "Hello, welcome to my world."</a:t>
            </a:r>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&gt;&gt;&gt; x = txt.find("e")</a:t>
            </a:r>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&gt;&gt;&gt; x</a:t>
            </a:r>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1</a:t>
            </a:r>
            <a:endParaRPr/>
          </a:p>
          <a:p>
            <a:pPr indent="0" lvl="0" marL="0" marR="0" rtl="0" algn="l">
              <a:spcBef>
                <a:spcPts val="0"/>
              </a:spcBef>
              <a:spcAft>
                <a:spcPts val="0"/>
              </a:spcAft>
              <a:buNone/>
            </a:pPr>
            <a:r>
              <a:t/>
            </a:r>
            <a:endParaRPr sz="2400">
              <a:solidFill>
                <a:schemeClr val="lt1"/>
              </a:solidFill>
              <a:latin typeface="Garamond"/>
              <a:ea typeface="Garamond"/>
              <a:cs typeface="Garamond"/>
              <a:sym typeface="Garamon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66"/>
          <p:cNvSpPr txBox="1"/>
          <p:nvPr>
            <p:ph type="title"/>
          </p:nvPr>
        </p:nvSpPr>
        <p:spPr>
          <a:xfrm>
            <a:off x="0" y="196314"/>
            <a:ext cx="10515600" cy="60554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4"/>
              </a:buClr>
              <a:buSzPct val="100000"/>
              <a:buFont typeface="Garamond"/>
              <a:buNone/>
            </a:pPr>
            <a:r>
              <a:rPr lang="en-US" sz="3600">
                <a:solidFill>
                  <a:schemeClr val="accent4"/>
                </a:solidFill>
              </a:rPr>
              <a:t>STRING</a:t>
            </a:r>
            <a:r>
              <a:rPr lang="en-US"/>
              <a:t> </a:t>
            </a:r>
            <a:r>
              <a:rPr lang="en-US" sz="3600">
                <a:solidFill>
                  <a:schemeClr val="accent4"/>
                </a:solidFill>
              </a:rPr>
              <a:t>METHODS</a:t>
            </a:r>
            <a:endParaRPr/>
          </a:p>
        </p:txBody>
      </p:sp>
      <p:sp>
        <p:nvSpPr>
          <p:cNvPr id="710" name="Google Shape;710;p66"/>
          <p:cNvSpPr txBox="1"/>
          <p:nvPr>
            <p:ph idx="1" type="body"/>
          </p:nvPr>
        </p:nvSpPr>
        <p:spPr>
          <a:xfrm>
            <a:off x="619125" y="996288"/>
            <a:ext cx="10959295" cy="5455312"/>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b="1" i="1" lang="en-US" u="sng"/>
              <a:t>Isalnum()</a:t>
            </a:r>
            <a:r>
              <a:rPr i="1" lang="en-US" u="sng"/>
              <a:t>: </a:t>
            </a:r>
            <a:r>
              <a:rPr lang="en-US"/>
              <a:t>Check if all the characters in the text is alphanumeric. The isalnum() method returns True if all the characters are alphanumeric, meaning alphabet letter (a-z) and numbers (0-9).</a:t>
            </a:r>
            <a:endParaRPr/>
          </a:p>
          <a:p>
            <a:pPr indent="0" lvl="0" marL="0" rtl="0" algn="l">
              <a:lnSpc>
                <a:spcPct val="90000"/>
              </a:lnSpc>
              <a:spcBef>
                <a:spcPts val="1000"/>
              </a:spcBef>
              <a:spcAft>
                <a:spcPts val="0"/>
              </a:spcAft>
              <a:buClr>
                <a:schemeClr val="dk1"/>
              </a:buClr>
              <a:buSzPct val="100000"/>
              <a:buNone/>
            </a:pPr>
            <a:r>
              <a:rPr lang="en-US"/>
              <a:t>Example of characters that are not alphanumeric: (space)!#%&amp;? etc.</a:t>
            </a:r>
            <a:endParaRPr/>
          </a:p>
          <a:p>
            <a:pPr indent="0" lvl="0" marL="0" rtl="0" algn="l">
              <a:lnSpc>
                <a:spcPct val="90000"/>
              </a:lnSpc>
              <a:spcBef>
                <a:spcPts val="1000"/>
              </a:spcBef>
              <a:spcAft>
                <a:spcPts val="0"/>
              </a:spcAft>
              <a:buClr>
                <a:schemeClr val="dk1"/>
              </a:buClr>
              <a:buSzPct val="100000"/>
              <a:buNone/>
            </a:pPr>
            <a:r>
              <a:rPr lang="en-US" u="sng"/>
              <a:t>Syntax</a:t>
            </a:r>
            <a:r>
              <a:rPr lang="en-US"/>
              <a:t> : </a:t>
            </a:r>
            <a:r>
              <a:rPr b="1" i="1" lang="en-US"/>
              <a:t>string.isalnum()</a:t>
            </a:r>
            <a:endParaRPr/>
          </a:p>
          <a:p>
            <a:pPr indent="0" lvl="0" marL="0" rtl="0" algn="l">
              <a:lnSpc>
                <a:spcPct val="90000"/>
              </a:lnSpc>
              <a:spcBef>
                <a:spcPts val="1000"/>
              </a:spcBef>
              <a:spcAft>
                <a:spcPts val="0"/>
              </a:spcAft>
              <a:buClr>
                <a:schemeClr val="dk1"/>
              </a:buClr>
              <a:buSzPct val="100000"/>
              <a:buNone/>
            </a:pPr>
            <a:r>
              <a:rPr lang="en-US"/>
              <a:t>Parameters : No parameters.</a:t>
            </a:r>
            <a:endParaRPr/>
          </a:p>
          <a:p>
            <a:pPr indent="0" lvl="0" marL="0" rtl="0" algn="l">
              <a:lnSpc>
                <a:spcPct val="90000"/>
              </a:lnSpc>
              <a:spcBef>
                <a:spcPts val="1000"/>
              </a:spcBef>
              <a:spcAft>
                <a:spcPts val="0"/>
              </a:spcAft>
              <a:buClr>
                <a:schemeClr val="dk1"/>
              </a:buClr>
              <a:buSzPct val="100000"/>
              <a:buNone/>
            </a:pPr>
            <a:r>
              <a:rPr lang="en-US"/>
              <a:t>Usage : </a:t>
            </a:r>
            <a:endParaRPr/>
          </a:p>
          <a:p>
            <a:pPr indent="0" lvl="0" marL="0" rtl="0" algn="l">
              <a:lnSpc>
                <a:spcPct val="90000"/>
              </a:lnSpc>
              <a:spcBef>
                <a:spcPts val="1000"/>
              </a:spcBef>
              <a:spcAft>
                <a:spcPts val="0"/>
              </a:spcAft>
              <a:buClr>
                <a:schemeClr val="dk1"/>
              </a:buClr>
              <a:buSzPct val="100000"/>
              <a:buNone/>
            </a:pPr>
            <a:r>
              <a:rPr lang="en-US"/>
              <a:t> &gt;&gt;&gt; txt = "Company 12"</a:t>
            </a:r>
            <a:endParaRPr/>
          </a:p>
          <a:p>
            <a:pPr indent="0" lvl="0" marL="0" rtl="0" algn="l">
              <a:lnSpc>
                <a:spcPct val="90000"/>
              </a:lnSpc>
              <a:spcBef>
                <a:spcPts val="1000"/>
              </a:spcBef>
              <a:spcAft>
                <a:spcPts val="0"/>
              </a:spcAft>
              <a:buClr>
                <a:schemeClr val="dk1"/>
              </a:buClr>
              <a:buSzPct val="100000"/>
              <a:buNone/>
            </a:pPr>
            <a:r>
              <a:rPr lang="en-US"/>
              <a:t>&gt;&gt;&gt; x = txt.isalnum()</a:t>
            </a:r>
            <a:endParaRPr/>
          </a:p>
          <a:p>
            <a:pPr indent="0" lvl="0" marL="0" rtl="0" algn="l">
              <a:lnSpc>
                <a:spcPct val="90000"/>
              </a:lnSpc>
              <a:spcBef>
                <a:spcPts val="1000"/>
              </a:spcBef>
              <a:spcAft>
                <a:spcPts val="0"/>
              </a:spcAft>
              <a:buClr>
                <a:schemeClr val="dk1"/>
              </a:buClr>
              <a:buSzPct val="100000"/>
              <a:buNone/>
            </a:pPr>
            <a:r>
              <a:rPr lang="en-US"/>
              <a:t>&gt;&gt;&gt; x</a:t>
            </a:r>
            <a:endParaRPr/>
          </a:p>
          <a:p>
            <a:pPr indent="0" lvl="0" marL="0" rtl="0" algn="l">
              <a:lnSpc>
                <a:spcPct val="90000"/>
              </a:lnSpc>
              <a:spcBef>
                <a:spcPts val="1000"/>
              </a:spcBef>
              <a:spcAft>
                <a:spcPts val="0"/>
              </a:spcAft>
              <a:buClr>
                <a:schemeClr val="dk1"/>
              </a:buClr>
              <a:buSzPct val="100000"/>
              <a:buNone/>
            </a:pPr>
            <a:r>
              <a:rPr lang="en-US"/>
              <a:t>False</a:t>
            </a:r>
            <a:endParaRPr/>
          </a:p>
          <a:p>
            <a:pPr indent="0" lvl="0" marL="0" rtl="0" algn="l">
              <a:lnSpc>
                <a:spcPct val="90000"/>
              </a:lnSpc>
              <a:spcBef>
                <a:spcPts val="1000"/>
              </a:spcBef>
              <a:spcAft>
                <a:spcPts val="0"/>
              </a:spcAft>
              <a:buClr>
                <a:schemeClr val="dk1"/>
              </a:buClr>
              <a:buSzPct val="100000"/>
              <a:buNone/>
            </a:pPr>
            <a:r>
              <a:rPr lang="en-US"/>
              <a:t>&gt;&gt;&gt; txt = "Company12"</a:t>
            </a:r>
            <a:endParaRPr/>
          </a:p>
          <a:p>
            <a:pPr indent="0" lvl="0" marL="0" rtl="0" algn="l">
              <a:lnSpc>
                <a:spcPct val="90000"/>
              </a:lnSpc>
              <a:spcBef>
                <a:spcPts val="1000"/>
              </a:spcBef>
              <a:spcAft>
                <a:spcPts val="0"/>
              </a:spcAft>
              <a:buClr>
                <a:schemeClr val="dk1"/>
              </a:buClr>
              <a:buSzPct val="100000"/>
              <a:buNone/>
            </a:pPr>
            <a:r>
              <a:rPr lang="en-US"/>
              <a:t>&gt;&gt;&gt; x = txt.isalnum()</a:t>
            </a:r>
            <a:endParaRPr/>
          </a:p>
          <a:p>
            <a:pPr indent="0" lvl="0" marL="0" rtl="0" algn="l">
              <a:lnSpc>
                <a:spcPct val="90000"/>
              </a:lnSpc>
              <a:spcBef>
                <a:spcPts val="1000"/>
              </a:spcBef>
              <a:spcAft>
                <a:spcPts val="0"/>
              </a:spcAft>
              <a:buClr>
                <a:schemeClr val="dk1"/>
              </a:buClr>
              <a:buSzPct val="100000"/>
              <a:buNone/>
            </a:pPr>
            <a:r>
              <a:rPr lang="en-US"/>
              <a:t>&gt;&gt;&gt; x</a:t>
            </a:r>
            <a:endParaRPr/>
          </a:p>
          <a:p>
            <a:pPr indent="0" lvl="0" marL="0" rtl="0" algn="l">
              <a:lnSpc>
                <a:spcPct val="90000"/>
              </a:lnSpc>
              <a:spcBef>
                <a:spcPts val="1000"/>
              </a:spcBef>
              <a:spcAft>
                <a:spcPts val="0"/>
              </a:spcAft>
              <a:buClr>
                <a:schemeClr val="dk1"/>
              </a:buClr>
              <a:buSzPct val="100000"/>
              <a:buNone/>
            </a:pPr>
            <a:r>
              <a:rPr lang="en-US"/>
              <a:t>True</a:t>
            </a:r>
            <a:endParaRPr/>
          </a:p>
          <a:p>
            <a:pPr indent="0" lvl="0" marL="0" rtl="0" algn="l">
              <a:lnSpc>
                <a:spcPct val="90000"/>
              </a:lnSpc>
              <a:spcBef>
                <a:spcPts val="1000"/>
              </a:spcBef>
              <a:spcAft>
                <a:spcPts val="0"/>
              </a:spcAft>
              <a:buClr>
                <a:schemeClr val="dk1"/>
              </a:buClr>
              <a:buSzPct val="100000"/>
              <a:buNone/>
            </a:pPr>
            <a:r>
              <a:t/>
            </a:r>
            <a:endParaRPr>
              <a:solidFill>
                <a:schemeClr val="lt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67"/>
          <p:cNvSpPr txBox="1"/>
          <p:nvPr>
            <p:ph type="title"/>
          </p:nvPr>
        </p:nvSpPr>
        <p:spPr>
          <a:xfrm>
            <a:off x="599049" y="182245"/>
            <a:ext cx="10515600" cy="9009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STRING</a:t>
            </a:r>
            <a:r>
              <a:rPr lang="en-US"/>
              <a:t> </a:t>
            </a:r>
            <a:r>
              <a:rPr lang="en-US" sz="3200">
                <a:solidFill>
                  <a:schemeClr val="accent4"/>
                </a:solidFill>
              </a:rPr>
              <a:t>METHODS</a:t>
            </a:r>
            <a:endParaRPr/>
          </a:p>
        </p:txBody>
      </p:sp>
      <p:sp>
        <p:nvSpPr>
          <p:cNvPr id="716" name="Google Shape;716;p67"/>
          <p:cNvSpPr txBox="1"/>
          <p:nvPr>
            <p:ph idx="1" type="body"/>
          </p:nvPr>
        </p:nvSpPr>
        <p:spPr>
          <a:xfrm>
            <a:off x="717452" y="1097280"/>
            <a:ext cx="10860968" cy="535432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1" lang="en-US" sz="2000" u="sng">
                <a:latin typeface="Garamond"/>
                <a:ea typeface="Garamond"/>
                <a:cs typeface="Garamond"/>
                <a:sym typeface="Garamond"/>
              </a:rPr>
              <a:t>Split : </a:t>
            </a:r>
            <a:r>
              <a:rPr lang="en-US" sz="2000">
                <a:latin typeface="Garamond"/>
                <a:ea typeface="Garamond"/>
                <a:cs typeface="Garamond"/>
                <a:sym typeface="Garamond"/>
              </a:rPr>
              <a:t>Split a string into a list where each word is a list item. You can specify the separator, default separator is any whitespace.</a:t>
            </a:r>
            <a:endParaRPr/>
          </a:p>
          <a:p>
            <a:pPr indent="0" lvl="0" marL="0" rtl="0" algn="l">
              <a:lnSpc>
                <a:spcPct val="90000"/>
              </a:lnSpc>
              <a:spcBef>
                <a:spcPts val="1000"/>
              </a:spcBef>
              <a:spcAft>
                <a:spcPts val="0"/>
              </a:spcAft>
              <a:buClr>
                <a:schemeClr val="dk1"/>
              </a:buClr>
              <a:buSzPts val="2000"/>
              <a:buNone/>
            </a:pPr>
            <a:r>
              <a:rPr lang="en-US" sz="2000">
                <a:latin typeface="Garamond"/>
                <a:ea typeface="Garamond"/>
                <a:cs typeface="Garamond"/>
                <a:sym typeface="Garamond"/>
              </a:rPr>
              <a:t>Note : When </a:t>
            </a:r>
            <a:r>
              <a:rPr b="1" i="1" lang="en-US" sz="2000">
                <a:latin typeface="Garamond"/>
                <a:ea typeface="Garamond"/>
                <a:cs typeface="Garamond"/>
                <a:sym typeface="Garamond"/>
              </a:rPr>
              <a:t>maxsplit</a:t>
            </a:r>
            <a:r>
              <a:rPr lang="en-US" sz="2000">
                <a:latin typeface="Garamond"/>
                <a:ea typeface="Garamond"/>
                <a:cs typeface="Garamond"/>
                <a:sym typeface="Garamond"/>
              </a:rPr>
              <a:t> is specified, the list will contain the specified number of elements plus one.</a:t>
            </a:r>
            <a:endParaRPr/>
          </a:p>
          <a:p>
            <a:pPr indent="0" lvl="0" marL="0" rtl="0" algn="l">
              <a:lnSpc>
                <a:spcPct val="90000"/>
              </a:lnSpc>
              <a:spcBef>
                <a:spcPts val="1000"/>
              </a:spcBef>
              <a:spcAft>
                <a:spcPts val="0"/>
              </a:spcAft>
              <a:buClr>
                <a:schemeClr val="dk1"/>
              </a:buClr>
              <a:buSzPts val="2000"/>
              <a:buNone/>
            </a:pPr>
            <a:r>
              <a:rPr b="1" lang="en-US" sz="2000" u="sng">
                <a:latin typeface="Garamond"/>
                <a:ea typeface="Garamond"/>
                <a:cs typeface="Garamond"/>
                <a:sym typeface="Garamond"/>
              </a:rPr>
              <a:t>Syntax</a:t>
            </a:r>
            <a:r>
              <a:rPr lang="en-US" sz="2000">
                <a:latin typeface="Garamond"/>
                <a:ea typeface="Garamond"/>
                <a:cs typeface="Garamond"/>
                <a:sym typeface="Garamond"/>
              </a:rPr>
              <a:t> : string.split(separator,max)</a:t>
            </a:r>
            <a:endParaRPr/>
          </a:p>
          <a:p>
            <a:pPr indent="0" lvl="0" marL="0" rtl="0" algn="l">
              <a:lnSpc>
                <a:spcPct val="90000"/>
              </a:lnSpc>
              <a:spcBef>
                <a:spcPts val="1000"/>
              </a:spcBef>
              <a:spcAft>
                <a:spcPts val="0"/>
              </a:spcAft>
              <a:buClr>
                <a:schemeClr val="dk1"/>
              </a:buClr>
              <a:buSzPts val="2800"/>
              <a:buNone/>
            </a:pPr>
            <a:r>
              <a:t/>
            </a:r>
            <a:endParaRPr>
              <a:solidFill>
                <a:schemeClr val="lt1"/>
              </a:solidFill>
            </a:endParaRPr>
          </a:p>
        </p:txBody>
      </p:sp>
      <p:graphicFrame>
        <p:nvGraphicFramePr>
          <p:cNvPr id="717" name="Google Shape;717;p67"/>
          <p:cNvGraphicFramePr/>
          <p:nvPr/>
        </p:nvGraphicFramePr>
        <p:xfrm>
          <a:off x="619125" y="2497810"/>
          <a:ext cx="3000000" cy="3000000"/>
        </p:xfrm>
        <a:graphic>
          <a:graphicData uri="http://schemas.openxmlformats.org/drawingml/2006/table">
            <a:tbl>
              <a:tblPr bandRow="1" firstRow="1">
                <a:noFill/>
                <a:tableStyleId>{BA8B42EE-B013-4E84-89A6-DF5F7FFC1467}</a:tableStyleId>
              </a:tblPr>
              <a:tblGrid>
                <a:gridCol w="2019300"/>
                <a:gridCol w="6997700"/>
              </a:tblGrid>
              <a:tr h="543375">
                <a:tc>
                  <a:txBody>
                    <a:bodyPr/>
                    <a:lstStyle/>
                    <a:p>
                      <a:pPr indent="0" lvl="0" marL="0" marR="0" rtl="0" algn="ctr">
                        <a:spcBef>
                          <a:spcPts val="0"/>
                        </a:spcBef>
                        <a:spcAft>
                          <a:spcPts val="0"/>
                        </a:spcAft>
                        <a:buNone/>
                      </a:pPr>
                      <a:r>
                        <a:rPr lang="en-US" sz="1800"/>
                        <a:t>Parameter</a:t>
                      </a:r>
                      <a:endParaRPr/>
                    </a:p>
                  </a:txBody>
                  <a:tcPr marT="45725" marB="45725" marR="91450" marL="91450"/>
                </a:tc>
                <a:tc>
                  <a:txBody>
                    <a:bodyPr/>
                    <a:lstStyle/>
                    <a:p>
                      <a:pPr indent="0" lvl="0" marL="0" marR="0" rtl="0" algn="ctr">
                        <a:spcBef>
                          <a:spcPts val="0"/>
                        </a:spcBef>
                        <a:spcAft>
                          <a:spcPts val="0"/>
                        </a:spcAft>
                        <a:buNone/>
                      </a:pPr>
                      <a:r>
                        <a:rPr lang="en-US" sz="1800"/>
                        <a:t>Description</a:t>
                      </a:r>
                      <a:endParaRPr/>
                    </a:p>
                  </a:txBody>
                  <a:tcPr marT="45725" marB="45725" marR="91450" marL="91450"/>
                </a:tc>
              </a:tr>
              <a:tr h="588100">
                <a:tc>
                  <a:txBody>
                    <a:bodyPr/>
                    <a:lstStyle/>
                    <a:p>
                      <a:pPr indent="0" lvl="0" marL="0" marR="0" rtl="0" algn="l">
                        <a:spcBef>
                          <a:spcPts val="0"/>
                        </a:spcBef>
                        <a:spcAft>
                          <a:spcPts val="0"/>
                        </a:spcAft>
                        <a:buNone/>
                      </a:pPr>
                      <a:r>
                        <a:rPr b="0" i="1" lang="en-US" sz="1800">
                          <a:solidFill>
                            <a:schemeClr val="dk1"/>
                          </a:solidFill>
                          <a:latin typeface="Garamond"/>
                          <a:ea typeface="Garamond"/>
                          <a:cs typeface="Garamond"/>
                          <a:sym typeface="Garamond"/>
                        </a:rPr>
                        <a:t>separator</a:t>
                      </a:r>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Garamond"/>
                          <a:ea typeface="Garamond"/>
                          <a:cs typeface="Garamond"/>
                          <a:sym typeface="Garamond"/>
                        </a:rPr>
                        <a:t>Optional. Specifies the separator to use when splitting the string. Default value is a whitespace</a:t>
                      </a:r>
                      <a:endParaRPr sz="1800"/>
                    </a:p>
                  </a:txBody>
                  <a:tcPr marT="45725" marB="45725" marR="91450" marL="91450"/>
                </a:tc>
              </a:tr>
              <a:tr h="644100">
                <a:tc>
                  <a:txBody>
                    <a:bodyPr/>
                    <a:lstStyle/>
                    <a:p>
                      <a:pPr indent="0" lvl="0" marL="0" marR="0" rtl="0" algn="l">
                        <a:spcBef>
                          <a:spcPts val="0"/>
                        </a:spcBef>
                        <a:spcAft>
                          <a:spcPts val="0"/>
                        </a:spcAft>
                        <a:buNone/>
                      </a:pPr>
                      <a:r>
                        <a:rPr b="0" i="1" lang="en-US" sz="1800">
                          <a:solidFill>
                            <a:schemeClr val="dk1"/>
                          </a:solidFill>
                          <a:latin typeface="Garamond"/>
                          <a:ea typeface="Garamond"/>
                          <a:cs typeface="Garamond"/>
                          <a:sym typeface="Garamond"/>
                        </a:rPr>
                        <a:t>maxsplit</a:t>
                      </a:r>
                      <a:endParaRPr sz="1800"/>
                    </a:p>
                  </a:txBody>
                  <a:tcPr marT="45725" marB="45725" marR="91450" marL="91450"/>
                </a:tc>
                <a:tc>
                  <a:txBody>
                    <a:bodyPr/>
                    <a:lstStyle/>
                    <a:p>
                      <a:pPr indent="0" lvl="0" marL="0" marR="0" rtl="0" algn="l">
                        <a:spcBef>
                          <a:spcPts val="0"/>
                        </a:spcBef>
                        <a:spcAft>
                          <a:spcPts val="0"/>
                        </a:spcAft>
                        <a:buNone/>
                      </a:pPr>
                      <a:r>
                        <a:rPr lang="en-US" sz="1800"/>
                        <a:t>Optional. Specifies how many splits to do. Default value is -1, which is "all occurrences"</a:t>
                      </a:r>
                      <a:endParaRPr/>
                    </a:p>
                  </a:txBody>
                  <a:tcPr marT="76200" marB="76200" marR="76200" marL="76200"/>
                </a:tc>
              </a:tr>
            </a:tbl>
          </a:graphicData>
        </a:graphic>
      </p:graphicFrame>
      <p:sp>
        <p:nvSpPr>
          <p:cNvPr id="718" name="Google Shape;718;p67"/>
          <p:cNvSpPr txBox="1"/>
          <p:nvPr/>
        </p:nvSpPr>
        <p:spPr>
          <a:xfrm>
            <a:off x="404505" y="4329954"/>
            <a:ext cx="9398402"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u="sng">
                <a:solidFill>
                  <a:schemeClr val="dk1"/>
                </a:solidFill>
                <a:latin typeface="Garamond"/>
                <a:ea typeface="Garamond"/>
                <a:cs typeface="Garamond"/>
                <a:sym typeface="Garamond"/>
              </a:rPr>
              <a:t>Usage</a:t>
            </a:r>
            <a:r>
              <a:rPr lang="en-US" sz="2400">
                <a:solidFill>
                  <a:schemeClr val="dk1"/>
                </a:solidFill>
                <a:latin typeface="Garamond"/>
                <a:ea typeface="Garamond"/>
                <a:cs typeface="Garamond"/>
                <a:sym typeface="Garamond"/>
              </a:rPr>
              <a:t> :  </a:t>
            </a:r>
            <a:endParaRPr/>
          </a:p>
          <a:p>
            <a:pPr indent="0" lvl="0" marL="0" marR="0" rtl="0" algn="l">
              <a:spcBef>
                <a:spcPts val="0"/>
              </a:spcBef>
              <a:spcAft>
                <a:spcPts val="0"/>
              </a:spcAft>
              <a:buNone/>
            </a:pPr>
            <a:r>
              <a:rPr i="1" lang="en-US" sz="1600">
                <a:solidFill>
                  <a:schemeClr val="dk1"/>
                </a:solidFill>
                <a:latin typeface="Garamond"/>
                <a:ea typeface="Garamond"/>
                <a:cs typeface="Garamond"/>
                <a:sym typeface="Garamond"/>
              </a:rPr>
              <a:t>&gt;&gt;&gt; txt = "hello, my name is Peter, I am 26 years old"</a:t>
            </a:r>
            <a:endParaRPr/>
          </a:p>
          <a:p>
            <a:pPr indent="0" lvl="0" marL="0" marR="0" rtl="0" algn="l">
              <a:spcBef>
                <a:spcPts val="0"/>
              </a:spcBef>
              <a:spcAft>
                <a:spcPts val="0"/>
              </a:spcAft>
              <a:buNone/>
            </a:pPr>
            <a:r>
              <a:rPr i="1" lang="en-US" sz="1600">
                <a:solidFill>
                  <a:schemeClr val="dk1"/>
                </a:solidFill>
                <a:latin typeface="Garamond"/>
                <a:ea typeface="Garamond"/>
                <a:cs typeface="Garamond"/>
                <a:sym typeface="Garamond"/>
              </a:rPr>
              <a:t>&gt;&gt;&gt; x = txt.split(", ")</a:t>
            </a:r>
            <a:endParaRPr/>
          </a:p>
          <a:p>
            <a:pPr indent="0" lvl="0" marL="0" marR="0" rtl="0" algn="l">
              <a:spcBef>
                <a:spcPts val="0"/>
              </a:spcBef>
              <a:spcAft>
                <a:spcPts val="0"/>
              </a:spcAft>
              <a:buNone/>
            </a:pPr>
            <a:r>
              <a:rPr i="1" lang="en-US" sz="1600">
                <a:solidFill>
                  <a:schemeClr val="dk1"/>
                </a:solidFill>
                <a:latin typeface="Garamond"/>
                <a:ea typeface="Garamond"/>
                <a:cs typeface="Garamond"/>
                <a:sym typeface="Garamond"/>
              </a:rPr>
              <a:t>&gt;&gt;&gt; x</a:t>
            </a:r>
            <a:endParaRPr/>
          </a:p>
          <a:p>
            <a:pPr indent="0" lvl="0" marL="0" marR="0" rtl="0" algn="l">
              <a:spcBef>
                <a:spcPts val="0"/>
              </a:spcBef>
              <a:spcAft>
                <a:spcPts val="0"/>
              </a:spcAft>
              <a:buNone/>
            </a:pPr>
            <a:r>
              <a:rPr i="1" lang="en-US" sz="1600">
                <a:solidFill>
                  <a:schemeClr val="dk1"/>
                </a:solidFill>
                <a:latin typeface="Garamond"/>
                <a:ea typeface="Garamond"/>
                <a:cs typeface="Garamond"/>
                <a:sym typeface="Garamond"/>
              </a:rPr>
              <a:t>['hello', 'my name is Peter', 'I am 26 years old']</a:t>
            </a:r>
            <a:endParaRPr/>
          </a:p>
          <a:p>
            <a:pPr indent="0" lvl="0" marL="0" marR="0" rtl="0" algn="l">
              <a:spcBef>
                <a:spcPts val="0"/>
              </a:spcBef>
              <a:spcAft>
                <a:spcPts val="0"/>
              </a:spcAft>
              <a:buNone/>
            </a:pPr>
            <a:r>
              <a:rPr i="1" lang="en-US" sz="1600">
                <a:solidFill>
                  <a:schemeClr val="dk1"/>
                </a:solidFill>
                <a:latin typeface="Garamond"/>
                <a:ea typeface="Garamond"/>
                <a:cs typeface="Garamond"/>
                <a:sym typeface="Garamond"/>
              </a:rPr>
              <a:t>&gt;&gt;&gt; x = txt.split(", ",maxsplit = 1)</a:t>
            </a:r>
            <a:endParaRPr/>
          </a:p>
          <a:p>
            <a:pPr indent="0" lvl="0" marL="0" marR="0" rtl="0" algn="l">
              <a:spcBef>
                <a:spcPts val="0"/>
              </a:spcBef>
              <a:spcAft>
                <a:spcPts val="0"/>
              </a:spcAft>
              <a:buNone/>
            </a:pPr>
            <a:r>
              <a:rPr i="1" lang="en-US" sz="1600">
                <a:solidFill>
                  <a:schemeClr val="dk1"/>
                </a:solidFill>
                <a:latin typeface="Garamond"/>
                <a:ea typeface="Garamond"/>
                <a:cs typeface="Garamond"/>
                <a:sym typeface="Garamond"/>
              </a:rPr>
              <a:t>&gt;&gt;&gt; x</a:t>
            </a:r>
            <a:endParaRPr/>
          </a:p>
          <a:p>
            <a:pPr indent="0" lvl="0" marL="0" marR="0" rtl="0" algn="l">
              <a:spcBef>
                <a:spcPts val="0"/>
              </a:spcBef>
              <a:spcAft>
                <a:spcPts val="0"/>
              </a:spcAft>
              <a:buNone/>
            </a:pPr>
            <a:r>
              <a:rPr i="1" lang="en-US" sz="1600">
                <a:solidFill>
                  <a:schemeClr val="dk1"/>
                </a:solidFill>
                <a:latin typeface="Garamond"/>
                <a:ea typeface="Garamond"/>
                <a:cs typeface="Garamond"/>
                <a:sym typeface="Garamond"/>
              </a:rPr>
              <a:t>['hello', 'my name is Peter, I am 26 years old']</a:t>
            </a:r>
            <a:endParaRPr/>
          </a:p>
          <a:p>
            <a:pPr indent="0" lvl="0" marL="0" marR="0" rtl="0" algn="l">
              <a:spcBef>
                <a:spcPts val="0"/>
              </a:spcBef>
              <a:spcAft>
                <a:spcPts val="0"/>
              </a:spcAft>
              <a:buNone/>
            </a:pPr>
            <a:r>
              <a:t/>
            </a:r>
            <a:endParaRPr i="1" sz="2400">
              <a:solidFill>
                <a:srgbClr val="F2F2F2"/>
              </a:solidFill>
              <a:latin typeface="Garamond"/>
              <a:ea typeface="Garamond"/>
              <a:cs typeface="Garamond"/>
              <a:sym typeface="Garamon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68"/>
          <p:cNvSpPr txBox="1"/>
          <p:nvPr>
            <p:ph type="title"/>
          </p:nvPr>
        </p:nvSpPr>
        <p:spPr>
          <a:xfrm>
            <a:off x="0" y="196313"/>
            <a:ext cx="9796975" cy="39453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4"/>
              </a:buClr>
              <a:buSzPct val="100000"/>
              <a:buFont typeface="Garamond"/>
              <a:buNone/>
            </a:pPr>
            <a:r>
              <a:rPr lang="en-US" sz="3600">
                <a:solidFill>
                  <a:schemeClr val="accent4"/>
                </a:solidFill>
              </a:rPr>
              <a:t>STRING</a:t>
            </a:r>
            <a:r>
              <a:rPr lang="en-US"/>
              <a:t> </a:t>
            </a:r>
            <a:r>
              <a:rPr lang="en-US" sz="3600">
                <a:solidFill>
                  <a:schemeClr val="accent4"/>
                </a:solidFill>
              </a:rPr>
              <a:t>METHODS</a:t>
            </a:r>
            <a:endParaRPr/>
          </a:p>
        </p:txBody>
      </p:sp>
      <p:sp>
        <p:nvSpPr>
          <p:cNvPr id="724" name="Google Shape;724;p68"/>
          <p:cNvSpPr txBox="1"/>
          <p:nvPr>
            <p:ph idx="1" type="body"/>
          </p:nvPr>
        </p:nvSpPr>
        <p:spPr>
          <a:xfrm>
            <a:off x="245661" y="750628"/>
            <a:ext cx="11332760" cy="588218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latin typeface="Garamond"/>
                <a:ea typeface="Garamond"/>
                <a:cs typeface="Garamond"/>
                <a:sym typeface="Garamond"/>
              </a:rPr>
              <a:t>Join all items in a tuple into a string, using a hash character as separator. The join() method takes all items in an iterable and joins them into one string. </a:t>
            </a:r>
            <a:endParaRPr/>
          </a:p>
          <a:p>
            <a:pPr indent="0" lvl="0" marL="0" rtl="0" algn="l">
              <a:lnSpc>
                <a:spcPct val="90000"/>
              </a:lnSpc>
              <a:spcBef>
                <a:spcPts val="1000"/>
              </a:spcBef>
              <a:spcAft>
                <a:spcPts val="0"/>
              </a:spcAft>
              <a:buClr>
                <a:schemeClr val="dk1"/>
              </a:buClr>
              <a:buSzPts val="2400"/>
              <a:buNone/>
            </a:pPr>
            <a:r>
              <a:rPr lang="en-US" sz="2400">
                <a:latin typeface="Garamond"/>
                <a:ea typeface="Garamond"/>
                <a:cs typeface="Garamond"/>
                <a:sym typeface="Garamond"/>
              </a:rPr>
              <a:t>The join() method takes all items in an iterable and joins them into one string.</a:t>
            </a:r>
            <a:endParaRPr/>
          </a:p>
          <a:p>
            <a:pPr indent="0" lvl="0" marL="0" rtl="0" algn="l">
              <a:lnSpc>
                <a:spcPct val="90000"/>
              </a:lnSpc>
              <a:spcBef>
                <a:spcPts val="1000"/>
              </a:spcBef>
              <a:spcAft>
                <a:spcPts val="0"/>
              </a:spcAft>
              <a:buClr>
                <a:schemeClr val="dk1"/>
              </a:buClr>
              <a:buSzPts val="2400"/>
              <a:buNone/>
            </a:pPr>
            <a:r>
              <a:rPr lang="en-US" sz="2400">
                <a:latin typeface="Garamond"/>
                <a:ea typeface="Garamond"/>
                <a:cs typeface="Garamond"/>
                <a:sym typeface="Garamond"/>
              </a:rPr>
              <a:t>Syntax : </a:t>
            </a:r>
            <a:r>
              <a:rPr b="1" i="1" lang="en-US" sz="2400">
                <a:latin typeface="Garamond"/>
                <a:ea typeface="Garamond"/>
                <a:cs typeface="Garamond"/>
                <a:sym typeface="Garamond"/>
              </a:rPr>
              <a:t>string.join(iterable)</a:t>
            </a:r>
            <a:endParaRPr/>
          </a:p>
          <a:p>
            <a:pPr indent="0" lvl="0" marL="0" rtl="0" algn="l">
              <a:lnSpc>
                <a:spcPct val="90000"/>
              </a:lnSpc>
              <a:spcBef>
                <a:spcPts val="1000"/>
              </a:spcBef>
              <a:spcAft>
                <a:spcPts val="0"/>
              </a:spcAft>
              <a:buClr>
                <a:schemeClr val="dk1"/>
              </a:buClr>
              <a:buSzPts val="2400"/>
              <a:buNone/>
            </a:pPr>
            <a:r>
              <a:t/>
            </a:r>
            <a:endParaRPr sz="2400">
              <a:latin typeface="Garamond"/>
              <a:ea typeface="Garamond"/>
              <a:cs typeface="Garamond"/>
              <a:sym typeface="Garamond"/>
            </a:endParaRPr>
          </a:p>
        </p:txBody>
      </p:sp>
      <p:graphicFrame>
        <p:nvGraphicFramePr>
          <p:cNvPr id="725" name="Google Shape;725;p68"/>
          <p:cNvGraphicFramePr/>
          <p:nvPr/>
        </p:nvGraphicFramePr>
        <p:xfrm>
          <a:off x="469898" y="2593074"/>
          <a:ext cx="3000000" cy="3000000"/>
        </p:xfrm>
        <a:graphic>
          <a:graphicData uri="http://schemas.openxmlformats.org/drawingml/2006/table">
            <a:tbl>
              <a:tblPr bandRow="1" firstRow="1">
                <a:noFill/>
                <a:tableStyleId>{BA8B42EE-B013-4E84-89A6-DF5F7FFC1467}</a:tableStyleId>
              </a:tblPr>
              <a:tblGrid>
                <a:gridCol w="2019300"/>
                <a:gridCol w="6997700"/>
              </a:tblGrid>
              <a:tr h="573200">
                <a:tc>
                  <a:txBody>
                    <a:bodyPr/>
                    <a:lstStyle/>
                    <a:p>
                      <a:pPr indent="0" lvl="0" marL="0" marR="0" rtl="0" algn="ctr">
                        <a:spcBef>
                          <a:spcPts val="0"/>
                        </a:spcBef>
                        <a:spcAft>
                          <a:spcPts val="0"/>
                        </a:spcAft>
                        <a:buNone/>
                      </a:pPr>
                      <a:r>
                        <a:rPr lang="en-US" sz="1800"/>
                        <a:t>Parameter</a:t>
                      </a:r>
                      <a:endParaRPr/>
                    </a:p>
                  </a:txBody>
                  <a:tcPr marT="45725" marB="45725" marR="91450" marL="91450"/>
                </a:tc>
                <a:tc>
                  <a:txBody>
                    <a:bodyPr/>
                    <a:lstStyle/>
                    <a:p>
                      <a:pPr indent="0" lvl="0" marL="0" marR="0" rtl="0" algn="ctr">
                        <a:spcBef>
                          <a:spcPts val="0"/>
                        </a:spcBef>
                        <a:spcAft>
                          <a:spcPts val="0"/>
                        </a:spcAft>
                        <a:buNone/>
                      </a:pPr>
                      <a:r>
                        <a:rPr lang="en-US" sz="1800"/>
                        <a:t>Description</a:t>
                      </a:r>
                      <a:endParaRPr/>
                    </a:p>
                  </a:txBody>
                  <a:tcPr marT="45725" marB="45725" marR="91450" marL="91450"/>
                </a:tc>
              </a:tr>
              <a:tr h="448550">
                <a:tc>
                  <a:txBody>
                    <a:bodyPr/>
                    <a:lstStyle/>
                    <a:p>
                      <a:pPr indent="0" lvl="0" marL="0" marR="0" rtl="0" algn="l">
                        <a:spcBef>
                          <a:spcPts val="0"/>
                        </a:spcBef>
                        <a:spcAft>
                          <a:spcPts val="0"/>
                        </a:spcAft>
                        <a:buNone/>
                      </a:pPr>
                      <a:r>
                        <a:rPr b="0" i="1" lang="en-US" sz="1800">
                          <a:solidFill>
                            <a:schemeClr val="dk1"/>
                          </a:solidFill>
                          <a:latin typeface="Garamond"/>
                          <a:ea typeface="Garamond"/>
                          <a:cs typeface="Garamond"/>
                          <a:sym typeface="Garamond"/>
                        </a:rPr>
                        <a:t>iterable</a:t>
                      </a:r>
                      <a:endParaRPr/>
                    </a:p>
                  </a:txBody>
                  <a:tcPr marT="45725" marB="45725" marR="91450" marL="91450"/>
                </a:tc>
                <a:tc>
                  <a:txBody>
                    <a:bodyPr/>
                    <a:lstStyle/>
                    <a:p>
                      <a:pPr indent="0" lvl="0" marL="0" marR="0" rtl="0" algn="l">
                        <a:spcBef>
                          <a:spcPts val="0"/>
                        </a:spcBef>
                        <a:spcAft>
                          <a:spcPts val="0"/>
                        </a:spcAft>
                        <a:buNone/>
                      </a:pPr>
                      <a:r>
                        <a:rPr lang="en-US" sz="1800"/>
                        <a:t>Required. Any iterable object where all the returned values are strings</a:t>
                      </a:r>
                      <a:endParaRPr/>
                    </a:p>
                    <a:p>
                      <a:pPr indent="0" lvl="0" marL="0" marR="0" rtl="0" algn="l">
                        <a:spcBef>
                          <a:spcPts val="0"/>
                        </a:spcBef>
                        <a:spcAft>
                          <a:spcPts val="0"/>
                        </a:spcAft>
                        <a:buNone/>
                      </a:pPr>
                      <a:r>
                        <a:t/>
                      </a:r>
                      <a:endParaRPr sz="1800"/>
                    </a:p>
                  </a:txBody>
                  <a:tcPr marT="45725" marB="45725" marR="91450" marL="91450"/>
                </a:tc>
              </a:tr>
            </a:tbl>
          </a:graphicData>
        </a:graphic>
      </p:graphicFrame>
      <p:sp>
        <p:nvSpPr>
          <p:cNvPr id="726" name="Google Shape;726;p68"/>
          <p:cNvSpPr txBox="1"/>
          <p:nvPr/>
        </p:nvSpPr>
        <p:spPr>
          <a:xfrm>
            <a:off x="469898" y="4931778"/>
            <a:ext cx="9432925" cy="20108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u="sng">
                <a:solidFill>
                  <a:schemeClr val="dk1"/>
                </a:solidFill>
                <a:latin typeface="Garamond"/>
                <a:ea typeface="Garamond"/>
                <a:cs typeface="Garamond"/>
                <a:sym typeface="Garamond"/>
              </a:rPr>
              <a:t>Usage</a:t>
            </a:r>
            <a:r>
              <a:rPr lang="en-US" sz="2400">
                <a:solidFill>
                  <a:schemeClr val="dk1"/>
                </a:solidFill>
                <a:latin typeface="Garamond"/>
                <a:ea typeface="Garamond"/>
                <a:cs typeface="Garamond"/>
                <a:sym typeface="Garamond"/>
              </a:rPr>
              <a:t> :</a:t>
            </a:r>
            <a:endParaRPr/>
          </a:p>
          <a:p>
            <a:pPr indent="0" lvl="0" marL="0" marR="0" rtl="0" algn="l">
              <a:lnSpc>
                <a:spcPct val="90000"/>
              </a:lnSpc>
              <a:spcBef>
                <a:spcPts val="1000"/>
              </a:spcBef>
              <a:spcAft>
                <a:spcPts val="0"/>
              </a:spcAft>
              <a:buNone/>
            </a:pPr>
            <a:r>
              <a:rPr b="1" lang="en-US" sz="1800">
                <a:solidFill>
                  <a:schemeClr val="dk1"/>
                </a:solidFill>
                <a:latin typeface="Garamond"/>
                <a:ea typeface="Garamond"/>
                <a:cs typeface="Garamond"/>
                <a:sym typeface="Garamond"/>
              </a:rPr>
              <a:t>&gt;&gt;&gt;</a:t>
            </a:r>
            <a:r>
              <a:rPr b="1" lang="en-US" sz="2000">
                <a:solidFill>
                  <a:schemeClr val="dk1"/>
                </a:solidFill>
                <a:latin typeface="Garamond"/>
                <a:ea typeface="Garamond"/>
                <a:cs typeface="Garamond"/>
                <a:sym typeface="Garamond"/>
              </a:rPr>
              <a:t> </a:t>
            </a:r>
            <a:r>
              <a:rPr b="1" lang="en-US" sz="1800">
                <a:solidFill>
                  <a:schemeClr val="dk1"/>
                </a:solidFill>
                <a:latin typeface="Garamond"/>
                <a:ea typeface="Garamond"/>
                <a:cs typeface="Garamond"/>
                <a:sym typeface="Garamond"/>
              </a:rPr>
              <a:t>myTuple = ("John", "Peter", "Vicky")</a:t>
            </a:r>
            <a:endParaRPr/>
          </a:p>
          <a:p>
            <a:pPr indent="0" lvl="0" marL="0" marR="0" rtl="0" algn="l">
              <a:lnSpc>
                <a:spcPct val="90000"/>
              </a:lnSpc>
              <a:spcBef>
                <a:spcPts val="1000"/>
              </a:spcBef>
              <a:spcAft>
                <a:spcPts val="0"/>
              </a:spcAft>
              <a:buNone/>
            </a:pPr>
            <a:r>
              <a:rPr b="1" lang="en-US" sz="1800">
                <a:solidFill>
                  <a:schemeClr val="dk1"/>
                </a:solidFill>
                <a:latin typeface="Garamond"/>
                <a:ea typeface="Garamond"/>
                <a:cs typeface="Garamond"/>
                <a:sym typeface="Garamond"/>
              </a:rPr>
              <a:t>&gt;&gt;&gt;</a:t>
            </a:r>
            <a:r>
              <a:rPr b="1" lang="en-US" sz="2000">
                <a:solidFill>
                  <a:schemeClr val="dk1"/>
                </a:solidFill>
                <a:latin typeface="Garamond"/>
                <a:ea typeface="Garamond"/>
                <a:cs typeface="Garamond"/>
                <a:sym typeface="Garamond"/>
              </a:rPr>
              <a:t> </a:t>
            </a:r>
            <a:r>
              <a:rPr b="1" lang="en-US" sz="1800">
                <a:solidFill>
                  <a:schemeClr val="dk1"/>
                </a:solidFill>
                <a:latin typeface="Garamond"/>
                <a:ea typeface="Garamond"/>
                <a:cs typeface="Garamond"/>
                <a:sym typeface="Garamond"/>
              </a:rPr>
              <a:t>"#".join(myTuple)</a:t>
            </a:r>
            <a:endParaRPr/>
          </a:p>
          <a:p>
            <a:pPr indent="0" lvl="0" marL="0" marR="0" rtl="0" algn="l">
              <a:spcBef>
                <a:spcPts val="0"/>
              </a:spcBef>
              <a:spcAft>
                <a:spcPts val="0"/>
              </a:spcAft>
              <a:buNone/>
            </a:pPr>
            <a:r>
              <a:rPr b="1" lang="en-US" sz="2000">
                <a:solidFill>
                  <a:schemeClr val="dk1"/>
                </a:solidFill>
                <a:latin typeface="Garamond"/>
                <a:ea typeface="Garamond"/>
                <a:cs typeface="Garamond"/>
                <a:sym typeface="Garamond"/>
              </a:rPr>
              <a:t>      'John#Peter#Vicky'</a:t>
            </a:r>
            <a:endParaRPr/>
          </a:p>
          <a:p>
            <a:pPr indent="0" lvl="0" marL="0" marR="0" rtl="0" algn="l">
              <a:spcBef>
                <a:spcPts val="0"/>
              </a:spcBef>
              <a:spcAft>
                <a:spcPts val="0"/>
              </a:spcAft>
              <a:buNone/>
            </a:pPr>
            <a:r>
              <a:t/>
            </a:r>
            <a:endParaRPr sz="2400">
              <a:solidFill>
                <a:schemeClr val="lt1"/>
              </a:solidFill>
              <a:latin typeface="Garamond"/>
              <a:ea typeface="Garamond"/>
              <a:cs typeface="Garamond"/>
              <a:sym typeface="Garamond"/>
            </a:endParaRPr>
          </a:p>
        </p:txBody>
      </p:sp>
      <p:sp>
        <p:nvSpPr>
          <p:cNvPr id="727" name="Google Shape;727;p68"/>
          <p:cNvSpPr/>
          <p:nvPr/>
        </p:nvSpPr>
        <p:spPr>
          <a:xfrm>
            <a:off x="619124" y="4285447"/>
            <a:ext cx="9134475" cy="6463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lang="en-US" sz="2000">
                <a:solidFill>
                  <a:schemeClr val="dk1"/>
                </a:solidFill>
                <a:latin typeface="Garamond"/>
                <a:ea typeface="Garamond"/>
                <a:cs typeface="Garamond"/>
                <a:sym typeface="Garamond"/>
              </a:rPr>
              <a:t>Note: When using a dictionary as an iterable, the returned values are the keys, not the values.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69"/>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733" name="Google Shape;733;p69"/>
          <p:cNvSpPr txBox="1"/>
          <p:nvPr>
            <p:ph idx="1" type="body"/>
          </p:nvPr>
        </p:nvSpPr>
        <p:spPr>
          <a:xfrm>
            <a:off x="832399" y="662413"/>
            <a:ext cx="9720073" cy="5856374"/>
          </a:xfrm>
          <a:prstGeom prst="rect">
            <a:avLst/>
          </a:prstGeom>
          <a:noFill/>
          <a:ln>
            <a:noFill/>
          </a:ln>
        </p:spPr>
        <p:txBody>
          <a:bodyPr anchorCtr="0" anchor="t" bIns="45700" lIns="91425" spcFirstLastPara="1" rIns="91425" wrap="square" tIns="45700">
            <a:noAutofit/>
          </a:bodyPr>
          <a:lstStyle/>
          <a:p>
            <a:pPr indent="0" lvl="1" marL="0" rtl="0" algn="l">
              <a:lnSpc>
                <a:spcPct val="70000"/>
              </a:lnSpc>
              <a:spcBef>
                <a:spcPts val="0"/>
              </a:spcBef>
              <a:spcAft>
                <a:spcPts val="0"/>
              </a:spcAft>
              <a:buClr>
                <a:schemeClr val="dk1"/>
              </a:buClr>
              <a:buSzPts val="2000"/>
              <a:buNone/>
            </a:pPr>
            <a:r>
              <a:rPr b="1" lang="en-US" sz="2000" u="sng">
                <a:latin typeface="Calibri"/>
                <a:ea typeface="Calibri"/>
                <a:cs typeface="Calibri"/>
                <a:sym typeface="Calibri"/>
              </a:rPr>
              <a:t>A few String Operations &amp; String Methods</a:t>
            </a:r>
            <a:endParaRPr/>
          </a:p>
          <a:p>
            <a:pPr indent="0" lvl="1" marL="0" rtl="0" algn="l">
              <a:lnSpc>
                <a:spcPct val="70000"/>
              </a:lnSpc>
              <a:spcBef>
                <a:spcPts val="500"/>
              </a:spcBef>
              <a:spcAft>
                <a:spcPts val="0"/>
              </a:spcAft>
              <a:buClr>
                <a:schemeClr val="dk1"/>
              </a:buClr>
              <a:buSzPts val="2000"/>
              <a:buNone/>
            </a:pPr>
            <a:r>
              <a:t/>
            </a:r>
            <a:endParaRPr b="1" sz="2000" u="sng">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&gt;&gt;&gt;s.upper() # Change to upper case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PYTHON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&gt;&gt;&gt;s='aaa,bbb,ccc,dd’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&gt;&gt;&gt;s.split(“,") # Split the string into parts using ‘,’ as delimiter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['aaa','bbb','ccc','dd']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&gt;&gt;&gt;s.isalpha() # Content tests: isalpha, isdigit, etc.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True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&gt;&gt;&gt;s = ‘aaa,bbb,ccc,dd \n‘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&gt;&gt;&gt;s.rstrip() # Remove whitespace characters on the right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aaa,bbb,ccccc,dd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 s.startswith(“a") # Check if the string starts with ‘a’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True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 s.endswith(“c") # Check if the string ends with ‘c’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False </a:t>
            </a:r>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10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110000"/>
              </a:lnSpc>
              <a:spcBef>
                <a:spcPts val="1000"/>
              </a:spcBef>
              <a:spcAft>
                <a:spcPts val="0"/>
              </a:spcAft>
              <a:buClr>
                <a:schemeClr val="dk1"/>
              </a:buClr>
              <a:buSzPts val="2000"/>
              <a:buNone/>
            </a:pPr>
            <a:r>
              <a:t/>
            </a:r>
            <a:endParaRPr sz="2000">
              <a:latin typeface="Calibri"/>
              <a:ea typeface="Calibri"/>
              <a:cs typeface="Calibri"/>
              <a:sym typeface="Calibri"/>
            </a:endParaRPr>
          </a:p>
        </p:txBody>
      </p:sp>
      <p:sp>
        <p:nvSpPr>
          <p:cNvPr id="734" name="Google Shape;734;p69"/>
          <p:cNvSpPr txBox="1"/>
          <p:nvPr>
            <p:ph type="title"/>
          </p:nvPr>
        </p:nvSpPr>
        <p:spPr>
          <a:xfrm>
            <a:off x="832399" y="44244"/>
            <a:ext cx="9720072" cy="40292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a:t>
            </a:r>
            <a:r>
              <a:rPr lang="en-US" sz="3200"/>
              <a:t> </a:t>
            </a:r>
            <a:r>
              <a:rPr lang="en-US" sz="3200">
                <a:solidFill>
                  <a:schemeClr val="accent4"/>
                </a:solidFill>
              </a:rPr>
              <a:t>Strings</a:t>
            </a:r>
            <a:r>
              <a:rPr lang="en-US" sz="3200"/>
              <a:t> </a:t>
            </a:r>
            <a:r>
              <a:rPr lang="en-US" sz="3200">
                <a:solidFill>
                  <a:schemeClr val="accent4"/>
                </a:solidFill>
              </a:rPr>
              <a:t>–</a:t>
            </a:r>
            <a:r>
              <a:rPr lang="en-US" sz="3200"/>
              <a:t> </a:t>
            </a:r>
            <a:r>
              <a:rPr lang="en-US" sz="3200">
                <a:solidFill>
                  <a:schemeClr val="accent4"/>
                </a:solidFill>
              </a:rPr>
              <a:t>String</a:t>
            </a:r>
            <a:r>
              <a:rPr lang="en-US" sz="3200"/>
              <a:t> </a:t>
            </a:r>
            <a:r>
              <a:rPr lang="en-US" sz="3200">
                <a:solidFill>
                  <a:schemeClr val="accent4"/>
                </a:solidFill>
              </a:rPr>
              <a:t>Operations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7"/>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256" name="Google Shape;256;p7"/>
          <p:cNvSpPr txBox="1"/>
          <p:nvPr>
            <p:ph type="title"/>
          </p:nvPr>
        </p:nvSpPr>
        <p:spPr>
          <a:xfrm>
            <a:off x="0" y="0"/>
            <a:ext cx="9720072" cy="35446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Installing python</a:t>
            </a:r>
            <a:endParaRPr/>
          </a:p>
        </p:txBody>
      </p:sp>
      <p:sp>
        <p:nvSpPr>
          <p:cNvPr id="257" name="Google Shape;257;p7"/>
          <p:cNvSpPr/>
          <p:nvPr/>
        </p:nvSpPr>
        <p:spPr>
          <a:xfrm>
            <a:off x="1024128" y="5080633"/>
            <a:ext cx="11167873" cy="1587101"/>
          </a:xfrm>
          <a:prstGeom prst="rect">
            <a:avLst/>
          </a:prstGeom>
          <a:noFill/>
          <a:ln>
            <a:noFill/>
          </a:ln>
        </p:spPr>
        <p:txBody>
          <a:bodyPr anchorCtr="0" anchor="t" bIns="45700" lIns="91425" spcFirstLastPara="1" rIns="91425" wrap="square" tIns="45700">
            <a:spAutoFit/>
          </a:bodyPr>
          <a:lstStyle/>
          <a:p>
            <a:pPr indent="-114300" lvl="0" marL="91440" marR="0" rtl="0" algn="l">
              <a:lnSpc>
                <a:spcPct val="90000"/>
              </a:lnSpc>
              <a:spcBef>
                <a:spcPts val="0"/>
              </a:spcBef>
              <a:spcAft>
                <a:spcPts val="0"/>
              </a:spcAft>
              <a:buClr>
                <a:schemeClr val="accent1"/>
              </a:buClr>
              <a:buSzPts val="1800"/>
              <a:buFont typeface="Noto Sans Symbols"/>
              <a:buChar char="⮚"/>
            </a:pPr>
            <a:r>
              <a:rPr lang="en-US" sz="1800">
                <a:solidFill>
                  <a:schemeClr val="dk1"/>
                </a:solidFill>
                <a:latin typeface="Calibri"/>
                <a:ea typeface="Calibri"/>
                <a:cs typeface="Calibri"/>
                <a:sym typeface="Calibri"/>
              </a:rPr>
              <a:t> </a:t>
            </a:r>
            <a:r>
              <a:rPr lang="en-US" sz="1600">
                <a:solidFill>
                  <a:schemeClr val="dk1"/>
                </a:solidFill>
                <a:latin typeface="Calibri"/>
                <a:ea typeface="Calibri"/>
                <a:cs typeface="Calibri"/>
                <a:sym typeface="Calibri"/>
              </a:rPr>
              <a:t>Click Run, A Python 3.9.0  Setup pop-up window will appear.(Please  refer next slide for the screenshot)</a:t>
            </a:r>
            <a:endParaRPr/>
          </a:p>
          <a:p>
            <a:pPr indent="-101600" lvl="0" marL="91440" marR="0" rtl="0" algn="l">
              <a:lnSpc>
                <a:spcPct val="90000"/>
              </a:lnSpc>
              <a:spcBef>
                <a:spcPts val="1400"/>
              </a:spcBef>
              <a:spcAft>
                <a:spcPts val="0"/>
              </a:spcAft>
              <a:buClr>
                <a:schemeClr val="accent1"/>
              </a:buClr>
              <a:buSzPts val="1600"/>
              <a:buFont typeface="Noto Sans Symbols"/>
              <a:buChar char="⮚"/>
            </a:pPr>
            <a:r>
              <a:rPr lang="en-US" sz="1600">
                <a:solidFill>
                  <a:schemeClr val="dk1"/>
                </a:solidFill>
                <a:latin typeface="Calibri"/>
                <a:ea typeface="Calibri"/>
                <a:cs typeface="Calibri"/>
                <a:sym typeface="Calibri"/>
              </a:rPr>
              <a:t> Ensure that the Install launcher for all users (recommended) and the Add Python 3.9 to PATH checkboxes at the </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   bottom are checked.</a:t>
            </a:r>
            <a:endParaRPr/>
          </a:p>
          <a:p>
            <a:pPr indent="-101600" lvl="0" marL="91440" marR="0" rtl="0" algn="l">
              <a:lnSpc>
                <a:spcPct val="90000"/>
              </a:lnSpc>
              <a:spcBef>
                <a:spcPts val="1400"/>
              </a:spcBef>
              <a:spcAft>
                <a:spcPts val="0"/>
              </a:spcAft>
              <a:buClr>
                <a:schemeClr val="accent1"/>
              </a:buClr>
              <a:buSzPts val="1600"/>
              <a:buFont typeface="Noto Sans Symbols"/>
              <a:buChar char="⮚"/>
            </a:pPr>
            <a:r>
              <a:rPr lang="en-US" sz="1600">
                <a:solidFill>
                  <a:schemeClr val="dk1"/>
                </a:solidFill>
                <a:latin typeface="Calibri"/>
                <a:ea typeface="Calibri"/>
                <a:cs typeface="Calibri"/>
                <a:sym typeface="Calibri"/>
              </a:rPr>
              <a:t> If the Python Installer finds an earlier version of Python installed on your computer, the Install Now message will </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   instead appear as Upgrade Now (and the checkboxes will not appear).</a:t>
            </a:r>
            <a:endParaRPr/>
          </a:p>
        </p:txBody>
      </p:sp>
      <p:sp>
        <p:nvSpPr>
          <p:cNvPr id="258" name="Google Shape;258;p7"/>
          <p:cNvSpPr/>
          <p:nvPr/>
        </p:nvSpPr>
        <p:spPr>
          <a:xfrm>
            <a:off x="949942" y="731384"/>
            <a:ext cx="11242058" cy="644279"/>
          </a:xfrm>
          <a:prstGeom prst="rect">
            <a:avLst/>
          </a:prstGeom>
          <a:noFill/>
          <a:ln>
            <a:noFill/>
          </a:ln>
        </p:spPr>
        <p:txBody>
          <a:bodyPr anchorCtr="0" anchor="t" bIns="45700" lIns="91425" spcFirstLastPara="1" rIns="91425" wrap="square" tIns="45700">
            <a:spAutoFit/>
          </a:bodyPr>
          <a:lstStyle/>
          <a:p>
            <a:pPr indent="-114300" lvl="0" marL="91440" marR="0" rtl="0" algn="l">
              <a:lnSpc>
                <a:spcPct val="90000"/>
              </a:lnSpc>
              <a:spcBef>
                <a:spcPts val="0"/>
              </a:spcBef>
              <a:spcAft>
                <a:spcPts val="0"/>
              </a:spcAft>
              <a:buClr>
                <a:schemeClr val="accent1"/>
              </a:buClr>
              <a:buSzPts val="1800"/>
              <a:buFont typeface="Noto Sans Symbols"/>
              <a:buChar char="⮚"/>
            </a:pPr>
            <a:r>
              <a:rPr lang="en-US" sz="1800">
                <a:solidFill>
                  <a:schemeClr val="dk1"/>
                </a:solidFill>
                <a:latin typeface="Calibri"/>
                <a:ea typeface="Calibri"/>
                <a:cs typeface="Calibri"/>
                <a:sym typeface="Calibri"/>
              </a:rPr>
              <a:t> Double-click the icon labeling the file python-3.9.0.exe.An Open File - Security Warning pop-up window will appear.</a:t>
            </a:r>
            <a:endParaRPr/>
          </a:p>
          <a:p>
            <a:pPr indent="-171450" lvl="0" marL="285750" marR="0" rtl="0" algn="l">
              <a:spcBef>
                <a:spcPts val="20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id="259" name="Google Shape;259;p7"/>
          <p:cNvPicPr preferRelativeResize="0"/>
          <p:nvPr/>
        </p:nvPicPr>
        <p:blipFill rotWithShape="1">
          <a:blip r:embed="rId3">
            <a:alphaModFix/>
          </a:blip>
          <a:srcRect b="0" l="0" r="0" t="0"/>
          <a:stretch/>
        </p:blipFill>
        <p:spPr>
          <a:xfrm>
            <a:off x="2783556" y="1053523"/>
            <a:ext cx="5357554" cy="3958784"/>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70"/>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740" name="Google Shape;740;p70"/>
          <p:cNvSpPr txBox="1"/>
          <p:nvPr>
            <p:ph idx="1" type="body"/>
          </p:nvPr>
        </p:nvSpPr>
        <p:spPr>
          <a:xfrm>
            <a:off x="832399" y="662413"/>
            <a:ext cx="10466972" cy="585637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en-US" sz="2800" u="sng">
                <a:latin typeface="Calibri"/>
                <a:ea typeface="Calibri"/>
                <a:cs typeface="Calibri"/>
                <a:sym typeface="Calibri"/>
              </a:rPr>
              <a:t>Raw Strings</a:t>
            </a:r>
            <a:endParaRPr b="1" sz="2000" u="sng">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A “raw” string will not convert \n sequences to newlines. A raw string precedes with ‘r’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 print('C:\some\name')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C:\some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ame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 print(r'C:\some\name‘)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C:\some\name </a:t>
            </a:r>
            <a:endParaRPr/>
          </a:p>
          <a:p>
            <a:pPr indent="0" lvl="0" marL="0" rtl="0" algn="l">
              <a:lnSpc>
                <a:spcPct val="110000"/>
              </a:lnSpc>
              <a:spcBef>
                <a:spcPts val="1000"/>
              </a:spcBef>
              <a:spcAft>
                <a:spcPts val="0"/>
              </a:spcAft>
              <a:buClr>
                <a:schemeClr val="dk1"/>
              </a:buClr>
              <a:buSzPts val="2000"/>
              <a:buNone/>
            </a:pPr>
            <a:r>
              <a:rPr b="1" lang="en-US" sz="2000" u="sng">
                <a:latin typeface="Calibri"/>
                <a:ea typeface="Calibri"/>
                <a:cs typeface="Calibri"/>
                <a:sym typeface="Calibri"/>
              </a:rPr>
              <a:t>String Formatting Operators</a:t>
            </a:r>
            <a:endParaRPr/>
          </a:p>
          <a:p>
            <a:pPr indent="0" lvl="0" marL="0" rtl="0" algn="l">
              <a:lnSpc>
                <a:spcPct val="110000"/>
              </a:lnSpc>
              <a:spcBef>
                <a:spcPts val="1000"/>
              </a:spcBef>
              <a:spcAft>
                <a:spcPts val="0"/>
              </a:spcAft>
              <a:buClr>
                <a:schemeClr val="dk1"/>
              </a:buClr>
              <a:buSzPts val="2000"/>
              <a:buNone/>
            </a:pPr>
            <a:r>
              <a:rPr lang="en-US" sz="2000">
                <a:latin typeface="Calibri"/>
                <a:ea typeface="Calibri"/>
                <a:cs typeface="Calibri"/>
                <a:sym typeface="Calibri"/>
              </a:rPr>
              <a:t>One of Python's coolest features is the string format operator %. This operator is unique to strings and makes up for the pack of having functions from C's printf() family. Following is a simple example −</a:t>
            </a:r>
            <a:endParaRPr/>
          </a:p>
          <a:p>
            <a:pPr indent="0" lvl="0" marL="0" rtl="0" algn="l">
              <a:lnSpc>
                <a:spcPct val="110000"/>
              </a:lnSpc>
              <a:spcBef>
                <a:spcPts val="1000"/>
              </a:spcBef>
              <a:spcAft>
                <a:spcPts val="0"/>
              </a:spcAft>
              <a:buClr>
                <a:schemeClr val="dk1"/>
              </a:buClr>
              <a:buSzPts val="2000"/>
              <a:buNone/>
            </a:pPr>
            <a:r>
              <a:rPr lang="en-US" sz="2000">
                <a:latin typeface="Calibri"/>
                <a:ea typeface="Calibri"/>
                <a:cs typeface="Calibri"/>
                <a:sym typeface="Calibri"/>
              </a:rPr>
              <a:t>&gt;&gt;print ("My name is %s and weight is %d kg!" % ('Zara', 21)) </a:t>
            </a:r>
            <a:endParaRPr/>
          </a:p>
          <a:p>
            <a:pPr indent="0" lvl="0" marL="0" rtl="0" algn="l">
              <a:lnSpc>
                <a:spcPct val="110000"/>
              </a:lnSpc>
              <a:spcBef>
                <a:spcPts val="1000"/>
              </a:spcBef>
              <a:spcAft>
                <a:spcPts val="0"/>
              </a:spcAft>
              <a:buClr>
                <a:schemeClr val="dk1"/>
              </a:buClr>
              <a:buSzPts val="2000"/>
              <a:buNone/>
            </a:pPr>
            <a:r>
              <a:rPr lang="en-US" sz="2000">
                <a:latin typeface="Calibri"/>
                <a:ea typeface="Calibri"/>
                <a:cs typeface="Calibri"/>
                <a:sym typeface="Calibri"/>
              </a:rPr>
              <a:t>Can you check what happens when you print the details?</a:t>
            </a:r>
            <a:endParaRPr/>
          </a:p>
          <a:p>
            <a:pPr indent="0" lvl="0" marL="0" rtl="0" algn="l">
              <a:lnSpc>
                <a:spcPct val="110000"/>
              </a:lnSpc>
              <a:spcBef>
                <a:spcPts val="1000"/>
              </a:spcBef>
              <a:spcAft>
                <a:spcPts val="0"/>
              </a:spcAft>
              <a:buClr>
                <a:schemeClr val="dk1"/>
              </a:buClr>
              <a:buSzPts val="2000"/>
              <a:buNone/>
            </a:pPr>
            <a:r>
              <a:rPr b="1" i="1" lang="en-US" sz="2000">
                <a:latin typeface="Calibri"/>
                <a:ea typeface="Calibri"/>
                <a:cs typeface="Calibri"/>
                <a:sym typeface="Calibri"/>
              </a:rPr>
              <a:t>Strings are immutable .Strings are read only </a:t>
            </a:r>
            <a:endParaRPr/>
          </a:p>
          <a:p>
            <a:pPr indent="0" lvl="0" marL="0" rtl="0" algn="l">
              <a:lnSpc>
                <a:spcPct val="11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110000"/>
              </a:lnSpc>
              <a:spcBef>
                <a:spcPts val="1000"/>
              </a:spcBef>
              <a:spcAft>
                <a:spcPts val="0"/>
              </a:spcAft>
              <a:buClr>
                <a:schemeClr val="dk1"/>
              </a:buClr>
              <a:buSzPts val="2000"/>
              <a:buNone/>
            </a:pPr>
            <a:r>
              <a:t/>
            </a:r>
            <a:endParaRPr sz="2000">
              <a:latin typeface="Calibri"/>
              <a:ea typeface="Calibri"/>
              <a:cs typeface="Calibri"/>
              <a:sym typeface="Calibri"/>
            </a:endParaRPr>
          </a:p>
        </p:txBody>
      </p:sp>
      <p:sp>
        <p:nvSpPr>
          <p:cNvPr id="741" name="Google Shape;741;p70"/>
          <p:cNvSpPr txBox="1"/>
          <p:nvPr>
            <p:ph type="title"/>
          </p:nvPr>
        </p:nvSpPr>
        <p:spPr>
          <a:xfrm>
            <a:off x="832399" y="44244"/>
            <a:ext cx="9720072" cy="40292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Strings – Raw Strings &amp; String Formating operators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71"/>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747" name="Google Shape;747;p71"/>
          <p:cNvSpPr txBox="1"/>
          <p:nvPr>
            <p:ph idx="1" type="body"/>
          </p:nvPr>
        </p:nvSpPr>
        <p:spPr>
          <a:xfrm>
            <a:off x="832399" y="662413"/>
            <a:ext cx="9720073" cy="585637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en-US" sz="2800" u="sng">
                <a:latin typeface="Calibri"/>
                <a:ea typeface="Calibri"/>
                <a:cs typeface="Calibri"/>
                <a:sym typeface="Calibri"/>
              </a:rPr>
              <a:t>Triple Quotes</a:t>
            </a:r>
            <a:endParaRPr b="1" sz="2000" u="sng">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Char char="•"/>
            </a:pPr>
            <a:r>
              <a:rPr lang="en-US" sz="2000">
                <a:latin typeface="Calibri"/>
                <a:ea typeface="Calibri"/>
                <a:cs typeface="Calibri"/>
                <a:sym typeface="Calibri"/>
              </a:rPr>
              <a:t>Python's triple quotes comes to the rescue by allowing strings to span multiple lines, including verbatim NEWLINEs, TABs, and any other special characters.</a:t>
            </a:r>
            <a:endParaRPr/>
          </a:p>
          <a:p>
            <a:pPr indent="-228600" lvl="0" marL="228600" rtl="0" algn="l">
              <a:lnSpc>
                <a:spcPct val="90000"/>
              </a:lnSpc>
              <a:spcBef>
                <a:spcPts val="1000"/>
              </a:spcBef>
              <a:spcAft>
                <a:spcPts val="0"/>
              </a:spcAft>
              <a:buClr>
                <a:schemeClr val="dk1"/>
              </a:buClr>
              <a:buSzPts val="2000"/>
              <a:buChar char="•"/>
            </a:pPr>
            <a:r>
              <a:rPr lang="en-US" sz="2000">
                <a:latin typeface="Calibri"/>
                <a:ea typeface="Calibri"/>
                <a:cs typeface="Calibri"/>
                <a:sym typeface="Calibri"/>
              </a:rPr>
              <a:t>The syntax for triple quotes consists of three consecutive single or doublequotes.</a:t>
            </a:r>
            <a:endParaRPr/>
          </a:p>
          <a:p>
            <a:pPr indent="0" lvl="0" marL="0" rtl="0" algn="l">
              <a:lnSpc>
                <a:spcPct val="110000"/>
              </a:lnSpc>
              <a:spcBef>
                <a:spcPts val="1000"/>
              </a:spcBef>
              <a:spcAft>
                <a:spcPts val="0"/>
              </a:spcAft>
              <a:buClr>
                <a:schemeClr val="dk1"/>
              </a:buClr>
              <a:buSzPts val="1600"/>
              <a:buNone/>
            </a:pPr>
            <a:r>
              <a:rPr lang="en-US" sz="1600">
                <a:latin typeface="Calibri"/>
                <a:ea typeface="Calibri"/>
                <a:cs typeface="Calibri"/>
                <a:sym typeface="Calibri"/>
              </a:rPr>
              <a:t>para_str = """this is a long string that is made up of</a:t>
            </a:r>
            <a:endParaRPr/>
          </a:p>
          <a:p>
            <a:pPr indent="0" lvl="0" marL="0" rtl="0" algn="l">
              <a:lnSpc>
                <a:spcPct val="110000"/>
              </a:lnSpc>
              <a:spcBef>
                <a:spcPts val="1000"/>
              </a:spcBef>
              <a:spcAft>
                <a:spcPts val="0"/>
              </a:spcAft>
              <a:buClr>
                <a:schemeClr val="dk1"/>
              </a:buClr>
              <a:buSzPts val="1600"/>
              <a:buNone/>
            </a:pPr>
            <a:r>
              <a:rPr lang="en-US" sz="1600">
                <a:latin typeface="Calibri"/>
                <a:ea typeface="Calibri"/>
                <a:cs typeface="Calibri"/>
                <a:sym typeface="Calibri"/>
              </a:rPr>
              <a:t>several lines and non-printable characters such as</a:t>
            </a:r>
            <a:endParaRPr/>
          </a:p>
          <a:p>
            <a:pPr indent="0" lvl="0" marL="0" rtl="0" algn="l">
              <a:lnSpc>
                <a:spcPct val="110000"/>
              </a:lnSpc>
              <a:spcBef>
                <a:spcPts val="1000"/>
              </a:spcBef>
              <a:spcAft>
                <a:spcPts val="0"/>
              </a:spcAft>
              <a:buClr>
                <a:schemeClr val="dk1"/>
              </a:buClr>
              <a:buSzPts val="1600"/>
              <a:buNone/>
            </a:pPr>
            <a:r>
              <a:rPr lang="en-US" sz="1600">
                <a:latin typeface="Calibri"/>
                <a:ea typeface="Calibri"/>
                <a:cs typeface="Calibri"/>
                <a:sym typeface="Calibri"/>
              </a:rPr>
              <a:t>TAB ( \t ) and they will show up that way when displayed.</a:t>
            </a:r>
            <a:endParaRPr/>
          </a:p>
          <a:p>
            <a:pPr indent="0" lvl="0" marL="0" rtl="0" algn="l">
              <a:lnSpc>
                <a:spcPct val="110000"/>
              </a:lnSpc>
              <a:spcBef>
                <a:spcPts val="1000"/>
              </a:spcBef>
              <a:spcAft>
                <a:spcPts val="0"/>
              </a:spcAft>
              <a:buClr>
                <a:schemeClr val="dk1"/>
              </a:buClr>
              <a:buSzPts val="1600"/>
              <a:buNone/>
            </a:pPr>
            <a:r>
              <a:rPr lang="en-US" sz="1600">
                <a:latin typeface="Calibri"/>
                <a:ea typeface="Calibri"/>
                <a:cs typeface="Calibri"/>
                <a:sym typeface="Calibri"/>
              </a:rPr>
              <a:t>NEWLINEs within the string, whether explicitly given like</a:t>
            </a:r>
            <a:endParaRPr/>
          </a:p>
          <a:p>
            <a:pPr indent="0" lvl="0" marL="0" rtl="0" algn="l">
              <a:lnSpc>
                <a:spcPct val="110000"/>
              </a:lnSpc>
              <a:spcBef>
                <a:spcPts val="1000"/>
              </a:spcBef>
              <a:spcAft>
                <a:spcPts val="0"/>
              </a:spcAft>
              <a:buClr>
                <a:schemeClr val="dk1"/>
              </a:buClr>
              <a:buSzPts val="1600"/>
              <a:buNone/>
            </a:pPr>
            <a:r>
              <a:rPr lang="en-US" sz="1600">
                <a:latin typeface="Calibri"/>
                <a:ea typeface="Calibri"/>
                <a:cs typeface="Calibri"/>
                <a:sym typeface="Calibri"/>
              </a:rPr>
              <a:t>this within the brackets [ \n ], or just a NEWLINE within</a:t>
            </a:r>
            <a:endParaRPr/>
          </a:p>
          <a:p>
            <a:pPr indent="0" lvl="0" marL="0" rtl="0" algn="l">
              <a:lnSpc>
                <a:spcPct val="110000"/>
              </a:lnSpc>
              <a:spcBef>
                <a:spcPts val="1000"/>
              </a:spcBef>
              <a:spcAft>
                <a:spcPts val="0"/>
              </a:spcAft>
              <a:buClr>
                <a:schemeClr val="dk1"/>
              </a:buClr>
              <a:buSzPts val="1600"/>
              <a:buNone/>
            </a:pPr>
            <a:r>
              <a:rPr lang="en-US" sz="1600">
                <a:latin typeface="Calibri"/>
                <a:ea typeface="Calibri"/>
                <a:cs typeface="Calibri"/>
                <a:sym typeface="Calibri"/>
              </a:rPr>
              <a:t>the variable assignment will also show up.</a:t>
            </a:r>
            <a:endParaRPr/>
          </a:p>
          <a:p>
            <a:pPr indent="0" lvl="0" marL="0" rtl="0" algn="l">
              <a:lnSpc>
                <a:spcPct val="110000"/>
              </a:lnSpc>
              <a:spcBef>
                <a:spcPts val="1000"/>
              </a:spcBef>
              <a:spcAft>
                <a:spcPts val="0"/>
              </a:spcAft>
              <a:buClr>
                <a:schemeClr val="dk1"/>
              </a:buClr>
              <a:buSzPts val="1600"/>
              <a:buNone/>
            </a:pPr>
            <a:r>
              <a:rPr lang="en-US" sz="1600">
                <a:latin typeface="Calibri"/>
                <a:ea typeface="Calibri"/>
                <a:cs typeface="Calibri"/>
                <a:sym typeface="Calibri"/>
              </a:rPr>
              <a:t>""“</a:t>
            </a:r>
            <a:endParaRPr/>
          </a:p>
          <a:p>
            <a:pPr indent="0" lvl="0" marL="0" rtl="0" algn="l">
              <a:lnSpc>
                <a:spcPct val="110000"/>
              </a:lnSpc>
              <a:spcBef>
                <a:spcPts val="1000"/>
              </a:spcBef>
              <a:spcAft>
                <a:spcPts val="0"/>
              </a:spcAft>
              <a:buClr>
                <a:schemeClr val="dk1"/>
              </a:buClr>
              <a:buSzPts val="1600"/>
              <a:buNone/>
            </a:pPr>
            <a:r>
              <a:rPr lang="en-US" sz="1600">
                <a:latin typeface="Calibri"/>
                <a:ea typeface="Calibri"/>
                <a:cs typeface="Calibri"/>
                <a:sym typeface="Calibri"/>
              </a:rPr>
              <a:t>print(para_str)</a:t>
            </a:r>
            <a:endParaRPr/>
          </a:p>
          <a:p>
            <a:pPr indent="0" lvl="0" marL="0" rtl="0" algn="l">
              <a:lnSpc>
                <a:spcPct val="110000"/>
              </a:lnSpc>
              <a:spcBef>
                <a:spcPts val="1000"/>
              </a:spcBef>
              <a:spcAft>
                <a:spcPts val="0"/>
              </a:spcAft>
              <a:buClr>
                <a:schemeClr val="dk1"/>
              </a:buClr>
              <a:buSzPts val="1600"/>
              <a:buNone/>
            </a:pPr>
            <a:r>
              <a:rPr lang="en-US" sz="1600">
                <a:latin typeface="Calibri"/>
                <a:ea typeface="Calibri"/>
                <a:cs typeface="Calibri"/>
                <a:sym typeface="Calibri"/>
              </a:rPr>
              <a:t>When the above code is executed, it produces the following result. Note how every single special character has been converted to its printed form, right down to the last NEWLINE at the end of the string between the "up." and closing triple quotes. Also note that NEWLINEs occur either with an explicit carriage return at the end of a line or its escape code (\n) −</a:t>
            </a:r>
            <a:endParaRPr/>
          </a:p>
          <a:p>
            <a:pPr indent="0" lvl="0" marL="0" rtl="0" algn="l">
              <a:lnSpc>
                <a:spcPct val="110000"/>
              </a:lnSpc>
              <a:spcBef>
                <a:spcPts val="1000"/>
              </a:spcBef>
              <a:spcAft>
                <a:spcPts val="0"/>
              </a:spcAft>
              <a:buClr>
                <a:schemeClr val="dk1"/>
              </a:buClr>
              <a:buSzPts val="1600"/>
              <a:buNone/>
            </a:pPr>
            <a:r>
              <a:t/>
            </a:r>
            <a:endParaRPr sz="1600">
              <a:latin typeface="Calibri"/>
              <a:ea typeface="Calibri"/>
              <a:cs typeface="Calibri"/>
              <a:sym typeface="Calibri"/>
            </a:endParaRPr>
          </a:p>
        </p:txBody>
      </p:sp>
      <p:sp>
        <p:nvSpPr>
          <p:cNvPr id="748" name="Google Shape;748;p71"/>
          <p:cNvSpPr txBox="1"/>
          <p:nvPr>
            <p:ph type="title"/>
          </p:nvPr>
        </p:nvSpPr>
        <p:spPr>
          <a:xfrm>
            <a:off x="832399" y="44244"/>
            <a:ext cx="9720072" cy="40292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Strings – Triple Quotes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72"/>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754" name="Google Shape;754;p72"/>
          <p:cNvSpPr txBox="1"/>
          <p:nvPr>
            <p:ph idx="1" type="body"/>
          </p:nvPr>
        </p:nvSpPr>
        <p:spPr>
          <a:xfrm>
            <a:off x="832399" y="662413"/>
            <a:ext cx="9720073" cy="585637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en-US" sz="2800" u="sng">
                <a:latin typeface="Calibri"/>
                <a:ea typeface="Calibri"/>
                <a:cs typeface="Calibri"/>
                <a:sym typeface="Calibri"/>
              </a:rPr>
              <a:t>Escape Characters</a:t>
            </a:r>
            <a:endParaRPr b="1" sz="2000" u="sng">
              <a:latin typeface="Calibri"/>
              <a:ea typeface="Calibri"/>
              <a:cs typeface="Calibri"/>
              <a:sym typeface="Calibri"/>
            </a:endParaRPr>
          </a:p>
          <a:p>
            <a:pPr indent="0" lvl="0" marL="0" rtl="0" algn="l">
              <a:lnSpc>
                <a:spcPct val="110000"/>
              </a:lnSpc>
              <a:spcBef>
                <a:spcPts val="1000"/>
              </a:spcBef>
              <a:spcAft>
                <a:spcPts val="0"/>
              </a:spcAft>
              <a:buClr>
                <a:schemeClr val="dk1"/>
              </a:buClr>
              <a:buSzPts val="1600"/>
              <a:buNone/>
            </a:pPr>
            <a:r>
              <a:t/>
            </a:r>
            <a:endParaRPr sz="1600">
              <a:latin typeface="Calibri"/>
              <a:ea typeface="Calibri"/>
              <a:cs typeface="Calibri"/>
              <a:sym typeface="Calibri"/>
            </a:endParaRPr>
          </a:p>
        </p:txBody>
      </p:sp>
      <p:sp>
        <p:nvSpPr>
          <p:cNvPr id="755" name="Google Shape;755;p72"/>
          <p:cNvSpPr txBox="1"/>
          <p:nvPr>
            <p:ph type="title"/>
          </p:nvPr>
        </p:nvSpPr>
        <p:spPr>
          <a:xfrm>
            <a:off x="0" y="0"/>
            <a:ext cx="9720072" cy="40292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Strings – Escape Characters</a:t>
            </a:r>
            <a:endParaRPr/>
          </a:p>
        </p:txBody>
      </p:sp>
      <p:graphicFrame>
        <p:nvGraphicFramePr>
          <p:cNvPr id="756" name="Google Shape;756;p72"/>
          <p:cNvGraphicFramePr/>
          <p:nvPr/>
        </p:nvGraphicFramePr>
        <p:xfrm>
          <a:off x="1336430" y="1505242"/>
          <a:ext cx="3000000" cy="3000000"/>
        </p:xfrm>
        <a:graphic>
          <a:graphicData uri="http://schemas.openxmlformats.org/drawingml/2006/table">
            <a:tbl>
              <a:tblPr bandRow="1" firstRow="1">
                <a:noFill/>
                <a:tableStyleId>{BA8B42EE-B013-4E84-89A6-DF5F7FFC1467}</a:tableStyleId>
              </a:tblPr>
              <a:tblGrid>
                <a:gridCol w="3108950"/>
                <a:gridCol w="3108950"/>
                <a:gridCol w="3108950"/>
              </a:tblGrid>
              <a:tr h="365750">
                <a:tc>
                  <a:txBody>
                    <a:bodyPr/>
                    <a:lstStyle/>
                    <a:p>
                      <a:pPr indent="0" lvl="0" marL="0" marR="0" rtl="0" algn="ctr">
                        <a:spcBef>
                          <a:spcPts val="0"/>
                        </a:spcBef>
                        <a:spcAft>
                          <a:spcPts val="0"/>
                        </a:spcAft>
                        <a:buNone/>
                      </a:pPr>
                      <a:r>
                        <a:rPr lang="en-US" sz="1800"/>
                        <a:t>Backslash notation</a:t>
                      </a:r>
                      <a:endParaRPr/>
                    </a:p>
                  </a:txBody>
                  <a:tcPr marT="76200" marB="76200" marR="76200" marL="76200"/>
                </a:tc>
                <a:tc>
                  <a:txBody>
                    <a:bodyPr/>
                    <a:lstStyle/>
                    <a:p>
                      <a:pPr indent="0" lvl="0" marL="0" marR="0" rtl="0" algn="ctr">
                        <a:spcBef>
                          <a:spcPts val="0"/>
                        </a:spcBef>
                        <a:spcAft>
                          <a:spcPts val="0"/>
                        </a:spcAft>
                        <a:buNone/>
                      </a:pPr>
                      <a:r>
                        <a:rPr lang="en-US" sz="1800"/>
                        <a:t>Hexadecimal character</a:t>
                      </a:r>
                      <a:endParaRPr/>
                    </a:p>
                  </a:txBody>
                  <a:tcPr marT="76200" marB="76200" marR="76200" marL="76200"/>
                </a:tc>
                <a:tc>
                  <a:txBody>
                    <a:bodyPr/>
                    <a:lstStyle/>
                    <a:p>
                      <a:pPr indent="0" lvl="0" marL="0" marR="0" rtl="0" algn="ctr">
                        <a:spcBef>
                          <a:spcPts val="0"/>
                        </a:spcBef>
                        <a:spcAft>
                          <a:spcPts val="0"/>
                        </a:spcAft>
                        <a:buNone/>
                      </a:pPr>
                      <a:r>
                        <a:rPr lang="en-US" sz="1800"/>
                        <a:t>Description</a:t>
                      </a:r>
                      <a:endParaRPr/>
                    </a:p>
                  </a:txBody>
                  <a:tcPr marT="76200" marB="76200" marR="76200" marL="76200"/>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\a</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0x07</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Bell or alert</a:t>
                      </a:r>
                      <a:endParaRPr/>
                    </a:p>
                  </a:txBody>
                  <a:tcPr marT="76200" marB="76200" marR="76200" marL="76200"/>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\b</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0x08</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Backspace</a:t>
                      </a:r>
                      <a:endParaRPr/>
                    </a:p>
                  </a:txBody>
                  <a:tcPr marT="76200" marB="76200" marR="76200" marL="76200"/>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\cx</a:t>
                      </a:r>
                      <a:endParaRPr/>
                    </a:p>
                  </a:txBody>
                  <a:tcPr marT="76200" marB="76200" marR="76200" marL="76200"/>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Control-x</a:t>
                      </a:r>
                      <a:endParaRPr/>
                    </a:p>
                  </a:txBody>
                  <a:tcPr marT="76200" marB="76200" marR="76200" marL="76200"/>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\C-x</a:t>
                      </a:r>
                      <a:endParaRPr/>
                    </a:p>
                  </a:txBody>
                  <a:tcPr marT="76200" marB="76200" marR="76200" marL="76200"/>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Control-x</a:t>
                      </a:r>
                      <a:endParaRPr/>
                    </a:p>
                  </a:txBody>
                  <a:tcPr marT="76200" marB="76200" marR="76200" marL="76200"/>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\e</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0x1b</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Escape</a:t>
                      </a:r>
                      <a:endParaRPr/>
                    </a:p>
                  </a:txBody>
                  <a:tcPr marT="76200" marB="76200" marR="76200" marL="76200"/>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\f</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0x0c</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Formfeed</a:t>
                      </a:r>
                      <a:endParaRPr/>
                    </a:p>
                  </a:txBody>
                  <a:tcPr marT="76200" marB="76200" marR="76200" marL="76200"/>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\M-\C-x</a:t>
                      </a:r>
                      <a:endParaRPr/>
                    </a:p>
                  </a:txBody>
                  <a:tcPr marT="76200" marB="76200" marR="76200" marL="76200"/>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Meta-Control-x</a:t>
                      </a:r>
                      <a:endParaRPr/>
                    </a:p>
                  </a:txBody>
                  <a:tcPr marT="76200" marB="76200" marR="76200" marL="76200"/>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\n</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0x0a</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Newline</a:t>
                      </a:r>
                      <a:endParaRPr/>
                    </a:p>
                  </a:txBody>
                  <a:tcPr marT="76200" marB="76200" marR="76200" marL="76200"/>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\nnn</a:t>
                      </a:r>
                      <a:endParaRPr/>
                    </a:p>
                  </a:txBody>
                  <a:tcPr marT="76200" marB="76200" marR="76200" marL="76200"/>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Octal notation, where n is in the range 0.7</a:t>
                      </a:r>
                      <a:endParaRPr/>
                    </a:p>
                  </a:txBody>
                  <a:tcPr marT="76200" marB="76200" marR="76200" marL="76200"/>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\r</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0x0d</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Carriage return</a:t>
                      </a:r>
                      <a:endParaRPr/>
                    </a:p>
                  </a:txBody>
                  <a:tcPr marT="76200" marB="76200" marR="76200" marL="76200"/>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73"/>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762" name="Google Shape;762;p73"/>
          <p:cNvSpPr txBox="1"/>
          <p:nvPr>
            <p:ph idx="1" type="body"/>
          </p:nvPr>
        </p:nvSpPr>
        <p:spPr>
          <a:xfrm>
            <a:off x="832399" y="662413"/>
            <a:ext cx="9720073" cy="585637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en-US" sz="2800" u="sng">
                <a:latin typeface="Calibri"/>
                <a:ea typeface="Calibri"/>
                <a:cs typeface="Calibri"/>
                <a:sym typeface="Calibri"/>
              </a:rPr>
              <a:t>Escape Characters</a:t>
            </a:r>
            <a:endParaRPr b="1" sz="2000" u="sng">
              <a:latin typeface="Calibri"/>
              <a:ea typeface="Calibri"/>
              <a:cs typeface="Calibri"/>
              <a:sym typeface="Calibri"/>
            </a:endParaRPr>
          </a:p>
          <a:p>
            <a:pPr indent="0" lvl="0" marL="0" rtl="0" algn="l">
              <a:lnSpc>
                <a:spcPct val="110000"/>
              </a:lnSpc>
              <a:spcBef>
                <a:spcPts val="1000"/>
              </a:spcBef>
              <a:spcAft>
                <a:spcPts val="0"/>
              </a:spcAft>
              <a:buClr>
                <a:schemeClr val="dk1"/>
              </a:buClr>
              <a:buSzPts val="1600"/>
              <a:buNone/>
            </a:pPr>
            <a:r>
              <a:t/>
            </a:r>
            <a:endParaRPr sz="1600">
              <a:latin typeface="Calibri"/>
              <a:ea typeface="Calibri"/>
              <a:cs typeface="Calibri"/>
              <a:sym typeface="Calibri"/>
            </a:endParaRPr>
          </a:p>
        </p:txBody>
      </p:sp>
      <p:sp>
        <p:nvSpPr>
          <p:cNvPr id="763" name="Google Shape;763;p73"/>
          <p:cNvSpPr txBox="1"/>
          <p:nvPr>
            <p:ph type="title"/>
          </p:nvPr>
        </p:nvSpPr>
        <p:spPr>
          <a:xfrm>
            <a:off x="832399" y="44244"/>
            <a:ext cx="9720072" cy="40292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lang="en-US" sz="3200">
                <a:solidFill>
                  <a:schemeClr val="accent4"/>
                </a:solidFill>
              </a:rPr>
              <a:t>Python Strings – Escape Characters</a:t>
            </a:r>
            <a:endParaRPr/>
          </a:p>
        </p:txBody>
      </p:sp>
      <p:graphicFrame>
        <p:nvGraphicFramePr>
          <p:cNvPr id="764" name="Google Shape;764;p73"/>
          <p:cNvGraphicFramePr/>
          <p:nvPr/>
        </p:nvGraphicFramePr>
        <p:xfrm>
          <a:off x="1336430" y="1505242"/>
          <a:ext cx="3000000" cy="3000000"/>
        </p:xfrm>
        <a:graphic>
          <a:graphicData uri="http://schemas.openxmlformats.org/drawingml/2006/table">
            <a:tbl>
              <a:tblPr bandRow="1" firstRow="1">
                <a:noFill/>
                <a:tableStyleId>{BA8B42EE-B013-4E84-89A6-DF5F7FFC1467}</a:tableStyleId>
              </a:tblPr>
              <a:tblGrid>
                <a:gridCol w="3108950"/>
                <a:gridCol w="3108950"/>
                <a:gridCol w="3108950"/>
              </a:tblGrid>
              <a:tr h="365750">
                <a:tc>
                  <a:txBody>
                    <a:bodyPr/>
                    <a:lstStyle/>
                    <a:p>
                      <a:pPr indent="0" lvl="0" marL="0" marR="0" rtl="0" algn="ctr">
                        <a:spcBef>
                          <a:spcPts val="0"/>
                        </a:spcBef>
                        <a:spcAft>
                          <a:spcPts val="0"/>
                        </a:spcAft>
                        <a:buNone/>
                      </a:pPr>
                      <a:r>
                        <a:rPr lang="en-US" sz="1800"/>
                        <a:t>Backslash notation</a:t>
                      </a:r>
                      <a:endParaRPr/>
                    </a:p>
                  </a:txBody>
                  <a:tcPr marT="76200" marB="76200" marR="76200" marL="76200"/>
                </a:tc>
                <a:tc>
                  <a:txBody>
                    <a:bodyPr/>
                    <a:lstStyle/>
                    <a:p>
                      <a:pPr indent="0" lvl="0" marL="0" marR="0" rtl="0" algn="ctr">
                        <a:spcBef>
                          <a:spcPts val="0"/>
                        </a:spcBef>
                        <a:spcAft>
                          <a:spcPts val="0"/>
                        </a:spcAft>
                        <a:buNone/>
                      </a:pPr>
                      <a:r>
                        <a:rPr lang="en-US" sz="1800"/>
                        <a:t>Hexadecimal character</a:t>
                      </a:r>
                      <a:endParaRPr/>
                    </a:p>
                  </a:txBody>
                  <a:tcPr marT="76200" marB="76200" marR="76200" marL="76200"/>
                </a:tc>
                <a:tc>
                  <a:txBody>
                    <a:bodyPr/>
                    <a:lstStyle/>
                    <a:p>
                      <a:pPr indent="0" lvl="0" marL="0" marR="0" rtl="0" algn="ctr">
                        <a:spcBef>
                          <a:spcPts val="0"/>
                        </a:spcBef>
                        <a:spcAft>
                          <a:spcPts val="0"/>
                        </a:spcAft>
                        <a:buNone/>
                      </a:pPr>
                      <a:r>
                        <a:rPr lang="en-US" sz="1800"/>
                        <a:t>Description</a:t>
                      </a:r>
                      <a:endParaRPr/>
                    </a:p>
                  </a:txBody>
                  <a:tcPr marT="76200" marB="76200" marR="76200" marL="76200"/>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\s</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0x20</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Space</a:t>
                      </a:r>
                      <a:endParaRPr/>
                    </a:p>
                  </a:txBody>
                  <a:tcPr marT="76200" marB="76200" marR="76200" marL="76200"/>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\t</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0x09</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Tab</a:t>
                      </a:r>
                      <a:endParaRPr/>
                    </a:p>
                  </a:txBody>
                  <a:tcPr marT="76200" marB="76200" marR="76200" marL="76200"/>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\v</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0x0b</a:t>
                      </a:r>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Vertical tab</a:t>
                      </a:r>
                      <a:endParaRPr/>
                    </a:p>
                  </a:txBody>
                  <a:tcPr marT="76200" marB="76200" marR="76200" marL="76200"/>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\x</a:t>
                      </a:r>
                      <a:endParaRPr/>
                    </a:p>
                  </a:txBody>
                  <a:tcPr marT="76200" marB="76200" marR="76200" marL="76200"/>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Character x</a:t>
                      </a:r>
                      <a:endParaRPr/>
                    </a:p>
                  </a:txBody>
                  <a:tcPr marT="76200" marB="76200" marR="76200" marL="76200"/>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\xnn</a:t>
                      </a:r>
                      <a:endParaRPr sz="1600">
                        <a:latin typeface="Calibri"/>
                        <a:ea typeface="Calibri"/>
                        <a:cs typeface="Calibri"/>
                        <a:sym typeface="Calibri"/>
                      </a:endParaRPr>
                    </a:p>
                  </a:txBody>
                  <a:tcPr marT="76200" marB="76200" marR="76200" marL="76200" anchor="ctr"/>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76200" marB="76200" marR="76200" marL="76200"/>
                </a:tc>
                <a:tc>
                  <a:txBody>
                    <a:bodyPr/>
                    <a:lstStyle/>
                    <a:p>
                      <a:pPr indent="0" lvl="0" marL="0" marR="0" rtl="0" algn="ctr">
                        <a:spcBef>
                          <a:spcPts val="0"/>
                        </a:spcBef>
                        <a:spcAft>
                          <a:spcPts val="0"/>
                        </a:spcAft>
                        <a:buNone/>
                      </a:pPr>
                      <a:r>
                        <a:rPr lang="en-US" sz="1600">
                          <a:latin typeface="Calibri"/>
                          <a:ea typeface="Calibri"/>
                          <a:cs typeface="Calibri"/>
                          <a:sym typeface="Calibri"/>
                        </a:rPr>
                        <a:t>Hexadecimal notation, where n is in the range 0.9, a.f, or A.F</a:t>
                      </a:r>
                      <a:endParaRPr/>
                    </a:p>
                  </a:txBody>
                  <a:tcPr marT="76200" marB="76200" marR="76200" marL="76200"/>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74"/>
          <p:cNvSpPr txBox="1"/>
          <p:nvPr>
            <p:ph type="title"/>
          </p:nvPr>
        </p:nvSpPr>
        <p:spPr>
          <a:xfrm>
            <a:off x="0" y="0"/>
            <a:ext cx="8693834" cy="745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4000"/>
              <a:buFont typeface="Garamond"/>
              <a:buNone/>
            </a:pPr>
            <a:r>
              <a:rPr b="1" lang="en-US" sz="4000">
                <a:solidFill>
                  <a:schemeClr val="accent4"/>
                </a:solidFill>
              </a:rPr>
              <a:t>PYTHON STRINGS</a:t>
            </a:r>
            <a:endParaRPr/>
          </a:p>
        </p:txBody>
      </p:sp>
      <p:sp>
        <p:nvSpPr>
          <p:cNvPr id="770" name="Google Shape;770;p74"/>
          <p:cNvSpPr txBox="1"/>
          <p:nvPr>
            <p:ph idx="1" type="body"/>
          </p:nvPr>
        </p:nvSpPr>
        <p:spPr>
          <a:xfrm>
            <a:off x="1024128" y="2830426"/>
            <a:ext cx="9720073" cy="738684"/>
          </a:xfrm>
          <a:prstGeom prst="rect">
            <a:avLst/>
          </a:prstGeom>
          <a:noFill/>
          <a:ln>
            <a:noFill/>
          </a:ln>
        </p:spPr>
        <p:txBody>
          <a:bodyPr anchorCtr="0" anchor="t" bIns="45700" lIns="91425" spcFirstLastPara="1" rIns="91425" wrap="square" tIns="45700">
            <a:normAutofit/>
          </a:bodyPr>
          <a:lstStyle/>
          <a:p>
            <a:pPr indent="0" lvl="0" marL="0" rtl="0" algn="ctr">
              <a:lnSpc>
                <a:spcPct val="70000"/>
              </a:lnSpc>
              <a:spcBef>
                <a:spcPts val="0"/>
              </a:spcBef>
              <a:spcAft>
                <a:spcPts val="0"/>
              </a:spcAft>
              <a:buClr>
                <a:schemeClr val="dk1"/>
              </a:buClr>
              <a:buSzPts val="1800"/>
              <a:buNone/>
            </a:pPr>
            <a:r>
              <a:t/>
            </a:r>
            <a:endParaRPr sz="1800">
              <a:solidFill>
                <a:srgbClr val="1E4E79"/>
              </a:solidFill>
            </a:endParaRPr>
          </a:p>
          <a:p>
            <a:pPr indent="0" lvl="2" marL="310896" rtl="0" algn="ctr">
              <a:lnSpc>
                <a:spcPct val="70000"/>
              </a:lnSpc>
              <a:spcBef>
                <a:spcPts val="500"/>
              </a:spcBef>
              <a:spcAft>
                <a:spcPts val="0"/>
              </a:spcAft>
              <a:buClr>
                <a:srgbClr val="1E4E79"/>
              </a:buClr>
              <a:buSzPts val="3200"/>
              <a:buNone/>
            </a:pPr>
            <a:r>
              <a:rPr b="1" lang="en-US" sz="3200">
                <a:solidFill>
                  <a:srgbClr val="1E4E79"/>
                </a:solidFill>
              </a:rPr>
              <a:t>STIMULANTS</a:t>
            </a:r>
            <a:endParaRPr sz="1800">
              <a:solidFill>
                <a:srgbClr val="1E4E79"/>
              </a:solidFill>
            </a:endParaRPr>
          </a:p>
        </p:txBody>
      </p:sp>
      <p:sp>
        <p:nvSpPr>
          <p:cNvPr id="771" name="Google Shape;771;p74"/>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75"/>
          <p:cNvSpPr txBox="1"/>
          <p:nvPr/>
        </p:nvSpPr>
        <p:spPr>
          <a:xfrm>
            <a:off x="475609" y="517803"/>
            <a:ext cx="11228711" cy="67095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lnSpc>
                <a:spcPct val="110000"/>
              </a:lnSpc>
              <a:spcBef>
                <a:spcPts val="360"/>
              </a:spcBef>
              <a:spcAft>
                <a:spcPts val="0"/>
              </a:spcAft>
              <a:buNone/>
            </a:pPr>
            <a:r>
              <a:rPr b="1" lang="en-US" sz="1800">
                <a:solidFill>
                  <a:srgbClr val="00B050"/>
                </a:solidFill>
                <a:latin typeface="Calibri"/>
                <a:ea typeface="Calibri"/>
                <a:cs typeface="Calibri"/>
                <a:sym typeface="Calibri"/>
              </a:rPr>
              <a:t>1. What is the output when following statement is executed ?</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&gt;&gt;&gt;"a"+"bc"</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a) a</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b) bc</a:t>
            </a:r>
            <a:endParaRPr b="0" i="0" sz="1600" u="none" cap="none" strike="noStrike">
              <a:solidFill>
                <a:schemeClr val="dk1"/>
              </a:solidFill>
              <a:latin typeface="Calibri"/>
              <a:ea typeface="Calibri"/>
              <a:cs typeface="Calibri"/>
              <a:sym typeface="Calibri"/>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c) bca</a:t>
            </a:r>
            <a:endParaRPr b="0" i="0" sz="1600" u="none" cap="none" strike="noStrike">
              <a:solidFill>
                <a:schemeClr val="dk1"/>
              </a:solidFill>
              <a:latin typeface="Calibri"/>
              <a:ea typeface="Calibri"/>
              <a:cs typeface="Calibri"/>
              <a:sym typeface="Calibri"/>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d) abc</a:t>
            </a:r>
            <a:endParaRPr b="0" i="0" sz="1600" u="none" cap="none" strike="noStrike">
              <a:solidFill>
                <a:schemeClr val="dk1"/>
              </a:solidFill>
              <a:latin typeface="Calibri"/>
              <a:ea typeface="Calibri"/>
              <a:cs typeface="Calibri"/>
              <a:sym typeface="Calibri"/>
            </a:endParaRPr>
          </a:p>
          <a:p>
            <a:pPr indent="0" lvl="0" marL="0" marR="0" rtl="0" algn="l">
              <a:lnSpc>
                <a:spcPct val="110000"/>
              </a:lnSpc>
              <a:spcBef>
                <a:spcPts val="320"/>
              </a:spcBef>
              <a:spcAft>
                <a:spcPts val="0"/>
              </a:spcAft>
              <a:buNone/>
            </a:pPr>
            <a:r>
              <a:rPr b="1" lang="en-US" sz="1600">
                <a:solidFill>
                  <a:srgbClr val="00B050"/>
                </a:solidFill>
                <a:latin typeface="Calibri"/>
                <a:ea typeface="Calibri"/>
                <a:cs typeface="Calibri"/>
                <a:sym typeface="Calibri"/>
              </a:rPr>
              <a:t>2. What is the output when following statement is executed ?</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&gt;&gt;&gt;"abcd"[2:]</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a) a</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b) ab</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c) cd</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d) dc</a:t>
            </a:r>
            <a:endParaRPr/>
          </a:p>
          <a:p>
            <a:pPr indent="0" lvl="0" marL="0" marR="0" rtl="0" algn="l">
              <a:lnSpc>
                <a:spcPct val="110000"/>
              </a:lnSpc>
              <a:spcBef>
                <a:spcPts val="320"/>
              </a:spcBef>
              <a:spcAft>
                <a:spcPts val="0"/>
              </a:spcAft>
              <a:buNone/>
            </a:pPr>
            <a:r>
              <a:rPr b="1" lang="en-US" sz="1600">
                <a:solidFill>
                  <a:srgbClr val="00B050"/>
                </a:solidFill>
                <a:latin typeface="Calibri"/>
                <a:ea typeface="Calibri"/>
                <a:cs typeface="Calibri"/>
                <a:sym typeface="Calibri"/>
              </a:rPr>
              <a:t>3. What is the output when following code is executed ?</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&gt;&gt;&gt; str1 = 'hello‘; &gt;&gt;&gt; str1[-1:]</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a) olleh</a:t>
            </a:r>
            <a:endParaRPr b="0" i="0" sz="1600" u="none" cap="none" strike="noStrike">
              <a:solidFill>
                <a:schemeClr val="dk1"/>
              </a:solidFill>
              <a:latin typeface="Calibri"/>
              <a:ea typeface="Calibri"/>
              <a:cs typeface="Calibri"/>
              <a:sym typeface="Calibri"/>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b) hello</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c) h</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d) o</a:t>
            </a:r>
            <a:endParaRPr/>
          </a:p>
          <a:p>
            <a:pPr indent="0" lvl="0" marL="0" marR="0" rtl="0" algn="l">
              <a:lnSpc>
                <a:spcPct val="110000"/>
              </a:lnSpc>
              <a:spcBef>
                <a:spcPts val="20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777" name="Google Shape;777;p75"/>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76"/>
          <p:cNvSpPr txBox="1"/>
          <p:nvPr/>
        </p:nvSpPr>
        <p:spPr>
          <a:xfrm>
            <a:off x="326571" y="517803"/>
            <a:ext cx="11364686" cy="65617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lnSpc>
                <a:spcPct val="110000"/>
              </a:lnSpc>
              <a:spcBef>
                <a:spcPts val="360"/>
              </a:spcBef>
              <a:spcAft>
                <a:spcPts val="0"/>
              </a:spcAft>
              <a:buNone/>
            </a:pPr>
            <a:r>
              <a:rPr b="1" lang="en-US" sz="1800">
                <a:solidFill>
                  <a:srgbClr val="00B050"/>
                </a:solidFill>
                <a:latin typeface="Calibri"/>
                <a:ea typeface="Calibri"/>
                <a:cs typeface="Calibri"/>
                <a:sym typeface="Calibri"/>
              </a:rPr>
              <a:t>4. What arithmetic operators cannot be used with strings ?</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a) +</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b) *</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c) –</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d) All of the mentioned</a:t>
            </a:r>
            <a:endParaRPr/>
          </a:p>
          <a:p>
            <a:pPr indent="0" lvl="0" marL="0" marR="0" rtl="0" algn="l">
              <a:lnSpc>
                <a:spcPct val="110000"/>
              </a:lnSpc>
              <a:spcBef>
                <a:spcPts val="360"/>
              </a:spcBef>
              <a:spcAft>
                <a:spcPts val="0"/>
              </a:spcAft>
              <a:buNone/>
            </a:pPr>
            <a:r>
              <a:rPr b="1" lang="en-US" sz="1800">
                <a:solidFill>
                  <a:srgbClr val="00B050"/>
                </a:solidFill>
                <a:latin typeface="Calibri"/>
                <a:ea typeface="Calibri"/>
                <a:cs typeface="Calibri"/>
                <a:sym typeface="Calibri"/>
              </a:rPr>
              <a:t>5. What is the output when following code is executed ?</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&gt;&gt;&gt;print r"\nhello"</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The output is</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a) a new line and hello</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b) \nhello</a:t>
            </a:r>
            <a:endParaRPr b="0" i="0" sz="1600" u="none" cap="none" strike="noStrike">
              <a:solidFill>
                <a:schemeClr val="dk1"/>
              </a:solidFill>
              <a:latin typeface="Calibri"/>
              <a:ea typeface="Calibri"/>
              <a:cs typeface="Calibri"/>
              <a:sym typeface="Calibri"/>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c) the letter r and then hello</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d) Error</a:t>
            </a:r>
            <a:endParaRPr/>
          </a:p>
          <a:p>
            <a:pPr indent="0" lvl="0" marL="0" marR="0" rtl="0" algn="l">
              <a:lnSpc>
                <a:spcPct val="110000"/>
              </a:lnSpc>
              <a:spcBef>
                <a:spcPts val="360"/>
              </a:spcBef>
              <a:spcAft>
                <a:spcPts val="0"/>
              </a:spcAft>
              <a:buNone/>
            </a:pPr>
            <a:r>
              <a:rPr b="1" lang="en-US" sz="1800">
                <a:solidFill>
                  <a:srgbClr val="00B050"/>
                </a:solidFill>
                <a:latin typeface="Calibri"/>
                <a:ea typeface="Calibri"/>
                <a:cs typeface="Calibri"/>
                <a:sym typeface="Calibri"/>
              </a:rPr>
              <a:t>6. What is the output when following statement is executed ?</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&gt;&gt;&gt;print('new' 'line')</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a) Error</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b) Output equivalent to print ‘new\nline’</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c) newline</a:t>
            </a:r>
            <a:endParaRPr/>
          </a:p>
          <a:p>
            <a:pPr indent="0" lvl="1" marL="457200" marR="0" rtl="0" algn="l">
              <a:lnSpc>
                <a:spcPct val="110000"/>
              </a:lnSpc>
              <a:spcBef>
                <a:spcPts val="320"/>
              </a:spcBef>
              <a:spcAft>
                <a:spcPts val="0"/>
              </a:spcAft>
              <a:buNone/>
            </a:pPr>
            <a:r>
              <a:rPr b="0" i="0" lang="en-US" sz="1600" u="none" cap="none" strike="noStrike">
                <a:solidFill>
                  <a:schemeClr val="dk1"/>
                </a:solidFill>
                <a:latin typeface="Calibri"/>
                <a:ea typeface="Calibri"/>
                <a:cs typeface="Calibri"/>
                <a:sym typeface="Calibri"/>
              </a:rPr>
              <a:t>d) new line</a:t>
            </a:r>
            <a:endParaRPr/>
          </a:p>
          <a:p>
            <a:pPr indent="0" lvl="0" marL="0" marR="0" rtl="0" algn="l">
              <a:lnSpc>
                <a:spcPct val="110000"/>
              </a:lnSpc>
              <a:spcBef>
                <a:spcPts val="280"/>
              </a:spcBef>
              <a:spcAft>
                <a:spcPts val="0"/>
              </a:spcAft>
              <a:buNone/>
            </a:pPr>
            <a:r>
              <a:t/>
            </a:r>
            <a:endParaRPr sz="1400">
              <a:solidFill>
                <a:schemeClr val="dk1"/>
              </a:solidFill>
              <a:latin typeface="Calibri"/>
              <a:ea typeface="Calibri"/>
              <a:cs typeface="Calibri"/>
              <a:sym typeface="Calibri"/>
            </a:endParaRPr>
          </a:p>
        </p:txBody>
      </p:sp>
      <p:sp>
        <p:nvSpPr>
          <p:cNvPr id="783" name="Google Shape;783;p76"/>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77"/>
          <p:cNvSpPr txBox="1"/>
          <p:nvPr/>
        </p:nvSpPr>
        <p:spPr>
          <a:xfrm>
            <a:off x="293915" y="517803"/>
            <a:ext cx="10763794" cy="72696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lnSpc>
                <a:spcPct val="110000"/>
              </a:lnSpc>
              <a:spcBef>
                <a:spcPts val="200"/>
              </a:spcBef>
              <a:spcAft>
                <a:spcPts val="0"/>
              </a:spcAft>
              <a:buNone/>
            </a:pPr>
            <a:r>
              <a:t/>
            </a:r>
            <a:endParaRPr sz="1000">
              <a:solidFill>
                <a:schemeClr val="dk1"/>
              </a:solidFill>
              <a:latin typeface="Calibri"/>
              <a:ea typeface="Calibri"/>
              <a:cs typeface="Calibri"/>
              <a:sym typeface="Calibri"/>
            </a:endParaRPr>
          </a:p>
          <a:p>
            <a:pPr indent="0" lvl="0" marL="0" marR="0" rtl="0" algn="l">
              <a:lnSpc>
                <a:spcPct val="110000"/>
              </a:lnSpc>
              <a:spcBef>
                <a:spcPts val="360"/>
              </a:spcBef>
              <a:spcAft>
                <a:spcPts val="0"/>
              </a:spcAft>
              <a:buNone/>
            </a:pPr>
            <a:r>
              <a:rPr b="1" lang="en-US" sz="1800">
                <a:solidFill>
                  <a:srgbClr val="00B050"/>
                </a:solidFill>
                <a:latin typeface="Calibri"/>
                <a:ea typeface="Calibri"/>
                <a:cs typeface="Calibri"/>
                <a:sym typeface="Calibri"/>
              </a:rPr>
              <a:t>7. What is the output when following statement is executed ?</a:t>
            </a:r>
            <a:endParaRPr/>
          </a:p>
          <a:p>
            <a:pPr indent="0" lvl="1" marL="457200" marR="0" rtl="0" algn="l">
              <a:lnSpc>
                <a:spcPct val="110000"/>
              </a:lnSpc>
              <a:spcBef>
                <a:spcPts val="280"/>
              </a:spcBef>
              <a:spcAft>
                <a:spcPts val="0"/>
              </a:spcAft>
              <a:buNone/>
            </a:pPr>
            <a:r>
              <a:rPr b="0" i="0" lang="en-US" sz="1400" u="none" cap="none" strike="noStrike">
                <a:solidFill>
                  <a:schemeClr val="dk1"/>
                </a:solidFill>
                <a:latin typeface="Calibri"/>
                <a:ea typeface="Calibri"/>
                <a:cs typeface="Calibri"/>
                <a:sym typeface="Calibri"/>
              </a:rPr>
              <a:t>&gt;&gt;&gt;print('new' '\t' 'line')</a:t>
            </a:r>
            <a:endParaRPr/>
          </a:p>
          <a:p>
            <a:pPr indent="0" lvl="1" marL="457200" marR="0" rtl="0" algn="l">
              <a:lnSpc>
                <a:spcPct val="110000"/>
              </a:lnSpc>
              <a:spcBef>
                <a:spcPts val="280"/>
              </a:spcBef>
              <a:spcAft>
                <a:spcPts val="0"/>
              </a:spcAft>
              <a:buNone/>
            </a:pPr>
            <a:r>
              <a:rPr b="0" i="0" lang="en-US" sz="1400" u="none" cap="none" strike="noStrike">
                <a:solidFill>
                  <a:schemeClr val="dk1"/>
                </a:solidFill>
                <a:latin typeface="Calibri"/>
                <a:ea typeface="Calibri"/>
                <a:cs typeface="Calibri"/>
                <a:sym typeface="Calibri"/>
              </a:rPr>
              <a:t>a) Error</a:t>
            </a:r>
            <a:endParaRPr/>
          </a:p>
          <a:p>
            <a:pPr indent="0" lvl="1" marL="457200" marR="0" rtl="0" algn="l">
              <a:lnSpc>
                <a:spcPct val="110000"/>
              </a:lnSpc>
              <a:spcBef>
                <a:spcPts val="280"/>
              </a:spcBef>
              <a:spcAft>
                <a:spcPts val="0"/>
              </a:spcAft>
              <a:buNone/>
            </a:pPr>
            <a:r>
              <a:rPr b="0" i="0" lang="en-US" sz="1400" u="none" cap="none" strike="noStrike">
                <a:solidFill>
                  <a:schemeClr val="dk1"/>
                </a:solidFill>
                <a:latin typeface="Calibri"/>
                <a:ea typeface="Calibri"/>
                <a:cs typeface="Calibri"/>
                <a:sym typeface="Calibri"/>
              </a:rPr>
              <a:t>b) Output equivalent to print ‘new\nline’</a:t>
            </a:r>
            <a:endParaRPr/>
          </a:p>
          <a:p>
            <a:pPr indent="0" lvl="1" marL="457200" marR="0" rtl="0" algn="l">
              <a:lnSpc>
                <a:spcPct val="110000"/>
              </a:lnSpc>
              <a:spcBef>
                <a:spcPts val="280"/>
              </a:spcBef>
              <a:spcAft>
                <a:spcPts val="0"/>
              </a:spcAft>
              <a:buNone/>
            </a:pPr>
            <a:r>
              <a:rPr b="0" i="0" lang="en-US" sz="1400" u="none" cap="none" strike="noStrike">
                <a:solidFill>
                  <a:schemeClr val="dk1"/>
                </a:solidFill>
                <a:latin typeface="Calibri"/>
                <a:ea typeface="Calibri"/>
                <a:cs typeface="Calibri"/>
                <a:sym typeface="Calibri"/>
              </a:rPr>
              <a:t>c) newline</a:t>
            </a:r>
            <a:endParaRPr/>
          </a:p>
          <a:p>
            <a:pPr indent="0" lvl="1" marL="457200" marR="0" rtl="0" algn="l">
              <a:lnSpc>
                <a:spcPct val="110000"/>
              </a:lnSpc>
              <a:spcBef>
                <a:spcPts val="280"/>
              </a:spcBef>
              <a:spcAft>
                <a:spcPts val="0"/>
              </a:spcAft>
              <a:buNone/>
            </a:pPr>
            <a:r>
              <a:rPr b="0" i="0" lang="en-US" sz="1400" u="none" cap="none" strike="noStrike">
                <a:solidFill>
                  <a:schemeClr val="dk1"/>
                </a:solidFill>
                <a:latin typeface="Calibri"/>
                <a:ea typeface="Calibri"/>
                <a:cs typeface="Calibri"/>
                <a:sym typeface="Calibri"/>
              </a:rPr>
              <a:t>d) new      line</a:t>
            </a:r>
            <a:endParaRPr/>
          </a:p>
          <a:p>
            <a:pPr indent="0" lvl="0" marL="0" marR="0" rtl="0" algn="l">
              <a:lnSpc>
                <a:spcPct val="110000"/>
              </a:lnSpc>
              <a:spcBef>
                <a:spcPts val="360"/>
              </a:spcBef>
              <a:spcAft>
                <a:spcPts val="0"/>
              </a:spcAft>
              <a:buNone/>
            </a:pPr>
            <a:r>
              <a:rPr b="1" lang="en-US" sz="1800">
                <a:solidFill>
                  <a:srgbClr val="00B050"/>
                </a:solidFill>
                <a:latin typeface="Calibri"/>
                <a:ea typeface="Calibri"/>
                <a:cs typeface="Calibri"/>
                <a:sym typeface="Calibri"/>
              </a:rPr>
              <a:t>8. print(0xA + 0xB + 0xC) :</a:t>
            </a:r>
            <a:endParaRPr/>
          </a:p>
          <a:p>
            <a:pPr indent="0" lvl="1" marL="457200" marR="0" rtl="0" algn="l">
              <a:lnSpc>
                <a:spcPct val="110000"/>
              </a:lnSpc>
              <a:spcBef>
                <a:spcPts val="280"/>
              </a:spcBef>
              <a:spcAft>
                <a:spcPts val="0"/>
              </a:spcAft>
              <a:buNone/>
            </a:pPr>
            <a:r>
              <a:rPr b="0" i="0" lang="en-US" sz="1400" u="none" cap="none" strike="noStrike">
                <a:solidFill>
                  <a:schemeClr val="dk1"/>
                </a:solidFill>
                <a:latin typeface="Calibri"/>
                <a:ea typeface="Calibri"/>
                <a:cs typeface="Calibri"/>
                <a:sym typeface="Calibri"/>
              </a:rPr>
              <a:t>a) 0xA0xB0xC</a:t>
            </a:r>
            <a:endParaRPr/>
          </a:p>
          <a:p>
            <a:pPr indent="0" lvl="1" marL="457200" marR="0" rtl="0" algn="l">
              <a:lnSpc>
                <a:spcPct val="110000"/>
              </a:lnSpc>
              <a:spcBef>
                <a:spcPts val="280"/>
              </a:spcBef>
              <a:spcAft>
                <a:spcPts val="0"/>
              </a:spcAft>
              <a:buNone/>
            </a:pPr>
            <a:r>
              <a:rPr b="0" i="0" lang="en-US" sz="1400" u="none" cap="none" strike="noStrike">
                <a:solidFill>
                  <a:schemeClr val="dk1"/>
                </a:solidFill>
                <a:latin typeface="Calibri"/>
                <a:ea typeface="Calibri"/>
                <a:cs typeface="Calibri"/>
                <a:sym typeface="Calibri"/>
              </a:rPr>
              <a:t>b) Error</a:t>
            </a:r>
            <a:endParaRPr/>
          </a:p>
          <a:p>
            <a:pPr indent="0" lvl="1" marL="457200" marR="0" rtl="0" algn="l">
              <a:lnSpc>
                <a:spcPct val="110000"/>
              </a:lnSpc>
              <a:spcBef>
                <a:spcPts val="280"/>
              </a:spcBef>
              <a:spcAft>
                <a:spcPts val="0"/>
              </a:spcAft>
              <a:buNone/>
            </a:pPr>
            <a:r>
              <a:rPr b="0" i="0" lang="en-US" sz="1400" u="none" cap="none" strike="noStrike">
                <a:solidFill>
                  <a:schemeClr val="dk1"/>
                </a:solidFill>
                <a:latin typeface="Calibri"/>
                <a:ea typeface="Calibri"/>
                <a:cs typeface="Calibri"/>
                <a:sym typeface="Calibri"/>
              </a:rPr>
              <a:t>c) 0x22</a:t>
            </a:r>
            <a:endParaRPr/>
          </a:p>
          <a:p>
            <a:pPr indent="0" lvl="1" marL="457200" marR="0" rtl="0" algn="l">
              <a:lnSpc>
                <a:spcPct val="110000"/>
              </a:lnSpc>
              <a:spcBef>
                <a:spcPts val="280"/>
              </a:spcBef>
              <a:spcAft>
                <a:spcPts val="0"/>
              </a:spcAft>
              <a:buNone/>
            </a:pPr>
            <a:r>
              <a:rPr b="0" i="0" lang="en-US" sz="1400" u="none" cap="none" strike="noStrike">
                <a:solidFill>
                  <a:schemeClr val="dk1"/>
                </a:solidFill>
                <a:latin typeface="Calibri"/>
                <a:ea typeface="Calibri"/>
                <a:cs typeface="Calibri"/>
                <a:sym typeface="Calibri"/>
              </a:rPr>
              <a:t>d) 33</a:t>
            </a:r>
            <a:endParaRPr/>
          </a:p>
          <a:p>
            <a:pPr indent="0" lvl="0" marL="0" marR="0" rtl="0" algn="l">
              <a:lnSpc>
                <a:spcPct val="110000"/>
              </a:lnSpc>
              <a:spcBef>
                <a:spcPts val="360"/>
              </a:spcBef>
              <a:spcAft>
                <a:spcPts val="0"/>
              </a:spcAft>
              <a:buNone/>
            </a:pPr>
            <a:r>
              <a:rPr b="1" lang="en-US" sz="1800">
                <a:solidFill>
                  <a:srgbClr val="00B050"/>
                </a:solidFill>
                <a:latin typeface="Calibri"/>
                <a:ea typeface="Calibri"/>
                <a:cs typeface="Calibri"/>
                <a:sym typeface="Calibri"/>
              </a:rPr>
              <a:t>9. What is the output of the following code ?</a:t>
            </a:r>
            <a:endParaRPr/>
          </a:p>
          <a:p>
            <a:pPr indent="0" lvl="1" marL="457200" marR="0" rtl="0" algn="l">
              <a:lnSpc>
                <a:spcPct val="110000"/>
              </a:lnSpc>
              <a:spcBef>
                <a:spcPts val="280"/>
              </a:spcBef>
              <a:spcAft>
                <a:spcPts val="0"/>
              </a:spcAft>
              <a:buNone/>
            </a:pPr>
            <a:r>
              <a:rPr b="0" i="0" lang="en-US" sz="1400" u="none" cap="none" strike="noStrike">
                <a:solidFill>
                  <a:schemeClr val="dk1"/>
                </a:solidFill>
                <a:latin typeface="Calibri"/>
                <a:ea typeface="Calibri"/>
                <a:cs typeface="Calibri"/>
                <a:sym typeface="Calibri"/>
              </a:rPr>
              <a:t>&gt;&gt;&gt;example = "snow world"</a:t>
            </a:r>
            <a:endParaRPr/>
          </a:p>
          <a:p>
            <a:pPr indent="0" lvl="1" marL="457200" marR="0" rtl="0" algn="l">
              <a:lnSpc>
                <a:spcPct val="110000"/>
              </a:lnSpc>
              <a:spcBef>
                <a:spcPts val="280"/>
              </a:spcBef>
              <a:spcAft>
                <a:spcPts val="0"/>
              </a:spcAft>
              <a:buNone/>
            </a:pPr>
            <a:r>
              <a:rPr b="0" i="0" lang="en-US" sz="1400" u="none" cap="none" strike="noStrike">
                <a:solidFill>
                  <a:schemeClr val="dk1"/>
                </a:solidFill>
                <a:latin typeface="Calibri"/>
                <a:ea typeface="Calibri"/>
                <a:cs typeface="Calibri"/>
                <a:sym typeface="Calibri"/>
              </a:rPr>
              <a:t>&gt;&gt;&gt;example[3] = 's'</a:t>
            </a:r>
            <a:endParaRPr/>
          </a:p>
          <a:p>
            <a:pPr indent="0" lvl="1" marL="457200" marR="0" rtl="0" algn="l">
              <a:lnSpc>
                <a:spcPct val="110000"/>
              </a:lnSpc>
              <a:spcBef>
                <a:spcPts val="280"/>
              </a:spcBef>
              <a:spcAft>
                <a:spcPts val="0"/>
              </a:spcAft>
              <a:buNone/>
            </a:pPr>
            <a:r>
              <a:rPr b="0" i="0" lang="en-US" sz="1400" u="none" cap="none" strike="noStrike">
                <a:solidFill>
                  <a:schemeClr val="dk1"/>
                </a:solidFill>
                <a:latin typeface="Calibri"/>
                <a:ea typeface="Calibri"/>
                <a:cs typeface="Calibri"/>
                <a:sym typeface="Calibri"/>
              </a:rPr>
              <a:t>&gt;&gt;&gt;print (example)</a:t>
            </a:r>
            <a:endParaRPr b="0" i="0" sz="1400" u="none" cap="none" strike="noStrike">
              <a:solidFill>
                <a:schemeClr val="dk1"/>
              </a:solidFill>
              <a:latin typeface="Calibri"/>
              <a:ea typeface="Calibri"/>
              <a:cs typeface="Calibri"/>
              <a:sym typeface="Calibri"/>
            </a:endParaRPr>
          </a:p>
          <a:p>
            <a:pPr indent="0" lvl="1" marL="457200" marR="0" rtl="0" algn="l">
              <a:lnSpc>
                <a:spcPct val="110000"/>
              </a:lnSpc>
              <a:spcBef>
                <a:spcPts val="280"/>
              </a:spcBef>
              <a:spcAft>
                <a:spcPts val="0"/>
              </a:spcAft>
              <a:buNone/>
            </a:pPr>
            <a:r>
              <a:rPr b="0" i="0" lang="en-US" sz="1400" u="none" cap="none" strike="noStrike">
                <a:solidFill>
                  <a:schemeClr val="dk1"/>
                </a:solidFill>
                <a:latin typeface="Calibri"/>
                <a:ea typeface="Calibri"/>
                <a:cs typeface="Calibri"/>
                <a:sym typeface="Calibri"/>
              </a:rPr>
              <a:t>a) snow</a:t>
            </a:r>
            <a:endParaRPr/>
          </a:p>
          <a:p>
            <a:pPr indent="0" lvl="1" marL="457200" marR="0" rtl="0" algn="l">
              <a:lnSpc>
                <a:spcPct val="110000"/>
              </a:lnSpc>
              <a:spcBef>
                <a:spcPts val="280"/>
              </a:spcBef>
              <a:spcAft>
                <a:spcPts val="0"/>
              </a:spcAft>
              <a:buNone/>
            </a:pPr>
            <a:r>
              <a:rPr b="0" i="0" lang="en-US" sz="1400" u="none" cap="none" strike="noStrike">
                <a:solidFill>
                  <a:schemeClr val="dk1"/>
                </a:solidFill>
                <a:latin typeface="Calibri"/>
                <a:ea typeface="Calibri"/>
                <a:cs typeface="Calibri"/>
                <a:sym typeface="Calibri"/>
              </a:rPr>
              <a:t>b) snow world</a:t>
            </a:r>
            <a:endParaRPr/>
          </a:p>
          <a:p>
            <a:pPr indent="0" lvl="1" marL="457200" marR="0" rtl="0" algn="l">
              <a:lnSpc>
                <a:spcPct val="110000"/>
              </a:lnSpc>
              <a:spcBef>
                <a:spcPts val="280"/>
              </a:spcBef>
              <a:spcAft>
                <a:spcPts val="0"/>
              </a:spcAft>
              <a:buNone/>
            </a:pPr>
            <a:r>
              <a:rPr b="0" i="0" lang="en-US" sz="1400" u="none" cap="none" strike="noStrike">
                <a:solidFill>
                  <a:schemeClr val="dk1"/>
                </a:solidFill>
                <a:latin typeface="Calibri"/>
                <a:ea typeface="Calibri"/>
                <a:cs typeface="Calibri"/>
                <a:sym typeface="Calibri"/>
              </a:rPr>
              <a:t>c) Error</a:t>
            </a:r>
            <a:endParaRPr/>
          </a:p>
          <a:p>
            <a:pPr indent="0" lvl="1" marL="457200" marR="0" rtl="0" algn="l">
              <a:lnSpc>
                <a:spcPct val="110000"/>
              </a:lnSpc>
              <a:spcBef>
                <a:spcPts val="280"/>
              </a:spcBef>
              <a:spcAft>
                <a:spcPts val="0"/>
              </a:spcAft>
              <a:buNone/>
            </a:pPr>
            <a:r>
              <a:rPr b="0" i="0" lang="en-US" sz="1400" u="none" cap="none" strike="noStrike">
                <a:solidFill>
                  <a:schemeClr val="dk1"/>
                </a:solidFill>
                <a:latin typeface="Calibri"/>
                <a:ea typeface="Calibri"/>
                <a:cs typeface="Calibri"/>
                <a:sym typeface="Calibri"/>
              </a:rPr>
              <a:t>d) snos world</a:t>
            </a:r>
            <a:endParaRPr/>
          </a:p>
          <a:p>
            <a:pPr indent="0" lvl="0" marL="0" marR="0" rtl="0" algn="l">
              <a:lnSpc>
                <a:spcPct val="110000"/>
              </a:lnSpc>
              <a:spcBef>
                <a:spcPts val="280"/>
              </a:spcBef>
              <a:spcAft>
                <a:spcPts val="0"/>
              </a:spcAft>
              <a:buNone/>
            </a:pPr>
            <a:r>
              <a:t/>
            </a:r>
            <a:endParaRPr b="1" sz="1400">
              <a:solidFill>
                <a:srgbClr val="00B050"/>
              </a:solidFill>
              <a:latin typeface="Calibri"/>
              <a:ea typeface="Calibri"/>
              <a:cs typeface="Calibri"/>
              <a:sym typeface="Calibri"/>
            </a:endParaRPr>
          </a:p>
          <a:p>
            <a:pPr indent="0" lvl="0" marL="0" marR="0" rtl="0" algn="l">
              <a:lnSpc>
                <a:spcPct val="110000"/>
              </a:lnSpc>
              <a:spcBef>
                <a:spcPts val="200"/>
              </a:spcBef>
              <a:spcAft>
                <a:spcPts val="0"/>
              </a:spcAft>
              <a:buNone/>
            </a:pPr>
            <a:r>
              <a:t/>
            </a:r>
            <a:endParaRPr sz="1000">
              <a:solidFill>
                <a:schemeClr val="dk1"/>
              </a:solidFill>
              <a:latin typeface="Calibri"/>
              <a:ea typeface="Calibri"/>
              <a:cs typeface="Calibri"/>
              <a:sym typeface="Calibri"/>
            </a:endParaRPr>
          </a:p>
          <a:p>
            <a:pPr indent="0" lvl="0" marL="0" marR="0" rtl="0" algn="l">
              <a:lnSpc>
                <a:spcPct val="110000"/>
              </a:lnSpc>
              <a:spcBef>
                <a:spcPts val="20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789" name="Google Shape;789;p77"/>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78"/>
          <p:cNvSpPr txBox="1"/>
          <p:nvPr/>
        </p:nvSpPr>
        <p:spPr>
          <a:xfrm>
            <a:off x="632020" y="517803"/>
            <a:ext cx="9876483" cy="65194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lnSpc>
                <a:spcPct val="110000"/>
              </a:lnSpc>
              <a:spcBef>
                <a:spcPts val="210"/>
              </a:spcBef>
              <a:spcAft>
                <a:spcPts val="0"/>
              </a:spcAft>
              <a:buNone/>
            </a:pPr>
            <a:r>
              <a:t/>
            </a:r>
            <a:endParaRPr sz="1050">
              <a:solidFill>
                <a:srgbClr val="FF0000"/>
              </a:solidFill>
              <a:latin typeface="Calibri"/>
              <a:ea typeface="Calibri"/>
              <a:cs typeface="Calibri"/>
              <a:sym typeface="Calibri"/>
            </a:endParaRPr>
          </a:p>
          <a:p>
            <a:pPr indent="0" lvl="0" marL="0" marR="0" rtl="0" algn="l">
              <a:lnSpc>
                <a:spcPct val="110000"/>
              </a:lnSpc>
              <a:spcBef>
                <a:spcPts val="400"/>
              </a:spcBef>
              <a:spcAft>
                <a:spcPts val="0"/>
              </a:spcAft>
              <a:buNone/>
            </a:pPr>
            <a:r>
              <a:rPr b="1" lang="en-US" sz="2000">
                <a:solidFill>
                  <a:srgbClr val="00B050"/>
                </a:solidFill>
                <a:latin typeface="Calibri"/>
                <a:ea typeface="Calibri"/>
                <a:cs typeface="Calibri"/>
                <a:sym typeface="Calibri"/>
              </a:rPr>
              <a:t>10. What is the output of the following code ?</a:t>
            </a:r>
            <a:endParaRPr/>
          </a:p>
          <a:p>
            <a:pPr indent="0" lvl="1" marL="457200" marR="0" rtl="0" algn="l">
              <a:lnSpc>
                <a:spcPct val="110000"/>
              </a:lnSpc>
              <a:spcBef>
                <a:spcPts val="480"/>
              </a:spcBef>
              <a:spcAft>
                <a:spcPts val="0"/>
              </a:spcAft>
              <a:buNone/>
            </a:pPr>
            <a:r>
              <a:rPr b="0" i="0" lang="en-US" sz="2400" u="none" cap="none" strike="noStrike">
                <a:solidFill>
                  <a:schemeClr val="dk1"/>
                </a:solidFill>
                <a:latin typeface="Calibri"/>
                <a:ea typeface="Calibri"/>
                <a:cs typeface="Calibri"/>
                <a:sym typeface="Calibri"/>
              </a:rPr>
              <a:t>&gt;&gt;&gt;example = "helle"</a:t>
            </a:r>
            <a:endParaRPr/>
          </a:p>
          <a:p>
            <a:pPr indent="0" lvl="1" marL="457200" marR="0" rtl="0" algn="l">
              <a:lnSpc>
                <a:spcPct val="110000"/>
              </a:lnSpc>
              <a:spcBef>
                <a:spcPts val="480"/>
              </a:spcBef>
              <a:spcAft>
                <a:spcPts val="0"/>
              </a:spcAft>
              <a:buNone/>
            </a:pPr>
            <a:r>
              <a:rPr b="0" i="0" lang="en-US" sz="2400" u="none" cap="none" strike="noStrike">
                <a:solidFill>
                  <a:schemeClr val="dk1"/>
                </a:solidFill>
                <a:latin typeface="Calibri"/>
                <a:ea typeface="Calibri"/>
                <a:cs typeface="Calibri"/>
                <a:sym typeface="Calibri"/>
              </a:rPr>
              <a:t>&gt;&gt;&gt;example.find("e")</a:t>
            </a:r>
            <a:endParaRPr/>
          </a:p>
          <a:p>
            <a:pPr indent="0" lvl="1" marL="457200" marR="0" rtl="0" algn="l">
              <a:lnSpc>
                <a:spcPct val="110000"/>
              </a:lnSpc>
              <a:spcBef>
                <a:spcPts val="480"/>
              </a:spcBef>
              <a:spcAft>
                <a:spcPts val="0"/>
              </a:spcAft>
              <a:buNone/>
            </a:pPr>
            <a:r>
              <a:rPr b="0" i="0" lang="en-US" sz="2400" u="none" cap="none" strike="noStrike">
                <a:solidFill>
                  <a:schemeClr val="dk1"/>
                </a:solidFill>
                <a:latin typeface="Calibri"/>
                <a:ea typeface="Calibri"/>
                <a:cs typeface="Calibri"/>
                <a:sym typeface="Calibri"/>
              </a:rPr>
              <a:t>a) Error</a:t>
            </a:r>
            <a:endParaRPr/>
          </a:p>
          <a:p>
            <a:pPr indent="0" lvl="1" marL="457200" marR="0" rtl="0" algn="l">
              <a:lnSpc>
                <a:spcPct val="110000"/>
              </a:lnSpc>
              <a:spcBef>
                <a:spcPts val="480"/>
              </a:spcBef>
              <a:spcAft>
                <a:spcPts val="0"/>
              </a:spcAft>
              <a:buNone/>
            </a:pPr>
            <a:r>
              <a:rPr b="0" i="0" lang="en-US" sz="2400" u="none" cap="none" strike="noStrike">
                <a:solidFill>
                  <a:schemeClr val="dk1"/>
                </a:solidFill>
                <a:latin typeface="Calibri"/>
                <a:ea typeface="Calibri"/>
                <a:cs typeface="Calibri"/>
                <a:sym typeface="Calibri"/>
              </a:rPr>
              <a:t>b) -1</a:t>
            </a:r>
            <a:endParaRPr/>
          </a:p>
          <a:p>
            <a:pPr indent="0" lvl="1" marL="457200" marR="0" rtl="0" algn="l">
              <a:lnSpc>
                <a:spcPct val="110000"/>
              </a:lnSpc>
              <a:spcBef>
                <a:spcPts val="480"/>
              </a:spcBef>
              <a:spcAft>
                <a:spcPts val="0"/>
              </a:spcAft>
              <a:buNone/>
            </a:pPr>
            <a:r>
              <a:rPr b="0" i="0" lang="en-US" sz="2400" u="none" cap="none" strike="noStrike">
                <a:solidFill>
                  <a:schemeClr val="dk1"/>
                </a:solidFill>
                <a:latin typeface="Calibri"/>
                <a:ea typeface="Calibri"/>
                <a:cs typeface="Calibri"/>
                <a:sym typeface="Calibri"/>
              </a:rPr>
              <a:t>c) 1</a:t>
            </a:r>
            <a:endParaRPr/>
          </a:p>
          <a:p>
            <a:pPr indent="0" lvl="1" marL="457200" marR="0" rtl="0" algn="l">
              <a:lnSpc>
                <a:spcPct val="110000"/>
              </a:lnSpc>
              <a:spcBef>
                <a:spcPts val="480"/>
              </a:spcBef>
              <a:spcAft>
                <a:spcPts val="0"/>
              </a:spcAft>
              <a:buNone/>
            </a:pPr>
            <a:r>
              <a:rPr b="0" i="0" lang="en-US" sz="2400" u="none" cap="none" strike="noStrike">
                <a:solidFill>
                  <a:schemeClr val="dk1"/>
                </a:solidFill>
                <a:latin typeface="Calibri"/>
                <a:ea typeface="Calibri"/>
                <a:cs typeface="Calibri"/>
                <a:sym typeface="Calibri"/>
              </a:rPr>
              <a:t>d) 0</a:t>
            </a:r>
            <a:endParaRPr/>
          </a:p>
          <a:p>
            <a:pPr indent="0" lvl="0" marL="0" marR="0" rtl="0" algn="l">
              <a:lnSpc>
                <a:spcPct val="110000"/>
              </a:lnSpc>
              <a:spcBef>
                <a:spcPts val="400"/>
              </a:spcBef>
              <a:spcAft>
                <a:spcPts val="0"/>
              </a:spcAft>
              <a:buNone/>
            </a:pPr>
            <a:r>
              <a:rPr b="1" lang="en-US" sz="2000">
                <a:solidFill>
                  <a:srgbClr val="00B050"/>
                </a:solidFill>
                <a:latin typeface="Calibri"/>
                <a:ea typeface="Calibri"/>
                <a:cs typeface="Calibri"/>
                <a:sym typeface="Calibri"/>
              </a:rPr>
              <a:t>11. To concatenate two strings what statements are applicable ?</a:t>
            </a:r>
            <a:endParaRPr/>
          </a:p>
          <a:p>
            <a:pPr indent="0" lvl="1" marL="457200" marR="0" rtl="0" algn="l">
              <a:lnSpc>
                <a:spcPct val="110000"/>
              </a:lnSpc>
              <a:spcBef>
                <a:spcPts val="480"/>
              </a:spcBef>
              <a:spcAft>
                <a:spcPts val="0"/>
              </a:spcAft>
              <a:buNone/>
            </a:pPr>
            <a:r>
              <a:rPr b="0" i="0" lang="en-US" sz="2400" u="none" cap="none" strike="noStrike">
                <a:solidFill>
                  <a:schemeClr val="dk1"/>
                </a:solidFill>
                <a:latin typeface="Calibri"/>
                <a:ea typeface="Calibri"/>
                <a:cs typeface="Calibri"/>
                <a:sym typeface="Calibri"/>
              </a:rPr>
              <a:t>a) s3 = s1 . s2</a:t>
            </a:r>
            <a:endParaRPr/>
          </a:p>
          <a:p>
            <a:pPr indent="0" lvl="1" marL="457200" marR="0" rtl="0" algn="l">
              <a:lnSpc>
                <a:spcPct val="110000"/>
              </a:lnSpc>
              <a:spcBef>
                <a:spcPts val="480"/>
              </a:spcBef>
              <a:spcAft>
                <a:spcPts val="0"/>
              </a:spcAft>
              <a:buNone/>
            </a:pPr>
            <a:r>
              <a:rPr b="0" i="0" lang="en-US" sz="2400" u="none" cap="none" strike="noStrike">
                <a:solidFill>
                  <a:schemeClr val="dk1"/>
                </a:solidFill>
                <a:latin typeface="Calibri"/>
                <a:ea typeface="Calibri"/>
                <a:cs typeface="Calibri"/>
                <a:sym typeface="Calibri"/>
              </a:rPr>
              <a:t>b) s3 = s1+s2</a:t>
            </a:r>
            <a:endParaRPr/>
          </a:p>
          <a:p>
            <a:pPr indent="0" lvl="1" marL="457200" marR="0" rtl="0" algn="l">
              <a:lnSpc>
                <a:spcPct val="110000"/>
              </a:lnSpc>
              <a:spcBef>
                <a:spcPts val="480"/>
              </a:spcBef>
              <a:spcAft>
                <a:spcPts val="0"/>
              </a:spcAft>
              <a:buNone/>
            </a:pPr>
            <a:r>
              <a:rPr b="0" i="0" lang="en-US" sz="2400" u="none" cap="none" strike="noStrike">
                <a:solidFill>
                  <a:schemeClr val="dk1"/>
                </a:solidFill>
                <a:latin typeface="Calibri"/>
                <a:ea typeface="Calibri"/>
                <a:cs typeface="Calibri"/>
                <a:sym typeface="Calibri"/>
              </a:rPr>
              <a:t>c) s3 = s1.__add__(s2)</a:t>
            </a:r>
            <a:endParaRPr/>
          </a:p>
          <a:p>
            <a:pPr indent="0" lvl="1" marL="457200" marR="0" rtl="0" algn="l">
              <a:lnSpc>
                <a:spcPct val="110000"/>
              </a:lnSpc>
              <a:spcBef>
                <a:spcPts val="480"/>
              </a:spcBef>
              <a:spcAft>
                <a:spcPts val="0"/>
              </a:spcAft>
              <a:buNone/>
            </a:pPr>
            <a:r>
              <a:rPr b="0" i="0" lang="en-US" sz="2400" u="none" cap="none" strike="noStrike">
                <a:solidFill>
                  <a:schemeClr val="dk1"/>
                </a:solidFill>
                <a:latin typeface="Calibri"/>
                <a:ea typeface="Calibri"/>
                <a:cs typeface="Calibri"/>
                <a:sym typeface="Calibri"/>
              </a:rPr>
              <a:t>d) s3 = s1 * s2</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795" name="Google Shape;795;p78"/>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79"/>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802" name="Google Shape;802;p79"/>
          <p:cNvSpPr txBox="1"/>
          <p:nvPr>
            <p:ph type="title"/>
          </p:nvPr>
        </p:nvSpPr>
        <p:spPr>
          <a:xfrm>
            <a:off x="0" y="0"/>
            <a:ext cx="9720072" cy="4467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Lists</a:t>
            </a:r>
            <a:endParaRPr/>
          </a:p>
        </p:txBody>
      </p:sp>
      <p:sp>
        <p:nvSpPr>
          <p:cNvPr id="803" name="Google Shape;803;p79"/>
          <p:cNvSpPr txBox="1"/>
          <p:nvPr>
            <p:ph idx="1" type="body"/>
          </p:nvPr>
        </p:nvSpPr>
        <p:spPr>
          <a:xfrm>
            <a:off x="732699" y="721407"/>
            <a:ext cx="11198746" cy="595961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Think of a Fruit basket, containing different types of fruits, something like the one shown below :-</a:t>
            </a:r>
            <a:endParaRPr/>
          </a:p>
          <a:p>
            <a:pPr indent="0" lvl="0" marL="0" rtl="0" algn="l">
              <a:lnSpc>
                <a:spcPct val="90000"/>
              </a:lnSpc>
              <a:spcBef>
                <a:spcPts val="1000"/>
              </a:spcBef>
              <a:spcAft>
                <a:spcPts val="0"/>
              </a:spcAft>
              <a:buClr>
                <a:schemeClr val="dk1"/>
              </a:buClr>
              <a:buSzPts val="2400"/>
              <a:buNone/>
            </a:pPr>
            <a:r>
              <a:t/>
            </a:r>
            <a:endParaRPr sz="2400">
              <a:latin typeface="Calibri"/>
              <a:ea typeface="Calibri"/>
              <a:cs typeface="Calibri"/>
              <a:sym typeface="Calibri"/>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latin typeface="Calibri"/>
              <a:ea typeface="Calibri"/>
              <a:cs typeface="Calibri"/>
              <a:sym typeface="Calibri"/>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latin typeface="Calibri"/>
              <a:ea typeface="Calibri"/>
              <a:cs typeface="Calibri"/>
              <a:sym typeface="Calibri"/>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It’s an assortment of fruits,  isn’t it?</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Similarly, </a:t>
            </a:r>
            <a:r>
              <a:rPr b="1" lang="en-US" sz="2000">
                <a:latin typeface="Calibri"/>
                <a:ea typeface="Calibri"/>
                <a:cs typeface="Calibri"/>
                <a:sym typeface="Calibri"/>
              </a:rPr>
              <a:t>sequence</a:t>
            </a:r>
            <a:r>
              <a:rPr lang="en-US" sz="2000">
                <a:latin typeface="Calibri"/>
                <a:ea typeface="Calibri"/>
                <a:cs typeface="Calibri"/>
                <a:sym typeface="Calibri"/>
              </a:rPr>
              <a:t> is a sort of data structure, which  keeps  different  datatypes within it.</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Each element of a sequence is assigned a number - its position or index. The first index is zero, the second index is one, and so forth.</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Python has six built-in types of sequences, but the most common ones are,</a:t>
            </a:r>
            <a:r>
              <a:rPr b="1" lang="en-US" sz="2000">
                <a:latin typeface="Calibri"/>
                <a:ea typeface="Calibri"/>
                <a:cs typeface="Calibri"/>
                <a:sym typeface="Calibri"/>
              </a:rPr>
              <a:t> lists and tuples.</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There are certain things you can do with all the sequence types. These operations include indexing, slicing, adding, multiplying, and checking for membership. In addition, Python has built-in functions for finding the length of a sequence and for finding its largest and smallest elements.</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The list is the most versatile datatype available in Python, which can be written as a list of comma-separated values (items) between square brackets. Important thing about a list is that the items in a list need not be of the same type.</a:t>
            </a:r>
            <a:endParaRPr/>
          </a:p>
        </p:txBody>
      </p:sp>
      <p:pic>
        <p:nvPicPr>
          <p:cNvPr id="804" name="Google Shape;804;p79"/>
          <p:cNvPicPr preferRelativeResize="0"/>
          <p:nvPr/>
        </p:nvPicPr>
        <p:blipFill rotWithShape="1">
          <a:blip r:embed="rId3">
            <a:alphaModFix/>
          </a:blip>
          <a:srcRect b="0" l="0" r="0" t="0"/>
          <a:stretch/>
        </p:blipFill>
        <p:spPr>
          <a:xfrm>
            <a:off x="5281863" y="1154544"/>
            <a:ext cx="1680411" cy="196317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3">
                                            <p:txEl>
                                              <p:pRg end="0" st="0"/>
                                            </p:txEl>
                                          </p:spTgt>
                                        </p:tgtEl>
                                        <p:attrNameLst>
                                          <p:attrName>style.visibility</p:attrName>
                                        </p:attrNameLst>
                                      </p:cBhvr>
                                      <p:to>
                                        <p:strVal val="visible"/>
                                      </p:to>
                                    </p:set>
                                    <p:anim calcmode="lin" valueType="num">
                                      <p:cBhvr additive="base">
                                        <p:cTn dur="500"/>
                                        <p:tgtEl>
                                          <p:spTgt spid="80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3">
                                            <p:txEl>
                                              <p:pRg end="1" st="1"/>
                                            </p:txEl>
                                          </p:spTgt>
                                        </p:tgtEl>
                                        <p:attrNameLst>
                                          <p:attrName>style.visibility</p:attrName>
                                        </p:attrNameLst>
                                      </p:cBhvr>
                                      <p:to>
                                        <p:strVal val="visible"/>
                                      </p:to>
                                    </p:set>
                                    <p:anim calcmode="lin" valueType="num">
                                      <p:cBhvr additive="base">
                                        <p:cTn dur="500"/>
                                        <p:tgtEl>
                                          <p:spTgt spid="80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3">
                                            <p:txEl>
                                              <p:pRg end="2" st="2"/>
                                            </p:txEl>
                                          </p:spTgt>
                                        </p:tgtEl>
                                        <p:attrNameLst>
                                          <p:attrName>style.visibility</p:attrName>
                                        </p:attrNameLst>
                                      </p:cBhvr>
                                      <p:to>
                                        <p:strVal val="visible"/>
                                      </p:to>
                                    </p:set>
                                    <p:anim calcmode="lin" valueType="num">
                                      <p:cBhvr additive="base">
                                        <p:cTn dur="500"/>
                                        <p:tgtEl>
                                          <p:spTgt spid="80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3">
                                            <p:txEl>
                                              <p:pRg end="3" st="3"/>
                                            </p:txEl>
                                          </p:spTgt>
                                        </p:tgtEl>
                                        <p:attrNameLst>
                                          <p:attrName>style.visibility</p:attrName>
                                        </p:attrNameLst>
                                      </p:cBhvr>
                                      <p:to>
                                        <p:strVal val="visible"/>
                                      </p:to>
                                    </p:set>
                                    <p:anim calcmode="lin" valueType="num">
                                      <p:cBhvr additive="base">
                                        <p:cTn dur="500"/>
                                        <p:tgtEl>
                                          <p:spTgt spid="80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3">
                                            <p:txEl>
                                              <p:pRg end="4" st="4"/>
                                            </p:txEl>
                                          </p:spTgt>
                                        </p:tgtEl>
                                        <p:attrNameLst>
                                          <p:attrName>style.visibility</p:attrName>
                                        </p:attrNameLst>
                                      </p:cBhvr>
                                      <p:to>
                                        <p:strVal val="visible"/>
                                      </p:to>
                                    </p:set>
                                    <p:anim calcmode="lin" valueType="num">
                                      <p:cBhvr additive="base">
                                        <p:cTn dur="500"/>
                                        <p:tgtEl>
                                          <p:spTgt spid="80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3">
                                            <p:txEl>
                                              <p:pRg end="5" st="5"/>
                                            </p:txEl>
                                          </p:spTgt>
                                        </p:tgtEl>
                                        <p:attrNameLst>
                                          <p:attrName>style.visibility</p:attrName>
                                        </p:attrNameLst>
                                      </p:cBhvr>
                                      <p:to>
                                        <p:strVal val="visible"/>
                                      </p:to>
                                    </p:set>
                                    <p:anim calcmode="lin" valueType="num">
                                      <p:cBhvr additive="base">
                                        <p:cTn dur="500"/>
                                        <p:tgtEl>
                                          <p:spTgt spid="803">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3">
                                            <p:txEl>
                                              <p:pRg end="6" st="6"/>
                                            </p:txEl>
                                          </p:spTgt>
                                        </p:tgtEl>
                                        <p:attrNameLst>
                                          <p:attrName>style.visibility</p:attrName>
                                        </p:attrNameLst>
                                      </p:cBhvr>
                                      <p:to>
                                        <p:strVal val="visible"/>
                                      </p:to>
                                    </p:set>
                                    <p:anim calcmode="lin" valueType="num">
                                      <p:cBhvr additive="base">
                                        <p:cTn dur="500"/>
                                        <p:tgtEl>
                                          <p:spTgt spid="803">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3">
                                            <p:txEl>
                                              <p:pRg end="7" st="7"/>
                                            </p:txEl>
                                          </p:spTgt>
                                        </p:tgtEl>
                                        <p:attrNameLst>
                                          <p:attrName>style.visibility</p:attrName>
                                        </p:attrNameLst>
                                      </p:cBhvr>
                                      <p:to>
                                        <p:strVal val="visible"/>
                                      </p:to>
                                    </p:set>
                                    <p:anim calcmode="lin" valueType="num">
                                      <p:cBhvr additive="base">
                                        <p:cTn dur="500"/>
                                        <p:tgtEl>
                                          <p:spTgt spid="803">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3">
                                            <p:txEl>
                                              <p:pRg end="8" st="8"/>
                                            </p:txEl>
                                          </p:spTgt>
                                        </p:tgtEl>
                                        <p:attrNameLst>
                                          <p:attrName>style.visibility</p:attrName>
                                        </p:attrNameLst>
                                      </p:cBhvr>
                                      <p:to>
                                        <p:strVal val="visible"/>
                                      </p:to>
                                    </p:set>
                                    <p:anim calcmode="lin" valueType="num">
                                      <p:cBhvr additive="base">
                                        <p:cTn dur="500"/>
                                        <p:tgtEl>
                                          <p:spTgt spid="803">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3">
                                            <p:txEl>
                                              <p:pRg end="9" st="9"/>
                                            </p:txEl>
                                          </p:spTgt>
                                        </p:tgtEl>
                                        <p:attrNameLst>
                                          <p:attrName>style.visibility</p:attrName>
                                        </p:attrNameLst>
                                      </p:cBhvr>
                                      <p:to>
                                        <p:strVal val="visible"/>
                                      </p:to>
                                    </p:set>
                                    <p:anim calcmode="lin" valueType="num">
                                      <p:cBhvr additive="base">
                                        <p:cTn dur="500"/>
                                        <p:tgtEl>
                                          <p:spTgt spid="803">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3">
                                            <p:txEl>
                                              <p:pRg end="10" st="10"/>
                                            </p:txEl>
                                          </p:spTgt>
                                        </p:tgtEl>
                                        <p:attrNameLst>
                                          <p:attrName>style.visibility</p:attrName>
                                        </p:attrNameLst>
                                      </p:cBhvr>
                                      <p:to>
                                        <p:strVal val="visible"/>
                                      </p:to>
                                    </p:set>
                                    <p:anim calcmode="lin" valueType="num">
                                      <p:cBhvr additive="base">
                                        <p:cTn dur="500"/>
                                        <p:tgtEl>
                                          <p:spTgt spid="803">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04"/>
                                        </p:tgtEl>
                                        <p:attrNameLst>
                                          <p:attrName>style.visibility</p:attrName>
                                        </p:attrNameLst>
                                      </p:cBhvr>
                                      <p:to>
                                        <p:strVal val="visible"/>
                                      </p:to>
                                    </p:set>
                                    <p:anim calcmode="lin" valueType="num">
                                      <p:cBhvr additive="base">
                                        <p:cTn dur="500"/>
                                        <p:tgtEl>
                                          <p:spTgt spid="80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8"/>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265" name="Google Shape;265;p8"/>
          <p:cNvSpPr txBox="1"/>
          <p:nvPr>
            <p:ph type="title"/>
          </p:nvPr>
        </p:nvSpPr>
        <p:spPr>
          <a:xfrm>
            <a:off x="0" y="0"/>
            <a:ext cx="9720072" cy="32145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Installing python</a:t>
            </a:r>
            <a:endParaRPr/>
          </a:p>
        </p:txBody>
      </p:sp>
      <p:sp>
        <p:nvSpPr>
          <p:cNvPr id="266" name="Google Shape;266;p8"/>
          <p:cNvSpPr/>
          <p:nvPr/>
        </p:nvSpPr>
        <p:spPr>
          <a:xfrm>
            <a:off x="1024128" y="5683261"/>
            <a:ext cx="10981059" cy="840230"/>
          </a:xfrm>
          <a:prstGeom prst="rect">
            <a:avLst/>
          </a:prstGeom>
          <a:noFill/>
          <a:ln>
            <a:noFill/>
          </a:ln>
        </p:spPr>
        <p:txBody>
          <a:bodyPr anchorCtr="0" anchor="t" bIns="45700" lIns="91425" spcFirstLastPara="1" rIns="91425" wrap="square" tIns="45700">
            <a:spAutoFit/>
          </a:bodyPr>
          <a:lstStyle/>
          <a:p>
            <a:pPr indent="-285750" lvl="0" marL="285750" marR="0" rtl="0" algn="l">
              <a:lnSpc>
                <a:spcPct val="90000"/>
              </a:lnSpc>
              <a:spcBef>
                <a:spcPts val="0"/>
              </a:spcBef>
              <a:spcAft>
                <a:spcPts val="0"/>
              </a:spcAft>
              <a:buClr>
                <a:schemeClr val="accent1"/>
              </a:buClr>
              <a:buSzPts val="1800"/>
              <a:buFont typeface="Noto Sans Symbols"/>
              <a:buChar char="⮚"/>
            </a:pPr>
            <a:r>
              <a:rPr lang="en-US" sz="1800">
                <a:solidFill>
                  <a:schemeClr val="dk1"/>
                </a:solidFill>
                <a:latin typeface="Calibri"/>
                <a:ea typeface="Calibri"/>
                <a:cs typeface="Calibri"/>
                <a:sym typeface="Calibri"/>
              </a:rPr>
              <a:t>Highlight the Install Now (or Upgrade Now) message, and then click it. A User Account Conrol pop-up window will appear, posing the question Do you want the allow the following program to make changes to this computer?(Please ref screenshot  in next slide)</a:t>
            </a:r>
            <a:endParaRPr/>
          </a:p>
        </p:txBody>
      </p:sp>
      <p:pic>
        <p:nvPicPr>
          <p:cNvPr id="267" name="Google Shape;267;p8"/>
          <p:cNvPicPr preferRelativeResize="0"/>
          <p:nvPr/>
        </p:nvPicPr>
        <p:blipFill rotWithShape="1">
          <a:blip r:embed="rId3">
            <a:alphaModFix/>
          </a:blip>
          <a:srcRect b="0" l="0" r="0" t="0"/>
          <a:stretch/>
        </p:blipFill>
        <p:spPr>
          <a:xfrm>
            <a:off x="2210136" y="683340"/>
            <a:ext cx="8010495" cy="4882701"/>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80"/>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810" name="Google Shape;810;p80"/>
          <p:cNvSpPr txBox="1"/>
          <p:nvPr>
            <p:ph type="title"/>
          </p:nvPr>
        </p:nvSpPr>
        <p:spPr>
          <a:xfrm>
            <a:off x="147983" y="69445"/>
            <a:ext cx="9720072" cy="4467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Lists(Contd)</a:t>
            </a:r>
            <a:endParaRPr/>
          </a:p>
        </p:txBody>
      </p:sp>
      <p:sp>
        <p:nvSpPr>
          <p:cNvPr id="811" name="Google Shape;811;p80"/>
          <p:cNvSpPr txBox="1"/>
          <p:nvPr>
            <p:ph idx="1" type="body"/>
          </p:nvPr>
        </p:nvSpPr>
        <p:spPr>
          <a:xfrm>
            <a:off x="732699" y="721407"/>
            <a:ext cx="11198746" cy="595961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Font typeface="Noto Sans Symbols"/>
              <a:buChar char="⮚"/>
            </a:pPr>
            <a:r>
              <a:rPr lang="en-US" sz="2400">
                <a:latin typeface="Calibri"/>
                <a:ea typeface="Calibri"/>
                <a:cs typeface="Calibri"/>
                <a:sym typeface="Calibri"/>
              </a:rPr>
              <a:t>Creating a list is as simple as putting different comma-separated values between square brackets. For example −</a:t>
            </a:r>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1" marL="400050" rtl="0" algn="just">
              <a:lnSpc>
                <a:spcPct val="90000"/>
              </a:lnSpc>
              <a:spcBef>
                <a:spcPts val="500"/>
              </a:spcBef>
              <a:spcAft>
                <a:spcPts val="0"/>
              </a:spcAft>
              <a:buClr>
                <a:schemeClr val="dk1"/>
              </a:buClr>
              <a:buSzPts val="2000"/>
              <a:buNone/>
            </a:pPr>
            <a:r>
              <a:rPr lang="en-US" sz="2000">
                <a:latin typeface="Calibri"/>
                <a:ea typeface="Calibri"/>
                <a:cs typeface="Calibri"/>
                <a:sym typeface="Calibri"/>
              </a:rPr>
              <a:t>list1 = ['physics', 'chemistry', 45, 40.2];</a:t>
            </a:r>
            <a:endParaRPr/>
          </a:p>
          <a:p>
            <a:pPr indent="0" lvl="1" marL="400050" rtl="0" algn="just">
              <a:lnSpc>
                <a:spcPct val="90000"/>
              </a:lnSpc>
              <a:spcBef>
                <a:spcPts val="500"/>
              </a:spcBef>
              <a:spcAft>
                <a:spcPts val="0"/>
              </a:spcAft>
              <a:buClr>
                <a:schemeClr val="dk1"/>
              </a:buClr>
              <a:buSzPts val="2000"/>
              <a:buNone/>
            </a:pPr>
            <a:r>
              <a:rPr lang="en-US" sz="2000">
                <a:latin typeface="Calibri"/>
                <a:ea typeface="Calibri"/>
                <a:cs typeface="Calibri"/>
                <a:sym typeface="Calibri"/>
              </a:rPr>
              <a:t>list2 = [1, 2, 3, 4, 5 ];</a:t>
            </a:r>
            <a:endParaRPr/>
          </a:p>
          <a:p>
            <a:pPr indent="0" lvl="1" marL="400050" rtl="0" algn="just">
              <a:lnSpc>
                <a:spcPct val="90000"/>
              </a:lnSpc>
              <a:spcBef>
                <a:spcPts val="500"/>
              </a:spcBef>
              <a:spcAft>
                <a:spcPts val="0"/>
              </a:spcAft>
              <a:buClr>
                <a:schemeClr val="dk1"/>
              </a:buClr>
              <a:buSzPts val="2000"/>
              <a:buNone/>
            </a:pPr>
            <a:r>
              <a:rPr lang="en-US" sz="2000">
                <a:latin typeface="Calibri"/>
                <a:ea typeface="Calibri"/>
                <a:cs typeface="Calibri"/>
                <a:sym typeface="Calibri"/>
              </a:rPr>
              <a:t>list3 = ["a", "b", "c", "d"];</a:t>
            </a:r>
            <a:endParaRPr sz="16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Similar to string indices, list indices start at 0, and lists can be sliced, concatenated and so on.</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81"/>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817" name="Google Shape;817;p81"/>
          <p:cNvSpPr txBox="1"/>
          <p:nvPr>
            <p:ph type="title"/>
          </p:nvPr>
        </p:nvSpPr>
        <p:spPr>
          <a:xfrm>
            <a:off x="0" y="55622"/>
            <a:ext cx="9355015" cy="88691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Lists –Accessing values in Lists</a:t>
            </a:r>
            <a:endParaRPr/>
          </a:p>
        </p:txBody>
      </p:sp>
      <p:sp>
        <p:nvSpPr>
          <p:cNvPr id="818" name="Google Shape;818;p8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500"/>
              <a:buNone/>
            </a:pPr>
            <a:r>
              <a:rPr lang="en-US" sz="1500">
                <a:latin typeface="Calibri"/>
                <a:ea typeface="Calibri"/>
                <a:cs typeface="Calibri"/>
                <a:sym typeface="Calibri"/>
              </a:rPr>
              <a:t>	</a:t>
            </a:r>
            <a:endParaRPr/>
          </a:p>
        </p:txBody>
      </p:sp>
      <p:sp>
        <p:nvSpPr>
          <p:cNvPr id="819" name="Google Shape;819;p81"/>
          <p:cNvSpPr/>
          <p:nvPr/>
        </p:nvSpPr>
        <p:spPr>
          <a:xfrm>
            <a:off x="0" y="1146499"/>
            <a:ext cx="11155680" cy="5940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To access values in lists, use the square brackets for slicing along with the index or indices to obtain value available at that index. For example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n-US" sz="1800" u="sng">
                <a:solidFill>
                  <a:schemeClr val="dk1"/>
                </a:solidFill>
                <a:latin typeface="Calibri"/>
                <a:ea typeface="Calibri"/>
                <a:cs typeface="Calibri"/>
                <a:sym typeface="Calibri"/>
              </a:rPr>
              <a:t>Lets try it out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&gt;&gt;&gt; list1 = ['physics', 'chemistry', 45, 40.2]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&gt;&gt;&gt; list2 = [1, 2, 3, 4, 5, 6, 7 ]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&gt;&gt;&gt;print ("list1[0]: ", list1[0])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&gt;&gt;&gt; print ("list2[1:5]: ", list2[1:5])</a:t>
            </a:r>
            <a:endParaRPr/>
          </a:p>
          <a:p>
            <a:pPr indent="0" lvl="1"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&gt;&gt;&gt;list = [ 'abcd', 786 , 2.23, 'john', 70.2 ] </a:t>
            </a:r>
            <a:endParaRPr/>
          </a:p>
          <a:p>
            <a:pPr indent="0" lvl="1"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&gt;&gt;&gt;tinylist = [123, 'joy'] </a:t>
            </a:r>
            <a:endParaRPr/>
          </a:p>
          <a:p>
            <a:pPr indent="0" lvl="1"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&gt;&gt;&gt;list # Prints complete list </a:t>
            </a:r>
            <a:endParaRPr/>
          </a:p>
          <a:p>
            <a:pPr indent="0" lvl="1"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&gt;&gt;&gt;list[0] # Prints first element of the list </a:t>
            </a:r>
            <a:endParaRPr/>
          </a:p>
          <a:p>
            <a:pPr indent="0" lvl="1"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&gt;&gt;&gt;list[1:3] # Prints elements starting from 2nd till 3rd </a:t>
            </a:r>
            <a:endParaRPr/>
          </a:p>
          <a:p>
            <a:pPr indent="0" lvl="1"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&gt;&gt;&gt;list[2:] # Prints elements starting from 3rd element </a:t>
            </a:r>
            <a:endParaRPr/>
          </a:p>
          <a:p>
            <a:pPr indent="0" lvl="1"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&gt;&gt;&gt;list[:3] # Prints elements starting from beginning till 3rd </a:t>
            </a:r>
            <a:endParaRPr/>
          </a:p>
          <a:p>
            <a:pPr indent="0" lvl="1"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&gt;&gt;&gt;list[1:-1] # Prints all elements except the first and last </a:t>
            </a:r>
            <a:endParaRPr/>
          </a:p>
          <a:p>
            <a:pPr indent="0" lvl="1"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&gt;&gt;&gt;tinylist * 2 # Prints list two times </a:t>
            </a:r>
            <a:endParaRPr/>
          </a:p>
          <a:p>
            <a:pPr indent="0" lvl="1"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&gt;&gt;&gt;list + tinylist # Prints concatenated lists </a:t>
            </a:r>
            <a:endParaRPr/>
          </a:p>
          <a:p>
            <a:pPr indent="0" lvl="1"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&gt;&gt;&gt;len(list) # Prints length of the list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82"/>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825" name="Google Shape;825;p82"/>
          <p:cNvSpPr txBox="1"/>
          <p:nvPr>
            <p:ph type="title"/>
          </p:nvPr>
        </p:nvSpPr>
        <p:spPr>
          <a:xfrm>
            <a:off x="0" y="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Lists- Updating and Deleting from Lists</a:t>
            </a:r>
            <a:endParaRPr/>
          </a:p>
        </p:txBody>
      </p:sp>
      <p:sp>
        <p:nvSpPr>
          <p:cNvPr id="826" name="Google Shape;826;p8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500"/>
              <a:buNone/>
            </a:pPr>
            <a:r>
              <a:rPr lang="en-US" sz="1500">
                <a:latin typeface="Calibri"/>
                <a:ea typeface="Calibri"/>
                <a:cs typeface="Calibri"/>
                <a:sym typeface="Calibri"/>
              </a:rPr>
              <a:t>	</a:t>
            </a:r>
            <a:endParaRPr/>
          </a:p>
        </p:txBody>
      </p:sp>
      <p:sp>
        <p:nvSpPr>
          <p:cNvPr id="827" name="Google Shape;827;p82"/>
          <p:cNvSpPr/>
          <p:nvPr/>
        </p:nvSpPr>
        <p:spPr>
          <a:xfrm>
            <a:off x="493625" y="1792128"/>
            <a:ext cx="10411097" cy="489364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Unlike the other datatypes  we played with  so far, lists are mutable. Which means, we can actually change the value of lists .</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&gt;&gt;&gt;list = [ 'abcd', 786 , 2.23, 'john', 70.2 ]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&gt;&gt;&gt; list[0] = 111 #Modify the value of the 0</a:t>
            </a:r>
            <a:r>
              <a:rPr baseline="30000" lang="en-US" sz="2400">
                <a:solidFill>
                  <a:schemeClr val="dk1"/>
                </a:solidFill>
                <a:latin typeface="Calibri"/>
                <a:ea typeface="Calibri"/>
                <a:cs typeface="Calibri"/>
                <a:sym typeface="Calibri"/>
              </a:rPr>
              <a:t>th</a:t>
            </a:r>
            <a:r>
              <a:rPr lang="en-US" sz="2400">
                <a:solidFill>
                  <a:schemeClr val="dk1"/>
                </a:solidFill>
                <a:latin typeface="Calibri"/>
                <a:ea typeface="Calibri"/>
                <a:cs typeface="Calibri"/>
                <a:sym typeface="Calibri"/>
              </a:rPr>
              <a:t> element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&gt;&gt;&gt; list[1:3]=[‘Sam’,2000,300.89] #Modifies the value of 1</a:t>
            </a:r>
            <a:r>
              <a:rPr baseline="30000" lang="en-US" sz="2400">
                <a:solidFill>
                  <a:schemeClr val="dk1"/>
                </a:solidFill>
                <a:latin typeface="Calibri"/>
                <a:ea typeface="Calibri"/>
                <a:cs typeface="Calibri"/>
                <a:sym typeface="Calibri"/>
              </a:rPr>
              <a:t>st</a:t>
            </a:r>
            <a:r>
              <a:rPr lang="en-US" sz="2400">
                <a:solidFill>
                  <a:schemeClr val="dk1"/>
                </a:solidFill>
                <a:latin typeface="Calibri"/>
                <a:ea typeface="Calibri"/>
                <a:cs typeface="Calibri"/>
                <a:sym typeface="Calibri"/>
              </a:rPr>
              <a:t> to 3</a:t>
            </a:r>
            <a:r>
              <a:rPr baseline="30000" lang="en-US" sz="2400">
                <a:solidFill>
                  <a:schemeClr val="dk1"/>
                </a:solidFill>
                <a:latin typeface="Calibri"/>
                <a:ea typeface="Calibri"/>
                <a:cs typeface="Calibri"/>
                <a:sym typeface="Calibri"/>
              </a:rPr>
              <a:t>rd</a:t>
            </a:r>
            <a:r>
              <a:rPr lang="en-US" sz="2400">
                <a:solidFill>
                  <a:schemeClr val="dk1"/>
                </a:solidFill>
                <a:latin typeface="Calibri"/>
                <a:ea typeface="Calibri"/>
                <a:cs typeface="Calibri"/>
                <a:sym typeface="Calibri"/>
              </a:rPr>
              <a:t> element of the list.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&gt;&gt;&gt; list[1:3]=[] #Deletes from 1</a:t>
            </a:r>
            <a:r>
              <a:rPr baseline="30000" lang="en-US" sz="2400">
                <a:solidFill>
                  <a:schemeClr val="dk1"/>
                </a:solidFill>
                <a:latin typeface="Calibri"/>
                <a:ea typeface="Calibri"/>
                <a:cs typeface="Calibri"/>
                <a:sym typeface="Calibri"/>
              </a:rPr>
              <a:t>st</a:t>
            </a:r>
            <a:r>
              <a:rPr lang="en-US" sz="2400">
                <a:solidFill>
                  <a:schemeClr val="dk1"/>
                </a:solidFill>
                <a:latin typeface="Calibri"/>
                <a:ea typeface="Calibri"/>
                <a:cs typeface="Calibri"/>
                <a:sym typeface="Calibri"/>
              </a:rPr>
              <a:t> to the 3</a:t>
            </a:r>
            <a:r>
              <a:rPr baseline="30000" lang="en-US" sz="2400">
                <a:solidFill>
                  <a:schemeClr val="dk1"/>
                </a:solidFill>
                <a:latin typeface="Calibri"/>
                <a:ea typeface="Calibri"/>
                <a:cs typeface="Calibri"/>
                <a:sym typeface="Calibri"/>
              </a:rPr>
              <a:t>rd</a:t>
            </a:r>
            <a:r>
              <a:rPr lang="en-US" sz="2400">
                <a:solidFill>
                  <a:schemeClr val="dk1"/>
                </a:solidFill>
                <a:latin typeface="Calibri"/>
                <a:ea typeface="Calibri"/>
                <a:cs typeface="Calibri"/>
                <a:sym typeface="Calibri"/>
              </a:rPr>
              <a:t> element, but doesn’t take the 3</a:t>
            </a:r>
            <a:r>
              <a:rPr baseline="30000" lang="en-US" sz="2400">
                <a:solidFill>
                  <a:schemeClr val="dk1"/>
                </a:solidFill>
                <a:latin typeface="Calibri"/>
                <a:ea typeface="Calibri"/>
                <a:cs typeface="Calibri"/>
                <a:sym typeface="Calibri"/>
              </a:rPr>
              <a:t>rd</a:t>
            </a:r>
            <a:r>
              <a:rPr lang="en-US" sz="2400">
                <a:solidFill>
                  <a:schemeClr val="dk1"/>
                </a:solidFill>
                <a:latin typeface="Calibri"/>
                <a:ea typeface="Calibri"/>
                <a:cs typeface="Calibri"/>
                <a:sym typeface="Calibri"/>
              </a:rPr>
              <a:t> element.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&gt;&gt;&gt; list[:] =[] #Clears complete list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83"/>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833" name="Google Shape;833;p83"/>
          <p:cNvSpPr txBox="1"/>
          <p:nvPr>
            <p:ph type="title"/>
          </p:nvPr>
        </p:nvSpPr>
        <p:spPr>
          <a:xfrm>
            <a:off x="0" y="1"/>
            <a:ext cx="10381957" cy="92846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Lists - Nesting  Lists</a:t>
            </a:r>
            <a:endParaRPr/>
          </a:p>
        </p:txBody>
      </p:sp>
      <p:sp>
        <p:nvSpPr>
          <p:cNvPr id="834" name="Google Shape;834;p8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500"/>
              <a:buNone/>
            </a:pPr>
            <a:r>
              <a:rPr lang="en-US" sz="1500">
                <a:latin typeface="Calibri"/>
                <a:ea typeface="Calibri"/>
                <a:cs typeface="Calibri"/>
                <a:sym typeface="Calibri"/>
              </a:rPr>
              <a:t>	</a:t>
            </a:r>
            <a:endParaRPr/>
          </a:p>
        </p:txBody>
      </p:sp>
      <p:sp>
        <p:nvSpPr>
          <p:cNvPr id="835" name="Google Shape;835;p83"/>
          <p:cNvSpPr/>
          <p:nvPr/>
        </p:nvSpPr>
        <p:spPr>
          <a:xfrm>
            <a:off x="268542" y="753601"/>
            <a:ext cx="10411097" cy="52322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It is possible to nest lists (create lists containing other lists), for example: </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&gt;&gt;&gt; </a:t>
            </a:r>
            <a:r>
              <a:rPr lang="en-US" sz="2800">
                <a:solidFill>
                  <a:schemeClr val="dk1"/>
                </a:solidFill>
                <a:latin typeface="Calibri"/>
                <a:ea typeface="Calibri"/>
                <a:cs typeface="Calibri"/>
                <a:sym typeface="Calibri"/>
              </a:rPr>
              <a:t>q = [2, 3] </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&gt;&gt;&gt; </a:t>
            </a:r>
            <a:r>
              <a:rPr lang="en-US" sz="2800">
                <a:solidFill>
                  <a:schemeClr val="dk1"/>
                </a:solidFill>
                <a:latin typeface="Calibri"/>
                <a:ea typeface="Calibri"/>
                <a:cs typeface="Calibri"/>
                <a:sym typeface="Calibri"/>
              </a:rPr>
              <a:t>p = [1, q, 4] </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&gt;&gt;&gt; </a:t>
            </a:r>
            <a:r>
              <a:rPr lang="en-US" sz="2800">
                <a:solidFill>
                  <a:schemeClr val="dk1"/>
                </a:solidFill>
                <a:latin typeface="Calibri"/>
                <a:ea typeface="Calibri"/>
                <a:cs typeface="Calibri"/>
                <a:sym typeface="Calibri"/>
              </a:rPr>
              <a:t>len(p)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3 </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&gt;&gt;&gt; </a:t>
            </a:r>
            <a:r>
              <a:rPr lang="en-US" sz="2800">
                <a:solidFill>
                  <a:schemeClr val="dk1"/>
                </a:solidFill>
                <a:latin typeface="Calibri"/>
                <a:ea typeface="Calibri"/>
                <a:cs typeface="Calibri"/>
                <a:sym typeface="Calibri"/>
              </a:rPr>
              <a:t>p[1]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[2, 3] </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&gt;&gt;&gt; </a:t>
            </a:r>
            <a:r>
              <a:rPr lang="en-US" sz="2800">
                <a:solidFill>
                  <a:schemeClr val="dk1"/>
                </a:solidFill>
                <a:latin typeface="Calibri"/>
                <a:ea typeface="Calibri"/>
                <a:cs typeface="Calibri"/>
                <a:sym typeface="Calibri"/>
              </a:rPr>
              <a:t>p[1][0]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2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84"/>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841" name="Google Shape;841;p84"/>
          <p:cNvSpPr txBox="1"/>
          <p:nvPr>
            <p:ph type="title"/>
          </p:nvPr>
        </p:nvSpPr>
        <p:spPr>
          <a:xfrm>
            <a:off x="177019" y="0"/>
            <a:ext cx="10247141" cy="50643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Lists – Adding to lists</a:t>
            </a:r>
            <a:endParaRPr/>
          </a:p>
        </p:txBody>
      </p:sp>
      <p:sp>
        <p:nvSpPr>
          <p:cNvPr id="842" name="Google Shape;842;p84"/>
          <p:cNvSpPr txBox="1"/>
          <p:nvPr>
            <p:ph idx="1" type="body"/>
          </p:nvPr>
        </p:nvSpPr>
        <p:spPr>
          <a:xfrm>
            <a:off x="506437" y="914399"/>
            <a:ext cx="10567963" cy="552558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Font typeface="Noto Sans Symbols"/>
              <a:buChar char="⮚"/>
            </a:pPr>
            <a:r>
              <a:rPr lang="en-US" sz="2400">
                <a:latin typeface="Calibri"/>
                <a:ea typeface="Calibri"/>
                <a:cs typeface="Calibri"/>
                <a:sym typeface="Calibri"/>
              </a:rPr>
              <a:t>Method 1 : Using list concatenation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&gt;&gt;&gt; a=a+[10,20]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This will create a second list in memory which can (temporarily) consume a lot of memory when you’re dealing with large lists </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Method 2 : Using append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Append takes a single argument(any datatype) and adds to the end of list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&gt;&gt;&gt;list1=[10,20,30]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&gt;&gt;&gt;list1.append(‘new’)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&gt;&gt;&gt; list1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[10,20,30,’new’]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&gt;&gt;&gt; list1.append([1,2,3])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&gt;&gt;&gt;list1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[10,20,30,’new’,[1,2,3]] </a:t>
            </a:r>
            <a:endParaRPr/>
          </a:p>
        </p:txBody>
      </p:sp>
      <p:sp>
        <p:nvSpPr>
          <p:cNvPr id="843" name="Google Shape;843;p84"/>
          <p:cNvSpPr/>
          <p:nvPr/>
        </p:nvSpPr>
        <p:spPr>
          <a:xfrm>
            <a:off x="395151" y="891796"/>
            <a:ext cx="1041109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85"/>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849" name="Google Shape;849;p85"/>
          <p:cNvSpPr txBox="1"/>
          <p:nvPr>
            <p:ph type="title"/>
          </p:nvPr>
        </p:nvSpPr>
        <p:spPr>
          <a:xfrm>
            <a:off x="0" y="0"/>
            <a:ext cx="10261209" cy="84469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Lists – Adding to lists</a:t>
            </a:r>
            <a:endParaRPr/>
          </a:p>
        </p:txBody>
      </p:sp>
      <p:sp>
        <p:nvSpPr>
          <p:cNvPr id="850" name="Google Shape;850;p85"/>
          <p:cNvSpPr txBox="1"/>
          <p:nvPr>
            <p:ph idx="1" type="body"/>
          </p:nvPr>
        </p:nvSpPr>
        <p:spPr>
          <a:xfrm>
            <a:off x="240407" y="679268"/>
            <a:ext cx="11196628" cy="376612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Method 3 : Using extend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extend takes a single argument(list),and adds each of the items to the list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&gt;&gt;&gt;a=[10,20,30]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&gt;&gt;&gt;a.extend([1,2,3])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&gt;&gt;&gt;a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[10,20,30,1,2,3] </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Method 4 :Using insert </a:t>
            </a:r>
            <a:endParaRPr/>
          </a:p>
          <a:p>
            <a:pPr indent="0" lvl="0" marL="0" rtl="0" algn="l">
              <a:lnSpc>
                <a:spcPct val="90000"/>
              </a:lnSpc>
              <a:spcBef>
                <a:spcPts val="1000"/>
              </a:spcBef>
              <a:spcAft>
                <a:spcPts val="0"/>
              </a:spcAft>
              <a:buClr>
                <a:schemeClr val="dk1"/>
              </a:buClr>
              <a:buSzPts val="2000"/>
              <a:buNone/>
            </a:pPr>
            <a:r>
              <a:rPr b="1" lang="en-US" sz="2000">
                <a:latin typeface="Calibri"/>
                <a:ea typeface="Calibri"/>
                <a:cs typeface="Calibri"/>
                <a:sym typeface="Calibri"/>
              </a:rPr>
              <a:t>Insert can be used to insert an item in the desired place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&gt;&gt;&gt;a=[10,20,30]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&gt;&gt;&gt;a.insert(0,‘new’)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 a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[’new’,10,20,30]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&gt;&gt;&gt;a.insert(100,‘python’)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 a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[’new’,10,20,30,’python’]</a:t>
            </a:r>
            <a:endParaRPr/>
          </a:p>
        </p:txBody>
      </p:sp>
      <p:sp>
        <p:nvSpPr>
          <p:cNvPr id="851" name="Google Shape;851;p85"/>
          <p:cNvSpPr/>
          <p:nvPr/>
        </p:nvSpPr>
        <p:spPr>
          <a:xfrm>
            <a:off x="395151" y="891796"/>
            <a:ext cx="1041109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86"/>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857" name="Google Shape;857;p86"/>
          <p:cNvSpPr txBox="1"/>
          <p:nvPr>
            <p:ph type="title"/>
          </p:nvPr>
        </p:nvSpPr>
        <p:spPr>
          <a:xfrm>
            <a:off x="0" y="0"/>
            <a:ext cx="9515622" cy="61961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Lists – Deletion  in lists</a:t>
            </a:r>
            <a:endParaRPr/>
          </a:p>
        </p:txBody>
      </p:sp>
      <p:sp>
        <p:nvSpPr>
          <p:cNvPr id="858" name="Google Shape;858;p86"/>
          <p:cNvSpPr txBox="1"/>
          <p:nvPr>
            <p:ph idx="1" type="body"/>
          </p:nvPr>
        </p:nvSpPr>
        <p:spPr>
          <a:xfrm>
            <a:off x="170068" y="697355"/>
            <a:ext cx="11217729" cy="526734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Font typeface="Noto Sans Symbols"/>
              <a:buChar char="⮚"/>
            </a:pPr>
            <a:r>
              <a:rPr lang="en-US" sz="1800">
                <a:latin typeface="Calibri"/>
                <a:ea typeface="Calibri"/>
                <a:cs typeface="Calibri"/>
                <a:sym typeface="Calibri"/>
              </a:rPr>
              <a:t>We have already discussed deletion of lists in one of the sections before</a:t>
            </a:r>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Deletion was done by selecting the exact index which we wanted to delete. </a:t>
            </a:r>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For e.g a[1,2,3] is a list, and to delete the second element of the list we simply used the statement,</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      a[1]=[]</a:t>
            </a:r>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There is also a built in method  called remove(), which can be used to remove elements from a list.</a:t>
            </a:r>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Here’s how we can use this Superpower ☺</a:t>
            </a:r>
            <a:endParaRPr/>
          </a:p>
          <a:p>
            <a:pPr indent="-228600" lvl="0" marL="228600" rtl="0" algn="l">
              <a:lnSpc>
                <a:spcPct val="90000"/>
              </a:lnSpc>
              <a:spcBef>
                <a:spcPts val="1000"/>
              </a:spcBef>
              <a:spcAft>
                <a:spcPts val="0"/>
              </a:spcAft>
              <a:buClr>
                <a:srgbClr val="C00000"/>
              </a:buClr>
              <a:buSzPts val="2000"/>
              <a:buFont typeface="Noto Sans Symbols"/>
              <a:buChar char="⮚"/>
            </a:pPr>
            <a:r>
              <a:rPr b="1" lang="en-US" sz="2000">
                <a:solidFill>
                  <a:srgbClr val="C00000"/>
                </a:solidFill>
                <a:latin typeface="Calibri"/>
                <a:ea typeface="Calibri"/>
                <a:cs typeface="Calibri"/>
                <a:sym typeface="Calibri"/>
              </a:rPr>
              <a:t>list.remove(obj) </a:t>
            </a:r>
            <a:r>
              <a:rPr lang="en-US" sz="1800">
                <a:solidFill>
                  <a:srgbClr val="C00000"/>
                </a:solidFill>
                <a:latin typeface="Calibri"/>
                <a:ea typeface="Calibri"/>
                <a:cs typeface="Calibri"/>
                <a:sym typeface="Calibri"/>
              </a:rPr>
              <a:t>: Removes an object from the list</a:t>
            </a:r>
            <a:endParaRPr/>
          </a:p>
          <a:p>
            <a:pPr indent="0" lvl="0" marL="0" rtl="0" algn="l">
              <a:lnSpc>
                <a:spcPct val="90000"/>
              </a:lnSpc>
              <a:spcBef>
                <a:spcPts val="1000"/>
              </a:spcBef>
              <a:spcAft>
                <a:spcPts val="0"/>
              </a:spcAft>
              <a:buClr>
                <a:schemeClr val="dk1"/>
              </a:buClr>
              <a:buSzPts val="1600"/>
              <a:buNone/>
            </a:pPr>
            <a:r>
              <a:rPr lang="en-US" sz="1600">
                <a:latin typeface="Calibri"/>
                <a:ea typeface="Calibri"/>
                <a:cs typeface="Calibri"/>
                <a:sym typeface="Calibri"/>
              </a:rPr>
              <a:t>&gt;&gt;&gt; a = [-1, 1, 66.25, 333, 333, 1234.5]</a:t>
            </a:r>
            <a:endParaRPr/>
          </a:p>
          <a:p>
            <a:pPr indent="0" lvl="0" marL="0" rtl="0" algn="l">
              <a:lnSpc>
                <a:spcPct val="90000"/>
              </a:lnSpc>
              <a:spcBef>
                <a:spcPts val="1000"/>
              </a:spcBef>
              <a:spcAft>
                <a:spcPts val="0"/>
              </a:spcAft>
              <a:buClr>
                <a:schemeClr val="dk1"/>
              </a:buClr>
              <a:buSzPts val="1600"/>
              <a:buNone/>
            </a:pPr>
            <a:r>
              <a:rPr lang="en-US" sz="1600">
                <a:latin typeface="Calibri"/>
                <a:ea typeface="Calibri"/>
                <a:cs typeface="Calibri"/>
                <a:sym typeface="Calibri"/>
              </a:rPr>
              <a:t>&gt;&gt;&gt; a.remove(200)</a:t>
            </a:r>
            <a:endParaRPr/>
          </a:p>
          <a:p>
            <a:pPr indent="0" lvl="0" marL="0" rtl="0" algn="l">
              <a:lnSpc>
                <a:spcPct val="90000"/>
              </a:lnSpc>
              <a:spcBef>
                <a:spcPts val="1000"/>
              </a:spcBef>
              <a:spcAft>
                <a:spcPts val="0"/>
              </a:spcAft>
              <a:buClr>
                <a:schemeClr val="dk1"/>
              </a:buClr>
              <a:buSzPts val="1600"/>
              <a:buNone/>
            </a:pPr>
            <a:r>
              <a:rPr lang="en-US" sz="1600">
                <a:latin typeface="Calibri"/>
                <a:ea typeface="Calibri"/>
                <a:cs typeface="Calibri"/>
                <a:sym typeface="Calibri"/>
              </a:rPr>
              <a:t>Traceback (most recent call last):</a:t>
            </a:r>
            <a:endParaRPr/>
          </a:p>
          <a:p>
            <a:pPr indent="0" lvl="0" marL="0" rtl="0" algn="l">
              <a:lnSpc>
                <a:spcPct val="90000"/>
              </a:lnSpc>
              <a:spcBef>
                <a:spcPts val="1000"/>
              </a:spcBef>
              <a:spcAft>
                <a:spcPts val="0"/>
              </a:spcAft>
              <a:buClr>
                <a:schemeClr val="dk1"/>
              </a:buClr>
              <a:buSzPts val="1600"/>
              <a:buNone/>
            </a:pPr>
            <a:r>
              <a:rPr lang="en-US" sz="1600">
                <a:latin typeface="Calibri"/>
                <a:ea typeface="Calibri"/>
                <a:cs typeface="Calibri"/>
                <a:sym typeface="Calibri"/>
              </a:rPr>
              <a:t>  File "&lt;pyshell#4&gt;", line 1, in &lt;module&gt;</a:t>
            </a:r>
            <a:endParaRPr/>
          </a:p>
          <a:p>
            <a:pPr indent="0" lvl="0" marL="0" rtl="0" algn="l">
              <a:lnSpc>
                <a:spcPct val="90000"/>
              </a:lnSpc>
              <a:spcBef>
                <a:spcPts val="1000"/>
              </a:spcBef>
              <a:spcAft>
                <a:spcPts val="0"/>
              </a:spcAft>
              <a:buClr>
                <a:schemeClr val="dk1"/>
              </a:buClr>
              <a:buSzPts val="1600"/>
              <a:buNone/>
            </a:pPr>
            <a:r>
              <a:rPr lang="en-US" sz="1600">
                <a:latin typeface="Calibri"/>
                <a:ea typeface="Calibri"/>
                <a:cs typeface="Calibri"/>
                <a:sym typeface="Calibri"/>
              </a:rPr>
              <a:t>    a.remove(200)</a:t>
            </a:r>
            <a:endParaRPr/>
          </a:p>
          <a:p>
            <a:pPr indent="0" lvl="0" marL="0" rtl="0" algn="l">
              <a:lnSpc>
                <a:spcPct val="90000"/>
              </a:lnSpc>
              <a:spcBef>
                <a:spcPts val="1000"/>
              </a:spcBef>
              <a:spcAft>
                <a:spcPts val="0"/>
              </a:spcAft>
              <a:buClr>
                <a:schemeClr val="dk1"/>
              </a:buClr>
              <a:buSzPts val="1600"/>
              <a:buNone/>
            </a:pPr>
            <a:r>
              <a:rPr lang="en-US" sz="1600">
                <a:latin typeface="Calibri"/>
                <a:ea typeface="Calibri"/>
                <a:cs typeface="Calibri"/>
                <a:sym typeface="Calibri"/>
              </a:rPr>
              <a:t>ValueError: list.remove(x): x not in list</a:t>
            </a:r>
            <a:endParaRPr/>
          </a:p>
          <a:p>
            <a:pPr indent="0" lvl="0" marL="0" rtl="0" algn="l">
              <a:lnSpc>
                <a:spcPct val="90000"/>
              </a:lnSpc>
              <a:spcBef>
                <a:spcPts val="1000"/>
              </a:spcBef>
              <a:spcAft>
                <a:spcPts val="0"/>
              </a:spcAft>
              <a:buClr>
                <a:schemeClr val="dk1"/>
              </a:buClr>
              <a:buSzPts val="1600"/>
              <a:buNone/>
            </a:pPr>
            <a:r>
              <a:rPr lang="en-US" sz="1600">
                <a:latin typeface="Calibri"/>
                <a:ea typeface="Calibri"/>
                <a:cs typeface="Calibri"/>
                <a:sym typeface="Calibri"/>
              </a:rPr>
              <a:t>&gt;&gt;&gt; a.remove(333) </a:t>
            </a:r>
            <a:r>
              <a:rPr lang="en-US" sz="1200">
                <a:latin typeface="Calibri"/>
                <a:ea typeface="Calibri"/>
                <a:cs typeface="Calibri"/>
                <a:sym typeface="Calibri"/>
              </a:rPr>
              <a:t># removes the </a:t>
            </a:r>
            <a:r>
              <a:rPr i="1" lang="en-US" sz="1200">
                <a:latin typeface="Calibri"/>
                <a:ea typeface="Calibri"/>
                <a:cs typeface="Calibri"/>
                <a:sym typeface="Calibri"/>
              </a:rPr>
              <a:t>first </a:t>
            </a:r>
            <a:r>
              <a:rPr lang="en-US" sz="1200">
                <a:latin typeface="Calibri"/>
                <a:ea typeface="Calibri"/>
                <a:cs typeface="Calibri"/>
                <a:sym typeface="Calibri"/>
              </a:rPr>
              <a:t>matching </a:t>
            </a:r>
            <a:r>
              <a:rPr i="1" lang="en-US" sz="1200">
                <a:latin typeface="Calibri"/>
                <a:ea typeface="Calibri"/>
                <a:cs typeface="Calibri"/>
                <a:sym typeface="Calibri"/>
              </a:rPr>
              <a:t>value</a:t>
            </a:r>
            <a:r>
              <a:rPr i="1" lang="en-US" sz="2400">
                <a:latin typeface="Calibri"/>
                <a:ea typeface="Calibri"/>
                <a:cs typeface="Calibri"/>
                <a:sym typeface="Calibri"/>
              </a:rPr>
              <a:t> </a:t>
            </a:r>
            <a:endParaRPr sz="2400"/>
          </a:p>
          <a:p>
            <a:pPr indent="0" lvl="0" marL="0" rtl="0" algn="l">
              <a:lnSpc>
                <a:spcPct val="90000"/>
              </a:lnSpc>
              <a:spcBef>
                <a:spcPts val="1000"/>
              </a:spcBef>
              <a:spcAft>
                <a:spcPts val="0"/>
              </a:spcAft>
              <a:buClr>
                <a:schemeClr val="dk1"/>
              </a:buClr>
              <a:buSzPts val="1600"/>
              <a:buNone/>
            </a:pPr>
            <a:r>
              <a:rPr lang="en-US" sz="1600">
                <a:latin typeface="Calibri"/>
                <a:ea typeface="Calibri"/>
                <a:cs typeface="Calibri"/>
                <a:sym typeface="Calibri"/>
              </a:rPr>
              <a:t>&gt;&gt;&gt; print(a)  [-1, 1, 66.25, 333, 1234.5]</a:t>
            </a:r>
            <a:endParaRPr/>
          </a:p>
          <a:p>
            <a:pPr indent="-114300" lvl="0" marL="22860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p:txBody>
      </p:sp>
      <p:sp>
        <p:nvSpPr>
          <p:cNvPr id="859" name="Google Shape;859;p86"/>
          <p:cNvSpPr/>
          <p:nvPr/>
        </p:nvSpPr>
        <p:spPr>
          <a:xfrm>
            <a:off x="0" y="0"/>
            <a:ext cx="1041109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87"/>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865" name="Google Shape;865;p87"/>
          <p:cNvSpPr txBox="1"/>
          <p:nvPr>
            <p:ph type="title"/>
          </p:nvPr>
        </p:nvSpPr>
        <p:spPr>
          <a:xfrm>
            <a:off x="0" y="0"/>
            <a:ext cx="10373751" cy="90096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aramond"/>
              <a:buNone/>
            </a:pPr>
            <a:r>
              <a:rPr lang="en-US" sz="3200"/>
              <a:t>Python Lists – A few more list methods(Contd)</a:t>
            </a:r>
            <a:endParaRPr/>
          </a:p>
        </p:txBody>
      </p:sp>
      <p:sp>
        <p:nvSpPr>
          <p:cNvPr id="866" name="Google Shape;866;p87"/>
          <p:cNvSpPr txBox="1"/>
          <p:nvPr>
            <p:ph idx="1" type="body"/>
          </p:nvPr>
        </p:nvSpPr>
        <p:spPr>
          <a:xfrm>
            <a:off x="310746" y="929472"/>
            <a:ext cx="11323236" cy="499302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Font typeface="Noto Sans Symbols"/>
              <a:buChar char="⮚"/>
            </a:pPr>
            <a:r>
              <a:rPr b="1" lang="en-US" sz="2400">
                <a:latin typeface="Calibri"/>
                <a:ea typeface="Calibri"/>
                <a:cs typeface="Calibri"/>
                <a:sym typeface="Calibri"/>
              </a:rPr>
              <a:t>Count :</a:t>
            </a:r>
            <a:r>
              <a:rPr lang="en-US" sz="1800">
                <a:latin typeface="Calibri"/>
                <a:ea typeface="Calibri"/>
                <a:cs typeface="Calibri"/>
                <a:sym typeface="Calibri"/>
              </a:rPr>
              <a:t> Returns count of how many times an object exists in the list. </a:t>
            </a:r>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a = [66.25, 333, 333, 1, 1234.5]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print(a.count(333), a.count(66.25), a.count(’x’)) </a:t>
            </a:r>
            <a:endParaRPr/>
          </a:p>
          <a:p>
            <a:pPr indent="-228600" lvl="0" marL="228600" rtl="0" algn="l">
              <a:lnSpc>
                <a:spcPct val="90000"/>
              </a:lnSpc>
              <a:spcBef>
                <a:spcPts val="1000"/>
              </a:spcBef>
              <a:spcAft>
                <a:spcPts val="0"/>
              </a:spcAft>
              <a:buClr>
                <a:schemeClr val="dk1"/>
              </a:buClr>
              <a:buSzPts val="2400"/>
              <a:buFont typeface="Noto Sans Symbols"/>
              <a:buChar char="⮚"/>
            </a:pPr>
            <a:r>
              <a:rPr b="1" lang="en-US" sz="2400">
                <a:latin typeface="Calibri"/>
                <a:ea typeface="Calibri"/>
                <a:cs typeface="Calibri"/>
                <a:sym typeface="Calibri"/>
              </a:rPr>
              <a:t>Index : </a:t>
            </a:r>
            <a:r>
              <a:rPr lang="en-US" sz="1800">
                <a:latin typeface="Calibri"/>
                <a:ea typeface="Calibri"/>
                <a:cs typeface="Calibri"/>
                <a:sym typeface="Calibri"/>
              </a:rPr>
              <a:t>Returns the  index of the occurrence of the first given value in the list </a:t>
            </a:r>
            <a:endParaRPr/>
          </a:p>
          <a:p>
            <a:pPr indent="0" lvl="1" marL="400050" rtl="0" algn="l">
              <a:lnSpc>
                <a:spcPct val="90000"/>
              </a:lnSpc>
              <a:spcBef>
                <a:spcPts val="500"/>
              </a:spcBef>
              <a:spcAft>
                <a:spcPts val="0"/>
              </a:spcAft>
              <a:buClr>
                <a:schemeClr val="dk1"/>
              </a:buClr>
              <a:buSzPts val="2000"/>
              <a:buNone/>
            </a:pPr>
            <a:r>
              <a:rPr lang="en-US" sz="2000">
                <a:latin typeface="Calibri"/>
                <a:ea typeface="Calibri"/>
                <a:cs typeface="Calibri"/>
                <a:sym typeface="Calibri"/>
              </a:rPr>
              <a:t>&gt;&gt;&gt; a=[1,2,2,3]</a:t>
            </a:r>
            <a:endParaRPr/>
          </a:p>
          <a:p>
            <a:pPr indent="0" lvl="1" marL="400050" rtl="0" algn="l">
              <a:lnSpc>
                <a:spcPct val="90000"/>
              </a:lnSpc>
              <a:spcBef>
                <a:spcPts val="500"/>
              </a:spcBef>
              <a:spcAft>
                <a:spcPts val="0"/>
              </a:spcAft>
              <a:buClr>
                <a:schemeClr val="dk1"/>
              </a:buClr>
              <a:buSzPts val="2000"/>
              <a:buNone/>
            </a:pPr>
            <a:r>
              <a:rPr lang="en-US" sz="2000">
                <a:latin typeface="Calibri"/>
                <a:ea typeface="Calibri"/>
                <a:cs typeface="Calibri"/>
                <a:sym typeface="Calibri"/>
              </a:rPr>
              <a:t>&gt;&gt;&gt; a.index(2)</a:t>
            </a:r>
            <a:endParaRPr/>
          </a:p>
          <a:p>
            <a:pPr indent="0" lvl="1" marL="400050" rtl="0" algn="l">
              <a:lnSpc>
                <a:spcPct val="90000"/>
              </a:lnSpc>
              <a:spcBef>
                <a:spcPts val="500"/>
              </a:spcBef>
              <a:spcAft>
                <a:spcPts val="0"/>
              </a:spcAft>
              <a:buClr>
                <a:schemeClr val="dk1"/>
              </a:buClr>
              <a:buSzPts val="2000"/>
              <a:buNone/>
            </a:pPr>
            <a:r>
              <a:rPr lang="en-US" sz="2000">
                <a:latin typeface="Calibri"/>
                <a:ea typeface="Calibri"/>
                <a:cs typeface="Calibri"/>
                <a:sym typeface="Calibri"/>
              </a:rPr>
              <a:t>1</a:t>
            </a:r>
            <a:endParaRPr/>
          </a:p>
          <a:p>
            <a:pPr indent="0" lvl="1" marL="400050" rtl="0" algn="l">
              <a:lnSpc>
                <a:spcPct val="90000"/>
              </a:lnSpc>
              <a:spcBef>
                <a:spcPts val="500"/>
              </a:spcBef>
              <a:spcAft>
                <a:spcPts val="0"/>
              </a:spcAft>
              <a:buClr>
                <a:schemeClr val="dk1"/>
              </a:buClr>
              <a:buSzPts val="2000"/>
              <a:buNone/>
            </a:pPr>
            <a:r>
              <a:rPr lang="en-US" sz="2000">
                <a:latin typeface="Calibri"/>
                <a:ea typeface="Calibri"/>
                <a:cs typeface="Calibri"/>
                <a:sym typeface="Calibri"/>
              </a:rPr>
              <a:t>&gt;&gt;&gt; a.index(500) </a:t>
            </a:r>
            <a:r>
              <a:rPr b="1" lang="en-US" sz="2000">
                <a:latin typeface="Calibri"/>
                <a:ea typeface="Calibri"/>
                <a:cs typeface="Calibri"/>
                <a:sym typeface="Calibri"/>
              </a:rPr>
              <a:t>#Returns ValueError if not in list.</a:t>
            </a:r>
            <a:endParaRPr/>
          </a:p>
          <a:p>
            <a:pPr indent="0" lvl="1" marL="400050" rtl="0" algn="l">
              <a:lnSpc>
                <a:spcPct val="90000"/>
              </a:lnSpc>
              <a:spcBef>
                <a:spcPts val="500"/>
              </a:spcBef>
              <a:spcAft>
                <a:spcPts val="0"/>
              </a:spcAft>
              <a:buClr>
                <a:schemeClr val="dk1"/>
              </a:buClr>
              <a:buSzPts val="2000"/>
              <a:buNone/>
            </a:pPr>
            <a:r>
              <a:rPr lang="en-US" sz="2000">
                <a:latin typeface="Calibri"/>
                <a:ea typeface="Calibri"/>
                <a:cs typeface="Calibri"/>
                <a:sym typeface="Calibri"/>
              </a:rPr>
              <a:t>Traceback (most recent call last):</a:t>
            </a:r>
            <a:endParaRPr/>
          </a:p>
          <a:p>
            <a:pPr indent="0" lvl="1" marL="400050" rtl="0" algn="l">
              <a:lnSpc>
                <a:spcPct val="90000"/>
              </a:lnSpc>
              <a:spcBef>
                <a:spcPts val="500"/>
              </a:spcBef>
              <a:spcAft>
                <a:spcPts val="0"/>
              </a:spcAft>
              <a:buClr>
                <a:schemeClr val="dk1"/>
              </a:buClr>
              <a:buSzPts val="2000"/>
              <a:buNone/>
            </a:pPr>
            <a:r>
              <a:rPr lang="en-US" sz="2000">
                <a:latin typeface="Calibri"/>
                <a:ea typeface="Calibri"/>
                <a:cs typeface="Calibri"/>
                <a:sym typeface="Calibri"/>
              </a:rPr>
              <a:t>  File "&lt;pyshell#19&gt;", line 1, in &lt;module&gt;</a:t>
            </a:r>
            <a:endParaRPr/>
          </a:p>
          <a:p>
            <a:pPr indent="0" lvl="1" marL="400050" rtl="0" algn="l">
              <a:lnSpc>
                <a:spcPct val="90000"/>
              </a:lnSpc>
              <a:spcBef>
                <a:spcPts val="500"/>
              </a:spcBef>
              <a:spcAft>
                <a:spcPts val="0"/>
              </a:spcAft>
              <a:buClr>
                <a:schemeClr val="dk1"/>
              </a:buClr>
              <a:buSzPts val="2000"/>
              <a:buNone/>
            </a:pPr>
            <a:r>
              <a:rPr lang="en-US" sz="2000">
                <a:latin typeface="Calibri"/>
                <a:ea typeface="Calibri"/>
                <a:cs typeface="Calibri"/>
                <a:sym typeface="Calibri"/>
              </a:rPr>
              <a:t>    a.index(500)</a:t>
            </a:r>
            <a:endParaRPr/>
          </a:p>
          <a:p>
            <a:pPr indent="0" lvl="1" marL="400050" rtl="0" algn="l">
              <a:lnSpc>
                <a:spcPct val="90000"/>
              </a:lnSpc>
              <a:spcBef>
                <a:spcPts val="500"/>
              </a:spcBef>
              <a:spcAft>
                <a:spcPts val="0"/>
              </a:spcAft>
              <a:buClr>
                <a:schemeClr val="dk1"/>
              </a:buClr>
              <a:buSzPts val="2000"/>
              <a:buNone/>
            </a:pPr>
            <a:r>
              <a:rPr lang="en-US" sz="2000">
                <a:latin typeface="Calibri"/>
                <a:ea typeface="Calibri"/>
                <a:cs typeface="Calibri"/>
                <a:sym typeface="Calibri"/>
              </a:rPr>
              <a:t>ValueError: 500 is not in list</a:t>
            </a:r>
            <a:endParaRPr/>
          </a:p>
          <a:p>
            <a:pPr indent="-228600" lvl="0" marL="228600" rtl="0" algn="l">
              <a:lnSpc>
                <a:spcPct val="90000"/>
              </a:lnSpc>
              <a:spcBef>
                <a:spcPts val="1000"/>
              </a:spcBef>
              <a:spcAft>
                <a:spcPts val="0"/>
              </a:spcAft>
              <a:buClr>
                <a:schemeClr val="dk1"/>
              </a:buClr>
              <a:buSzPts val="2400"/>
              <a:buFont typeface="Noto Sans Symbols"/>
              <a:buChar char="⮚"/>
            </a:pPr>
            <a:r>
              <a:rPr b="1" lang="en-US" sz="2400">
                <a:latin typeface="Calibri"/>
                <a:ea typeface="Calibri"/>
                <a:cs typeface="Calibri"/>
                <a:sym typeface="Calibri"/>
              </a:rPr>
              <a:t>Reverse : Reverses objects of list in place</a:t>
            </a:r>
            <a:endParaRPr/>
          </a:p>
          <a:p>
            <a:pPr indent="0" lvl="1" marL="400050" rtl="0" algn="l">
              <a:lnSpc>
                <a:spcPct val="90000"/>
              </a:lnSpc>
              <a:spcBef>
                <a:spcPts val="500"/>
              </a:spcBef>
              <a:spcAft>
                <a:spcPts val="0"/>
              </a:spcAft>
              <a:buClr>
                <a:schemeClr val="dk1"/>
              </a:buClr>
              <a:buSzPts val="2000"/>
              <a:buNone/>
            </a:pPr>
            <a:r>
              <a:rPr lang="en-US" sz="2000">
                <a:latin typeface="Calibri"/>
                <a:ea typeface="Calibri"/>
                <a:cs typeface="Calibri"/>
                <a:sym typeface="Calibri"/>
              </a:rPr>
              <a:t>&gt;&gt;&gt; a.reverse()</a:t>
            </a:r>
            <a:endParaRPr/>
          </a:p>
          <a:p>
            <a:pPr indent="0" lvl="1" marL="400050" rtl="0" algn="l">
              <a:lnSpc>
                <a:spcPct val="90000"/>
              </a:lnSpc>
              <a:spcBef>
                <a:spcPts val="500"/>
              </a:spcBef>
              <a:spcAft>
                <a:spcPts val="0"/>
              </a:spcAft>
              <a:buClr>
                <a:schemeClr val="dk1"/>
              </a:buClr>
              <a:buSzPts val="2000"/>
              <a:buNone/>
            </a:pPr>
            <a:r>
              <a:rPr lang="en-US" sz="2000">
                <a:latin typeface="Calibri"/>
                <a:ea typeface="Calibri"/>
                <a:cs typeface="Calibri"/>
                <a:sym typeface="Calibri"/>
              </a:rPr>
              <a:t>&gt;&gt;&gt; a</a:t>
            </a:r>
            <a:endParaRPr/>
          </a:p>
          <a:p>
            <a:pPr indent="0" lvl="1" marL="400050" rtl="0" algn="l">
              <a:lnSpc>
                <a:spcPct val="90000"/>
              </a:lnSpc>
              <a:spcBef>
                <a:spcPts val="500"/>
              </a:spcBef>
              <a:spcAft>
                <a:spcPts val="0"/>
              </a:spcAft>
              <a:buClr>
                <a:schemeClr val="dk1"/>
              </a:buClr>
              <a:buSzPts val="2000"/>
              <a:buNone/>
            </a:pPr>
            <a:r>
              <a:rPr lang="en-US" sz="2000">
                <a:latin typeface="Calibri"/>
                <a:ea typeface="Calibri"/>
                <a:cs typeface="Calibri"/>
                <a:sym typeface="Calibri"/>
              </a:rPr>
              <a:t>[3, 2, 2, 1]</a:t>
            </a:r>
            <a:endParaRPr/>
          </a:p>
        </p:txBody>
      </p:sp>
      <p:sp>
        <p:nvSpPr>
          <p:cNvPr id="867" name="Google Shape;867;p87"/>
          <p:cNvSpPr/>
          <p:nvPr/>
        </p:nvSpPr>
        <p:spPr>
          <a:xfrm>
            <a:off x="282610" y="202479"/>
            <a:ext cx="1041109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88"/>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873" name="Google Shape;873;p88"/>
          <p:cNvSpPr txBox="1"/>
          <p:nvPr>
            <p:ph type="title"/>
          </p:nvPr>
        </p:nvSpPr>
        <p:spPr>
          <a:xfrm>
            <a:off x="0" y="1"/>
            <a:ext cx="10030265" cy="92846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Lists – Comprehensions</a:t>
            </a:r>
            <a:endParaRPr/>
          </a:p>
        </p:txBody>
      </p:sp>
      <p:sp>
        <p:nvSpPr>
          <p:cNvPr id="874" name="Google Shape;874;p88"/>
          <p:cNvSpPr txBox="1"/>
          <p:nvPr>
            <p:ph idx="1" type="body"/>
          </p:nvPr>
        </p:nvSpPr>
        <p:spPr>
          <a:xfrm>
            <a:off x="201552" y="846519"/>
            <a:ext cx="11217729" cy="546529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latin typeface="Calibri"/>
                <a:ea typeface="Calibri"/>
                <a:cs typeface="Calibri"/>
                <a:sym typeface="Calibri"/>
              </a:rPr>
              <a:t>&gt;&gt;&gt; squares=[]</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 for i in (range(10)):</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	squares.append(i**2)</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 print(i)</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9</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 squares</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[0, 1, 4, 9, 16, 25, 36, 49, 64, 81]</a:t>
            </a:r>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b="1" lang="en-US" sz="2000">
                <a:latin typeface="Calibri"/>
                <a:ea typeface="Calibri"/>
                <a:cs typeface="Calibri"/>
                <a:sym typeface="Calibri"/>
              </a:rPr>
              <a:t>Now, all these lines can be smartly and swiftly done away with, to produce the same effect. That’s the elegance and simplicity of Python!!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 squares =[i**2 for i in (range(10))]</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&gt;&gt;&gt; squares</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[0, 1, 4, 9, 16, 25, 36, 49, 64, 81]</a:t>
            </a:r>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p:txBody>
      </p:sp>
      <p:sp>
        <p:nvSpPr>
          <p:cNvPr id="875" name="Google Shape;875;p88"/>
          <p:cNvSpPr/>
          <p:nvPr/>
        </p:nvSpPr>
        <p:spPr>
          <a:xfrm>
            <a:off x="0" y="0"/>
            <a:ext cx="1041109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pic>
        <p:nvPicPr>
          <p:cNvPr id="876" name="Google Shape;876;p88"/>
          <p:cNvPicPr preferRelativeResize="0"/>
          <p:nvPr/>
        </p:nvPicPr>
        <p:blipFill rotWithShape="1">
          <a:blip r:embed="rId3">
            <a:alphaModFix/>
          </a:blip>
          <a:srcRect b="0" l="0" r="0" t="0"/>
          <a:stretch/>
        </p:blipFill>
        <p:spPr>
          <a:xfrm>
            <a:off x="9753600" y="4981575"/>
            <a:ext cx="2438400" cy="1876425"/>
          </a:xfrm>
          <a:prstGeom prst="rect">
            <a:avLst/>
          </a:prstGeom>
          <a:noFill/>
          <a:ln>
            <a:noFill/>
          </a:ln>
        </p:spPr>
      </p:pic>
      <p:sp>
        <p:nvSpPr>
          <p:cNvPr id="877" name="Google Shape;877;p88"/>
          <p:cNvSpPr/>
          <p:nvPr/>
        </p:nvSpPr>
        <p:spPr>
          <a:xfrm>
            <a:off x="0" y="5943600"/>
            <a:ext cx="5500468" cy="738554"/>
          </a:xfrm>
          <a:prstGeom prst="rect">
            <a:avLst/>
          </a:prstGeom>
          <a:gradFill>
            <a:gsLst>
              <a:gs pos="0">
                <a:srgbClr val="F9F9F9"/>
              </a:gs>
              <a:gs pos="100000">
                <a:srgbClr val="E7E6E6">
                  <a:alpha val="14901"/>
                </a:srgbClr>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New_list = [iterator for iterator in iterable]</a:t>
            </a:r>
            <a:endParaRPr b="0" i="0" sz="24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76"/>
                                        </p:tgtEl>
                                        <p:attrNameLst>
                                          <p:attrName>style.visibility</p:attrName>
                                        </p:attrNameLst>
                                      </p:cBhvr>
                                      <p:to>
                                        <p:strVal val="visible"/>
                                      </p:to>
                                    </p:set>
                                    <p:anim calcmode="lin" valueType="num">
                                      <p:cBhvr additive="base">
                                        <p:cTn dur="500"/>
                                        <p:tgtEl>
                                          <p:spTgt spid="87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89"/>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883" name="Google Shape;883;p89"/>
          <p:cNvSpPr txBox="1"/>
          <p:nvPr>
            <p:ph type="title"/>
          </p:nvPr>
        </p:nvSpPr>
        <p:spPr>
          <a:xfrm>
            <a:off x="0" y="0"/>
            <a:ext cx="8904849" cy="52050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Lists – Summary(Methods &amp; Functions)</a:t>
            </a:r>
            <a:endParaRPr/>
          </a:p>
        </p:txBody>
      </p:sp>
      <p:sp>
        <p:nvSpPr>
          <p:cNvPr id="884" name="Google Shape;884;p89"/>
          <p:cNvSpPr txBox="1"/>
          <p:nvPr>
            <p:ph idx="1" type="body"/>
          </p:nvPr>
        </p:nvSpPr>
        <p:spPr>
          <a:xfrm>
            <a:off x="395151" y="2188530"/>
            <a:ext cx="11217729" cy="6230984"/>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A summary of the major  list </a:t>
            </a:r>
            <a:r>
              <a:rPr b="1" lang="en-US" sz="2000">
                <a:latin typeface="Calibri"/>
                <a:ea typeface="Calibri"/>
                <a:cs typeface="Calibri"/>
                <a:sym typeface="Calibri"/>
              </a:rPr>
              <a:t>methods(Try and Learn mode)</a:t>
            </a:r>
            <a:r>
              <a:rPr lang="en-US" sz="2000">
                <a:latin typeface="Calibri"/>
                <a:ea typeface="Calibri"/>
                <a:cs typeface="Calibri"/>
                <a:sym typeface="Calibri"/>
              </a:rPr>
              <a:t> :-</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p:txBody>
      </p:sp>
      <p:sp>
        <p:nvSpPr>
          <p:cNvPr id="885" name="Google Shape;885;p89"/>
          <p:cNvSpPr/>
          <p:nvPr/>
        </p:nvSpPr>
        <p:spPr>
          <a:xfrm>
            <a:off x="395151" y="891796"/>
            <a:ext cx="1041109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graphicFrame>
        <p:nvGraphicFramePr>
          <p:cNvPr id="886" name="Google Shape;886;p89"/>
          <p:cNvGraphicFramePr/>
          <p:nvPr/>
        </p:nvGraphicFramePr>
        <p:xfrm>
          <a:off x="208444" y="807946"/>
          <a:ext cx="3000000" cy="3000000"/>
        </p:xfrm>
        <a:graphic>
          <a:graphicData uri="http://schemas.openxmlformats.org/drawingml/2006/table">
            <a:tbl>
              <a:tblPr bandRow="1" firstRow="1">
                <a:noFill/>
                <a:tableStyleId>{BA8B42EE-B013-4E84-89A6-DF5F7FFC1467}</a:tableStyleId>
              </a:tblPr>
              <a:tblGrid>
                <a:gridCol w="2422425"/>
                <a:gridCol w="6203625"/>
              </a:tblGrid>
              <a:tr h="370850">
                <a:tc>
                  <a:txBody>
                    <a:bodyPr/>
                    <a:lstStyle/>
                    <a:p>
                      <a:pPr indent="0" lvl="0" marL="0" marR="0" rtl="0" algn="ctr">
                        <a:spcBef>
                          <a:spcPts val="0"/>
                        </a:spcBef>
                        <a:spcAft>
                          <a:spcPts val="0"/>
                        </a:spcAft>
                        <a:buNone/>
                      </a:pPr>
                      <a:r>
                        <a:rPr lang="en-US" sz="1400">
                          <a:latin typeface="Calibri"/>
                          <a:ea typeface="Calibri"/>
                          <a:cs typeface="Calibri"/>
                          <a:sym typeface="Calibri"/>
                        </a:rPr>
                        <a:t>Method</a:t>
                      </a:r>
                      <a:endParaRPr/>
                    </a:p>
                  </a:txBody>
                  <a:tcPr marT="45725" marB="45725" marR="91450" marL="91450" anchor="ctr"/>
                </a:tc>
                <a:tc>
                  <a:txBody>
                    <a:bodyPr/>
                    <a:lstStyle/>
                    <a:p>
                      <a:pPr indent="0" lvl="0" marL="0" marR="0" rtl="0" algn="ctr">
                        <a:spcBef>
                          <a:spcPts val="0"/>
                        </a:spcBef>
                        <a:spcAft>
                          <a:spcPts val="0"/>
                        </a:spcAft>
                        <a:buNone/>
                      </a:pPr>
                      <a:r>
                        <a:rPr lang="en-US" sz="1400">
                          <a:latin typeface="Calibri"/>
                          <a:ea typeface="Calibri"/>
                          <a:cs typeface="Calibri"/>
                          <a:sym typeface="Calibri"/>
                        </a:rPr>
                        <a:t>Description</a:t>
                      </a:r>
                      <a:endParaRPr/>
                    </a:p>
                  </a:txBody>
                  <a:tcPr marT="45725" marB="45725" marR="91450" marL="91450" anchor="ctr"/>
                </a:tc>
              </a:tr>
              <a:tr h="370850">
                <a:tc>
                  <a:txBody>
                    <a:bodyPr/>
                    <a:lstStyle/>
                    <a:p>
                      <a:pPr indent="0" lvl="0" marL="0" marR="0" rtl="0" algn="l">
                        <a:spcBef>
                          <a:spcPts val="0"/>
                        </a:spcBef>
                        <a:spcAft>
                          <a:spcPts val="0"/>
                        </a:spcAft>
                        <a:buNone/>
                      </a:pPr>
                      <a:r>
                        <a:rPr b="0" i="0" lang="en-US" sz="2000">
                          <a:solidFill>
                            <a:schemeClr val="dk1"/>
                          </a:solidFill>
                          <a:latin typeface="Calibri"/>
                          <a:ea typeface="Calibri"/>
                          <a:cs typeface="Calibri"/>
                          <a:sym typeface="Calibri"/>
                        </a:rPr>
                        <a:t>list.append(obj)</a:t>
                      </a:r>
                      <a:endParaRPr/>
                    </a:p>
                  </a:txBody>
                  <a:tcPr marT="45725" marB="45725" marR="91450" marL="91450" anchor="ctr"/>
                </a:tc>
                <a:tc>
                  <a:txBody>
                    <a:bodyPr/>
                    <a:lstStyle/>
                    <a:p>
                      <a:pPr indent="0" lvl="0" marL="0" marR="0" rtl="0" algn="l">
                        <a:spcBef>
                          <a:spcPts val="0"/>
                        </a:spcBef>
                        <a:spcAft>
                          <a:spcPts val="0"/>
                        </a:spcAft>
                        <a:buNone/>
                      </a:pPr>
                      <a:r>
                        <a:rPr b="0" i="0" lang="en-US" sz="2000">
                          <a:solidFill>
                            <a:schemeClr val="dk1"/>
                          </a:solidFill>
                          <a:latin typeface="Calibri"/>
                          <a:ea typeface="Calibri"/>
                          <a:cs typeface="Calibri"/>
                          <a:sym typeface="Calibri"/>
                        </a:rPr>
                        <a:t>Appends object </a:t>
                      </a:r>
                      <a:r>
                        <a:rPr b="1" i="1" lang="en-US" sz="2000">
                          <a:solidFill>
                            <a:schemeClr val="dk1"/>
                          </a:solidFill>
                          <a:latin typeface="Calibri"/>
                          <a:ea typeface="Calibri"/>
                          <a:cs typeface="Calibri"/>
                          <a:sym typeface="Calibri"/>
                        </a:rPr>
                        <a:t>obj</a:t>
                      </a:r>
                      <a:r>
                        <a:rPr b="0" i="0" lang="en-US" sz="2000">
                          <a:solidFill>
                            <a:schemeClr val="dk1"/>
                          </a:solidFill>
                          <a:latin typeface="Calibri"/>
                          <a:ea typeface="Calibri"/>
                          <a:cs typeface="Calibri"/>
                          <a:sym typeface="Calibri"/>
                        </a:rPr>
                        <a:t> to list</a:t>
                      </a:r>
                      <a:endParaRPr sz="2000">
                        <a:latin typeface="Calibri"/>
                        <a:ea typeface="Calibri"/>
                        <a:cs typeface="Calibri"/>
                        <a:sym typeface="Calibri"/>
                      </a:endParaRPr>
                    </a:p>
                  </a:txBody>
                  <a:tcPr marT="45725" marB="45725" marR="91450" marL="91450" anchor="ctr"/>
                </a:tc>
              </a:tr>
              <a:tr h="370850">
                <a:tc>
                  <a:txBody>
                    <a:bodyPr/>
                    <a:lstStyle/>
                    <a:p>
                      <a:pPr indent="0" lvl="0" marL="0" marR="0" rtl="0" algn="l">
                        <a:spcBef>
                          <a:spcPts val="0"/>
                        </a:spcBef>
                        <a:spcAft>
                          <a:spcPts val="0"/>
                        </a:spcAft>
                        <a:buNone/>
                      </a:pPr>
                      <a:r>
                        <a:rPr lang="en-US" sz="2000">
                          <a:latin typeface="Calibri"/>
                          <a:ea typeface="Calibri"/>
                          <a:cs typeface="Calibri"/>
                          <a:sym typeface="Calibri"/>
                        </a:rPr>
                        <a:t>list.count(obj)</a:t>
                      </a:r>
                      <a:endParaRPr/>
                    </a:p>
                  </a:txBody>
                  <a:tcPr marT="45725" marB="45725" marR="91450" marL="91450" anchor="ctr"/>
                </a:tc>
                <a:tc>
                  <a:txBody>
                    <a:bodyPr/>
                    <a:lstStyle/>
                    <a:p>
                      <a:pPr indent="0" lvl="0" marL="0" marR="0" rtl="0" algn="l">
                        <a:spcBef>
                          <a:spcPts val="0"/>
                        </a:spcBef>
                        <a:spcAft>
                          <a:spcPts val="0"/>
                        </a:spcAft>
                        <a:buNone/>
                      </a:pPr>
                      <a:r>
                        <a:rPr b="0" i="0" lang="en-US" sz="2000">
                          <a:solidFill>
                            <a:schemeClr val="dk1"/>
                          </a:solidFill>
                          <a:latin typeface="Calibri"/>
                          <a:ea typeface="Calibri"/>
                          <a:cs typeface="Calibri"/>
                          <a:sym typeface="Calibri"/>
                        </a:rPr>
                        <a:t>Returns count of how many times obj occurs in list</a:t>
                      </a:r>
                      <a:endParaRPr sz="2000">
                        <a:latin typeface="Calibri"/>
                        <a:ea typeface="Calibri"/>
                        <a:cs typeface="Calibri"/>
                        <a:sym typeface="Calibri"/>
                      </a:endParaRPr>
                    </a:p>
                  </a:txBody>
                  <a:tcPr marT="45725" marB="45725" marR="91450" marL="91450" anchor="ctr"/>
                </a:tc>
              </a:tr>
              <a:tr h="370850">
                <a:tc>
                  <a:txBody>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list.extend(seq)</a:t>
                      </a:r>
                      <a:endParaRPr sz="2000">
                        <a:latin typeface="Calibri"/>
                        <a:ea typeface="Calibri"/>
                        <a:cs typeface="Calibri"/>
                        <a:sym typeface="Calibri"/>
                      </a:endParaRPr>
                    </a:p>
                  </a:txBody>
                  <a:tcPr marT="45725" marB="45725" marR="91450" marL="91450" anchor="ctr"/>
                </a:tc>
                <a:tc>
                  <a:txBody>
                    <a:bodyPr/>
                    <a:lstStyle/>
                    <a:p>
                      <a:pPr indent="0" lvl="0" marL="0" marR="0" rtl="0" algn="l">
                        <a:spcBef>
                          <a:spcPts val="0"/>
                        </a:spcBef>
                        <a:spcAft>
                          <a:spcPts val="0"/>
                        </a:spcAft>
                        <a:buNone/>
                      </a:pPr>
                      <a:r>
                        <a:rPr b="0" i="0" lang="en-US" sz="2000">
                          <a:solidFill>
                            <a:schemeClr val="dk1"/>
                          </a:solidFill>
                          <a:latin typeface="Calibri"/>
                          <a:ea typeface="Calibri"/>
                          <a:cs typeface="Calibri"/>
                          <a:sym typeface="Calibri"/>
                        </a:rPr>
                        <a:t>Appends the contents of seq to list</a:t>
                      </a:r>
                      <a:endParaRPr sz="2000">
                        <a:latin typeface="Calibri"/>
                        <a:ea typeface="Calibri"/>
                        <a:cs typeface="Calibri"/>
                        <a:sym typeface="Calibri"/>
                      </a:endParaRPr>
                    </a:p>
                  </a:txBody>
                  <a:tcPr marT="45725" marB="45725" marR="91450" marL="91450" anchor="ctr"/>
                </a:tc>
              </a:tr>
              <a:tr h="370850">
                <a:tc>
                  <a:txBody>
                    <a:bodyPr/>
                    <a:lstStyle/>
                    <a:p>
                      <a:pPr indent="0" lvl="0" marL="0" marR="0" rtl="0" algn="l">
                        <a:spcBef>
                          <a:spcPts val="0"/>
                        </a:spcBef>
                        <a:spcAft>
                          <a:spcPts val="0"/>
                        </a:spcAft>
                        <a:buNone/>
                      </a:pPr>
                      <a:r>
                        <a:rPr lang="en-US" sz="2000">
                          <a:latin typeface="Calibri"/>
                          <a:ea typeface="Calibri"/>
                          <a:cs typeface="Calibri"/>
                          <a:sym typeface="Calibri"/>
                        </a:rPr>
                        <a:t>list.index(obj)</a:t>
                      </a:r>
                      <a:endParaRPr/>
                    </a:p>
                  </a:txBody>
                  <a:tcPr marT="45725" marB="45725" marR="91450" marL="91450" anchor="ctr"/>
                </a:tc>
                <a:tc>
                  <a:txBody>
                    <a:bodyPr/>
                    <a:lstStyle/>
                    <a:p>
                      <a:pPr indent="0" lvl="0" marL="0" marR="0" rtl="0" algn="l">
                        <a:spcBef>
                          <a:spcPts val="0"/>
                        </a:spcBef>
                        <a:spcAft>
                          <a:spcPts val="0"/>
                        </a:spcAft>
                        <a:buNone/>
                      </a:pPr>
                      <a:r>
                        <a:rPr b="0" i="0" lang="en-US" sz="2000">
                          <a:solidFill>
                            <a:schemeClr val="dk1"/>
                          </a:solidFill>
                          <a:latin typeface="Calibri"/>
                          <a:ea typeface="Calibri"/>
                          <a:cs typeface="Calibri"/>
                          <a:sym typeface="Calibri"/>
                        </a:rPr>
                        <a:t>Returns the lowest index in list that obj appears</a:t>
                      </a:r>
                      <a:endParaRPr sz="2000">
                        <a:latin typeface="Calibri"/>
                        <a:ea typeface="Calibri"/>
                        <a:cs typeface="Calibri"/>
                        <a:sym typeface="Calibri"/>
                      </a:endParaRPr>
                    </a:p>
                  </a:txBody>
                  <a:tcPr marT="45725" marB="45725" marR="91450" marL="91450" anchor="ctr"/>
                </a:tc>
              </a:tr>
              <a:tr h="370850">
                <a:tc>
                  <a:txBody>
                    <a:bodyPr/>
                    <a:lstStyle/>
                    <a:p>
                      <a:pPr indent="0" lvl="0" marL="0" marR="0" rtl="0" algn="l">
                        <a:spcBef>
                          <a:spcPts val="0"/>
                        </a:spcBef>
                        <a:spcAft>
                          <a:spcPts val="0"/>
                        </a:spcAft>
                        <a:buNone/>
                      </a:pPr>
                      <a:r>
                        <a:rPr lang="en-US" sz="2000">
                          <a:latin typeface="Calibri"/>
                          <a:ea typeface="Calibri"/>
                          <a:cs typeface="Calibri"/>
                          <a:sym typeface="Calibri"/>
                        </a:rPr>
                        <a:t>list.pop(listindex)</a:t>
                      </a:r>
                      <a:endParaRPr/>
                    </a:p>
                  </a:txBody>
                  <a:tcPr marT="45725" marB="45725" marR="91450" marL="91450" anchor="ctr"/>
                </a:tc>
                <a:tc>
                  <a:txBody>
                    <a:bodyPr/>
                    <a:lstStyle/>
                    <a:p>
                      <a:pPr indent="0" lvl="0" marL="0" marR="0" rtl="0" algn="l">
                        <a:spcBef>
                          <a:spcPts val="0"/>
                        </a:spcBef>
                        <a:spcAft>
                          <a:spcPts val="0"/>
                        </a:spcAft>
                        <a:buNone/>
                      </a:pPr>
                      <a:r>
                        <a:rPr b="0" i="0" lang="en-US" sz="2000">
                          <a:solidFill>
                            <a:schemeClr val="dk1"/>
                          </a:solidFill>
                          <a:latin typeface="Calibri"/>
                          <a:ea typeface="Calibri"/>
                          <a:cs typeface="Calibri"/>
                          <a:sym typeface="Calibri"/>
                        </a:rPr>
                        <a:t>Returns the removed element whose in index is given </a:t>
                      </a:r>
                      <a:endParaRPr/>
                    </a:p>
                  </a:txBody>
                  <a:tcPr marT="45725" marB="45725" marR="91450" marL="91450" anchor="ctr"/>
                </a:tc>
              </a:tr>
              <a:tr h="370850">
                <a:tc>
                  <a:txBody>
                    <a:bodyPr/>
                    <a:lstStyle/>
                    <a:p>
                      <a:pPr indent="0" lvl="0" marL="0" marR="0" rtl="0" algn="l">
                        <a:spcBef>
                          <a:spcPts val="0"/>
                        </a:spcBef>
                        <a:spcAft>
                          <a:spcPts val="0"/>
                        </a:spcAft>
                        <a:buNone/>
                      </a:pPr>
                      <a:r>
                        <a:rPr lang="en-US" sz="2000">
                          <a:latin typeface="Calibri"/>
                          <a:ea typeface="Calibri"/>
                          <a:cs typeface="Calibri"/>
                          <a:sym typeface="Calibri"/>
                        </a:rPr>
                        <a:t>list.remove(obj)</a:t>
                      </a:r>
                      <a:endParaRPr/>
                    </a:p>
                  </a:txBody>
                  <a:tcPr marT="45725" marB="45725" marR="91450" marL="91450" anchor="ctr"/>
                </a:tc>
                <a:tc>
                  <a:txBody>
                    <a:bodyPr/>
                    <a:lstStyle/>
                    <a:p>
                      <a:pPr indent="0" lvl="0" marL="0" marR="0" rtl="0" algn="l">
                        <a:spcBef>
                          <a:spcPts val="0"/>
                        </a:spcBef>
                        <a:spcAft>
                          <a:spcPts val="0"/>
                        </a:spcAft>
                        <a:buNone/>
                      </a:pPr>
                      <a:r>
                        <a:rPr b="0" i="0" lang="en-US" sz="2000">
                          <a:solidFill>
                            <a:schemeClr val="dk1"/>
                          </a:solidFill>
                          <a:latin typeface="Calibri"/>
                          <a:ea typeface="Calibri"/>
                          <a:cs typeface="Calibri"/>
                          <a:sym typeface="Calibri"/>
                        </a:rPr>
                        <a:t>Removes object </a:t>
                      </a:r>
                      <a:r>
                        <a:rPr b="1" i="1" lang="en-US" sz="2000">
                          <a:solidFill>
                            <a:schemeClr val="dk1"/>
                          </a:solidFill>
                          <a:latin typeface="Calibri"/>
                          <a:ea typeface="Calibri"/>
                          <a:cs typeface="Calibri"/>
                          <a:sym typeface="Calibri"/>
                        </a:rPr>
                        <a:t>obj</a:t>
                      </a:r>
                      <a:r>
                        <a:rPr b="0" i="0" lang="en-US" sz="2000">
                          <a:solidFill>
                            <a:schemeClr val="dk1"/>
                          </a:solidFill>
                          <a:latin typeface="Calibri"/>
                          <a:ea typeface="Calibri"/>
                          <a:cs typeface="Calibri"/>
                          <a:sym typeface="Calibri"/>
                        </a:rPr>
                        <a:t> from list</a:t>
                      </a:r>
                      <a:endParaRPr sz="2000">
                        <a:latin typeface="Calibri"/>
                        <a:ea typeface="Calibri"/>
                        <a:cs typeface="Calibri"/>
                        <a:sym typeface="Calibri"/>
                      </a:endParaRPr>
                    </a:p>
                  </a:txBody>
                  <a:tcPr marT="45725" marB="45725" marR="91450" marL="91450" anchor="ctr"/>
                </a:tc>
              </a:tr>
              <a:tr h="370850">
                <a:tc>
                  <a:txBody>
                    <a:bodyPr/>
                    <a:lstStyle/>
                    <a:p>
                      <a:pPr indent="0" lvl="0" marL="0" marR="0" rtl="0" algn="l">
                        <a:spcBef>
                          <a:spcPts val="0"/>
                        </a:spcBef>
                        <a:spcAft>
                          <a:spcPts val="0"/>
                        </a:spcAft>
                        <a:buNone/>
                      </a:pPr>
                      <a:r>
                        <a:rPr lang="en-US" sz="2000">
                          <a:latin typeface="Calibri"/>
                          <a:ea typeface="Calibri"/>
                          <a:cs typeface="Calibri"/>
                          <a:sym typeface="Calibri"/>
                        </a:rPr>
                        <a:t>list.reverse()</a:t>
                      </a:r>
                      <a:endParaRPr/>
                    </a:p>
                  </a:txBody>
                  <a:tcPr marT="45725" marB="45725" marR="91450" marL="91450" anchor="ctr"/>
                </a:tc>
                <a:tc>
                  <a:txBody>
                    <a:bodyPr/>
                    <a:lstStyle/>
                    <a:p>
                      <a:pPr indent="0" lvl="0" marL="0" marR="0" rtl="0" algn="l">
                        <a:spcBef>
                          <a:spcPts val="0"/>
                        </a:spcBef>
                        <a:spcAft>
                          <a:spcPts val="0"/>
                        </a:spcAft>
                        <a:buNone/>
                      </a:pPr>
                      <a:r>
                        <a:rPr b="0" i="0" lang="en-US" sz="2000">
                          <a:solidFill>
                            <a:schemeClr val="dk1"/>
                          </a:solidFill>
                          <a:latin typeface="Calibri"/>
                          <a:ea typeface="Calibri"/>
                          <a:cs typeface="Calibri"/>
                          <a:sym typeface="Calibri"/>
                        </a:rPr>
                        <a:t>Reverses objects of list in place</a:t>
                      </a:r>
                      <a:endParaRPr sz="2000">
                        <a:latin typeface="Calibri"/>
                        <a:ea typeface="Calibri"/>
                        <a:cs typeface="Calibri"/>
                        <a:sym typeface="Calibri"/>
                      </a:endParaRPr>
                    </a:p>
                  </a:txBody>
                  <a:tcPr marT="45725" marB="45725" marR="91450" marL="91450" anchor="ctr"/>
                </a:tc>
              </a:tr>
              <a:tr h="370850">
                <a:tc>
                  <a:txBody>
                    <a:bodyPr/>
                    <a:lstStyle/>
                    <a:p>
                      <a:pPr indent="0" lvl="0" marL="0" marR="0" rtl="0" algn="l">
                        <a:spcBef>
                          <a:spcPts val="0"/>
                        </a:spcBef>
                        <a:spcAft>
                          <a:spcPts val="0"/>
                        </a:spcAft>
                        <a:buNone/>
                      </a:pPr>
                      <a:r>
                        <a:rPr lang="en-US" sz="2000">
                          <a:latin typeface="Calibri"/>
                          <a:ea typeface="Calibri"/>
                          <a:cs typeface="Calibri"/>
                          <a:sym typeface="Calibri"/>
                        </a:rPr>
                        <a:t>list.sort()</a:t>
                      </a:r>
                      <a:endParaRPr/>
                    </a:p>
                  </a:txBody>
                  <a:tcPr marT="45725" marB="45725" marR="91450" marL="91450" anchor="ctr"/>
                </a:tc>
                <a:tc>
                  <a:txBody>
                    <a:bodyPr/>
                    <a:lstStyle/>
                    <a:p>
                      <a:pPr indent="0" lvl="0" marL="0" marR="0" rtl="0" algn="l">
                        <a:spcBef>
                          <a:spcPts val="0"/>
                        </a:spcBef>
                        <a:spcAft>
                          <a:spcPts val="0"/>
                        </a:spcAft>
                        <a:buNone/>
                      </a:pPr>
                      <a:r>
                        <a:rPr lang="en-US" sz="2000">
                          <a:latin typeface="Calibri"/>
                          <a:ea typeface="Calibri"/>
                          <a:cs typeface="Calibri"/>
                          <a:sym typeface="Calibri"/>
                        </a:rPr>
                        <a:t>Sorts objects inside a</a:t>
                      </a:r>
                      <a:r>
                        <a:rPr lang="en-US" sz="2000">
                          <a:latin typeface="Calibri"/>
                          <a:ea typeface="Calibri"/>
                          <a:cs typeface="Calibri"/>
                          <a:sym typeface="Calibri"/>
                        </a:rPr>
                        <a:t> list</a:t>
                      </a:r>
                      <a:endParaRPr sz="2000">
                        <a:latin typeface="Calibri"/>
                        <a:ea typeface="Calibri"/>
                        <a:cs typeface="Calibri"/>
                        <a:sym typeface="Calibri"/>
                      </a:endParaRPr>
                    </a:p>
                  </a:txBody>
                  <a:tcPr marT="45725" marB="45725" marR="91450" marL="91450" anchor="ctr"/>
                </a:tc>
              </a:tr>
            </a:tbl>
          </a:graphicData>
        </a:graphic>
      </p:graphicFrame>
      <p:sp>
        <p:nvSpPr>
          <p:cNvPr id="887" name="Google Shape;887;p89"/>
          <p:cNvSpPr/>
          <p:nvPr/>
        </p:nvSpPr>
        <p:spPr>
          <a:xfrm>
            <a:off x="198203" y="474402"/>
            <a:ext cx="6244595" cy="646331"/>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A summary of the major  list </a:t>
            </a:r>
            <a:r>
              <a:rPr b="1" lang="en-US" sz="1800">
                <a:solidFill>
                  <a:schemeClr val="dk1"/>
                </a:solidFill>
                <a:latin typeface="Calibri"/>
                <a:ea typeface="Calibri"/>
                <a:cs typeface="Calibri"/>
                <a:sym typeface="Calibri"/>
              </a:rPr>
              <a:t>functions</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(Try and Learn mode)</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888" name="Google Shape;888;p89"/>
          <p:cNvGraphicFramePr/>
          <p:nvPr/>
        </p:nvGraphicFramePr>
        <p:xfrm>
          <a:off x="395795" y="4482940"/>
          <a:ext cx="3000000" cy="3000000"/>
        </p:xfrm>
        <a:graphic>
          <a:graphicData uri="http://schemas.openxmlformats.org/drawingml/2006/table">
            <a:tbl>
              <a:tblPr bandRow="1" firstRow="1">
                <a:noFill/>
                <a:tableStyleId>{BA8B42EE-B013-4E84-89A6-DF5F7FFC1467}</a:tableStyleId>
              </a:tblPr>
              <a:tblGrid>
                <a:gridCol w="2259975"/>
                <a:gridCol w="6217925"/>
              </a:tblGrid>
              <a:tr h="338000">
                <a:tc>
                  <a:txBody>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Function</a:t>
                      </a:r>
                      <a:endParaRPr/>
                    </a:p>
                  </a:txBody>
                  <a:tcPr marT="45725" marB="45725" marR="91450" marL="91450"/>
                </a:tc>
                <a:tc>
                  <a:txBody>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Description</a:t>
                      </a:r>
                      <a:endParaRPr/>
                    </a:p>
                  </a:txBody>
                  <a:tcPr marT="45725" marB="45725" marR="91450" marL="91450"/>
                </a:tc>
              </a:tr>
              <a:tr h="338000">
                <a:tc>
                  <a:txBody>
                    <a:bodyPr/>
                    <a:lstStyle/>
                    <a:p>
                      <a:pPr indent="0" lvl="0" marL="0" marR="0" rtl="0" algn="l">
                        <a:spcBef>
                          <a:spcPts val="0"/>
                        </a:spcBef>
                        <a:spcAft>
                          <a:spcPts val="0"/>
                        </a:spcAft>
                        <a:buNone/>
                      </a:pPr>
                      <a:r>
                        <a:rPr lang="en-US" sz="2000">
                          <a:latin typeface="Calibri"/>
                          <a:ea typeface="Calibri"/>
                          <a:cs typeface="Calibri"/>
                          <a:sym typeface="Calibri"/>
                        </a:rPr>
                        <a:t>len(list)</a:t>
                      </a:r>
                      <a:endParaRPr/>
                    </a:p>
                  </a:txBody>
                  <a:tcPr marT="45725" marB="45725" marR="91450" marL="91450"/>
                </a:tc>
                <a:tc>
                  <a:txBody>
                    <a:bodyPr/>
                    <a:lstStyle/>
                    <a:p>
                      <a:pPr indent="0" lvl="0" marL="0" marR="0" rtl="0" algn="l">
                        <a:spcBef>
                          <a:spcPts val="0"/>
                        </a:spcBef>
                        <a:spcAft>
                          <a:spcPts val="0"/>
                        </a:spcAft>
                        <a:buNone/>
                      </a:pPr>
                      <a:r>
                        <a:rPr b="0" i="0" lang="en-US" sz="2000">
                          <a:solidFill>
                            <a:schemeClr val="dk1"/>
                          </a:solidFill>
                          <a:latin typeface="Calibri"/>
                          <a:ea typeface="Calibri"/>
                          <a:cs typeface="Calibri"/>
                          <a:sym typeface="Calibri"/>
                        </a:rPr>
                        <a:t>Gives the total length of the list.</a:t>
                      </a:r>
                      <a:endParaRPr sz="2000">
                        <a:latin typeface="Calibri"/>
                        <a:ea typeface="Calibri"/>
                        <a:cs typeface="Calibri"/>
                        <a:sym typeface="Calibri"/>
                      </a:endParaRPr>
                    </a:p>
                  </a:txBody>
                  <a:tcPr marT="45725" marB="45725" marR="91450" marL="91450"/>
                </a:tc>
              </a:tr>
              <a:tr h="338000">
                <a:tc>
                  <a:txBody>
                    <a:bodyPr/>
                    <a:lstStyle/>
                    <a:p>
                      <a:pPr indent="0" lvl="0" marL="0" marR="0" rtl="0" algn="l">
                        <a:spcBef>
                          <a:spcPts val="0"/>
                        </a:spcBef>
                        <a:spcAft>
                          <a:spcPts val="0"/>
                        </a:spcAft>
                        <a:buNone/>
                      </a:pPr>
                      <a:r>
                        <a:rPr lang="en-US" sz="2000">
                          <a:latin typeface="Calibri"/>
                          <a:ea typeface="Calibri"/>
                          <a:cs typeface="Calibri"/>
                          <a:sym typeface="Calibri"/>
                        </a:rPr>
                        <a:t>max(list)</a:t>
                      </a:r>
                      <a:endParaRPr/>
                    </a:p>
                  </a:txBody>
                  <a:tcPr marT="45725" marB="45725" marR="91450" marL="91450"/>
                </a:tc>
                <a:tc>
                  <a:txBody>
                    <a:bodyPr/>
                    <a:lstStyle/>
                    <a:p>
                      <a:pPr indent="0" lvl="0" marL="0" marR="0" rtl="0" algn="l">
                        <a:spcBef>
                          <a:spcPts val="0"/>
                        </a:spcBef>
                        <a:spcAft>
                          <a:spcPts val="0"/>
                        </a:spcAft>
                        <a:buNone/>
                      </a:pPr>
                      <a:r>
                        <a:rPr b="0" i="0" lang="en-US" sz="2000">
                          <a:solidFill>
                            <a:schemeClr val="dk1"/>
                          </a:solidFill>
                          <a:latin typeface="Calibri"/>
                          <a:ea typeface="Calibri"/>
                          <a:cs typeface="Calibri"/>
                          <a:sym typeface="Calibri"/>
                        </a:rPr>
                        <a:t>Returns item from the list with max value.</a:t>
                      </a:r>
                      <a:endParaRPr/>
                    </a:p>
                  </a:txBody>
                  <a:tcPr marT="45725" marB="45725" marR="91450" marL="91450"/>
                </a:tc>
              </a:tr>
              <a:tr h="338000">
                <a:tc>
                  <a:txBody>
                    <a:bodyPr/>
                    <a:lstStyle/>
                    <a:p>
                      <a:pPr indent="0" lvl="0" marL="0" marR="0" rtl="0" algn="l">
                        <a:spcBef>
                          <a:spcPts val="0"/>
                        </a:spcBef>
                        <a:spcAft>
                          <a:spcPts val="0"/>
                        </a:spcAft>
                        <a:buNone/>
                      </a:pPr>
                      <a:r>
                        <a:rPr lang="en-US" sz="2000">
                          <a:latin typeface="Calibri"/>
                          <a:ea typeface="Calibri"/>
                          <a:cs typeface="Calibri"/>
                          <a:sym typeface="Calibri"/>
                        </a:rPr>
                        <a:t>min(list)</a:t>
                      </a:r>
                      <a:endParaRPr/>
                    </a:p>
                  </a:txBody>
                  <a:tcPr marT="45725" marB="45725" marR="91450" marL="91450"/>
                </a:tc>
                <a:tc>
                  <a:txBody>
                    <a:bodyPr/>
                    <a:lstStyle/>
                    <a:p>
                      <a:pPr indent="0" lvl="0" marL="0" marR="0" rtl="0" algn="l">
                        <a:spcBef>
                          <a:spcPts val="0"/>
                        </a:spcBef>
                        <a:spcAft>
                          <a:spcPts val="0"/>
                        </a:spcAft>
                        <a:buNone/>
                      </a:pPr>
                      <a:r>
                        <a:rPr b="0" i="0" lang="en-US" sz="2000">
                          <a:solidFill>
                            <a:schemeClr val="dk1"/>
                          </a:solidFill>
                          <a:latin typeface="Calibri"/>
                          <a:ea typeface="Calibri"/>
                          <a:cs typeface="Calibri"/>
                          <a:sym typeface="Calibri"/>
                        </a:rPr>
                        <a:t>Returns item from the list with min value.</a:t>
                      </a:r>
                      <a:endParaRPr/>
                    </a:p>
                  </a:txBody>
                  <a:tcPr marT="45725" marB="45725" marR="91450" marL="91450"/>
                </a:tc>
              </a:tr>
              <a:tr h="338000">
                <a:tc>
                  <a:txBody>
                    <a:bodyPr/>
                    <a:lstStyle/>
                    <a:p>
                      <a:pPr indent="0" lvl="0" marL="0" marR="0" rtl="0" algn="l">
                        <a:spcBef>
                          <a:spcPts val="0"/>
                        </a:spcBef>
                        <a:spcAft>
                          <a:spcPts val="0"/>
                        </a:spcAft>
                        <a:buNone/>
                      </a:pPr>
                      <a:r>
                        <a:rPr lang="en-US" sz="2000">
                          <a:latin typeface="Calibri"/>
                          <a:ea typeface="Calibri"/>
                          <a:cs typeface="Calibri"/>
                          <a:sym typeface="Calibri"/>
                        </a:rPr>
                        <a:t>list(seq)</a:t>
                      </a:r>
                      <a:endParaRPr/>
                    </a:p>
                  </a:txBody>
                  <a:tcPr marT="45725" marB="45725" marR="91450" marL="91450"/>
                </a:tc>
                <a:tc>
                  <a:txBody>
                    <a:bodyPr/>
                    <a:lstStyle/>
                    <a:p>
                      <a:pPr indent="0" lvl="0" marL="0" marR="0" rtl="0" algn="l">
                        <a:spcBef>
                          <a:spcPts val="0"/>
                        </a:spcBef>
                        <a:spcAft>
                          <a:spcPts val="0"/>
                        </a:spcAft>
                        <a:buNone/>
                      </a:pPr>
                      <a:r>
                        <a:rPr b="0" i="0" lang="en-US" sz="2000">
                          <a:solidFill>
                            <a:schemeClr val="dk1"/>
                          </a:solidFill>
                          <a:latin typeface="Calibri"/>
                          <a:ea typeface="Calibri"/>
                          <a:cs typeface="Calibri"/>
                          <a:sym typeface="Calibri"/>
                        </a:rPr>
                        <a:t>Converts a tuple into list.</a:t>
                      </a:r>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9"/>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273" name="Google Shape;273;p9"/>
          <p:cNvSpPr txBox="1"/>
          <p:nvPr>
            <p:ph type="title"/>
          </p:nvPr>
        </p:nvSpPr>
        <p:spPr>
          <a:xfrm>
            <a:off x="0" y="0"/>
            <a:ext cx="9720072" cy="32496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Installing python</a:t>
            </a:r>
            <a:endParaRPr/>
          </a:p>
        </p:txBody>
      </p:sp>
      <p:sp>
        <p:nvSpPr>
          <p:cNvPr id="274" name="Google Shape;274;p9"/>
          <p:cNvSpPr/>
          <p:nvPr/>
        </p:nvSpPr>
        <p:spPr>
          <a:xfrm>
            <a:off x="325471" y="5397909"/>
            <a:ext cx="11723961" cy="1269065"/>
          </a:xfrm>
          <a:prstGeom prst="rect">
            <a:avLst/>
          </a:prstGeom>
          <a:noFill/>
          <a:ln>
            <a:noFill/>
          </a:ln>
        </p:spPr>
        <p:txBody>
          <a:bodyPr anchorCtr="0" anchor="t" bIns="45700" lIns="91425" spcFirstLastPara="1" rIns="91425" wrap="square" tIns="45700">
            <a:spAutoFit/>
          </a:bodyPr>
          <a:lstStyle/>
          <a:p>
            <a:pPr indent="-285750" lvl="0" marL="285750" marR="0" rtl="0" algn="l">
              <a:lnSpc>
                <a:spcPct val="90000"/>
              </a:lnSpc>
              <a:spcBef>
                <a:spcPts val="0"/>
              </a:spcBef>
              <a:spcAft>
                <a:spcPts val="0"/>
              </a:spcAft>
              <a:buClr>
                <a:schemeClr val="accent1"/>
              </a:buClr>
              <a:buSzPts val="1800"/>
              <a:buFont typeface="Noto Sans Symbols"/>
              <a:buChar char="⮚"/>
            </a:pPr>
            <a:r>
              <a:rPr lang="en-US" sz="1800">
                <a:solidFill>
                  <a:schemeClr val="dk1"/>
                </a:solidFill>
                <a:latin typeface="Calibri"/>
                <a:ea typeface="Calibri"/>
                <a:cs typeface="Calibri"/>
                <a:sym typeface="Calibri"/>
              </a:rPr>
              <a:t>Click the Yes button. A new Python 3.9.0 Setup pop-up window will appear with a Setup Progress message and a progress bar.</a:t>
            </a:r>
            <a:endParaRPr/>
          </a:p>
          <a:p>
            <a:pPr indent="-285750" lvl="0" marL="285750" marR="0" rtl="0" algn="l">
              <a:lnSpc>
                <a:spcPct val="90000"/>
              </a:lnSpc>
              <a:spcBef>
                <a:spcPts val="1400"/>
              </a:spcBef>
              <a:spcAft>
                <a:spcPts val="0"/>
              </a:spcAft>
              <a:buClr>
                <a:schemeClr val="accent1"/>
              </a:buClr>
              <a:buSzPts val="1800"/>
              <a:buFont typeface="Noto Sans Symbols"/>
              <a:buChar char="⮚"/>
            </a:pPr>
            <a:r>
              <a:rPr lang="en-US" sz="1800">
                <a:solidFill>
                  <a:schemeClr val="dk1"/>
                </a:solidFill>
                <a:latin typeface="Calibri"/>
                <a:ea typeface="Calibri"/>
                <a:cs typeface="Calibri"/>
                <a:sym typeface="Calibri"/>
              </a:rPr>
              <a:t>During installation, it will show the various components it is installing and  move the progress bar towards completion. Soon, a new Python 3.9.0  Setup pop-up window will appear with a Setup was successful message.</a:t>
            </a:r>
            <a:endParaRPr/>
          </a:p>
        </p:txBody>
      </p:sp>
      <p:pic>
        <p:nvPicPr>
          <p:cNvPr id="275" name="Google Shape;275;p9"/>
          <p:cNvPicPr preferRelativeResize="0"/>
          <p:nvPr/>
        </p:nvPicPr>
        <p:blipFill rotWithShape="1">
          <a:blip r:embed="rId3">
            <a:alphaModFix/>
          </a:blip>
          <a:srcRect b="0" l="0" r="0" t="0"/>
          <a:stretch/>
        </p:blipFill>
        <p:spPr>
          <a:xfrm>
            <a:off x="325471" y="1206643"/>
            <a:ext cx="5156010" cy="3461221"/>
          </a:xfrm>
          <a:prstGeom prst="rect">
            <a:avLst/>
          </a:prstGeom>
          <a:noFill/>
          <a:ln>
            <a:noFill/>
          </a:ln>
        </p:spPr>
      </p:pic>
      <p:pic>
        <p:nvPicPr>
          <p:cNvPr id="276" name="Google Shape;276;p9"/>
          <p:cNvPicPr preferRelativeResize="0"/>
          <p:nvPr/>
        </p:nvPicPr>
        <p:blipFill rotWithShape="1">
          <a:blip r:embed="rId4">
            <a:alphaModFix/>
          </a:blip>
          <a:srcRect b="0" l="0" r="0" t="0"/>
          <a:stretch/>
        </p:blipFill>
        <p:spPr>
          <a:xfrm>
            <a:off x="5692876" y="684242"/>
            <a:ext cx="6145161" cy="4713667"/>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90"/>
          <p:cNvSpPr txBox="1"/>
          <p:nvPr>
            <p:ph type="title"/>
          </p:nvPr>
        </p:nvSpPr>
        <p:spPr>
          <a:xfrm>
            <a:off x="1024128" y="585216"/>
            <a:ext cx="9720072" cy="8516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STRINGS</a:t>
            </a:r>
            <a:endParaRPr/>
          </a:p>
        </p:txBody>
      </p:sp>
      <p:sp>
        <p:nvSpPr>
          <p:cNvPr id="894" name="Google Shape;894;p90"/>
          <p:cNvSpPr txBox="1"/>
          <p:nvPr>
            <p:ph idx="1" type="body"/>
          </p:nvPr>
        </p:nvSpPr>
        <p:spPr>
          <a:xfrm>
            <a:off x="1024128" y="2830426"/>
            <a:ext cx="9720073" cy="738684"/>
          </a:xfrm>
          <a:prstGeom prst="rect">
            <a:avLst/>
          </a:prstGeom>
          <a:noFill/>
          <a:ln>
            <a:noFill/>
          </a:ln>
        </p:spPr>
        <p:txBody>
          <a:bodyPr anchorCtr="0" anchor="t" bIns="45700" lIns="91425" spcFirstLastPara="1" rIns="91425" wrap="square" tIns="45700">
            <a:normAutofit/>
          </a:bodyPr>
          <a:lstStyle/>
          <a:p>
            <a:pPr indent="0" lvl="0" marL="0" rtl="0" algn="ctr">
              <a:lnSpc>
                <a:spcPct val="70000"/>
              </a:lnSpc>
              <a:spcBef>
                <a:spcPts val="0"/>
              </a:spcBef>
              <a:spcAft>
                <a:spcPts val="0"/>
              </a:spcAft>
              <a:buClr>
                <a:schemeClr val="dk1"/>
              </a:buClr>
              <a:buSzPts val="1800"/>
              <a:buNone/>
            </a:pPr>
            <a:r>
              <a:t/>
            </a:r>
            <a:endParaRPr sz="1800">
              <a:solidFill>
                <a:srgbClr val="1E4E79"/>
              </a:solidFill>
            </a:endParaRPr>
          </a:p>
          <a:p>
            <a:pPr indent="0" lvl="2" marL="310896" rtl="0" algn="ctr">
              <a:lnSpc>
                <a:spcPct val="70000"/>
              </a:lnSpc>
              <a:spcBef>
                <a:spcPts val="500"/>
              </a:spcBef>
              <a:spcAft>
                <a:spcPts val="0"/>
              </a:spcAft>
              <a:buClr>
                <a:srgbClr val="1E4E79"/>
              </a:buClr>
              <a:buSzPts val="3200"/>
              <a:buNone/>
            </a:pPr>
            <a:r>
              <a:rPr b="1" lang="en-US" sz="3200">
                <a:solidFill>
                  <a:srgbClr val="1E4E79"/>
                </a:solidFill>
              </a:rPr>
              <a:t>STIMULANTS</a:t>
            </a:r>
            <a:endParaRPr sz="1800">
              <a:solidFill>
                <a:srgbClr val="1E4E79"/>
              </a:solidFill>
            </a:endParaRPr>
          </a:p>
        </p:txBody>
      </p:sp>
      <p:sp>
        <p:nvSpPr>
          <p:cNvPr id="895" name="Google Shape;895;p90"/>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91"/>
          <p:cNvSpPr txBox="1"/>
          <p:nvPr/>
        </p:nvSpPr>
        <p:spPr>
          <a:xfrm>
            <a:off x="632020" y="517804"/>
            <a:ext cx="10615100" cy="64017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t/>
            </a:r>
            <a:endParaRPr b="1" i="1" sz="2000" u="sng">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Garamond"/>
              <a:buAutoNum type="arabicPeriod"/>
            </a:pPr>
            <a:r>
              <a:rPr lang="en-US" sz="1800">
                <a:solidFill>
                  <a:schemeClr val="dk1"/>
                </a:solidFill>
                <a:latin typeface="Garamond"/>
                <a:ea typeface="Garamond"/>
                <a:cs typeface="Garamond"/>
                <a:sym typeface="Garamond"/>
              </a:rPr>
              <a:t> </a:t>
            </a:r>
            <a:r>
              <a:rPr b="1" lang="en-US" sz="2000">
                <a:solidFill>
                  <a:srgbClr val="00B050"/>
                </a:solidFill>
                <a:latin typeface="Calibri"/>
                <a:ea typeface="Calibri"/>
                <a:cs typeface="Calibri"/>
                <a:sym typeface="Calibri"/>
              </a:rPr>
              <a:t>Suppose listExample is [‘h’,’e’,’l’,’l’,’o’], what is len(listExample)?</a:t>
            </a:r>
            <a:br>
              <a:rPr b="1" lang="en-US" sz="2000">
                <a:solidFill>
                  <a:srgbClr val="00B050"/>
                </a:solidFill>
                <a:latin typeface="Calibri"/>
                <a:ea typeface="Calibri"/>
                <a:cs typeface="Calibri"/>
                <a:sym typeface="Calibri"/>
              </a:rPr>
            </a:br>
            <a:r>
              <a:rPr lang="en-US" sz="2000">
                <a:solidFill>
                  <a:schemeClr val="dk1"/>
                </a:solidFill>
                <a:latin typeface="Calibri"/>
                <a:ea typeface="Calibri"/>
                <a:cs typeface="Calibri"/>
                <a:sym typeface="Calibri"/>
              </a:rPr>
              <a:t>a) 5</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b) 4</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c) None</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d) Error</a:t>
            </a:r>
            <a:endParaRPr/>
          </a:p>
          <a:p>
            <a:pPr indent="-342900" lvl="0" marL="342900" marR="0" rtl="0" algn="l">
              <a:spcBef>
                <a:spcPts val="0"/>
              </a:spcBef>
              <a:spcAft>
                <a:spcPts val="0"/>
              </a:spcAft>
              <a:buClr>
                <a:srgbClr val="00B050"/>
              </a:buClr>
              <a:buSzPts val="1800"/>
              <a:buFont typeface="Garamond"/>
              <a:buAutoNum type="arabicPeriod"/>
            </a:pPr>
            <a:r>
              <a:rPr b="1" lang="en-US" sz="1800">
                <a:solidFill>
                  <a:srgbClr val="00B050"/>
                </a:solidFill>
                <a:latin typeface="Garamond"/>
                <a:ea typeface="Garamond"/>
                <a:cs typeface="Garamond"/>
                <a:sym typeface="Garamond"/>
              </a:rPr>
              <a:t>Suppose list1 is [2445,133,12454,123], what is max(list1) ?</a:t>
            </a:r>
            <a:br>
              <a:rPr lang="en-US" sz="18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a) 2445</a:t>
            </a:r>
            <a:br>
              <a:rPr lang="en-US" sz="18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b) 133</a:t>
            </a:r>
            <a:br>
              <a:rPr lang="en-US" sz="18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c) 12454</a:t>
            </a:r>
            <a:br>
              <a:rPr lang="en-US" sz="18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d) 123</a:t>
            </a:r>
            <a:endParaRPr/>
          </a:p>
          <a:p>
            <a:pPr indent="-342900" lvl="0" marL="342900" marR="0" rtl="0" algn="l">
              <a:spcBef>
                <a:spcPts val="0"/>
              </a:spcBef>
              <a:spcAft>
                <a:spcPts val="0"/>
              </a:spcAft>
              <a:buClr>
                <a:srgbClr val="00B050"/>
              </a:buClr>
              <a:buSzPts val="1800"/>
              <a:buFont typeface="Garamond"/>
              <a:buAutoNum type="arabicPeriod"/>
            </a:pPr>
            <a:r>
              <a:rPr b="1" lang="en-US" sz="1800">
                <a:solidFill>
                  <a:srgbClr val="00B050"/>
                </a:solidFill>
                <a:latin typeface="Garamond"/>
                <a:ea typeface="Garamond"/>
                <a:cs typeface="Garamond"/>
                <a:sym typeface="Garamond"/>
              </a:rPr>
              <a:t> Suppose list1 is [3, 5, 25, 1, 3], what is min(list1) ?</a:t>
            </a:r>
            <a:br>
              <a:rPr b="1" lang="en-US" sz="1800">
                <a:solidFill>
                  <a:srgbClr val="00B050"/>
                </a:solidFill>
                <a:latin typeface="Garamond"/>
                <a:ea typeface="Garamond"/>
                <a:cs typeface="Garamond"/>
                <a:sym typeface="Garamond"/>
              </a:rPr>
            </a:br>
            <a:r>
              <a:rPr lang="en-US" sz="1800">
                <a:solidFill>
                  <a:schemeClr val="dk1"/>
                </a:solidFill>
                <a:latin typeface="Garamond"/>
                <a:ea typeface="Garamond"/>
                <a:cs typeface="Garamond"/>
                <a:sym typeface="Garamond"/>
              </a:rPr>
              <a:t>a) 3</a:t>
            </a:r>
            <a:br>
              <a:rPr lang="en-US" sz="18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b) 5</a:t>
            </a:r>
            <a:br>
              <a:rPr lang="en-US" sz="18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c) 25</a:t>
            </a:r>
            <a:br>
              <a:rPr lang="en-US" sz="18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d) 1</a:t>
            </a:r>
            <a:endParaRPr/>
          </a:p>
          <a:p>
            <a:pPr indent="-342900" lvl="0" marL="342900" marR="0" rtl="0" algn="l">
              <a:spcBef>
                <a:spcPts val="0"/>
              </a:spcBef>
              <a:spcAft>
                <a:spcPts val="0"/>
              </a:spcAft>
              <a:buClr>
                <a:srgbClr val="00B050"/>
              </a:buClr>
              <a:buSzPts val="1800"/>
              <a:buFont typeface="Garamond"/>
              <a:buAutoNum type="arabicPeriod"/>
            </a:pPr>
            <a:r>
              <a:rPr b="1" lang="en-US" sz="1800">
                <a:solidFill>
                  <a:srgbClr val="00B050"/>
                </a:solidFill>
                <a:latin typeface="Garamond"/>
                <a:ea typeface="Garamond"/>
                <a:cs typeface="Garamond"/>
                <a:sym typeface="Garamond"/>
              </a:rPr>
              <a:t>Suppose list1 is [1, 5, 9], what is sum(list1) ?</a:t>
            </a:r>
            <a:endParaRPr/>
          </a:p>
          <a:p>
            <a:pPr indent="0" lvl="1" marL="457200" marR="0" rtl="0" algn="l">
              <a:spcBef>
                <a:spcPts val="0"/>
              </a:spcBef>
              <a:spcAft>
                <a:spcPts val="0"/>
              </a:spcAft>
              <a:buNone/>
            </a:pPr>
            <a:r>
              <a:rPr b="0" i="0" lang="en-US" sz="1800" u="none" cap="none" strike="noStrike">
                <a:solidFill>
                  <a:schemeClr val="dk1"/>
                </a:solidFill>
                <a:latin typeface="Garamond"/>
                <a:ea typeface="Garamond"/>
                <a:cs typeface="Garamond"/>
                <a:sym typeface="Garamond"/>
              </a:rPr>
              <a:t>a) 1</a:t>
            </a:r>
            <a:br>
              <a:rPr b="0" i="0" lang="en-US" sz="1800" u="none" cap="none" strike="noStrike">
                <a:solidFill>
                  <a:schemeClr val="dk1"/>
                </a:solidFill>
                <a:latin typeface="Garamond"/>
                <a:ea typeface="Garamond"/>
                <a:cs typeface="Garamond"/>
                <a:sym typeface="Garamond"/>
              </a:rPr>
            </a:br>
            <a:r>
              <a:rPr b="0" i="0" lang="en-US" sz="1800" u="none" cap="none" strike="noStrike">
                <a:solidFill>
                  <a:schemeClr val="dk1"/>
                </a:solidFill>
                <a:latin typeface="Garamond"/>
                <a:ea typeface="Garamond"/>
                <a:cs typeface="Garamond"/>
                <a:sym typeface="Garamond"/>
              </a:rPr>
              <a:t>b) 9</a:t>
            </a:r>
            <a:br>
              <a:rPr b="0" i="0" lang="en-US" sz="1800" u="none" cap="none" strike="noStrike">
                <a:solidFill>
                  <a:schemeClr val="dk1"/>
                </a:solidFill>
                <a:latin typeface="Garamond"/>
                <a:ea typeface="Garamond"/>
                <a:cs typeface="Garamond"/>
                <a:sym typeface="Garamond"/>
              </a:rPr>
            </a:br>
            <a:r>
              <a:rPr b="0" i="0" lang="en-US" sz="1800" u="none" cap="none" strike="noStrike">
                <a:solidFill>
                  <a:schemeClr val="dk1"/>
                </a:solidFill>
                <a:latin typeface="Garamond"/>
                <a:ea typeface="Garamond"/>
                <a:cs typeface="Garamond"/>
                <a:sym typeface="Garamond"/>
              </a:rPr>
              <a:t>c) 15</a:t>
            </a:r>
            <a:br>
              <a:rPr b="0" i="0" lang="en-US" sz="1800" u="none" cap="none" strike="noStrike">
                <a:solidFill>
                  <a:schemeClr val="dk1"/>
                </a:solidFill>
                <a:latin typeface="Garamond"/>
                <a:ea typeface="Garamond"/>
                <a:cs typeface="Garamond"/>
                <a:sym typeface="Garamond"/>
              </a:rPr>
            </a:br>
            <a:r>
              <a:rPr b="0" i="0" lang="en-US" sz="1800" u="none" cap="none" strike="noStrike">
                <a:solidFill>
                  <a:schemeClr val="dk1"/>
                </a:solidFill>
                <a:latin typeface="Garamond"/>
                <a:ea typeface="Garamond"/>
                <a:cs typeface="Garamond"/>
                <a:sym typeface="Garamond"/>
              </a:rPr>
              <a:t>d) Error</a:t>
            </a:r>
            <a:endParaRPr b="0" i="0" sz="1800" u="none" cap="none" strike="noStrike">
              <a:solidFill>
                <a:schemeClr val="dk1"/>
              </a:solidFill>
              <a:latin typeface="Garamond"/>
              <a:ea typeface="Garamond"/>
              <a:cs typeface="Garamond"/>
              <a:sym typeface="Garamond"/>
            </a:endParaRPr>
          </a:p>
        </p:txBody>
      </p:sp>
      <p:sp>
        <p:nvSpPr>
          <p:cNvPr id="901" name="Google Shape;901;p91"/>
          <p:cNvSpPr txBox="1"/>
          <p:nvPr>
            <p:ph type="title"/>
          </p:nvPr>
        </p:nvSpPr>
        <p:spPr>
          <a:xfrm>
            <a:off x="632020" y="70632"/>
            <a:ext cx="9720072" cy="44717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aramond"/>
              <a:buNone/>
            </a:pPr>
            <a:r>
              <a:rPr lang="en-US" sz="3200"/>
              <a:t>Python List</a:t>
            </a:r>
            <a:endParaRPr/>
          </a:p>
        </p:txBody>
      </p:sp>
      <p:sp>
        <p:nvSpPr>
          <p:cNvPr id="902" name="Google Shape;902;p91"/>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92"/>
          <p:cNvSpPr txBox="1"/>
          <p:nvPr/>
        </p:nvSpPr>
        <p:spPr>
          <a:xfrm>
            <a:off x="475609" y="671691"/>
            <a:ext cx="9876483"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5. Suppose list1 is [2, 33, 222, 14, 25], What is list1[-1] ?</a:t>
            </a:r>
            <a:br>
              <a:rPr b="1" lang="en-US" sz="2000">
                <a:solidFill>
                  <a:srgbClr val="00B050"/>
                </a:solidFill>
                <a:latin typeface="Calibri"/>
                <a:ea typeface="Calibri"/>
                <a:cs typeface="Calibri"/>
                <a:sym typeface="Calibri"/>
              </a:rPr>
            </a:br>
            <a:r>
              <a:rPr lang="en-US" sz="1800">
                <a:solidFill>
                  <a:schemeClr val="dk1"/>
                </a:solidFill>
                <a:latin typeface="Garamond"/>
                <a:ea typeface="Garamond"/>
                <a:cs typeface="Garamond"/>
                <a:sym typeface="Garamond"/>
              </a:rPr>
              <a:t>a) Error</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b) None</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c) 25</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d) 2</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6. Suppose</a:t>
            </a:r>
            <a:r>
              <a:rPr lang="en-US" sz="1800">
                <a:solidFill>
                  <a:schemeClr val="dk1"/>
                </a:solidFill>
                <a:latin typeface="Garamond"/>
                <a:ea typeface="Garamond"/>
                <a:cs typeface="Garamond"/>
                <a:sym typeface="Garamond"/>
              </a:rPr>
              <a:t> </a:t>
            </a:r>
            <a:r>
              <a:rPr b="1" lang="en-US" sz="2000">
                <a:solidFill>
                  <a:srgbClr val="00B050"/>
                </a:solidFill>
                <a:latin typeface="Calibri"/>
                <a:ea typeface="Calibri"/>
                <a:cs typeface="Calibri"/>
                <a:sym typeface="Calibri"/>
              </a:rPr>
              <a:t>list1</a:t>
            </a:r>
            <a:r>
              <a:rPr lang="en-US" sz="1800">
                <a:solidFill>
                  <a:schemeClr val="dk1"/>
                </a:solidFill>
                <a:latin typeface="Garamond"/>
                <a:ea typeface="Garamond"/>
                <a:cs typeface="Garamond"/>
                <a:sym typeface="Garamond"/>
              </a:rPr>
              <a:t> </a:t>
            </a:r>
            <a:r>
              <a:rPr b="1" lang="en-US" sz="2000">
                <a:solidFill>
                  <a:srgbClr val="00B050"/>
                </a:solidFill>
                <a:latin typeface="Calibri"/>
                <a:ea typeface="Calibri"/>
                <a:cs typeface="Calibri"/>
                <a:sym typeface="Calibri"/>
              </a:rPr>
              <a:t>is [2, 33, 222, 14, 25], What is list1[:-1] ?</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a) [2, 33, 222, 14].</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b) Error</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c) 25</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d) [25, 14, 222, 33, 2].</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7. What is the output when following code is executed ?</a:t>
            </a:r>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&gt;&gt;&gt;names = ['Amir', 'Bear', 'Charlton', 'Daman']</a:t>
            </a:r>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&gt;&gt;&gt;print(names[-1][-1])</a:t>
            </a:r>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a) A</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b) Daman</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c) Error</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d) n</a:t>
            </a:r>
            <a:endParaRPr sz="2000">
              <a:solidFill>
                <a:schemeClr val="dk1"/>
              </a:solidFill>
              <a:latin typeface="Calibri"/>
              <a:ea typeface="Calibri"/>
              <a:cs typeface="Calibri"/>
              <a:sym typeface="Calibri"/>
            </a:endParaRPr>
          </a:p>
        </p:txBody>
      </p:sp>
      <p:sp>
        <p:nvSpPr>
          <p:cNvPr id="908" name="Google Shape;908;p92"/>
          <p:cNvSpPr txBox="1"/>
          <p:nvPr>
            <p:ph type="title"/>
          </p:nvPr>
        </p:nvSpPr>
        <p:spPr>
          <a:xfrm>
            <a:off x="632020" y="70632"/>
            <a:ext cx="9720072" cy="44717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aramond"/>
              <a:buNone/>
            </a:pPr>
            <a:r>
              <a:rPr lang="en-US" sz="3200"/>
              <a:t>Python List</a:t>
            </a:r>
            <a:endParaRPr/>
          </a:p>
        </p:txBody>
      </p:sp>
      <p:sp>
        <p:nvSpPr>
          <p:cNvPr id="909" name="Google Shape;909;p92"/>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93"/>
          <p:cNvSpPr txBox="1"/>
          <p:nvPr/>
        </p:nvSpPr>
        <p:spPr>
          <a:xfrm>
            <a:off x="475609" y="671691"/>
            <a:ext cx="10869150"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5. Suppose list1 is [2, 33, 222, 14, 25], What is list1[-1] ?</a:t>
            </a:r>
            <a:br>
              <a:rPr b="1" lang="en-US" sz="2000">
                <a:solidFill>
                  <a:srgbClr val="00B050"/>
                </a:solidFill>
                <a:latin typeface="Calibri"/>
                <a:ea typeface="Calibri"/>
                <a:cs typeface="Calibri"/>
                <a:sym typeface="Calibri"/>
              </a:rPr>
            </a:br>
            <a:r>
              <a:rPr lang="en-US" sz="1800">
                <a:solidFill>
                  <a:schemeClr val="dk1"/>
                </a:solidFill>
                <a:latin typeface="Garamond"/>
                <a:ea typeface="Garamond"/>
                <a:cs typeface="Garamond"/>
                <a:sym typeface="Garamond"/>
              </a:rPr>
              <a:t>a) Error</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b) None</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c) 25</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d) 2</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6. Suppose</a:t>
            </a:r>
            <a:r>
              <a:rPr lang="en-US" sz="1800">
                <a:solidFill>
                  <a:schemeClr val="dk1"/>
                </a:solidFill>
                <a:latin typeface="Garamond"/>
                <a:ea typeface="Garamond"/>
                <a:cs typeface="Garamond"/>
                <a:sym typeface="Garamond"/>
              </a:rPr>
              <a:t> </a:t>
            </a:r>
            <a:r>
              <a:rPr b="1" lang="en-US" sz="2000">
                <a:solidFill>
                  <a:srgbClr val="00B050"/>
                </a:solidFill>
                <a:latin typeface="Calibri"/>
                <a:ea typeface="Calibri"/>
                <a:cs typeface="Calibri"/>
                <a:sym typeface="Calibri"/>
              </a:rPr>
              <a:t>list1</a:t>
            </a:r>
            <a:r>
              <a:rPr lang="en-US" sz="1800">
                <a:solidFill>
                  <a:schemeClr val="dk1"/>
                </a:solidFill>
                <a:latin typeface="Garamond"/>
                <a:ea typeface="Garamond"/>
                <a:cs typeface="Garamond"/>
                <a:sym typeface="Garamond"/>
              </a:rPr>
              <a:t> </a:t>
            </a:r>
            <a:r>
              <a:rPr b="1" lang="en-US" sz="2000">
                <a:solidFill>
                  <a:srgbClr val="00B050"/>
                </a:solidFill>
                <a:latin typeface="Calibri"/>
                <a:ea typeface="Calibri"/>
                <a:cs typeface="Calibri"/>
                <a:sym typeface="Calibri"/>
              </a:rPr>
              <a:t>is [2, 33, 222, 14, 25], What is list1[:-1] ?</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a) [2, 33, 222, 14].</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b) Error</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c) 25</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d) [25, 14, 222, 33, 2].</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7. What is the output when following code is executed ?</a:t>
            </a:r>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&gt;&gt;&gt;names = ['Amir', 'Bear', 'Charlton', 'Daman']</a:t>
            </a:r>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&gt;&gt;&gt;print(names[-1][-1])</a:t>
            </a:r>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a) A</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b) Daman</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c) Error</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d) n</a:t>
            </a:r>
            <a:endParaRPr sz="2000">
              <a:solidFill>
                <a:schemeClr val="dk1"/>
              </a:solidFill>
              <a:latin typeface="Calibri"/>
              <a:ea typeface="Calibri"/>
              <a:cs typeface="Calibri"/>
              <a:sym typeface="Calibri"/>
            </a:endParaRPr>
          </a:p>
        </p:txBody>
      </p:sp>
      <p:sp>
        <p:nvSpPr>
          <p:cNvPr id="915" name="Google Shape;915;p93"/>
          <p:cNvSpPr txBox="1"/>
          <p:nvPr>
            <p:ph type="title"/>
          </p:nvPr>
        </p:nvSpPr>
        <p:spPr>
          <a:xfrm>
            <a:off x="632020" y="70632"/>
            <a:ext cx="9720072" cy="44717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aramond"/>
              <a:buNone/>
            </a:pPr>
            <a:r>
              <a:rPr lang="en-US" sz="3200"/>
              <a:t>Python List</a:t>
            </a:r>
            <a:endParaRPr/>
          </a:p>
        </p:txBody>
      </p:sp>
      <p:sp>
        <p:nvSpPr>
          <p:cNvPr id="916" name="Google Shape;916;p93"/>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94"/>
          <p:cNvSpPr txBox="1"/>
          <p:nvPr/>
        </p:nvSpPr>
        <p:spPr>
          <a:xfrm>
            <a:off x="475609" y="671691"/>
            <a:ext cx="10946642" cy="66171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8. What is the output when following code is executed ?</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names1 = ['Amir', 'Bear', 'Charlton', 'Daman']</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names2 = names1</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names3 = names1[:]</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 names2[0] = 'Alice'</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names3[1] = 'Bob'</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 sum = 0</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for ls in (names1, names2, names3):</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    print(ls)</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    if ls[0] == 'Alice':</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        sum += 1</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    if ls[1] == 'Bob':</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        sum += 10</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 print( sum)</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 11</a:t>
            </a:r>
            <a:br>
              <a:rPr lang="en-US" sz="16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b) 12</a:t>
            </a:r>
            <a:br>
              <a:rPr lang="en-US" sz="16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c) 21</a:t>
            </a:r>
            <a:br>
              <a:rPr lang="en-US" sz="16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d) 22</a:t>
            </a:r>
            <a:endParaRPr b="1" sz="1600">
              <a:solidFill>
                <a:srgbClr val="00B050"/>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923" name="Google Shape;923;p94"/>
          <p:cNvSpPr txBox="1"/>
          <p:nvPr>
            <p:ph type="title"/>
          </p:nvPr>
        </p:nvSpPr>
        <p:spPr>
          <a:xfrm>
            <a:off x="632020" y="70632"/>
            <a:ext cx="9720072" cy="44717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aramond"/>
              <a:buNone/>
            </a:pPr>
            <a:r>
              <a:rPr lang="en-US" sz="3200"/>
              <a:t>Python List</a:t>
            </a:r>
            <a:endParaRPr/>
          </a:p>
        </p:txBody>
      </p:sp>
      <p:sp>
        <p:nvSpPr>
          <p:cNvPr id="924" name="Google Shape;924;p94"/>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95"/>
          <p:cNvSpPr txBox="1"/>
          <p:nvPr/>
        </p:nvSpPr>
        <p:spPr>
          <a:xfrm>
            <a:off x="475609" y="671691"/>
            <a:ext cx="11163618" cy="63401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rgbClr val="00B050"/>
                </a:solidFill>
                <a:latin typeface="Calibri"/>
                <a:ea typeface="Calibri"/>
                <a:cs typeface="Calibri"/>
                <a:sym typeface="Calibri"/>
              </a:rPr>
              <a:t>9. What is the output when following code is executed ?</a:t>
            </a:r>
            <a:endParaRPr/>
          </a:p>
          <a:p>
            <a:pPr indent="0" lvl="1" marL="457200" marR="0" rtl="0" algn="l">
              <a:spcBef>
                <a:spcPts val="0"/>
              </a:spcBef>
              <a:spcAft>
                <a:spcPts val="0"/>
              </a:spcAft>
              <a:buNone/>
            </a:pPr>
            <a:r>
              <a:rPr b="1" i="0" lang="en-US" sz="1800" u="none" cap="none" strike="noStrike">
                <a:solidFill>
                  <a:srgbClr val="C00000"/>
                </a:solidFill>
                <a:latin typeface="Calibri"/>
                <a:ea typeface="Calibri"/>
                <a:cs typeface="Calibri"/>
                <a:sym typeface="Calibri"/>
              </a:rPr>
              <a:t>&gt;&gt;&gt;list1 = [11, 2, 23]</a:t>
            </a:r>
            <a:endParaRPr/>
          </a:p>
          <a:p>
            <a:pPr indent="0" lvl="1" marL="457200" marR="0" rtl="0" algn="l">
              <a:spcBef>
                <a:spcPts val="0"/>
              </a:spcBef>
              <a:spcAft>
                <a:spcPts val="0"/>
              </a:spcAft>
              <a:buNone/>
            </a:pPr>
            <a:r>
              <a:rPr b="1" i="0" lang="en-US" sz="1800" u="none" cap="none" strike="noStrike">
                <a:solidFill>
                  <a:srgbClr val="C00000"/>
                </a:solidFill>
                <a:latin typeface="Calibri"/>
                <a:ea typeface="Calibri"/>
                <a:cs typeface="Calibri"/>
                <a:sym typeface="Calibri"/>
              </a:rPr>
              <a:t>&gt;&gt;&gt;list2 = [11, 2, 2]</a:t>
            </a:r>
            <a:endParaRPr/>
          </a:p>
          <a:p>
            <a:pPr indent="0" lvl="1" marL="457200" marR="0" rtl="0" algn="l">
              <a:spcBef>
                <a:spcPts val="0"/>
              </a:spcBef>
              <a:spcAft>
                <a:spcPts val="0"/>
              </a:spcAft>
              <a:buNone/>
            </a:pPr>
            <a:r>
              <a:rPr b="1" i="0" lang="en-US" sz="1800" u="none" cap="none" strike="noStrike">
                <a:solidFill>
                  <a:srgbClr val="C00000"/>
                </a:solidFill>
                <a:latin typeface="Calibri"/>
                <a:ea typeface="Calibri"/>
                <a:cs typeface="Calibri"/>
                <a:sym typeface="Calibri"/>
              </a:rPr>
              <a:t>&gt;&gt;&gt;list1 &lt; list2 is</a:t>
            </a:r>
            <a:endParaRPr/>
          </a:p>
          <a:p>
            <a:pPr indent="0" lvl="0" marL="0" marR="0" rtl="0" algn="l">
              <a:spcBef>
                <a:spcPts val="0"/>
              </a:spcBef>
              <a:spcAft>
                <a:spcPts val="0"/>
              </a:spcAft>
              <a:buNone/>
            </a:pPr>
            <a:r>
              <a:rPr lang="en-US" sz="1600">
                <a:solidFill>
                  <a:schemeClr val="dk1"/>
                </a:solidFill>
                <a:latin typeface="Garamond"/>
                <a:ea typeface="Garamond"/>
                <a:cs typeface="Garamond"/>
                <a:sym typeface="Garamond"/>
              </a:rPr>
              <a:t>a)True</a:t>
            </a:r>
            <a:br>
              <a:rPr lang="en-US" sz="1400">
                <a:solidFill>
                  <a:schemeClr val="dk1"/>
                </a:solidFill>
                <a:latin typeface="Garamond"/>
                <a:ea typeface="Garamond"/>
                <a:cs typeface="Garamond"/>
                <a:sym typeface="Garamond"/>
              </a:rPr>
            </a:br>
            <a:r>
              <a:rPr lang="en-US" sz="1600">
                <a:solidFill>
                  <a:schemeClr val="dk1"/>
                </a:solidFill>
                <a:latin typeface="Garamond"/>
                <a:ea typeface="Garamond"/>
                <a:cs typeface="Garamond"/>
                <a:sym typeface="Garamond"/>
              </a:rPr>
              <a:t>b) False</a:t>
            </a:r>
            <a:br>
              <a:rPr lang="en-US" sz="1400">
                <a:solidFill>
                  <a:schemeClr val="dk1"/>
                </a:solidFill>
                <a:latin typeface="Garamond"/>
                <a:ea typeface="Garamond"/>
                <a:cs typeface="Garamond"/>
                <a:sym typeface="Garamond"/>
              </a:rPr>
            </a:br>
            <a:r>
              <a:rPr lang="en-US" sz="1600">
                <a:solidFill>
                  <a:schemeClr val="dk1"/>
                </a:solidFill>
                <a:latin typeface="Garamond"/>
                <a:ea typeface="Garamond"/>
                <a:cs typeface="Garamond"/>
                <a:sym typeface="Garamond"/>
              </a:rPr>
              <a:t>c) Error</a:t>
            </a:r>
            <a:br>
              <a:rPr lang="en-US" sz="1400">
                <a:solidFill>
                  <a:schemeClr val="dk1"/>
                </a:solidFill>
                <a:latin typeface="Garamond"/>
                <a:ea typeface="Garamond"/>
                <a:cs typeface="Garamond"/>
                <a:sym typeface="Garamond"/>
              </a:rPr>
            </a:br>
            <a:r>
              <a:rPr lang="en-US" sz="1600">
                <a:solidFill>
                  <a:schemeClr val="dk1"/>
                </a:solidFill>
                <a:latin typeface="Garamond"/>
                <a:ea typeface="Garamond"/>
                <a:cs typeface="Garamond"/>
                <a:sym typeface="Garamond"/>
              </a:rPr>
              <a:t>d) None</a:t>
            </a:r>
            <a:endParaRPr/>
          </a:p>
          <a:p>
            <a:pPr indent="0" lvl="0" marL="0" marR="0" rtl="0" algn="l">
              <a:spcBef>
                <a:spcPts val="0"/>
              </a:spcBef>
              <a:spcAft>
                <a:spcPts val="0"/>
              </a:spcAft>
              <a:buNone/>
            </a:pPr>
            <a:r>
              <a:t/>
            </a:r>
            <a:endParaRPr b="1" sz="1800">
              <a:solidFill>
                <a:srgbClr val="00B050"/>
              </a:solidFill>
              <a:latin typeface="Calibri"/>
              <a:ea typeface="Calibri"/>
              <a:cs typeface="Calibri"/>
              <a:sym typeface="Calibri"/>
            </a:endParaRPr>
          </a:p>
          <a:p>
            <a:pPr indent="0" lvl="0" marL="0" marR="0" rtl="0" algn="l">
              <a:spcBef>
                <a:spcPts val="0"/>
              </a:spcBef>
              <a:spcAft>
                <a:spcPts val="0"/>
              </a:spcAft>
              <a:buNone/>
            </a:pPr>
            <a:r>
              <a:rPr b="1" lang="en-US" sz="1800">
                <a:solidFill>
                  <a:srgbClr val="00B050"/>
                </a:solidFill>
                <a:latin typeface="Calibri"/>
                <a:ea typeface="Calibri"/>
                <a:cs typeface="Calibri"/>
                <a:sym typeface="Calibri"/>
              </a:rPr>
              <a:t>10. To add a new element to a list we use which command ?</a:t>
            </a:r>
            <a:br>
              <a:rPr b="1" lang="en-US" sz="1800">
                <a:solidFill>
                  <a:srgbClr val="00B050"/>
                </a:solidFill>
                <a:latin typeface="Calibri"/>
                <a:ea typeface="Calibri"/>
                <a:cs typeface="Calibri"/>
                <a:sym typeface="Calibri"/>
              </a:rPr>
            </a:br>
            <a:r>
              <a:rPr lang="en-US" sz="1600">
                <a:solidFill>
                  <a:schemeClr val="dk1"/>
                </a:solidFill>
                <a:latin typeface="Garamond"/>
                <a:ea typeface="Garamond"/>
                <a:cs typeface="Garamond"/>
                <a:sym typeface="Garamond"/>
              </a:rPr>
              <a:t>a) list1.add(5)</a:t>
            </a:r>
            <a:br>
              <a:rPr lang="en-US" sz="1600">
                <a:solidFill>
                  <a:schemeClr val="dk1"/>
                </a:solidFill>
                <a:latin typeface="Garamond"/>
                <a:ea typeface="Garamond"/>
                <a:cs typeface="Garamond"/>
                <a:sym typeface="Garamond"/>
              </a:rPr>
            </a:br>
            <a:r>
              <a:rPr lang="en-US" sz="1600">
                <a:solidFill>
                  <a:schemeClr val="dk1"/>
                </a:solidFill>
                <a:latin typeface="Garamond"/>
                <a:ea typeface="Garamond"/>
                <a:cs typeface="Garamond"/>
                <a:sym typeface="Garamond"/>
              </a:rPr>
              <a:t>b) list1.append(5)</a:t>
            </a:r>
            <a:br>
              <a:rPr lang="en-US" sz="1600">
                <a:solidFill>
                  <a:schemeClr val="dk1"/>
                </a:solidFill>
                <a:latin typeface="Garamond"/>
                <a:ea typeface="Garamond"/>
                <a:cs typeface="Garamond"/>
                <a:sym typeface="Garamond"/>
              </a:rPr>
            </a:br>
            <a:r>
              <a:rPr lang="en-US" sz="1600">
                <a:solidFill>
                  <a:schemeClr val="dk1"/>
                </a:solidFill>
                <a:latin typeface="Garamond"/>
                <a:ea typeface="Garamond"/>
                <a:cs typeface="Garamond"/>
                <a:sym typeface="Garamond"/>
              </a:rPr>
              <a:t>c) list1.addLast(5)</a:t>
            </a:r>
            <a:br>
              <a:rPr lang="en-US" sz="1600">
                <a:solidFill>
                  <a:schemeClr val="dk1"/>
                </a:solidFill>
                <a:latin typeface="Garamond"/>
                <a:ea typeface="Garamond"/>
                <a:cs typeface="Garamond"/>
                <a:sym typeface="Garamond"/>
              </a:rPr>
            </a:br>
            <a:r>
              <a:rPr lang="en-US" sz="1600">
                <a:solidFill>
                  <a:schemeClr val="dk1"/>
                </a:solidFill>
                <a:latin typeface="Garamond"/>
                <a:ea typeface="Garamond"/>
                <a:cs typeface="Garamond"/>
                <a:sym typeface="Garamond"/>
              </a:rPr>
              <a:t>d) list1.addEnd(5)</a:t>
            </a:r>
            <a:endParaRPr/>
          </a:p>
          <a:p>
            <a:pPr indent="0" lvl="0" marL="0" marR="0" rtl="0" algn="l">
              <a:spcBef>
                <a:spcPts val="0"/>
              </a:spcBef>
              <a:spcAft>
                <a:spcPts val="0"/>
              </a:spcAft>
              <a:buNone/>
            </a:pPr>
            <a:r>
              <a:t/>
            </a:r>
            <a:endParaRPr sz="1600">
              <a:solidFill>
                <a:schemeClr val="dk1"/>
              </a:solidFill>
              <a:latin typeface="Garamond"/>
              <a:ea typeface="Garamond"/>
              <a:cs typeface="Garamond"/>
              <a:sym typeface="Garamond"/>
            </a:endParaRPr>
          </a:p>
          <a:p>
            <a:pPr indent="0" lvl="0" marL="0" marR="0" rtl="0" algn="l">
              <a:spcBef>
                <a:spcPts val="0"/>
              </a:spcBef>
              <a:spcAft>
                <a:spcPts val="0"/>
              </a:spcAft>
              <a:buNone/>
            </a:pPr>
            <a:r>
              <a:rPr b="1" lang="en-US" sz="1800">
                <a:solidFill>
                  <a:srgbClr val="00B050"/>
                </a:solidFill>
                <a:latin typeface="Calibri"/>
                <a:ea typeface="Calibri"/>
                <a:cs typeface="Calibri"/>
                <a:sym typeface="Calibri"/>
              </a:rPr>
              <a:t>11. To insert 5 to the third position in list1, we use which command ?</a:t>
            </a:r>
            <a:endParaRPr/>
          </a:p>
          <a:p>
            <a:pPr indent="0" lvl="0" marL="0" marR="0" rtl="0" algn="l">
              <a:spcBef>
                <a:spcPts val="0"/>
              </a:spcBef>
              <a:spcAft>
                <a:spcPts val="0"/>
              </a:spcAft>
              <a:buNone/>
            </a:pPr>
            <a:r>
              <a:rPr lang="en-US" sz="1600">
                <a:solidFill>
                  <a:schemeClr val="dk1"/>
                </a:solidFill>
                <a:latin typeface="Garamond"/>
                <a:ea typeface="Garamond"/>
                <a:cs typeface="Garamond"/>
                <a:sym typeface="Garamond"/>
              </a:rPr>
              <a:t>a) list1.insert(3, 5)</a:t>
            </a:r>
            <a:br>
              <a:rPr lang="en-US" sz="1600">
                <a:solidFill>
                  <a:schemeClr val="dk1"/>
                </a:solidFill>
                <a:latin typeface="Garamond"/>
                <a:ea typeface="Garamond"/>
                <a:cs typeface="Garamond"/>
                <a:sym typeface="Garamond"/>
              </a:rPr>
            </a:br>
            <a:r>
              <a:rPr lang="en-US" sz="1600">
                <a:solidFill>
                  <a:schemeClr val="dk1"/>
                </a:solidFill>
                <a:latin typeface="Garamond"/>
                <a:ea typeface="Garamond"/>
                <a:cs typeface="Garamond"/>
                <a:sym typeface="Garamond"/>
              </a:rPr>
              <a:t>b) list1.insert(2, 5)</a:t>
            </a:r>
            <a:br>
              <a:rPr lang="en-US" sz="1600">
                <a:solidFill>
                  <a:schemeClr val="dk1"/>
                </a:solidFill>
                <a:latin typeface="Garamond"/>
                <a:ea typeface="Garamond"/>
                <a:cs typeface="Garamond"/>
                <a:sym typeface="Garamond"/>
              </a:rPr>
            </a:br>
            <a:r>
              <a:rPr lang="en-US" sz="1600">
                <a:solidFill>
                  <a:schemeClr val="dk1"/>
                </a:solidFill>
                <a:latin typeface="Garamond"/>
                <a:ea typeface="Garamond"/>
                <a:cs typeface="Garamond"/>
                <a:sym typeface="Garamond"/>
              </a:rPr>
              <a:t>c) list1.add(3, 5)</a:t>
            </a:r>
            <a:br>
              <a:rPr lang="en-US" sz="1600">
                <a:solidFill>
                  <a:schemeClr val="dk1"/>
                </a:solidFill>
                <a:latin typeface="Garamond"/>
                <a:ea typeface="Garamond"/>
                <a:cs typeface="Garamond"/>
                <a:sym typeface="Garamond"/>
              </a:rPr>
            </a:br>
            <a:r>
              <a:rPr lang="en-US" sz="1600">
                <a:solidFill>
                  <a:schemeClr val="dk1"/>
                </a:solidFill>
                <a:latin typeface="Garamond"/>
                <a:ea typeface="Garamond"/>
                <a:cs typeface="Garamond"/>
                <a:sym typeface="Garamond"/>
              </a:rPr>
              <a:t>d) list1.append(3, 5)</a:t>
            </a:r>
            <a:endParaRPr/>
          </a:p>
          <a:p>
            <a:pPr indent="-241300" lvl="1" marL="800100" marR="0" rtl="0" algn="l">
              <a:spcBef>
                <a:spcPts val="0"/>
              </a:spcBef>
              <a:spcAft>
                <a:spcPts val="0"/>
              </a:spcAft>
              <a:buClr>
                <a:schemeClr val="dk1"/>
              </a:buClr>
              <a:buSzPts val="1600"/>
              <a:buFont typeface="Garamond"/>
              <a:buNone/>
            </a:pPr>
            <a:r>
              <a:t/>
            </a:r>
            <a:endParaRPr b="1" i="0" sz="1600" u="none" cap="none" strike="noStrike">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931" name="Google Shape;931;p95"/>
          <p:cNvSpPr txBox="1"/>
          <p:nvPr>
            <p:ph type="title"/>
          </p:nvPr>
        </p:nvSpPr>
        <p:spPr>
          <a:xfrm>
            <a:off x="632020" y="70632"/>
            <a:ext cx="9720072" cy="44717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aramond"/>
              <a:buNone/>
            </a:pPr>
            <a:r>
              <a:rPr lang="en-US" sz="3200"/>
              <a:t>Python List</a:t>
            </a:r>
            <a:endParaRPr/>
          </a:p>
        </p:txBody>
      </p:sp>
      <p:sp>
        <p:nvSpPr>
          <p:cNvPr id="932" name="Google Shape;932;p95"/>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96"/>
          <p:cNvSpPr txBox="1"/>
          <p:nvPr/>
        </p:nvSpPr>
        <p:spPr>
          <a:xfrm>
            <a:off x="553814" y="719281"/>
            <a:ext cx="9876483" cy="55707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rPr b="1" lang="en-US" sz="1800">
                <a:solidFill>
                  <a:srgbClr val="00B050"/>
                </a:solidFill>
                <a:latin typeface="Calibri"/>
                <a:ea typeface="Calibri"/>
                <a:cs typeface="Calibri"/>
                <a:sym typeface="Calibri"/>
              </a:rPr>
              <a:t>12. What is the output when following code is executed ?</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&gt;&gt;&gt;list1 = [11, 2, 23]</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&gt;&gt;&gt;list2 = [11, 2, 2]</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&gt;&gt;&gt;list1 &lt; list2 is</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myList = [1, 5, 5, 5, 5, 1]</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max = myList[0]</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indexOfMax = 0</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for i in range(1, len(myList)):</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    if myList[i] &gt; max:</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        max = myList[i]</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        indexOfMax = i</a:t>
            </a:r>
            <a:endParaRPr b="0" i="0" sz="2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 &gt;&gt;&gt;print(indexOfMax)</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 1</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b) 2</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c) 3</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d) 4</a:t>
            </a:r>
            <a:endParaRPr b="1" sz="1600">
              <a:solidFill>
                <a:srgbClr val="00B050"/>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939" name="Google Shape;939;p96"/>
          <p:cNvSpPr txBox="1"/>
          <p:nvPr>
            <p:ph type="title"/>
          </p:nvPr>
        </p:nvSpPr>
        <p:spPr>
          <a:xfrm>
            <a:off x="632020" y="70632"/>
            <a:ext cx="9720072" cy="44717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aramond"/>
              <a:buNone/>
            </a:pPr>
            <a:r>
              <a:rPr lang="en-US" sz="3200"/>
              <a:t>Python List</a:t>
            </a:r>
            <a:endParaRPr/>
          </a:p>
        </p:txBody>
      </p:sp>
      <p:sp>
        <p:nvSpPr>
          <p:cNvPr id="940" name="Google Shape;940;p96"/>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97"/>
          <p:cNvSpPr txBox="1"/>
          <p:nvPr/>
        </p:nvSpPr>
        <p:spPr>
          <a:xfrm>
            <a:off x="623093" y="627446"/>
            <a:ext cx="9876483" cy="48936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u="sng">
                <a:solidFill>
                  <a:schemeClr val="dk1"/>
                </a:solidFill>
                <a:latin typeface="Calibri"/>
                <a:ea typeface="Calibri"/>
                <a:cs typeface="Calibri"/>
                <a:sym typeface="Calibri"/>
              </a:rPr>
              <a:t>Stimulants</a:t>
            </a:r>
            <a:endParaRPr/>
          </a:p>
          <a:p>
            <a:pPr indent="0" lvl="0" marL="0" marR="0" rtl="0" algn="l">
              <a:spcBef>
                <a:spcPts val="0"/>
              </a:spcBef>
              <a:spcAft>
                <a:spcPts val="0"/>
              </a:spcAft>
              <a:buNone/>
            </a:pPr>
            <a:r>
              <a:t/>
            </a:r>
            <a:endParaRPr b="1" sz="1800">
              <a:solidFill>
                <a:srgbClr val="00B050"/>
              </a:solidFill>
              <a:latin typeface="Calibri"/>
              <a:ea typeface="Calibri"/>
              <a:cs typeface="Calibri"/>
              <a:sym typeface="Calibri"/>
            </a:endParaRPr>
          </a:p>
          <a:p>
            <a:pPr indent="0" lvl="0" marL="0" marR="0" rtl="0" algn="l">
              <a:spcBef>
                <a:spcPts val="0"/>
              </a:spcBef>
              <a:spcAft>
                <a:spcPts val="0"/>
              </a:spcAft>
              <a:buNone/>
            </a:pPr>
            <a:r>
              <a:rPr b="1" lang="en-US" sz="1800">
                <a:solidFill>
                  <a:srgbClr val="00B050"/>
                </a:solidFill>
                <a:latin typeface="Calibri"/>
                <a:ea typeface="Calibri"/>
                <a:cs typeface="Calibri"/>
                <a:sym typeface="Calibri"/>
              </a:rPr>
              <a:t>13. To which of the following the “in” operator can be used to check if an item is in it?</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a) Lists</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b) Dictionary</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c) Set</a:t>
            </a:r>
            <a:br>
              <a:rPr lang="en-US" sz="2000">
                <a:solidFill>
                  <a:schemeClr val="dk1"/>
                </a:solidFill>
                <a:latin typeface="Garamond"/>
                <a:ea typeface="Garamond"/>
                <a:cs typeface="Garamond"/>
                <a:sym typeface="Garamond"/>
              </a:rPr>
            </a:br>
            <a:r>
              <a:rPr lang="en-US" sz="1800">
                <a:solidFill>
                  <a:schemeClr val="dk1"/>
                </a:solidFill>
                <a:latin typeface="Garamond"/>
                <a:ea typeface="Garamond"/>
                <a:cs typeface="Garamond"/>
                <a:sym typeface="Garamond"/>
              </a:rPr>
              <a:t>d) All of the mentioned</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rgbClr val="00B050"/>
                </a:solidFill>
                <a:latin typeface="Calibri"/>
                <a:ea typeface="Calibri"/>
                <a:cs typeface="Calibri"/>
                <a:sym typeface="Calibri"/>
              </a:rPr>
              <a:t>14.  What will be the output?</a:t>
            </a:r>
            <a:endParaRPr/>
          </a:p>
          <a:p>
            <a:pPr indent="0" lvl="1" marL="457200" marR="0" rtl="0" algn="l">
              <a:spcBef>
                <a:spcPts val="0"/>
              </a:spcBef>
              <a:spcAft>
                <a:spcPts val="0"/>
              </a:spcAft>
              <a:buNone/>
            </a:pPr>
            <a:r>
              <a:rPr b="0" i="0" lang="en-US" sz="2000" u="none" cap="none" strike="noStrike">
                <a:solidFill>
                  <a:srgbClr val="C00000"/>
                </a:solidFill>
                <a:latin typeface="Calibri"/>
                <a:ea typeface="Calibri"/>
                <a:cs typeface="Calibri"/>
                <a:sym typeface="Calibri"/>
              </a:rPr>
              <a:t>veggies = ['carrot', 'broccoli', 'potato', 'asparagus']</a:t>
            </a:r>
            <a:endParaRPr/>
          </a:p>
          <a:p>
            <a:pPr indent="0" lvl="1" marL="457200" marR="0" rtl="0" algn="l">
              <a:spcBef>
                <a:spcPts val="0"/>
              </a:spcBef>
              <a:spcAft>
                <a:spcPts val="0"/>
              </a:spcAft>
              <a:buNone/>
            </a:pPr>
            <a:r>
              <a:rPr b="0" i="0" lang="en-US" sz="2000" u="none" cap="none" strike="noStrike">
                <a:solidFill>
                  <a:srgbClr val="C00000"/>
                </a:solidFill>
                <a:latin typeface="Calibri"/>
                <a:ea typeface="Calibri"/>
                <a:cs typeface="Calibri"/>
                <a:sym typeface="Calibri"/>
              </a:rPr>
              <a:t>veggies.insert(veggies.index('broccoli'), 'celery')</a:t>
            </a:r>
            <a:endParaRPr/>
          </a:p>
          <a:p>
            <a:pPr indent="0" lvl="1" marL="457200" marR="0" rtl="0" algn="l">
              <a:spcBef>
                <a:spcPts val="0"/>
              </a:spcBef>
              <a:spcAft>
                <a:spcPts val="0"/>
              </a:spcAft>
              <a:buNone/>
            </a:pPr>
            <a:r>
              <a:rPr b="0" i="0" lang="en-US" sz="2000" u="none" cap="none" strike="noStrike">
                <a:solidFill>
                  <a:srgbClr val="C00000"/>
                </a:solidFill>
                <a:latin typeface="Calibri"/>
                <a:ea typeface="Calibri"/>
                <a:cs typeface="Calibri"/>
                <a:sym typeface="Calibri"/>
              </a:rPr>
              <a:t>print(veggies)</a:t>
            </a:r>
            <a:endParaRPr/>
          </a:p>
          <a:p>
            <a:pPr indent="-457200" lvl="0" marL="457200" marR="0" rtl="0" algn="l">
              <a:spcBef>
                <a:spcPts val="0"/>
              </a:spcBef>
              <a:spcAft>
                <a:spcPts val="0"/>
              </a:spcAft>
              <a:buClr>
                <a:schemeClr val="dk1"/>
              </a:buClr>
              <a:buSzPts val="2000"/>
              <a:buFont typeface="Garamond"/>
              <a:buAutoNum type="alphaLcParenR"/>
            </a:pPr>
            <a:r>
              <a:rPr lang="en-US" sz="2000">
                <a:solidFill>
                  <a:schemeClr val="dk1"/>
                </a:solidFill>
                <a:latin typeface="Calibri"/>
                <a:ea typeface="Calibri"/>
                <a:cs typeface="Calibri"/>
                <a:sym typeface="Calibri"/>
              </a:rPr>
              <a:t> [‘carrot’, ‘celery’, ‘potato’, ‘asparagus’].</a:t>
            </a:r>
            <a:endParaRPr/>
          </a:p>
          <a:p>
            <a:pPr indent="-457200" lvl="0" marL="457200" marR="0" rtl="0" algn="l">
              <a:spcBef>
                <a:spcPts val="0"/>
              </a:spcBef>
              <a:spcAft>
                <a:spcPts val="0"/>
              </a:spcAft>
              <a:buClr>
                <a:schemeClr val="dk1"/>
              </a:buClr>
              <a:buSzPts val="2000"/>
              <a:buFont typeface="Garamond"/>
              <a:buAutoNum type="alphaLcParenR"/>
            </a:pPr>
            <a:r>
              <a:rPr lang="en-US" sz="2000">
                <a:solidFill>
                  <a:schemeClr val="dk1"/>
                </a:solidFill>
                <a:latin typeface="Calibri"/>
                <a:ea typeface="Calibri"/>
                <a:cs typeface="Calibri"/>
                <a:sym typeface="Calibri"/>
              </a:rPr>
              <a:t>[‘carrot’, ‘celery’, ‘broccoli’, ‘potato’, ‘asparagus’]	</a:t>
            </a:r>
            <a:endParaRPr/>
          </a:p>
          <a:p>
            <a:pPr indent="-457200" lvl="0" marL="457200" marR="0" rtl="0" algn="l">
              <a:spcBef>
                <a:spcPts val="0"/>
              </a:spcBef>
              <a:spcAft>
                <a:spcPts val="0"/>
              </a:spcAft>
              <a:buClr>
                <a:schemeClr val="dk1"/>
              </a:buClr>
              <a:buSzPts val="2000"/>
              <a:buFont typeface="Garamond"/>
              <a:buAutoNum type="alphaLcParenR"/>
            </a:pPr>
            <a:r>
              <a:rPr lang="en-US" sz="2000">
                <a:solidFill>
                  <a:schemeClr val="dk1"/>
                </a:solidFill>
                <a:latin typeface="Calibri"/>
                <a:ea typeface="Calibri"/>
                <a:cs typeface="Calibri"/>
                <a:sym typeface="Calibri"/>
              </a:rPr>
              <a:t>[‘carrot’, ‘broccoli’, ‘celery’, ‘potato’, ‘asparagus’].</a:t>
            </a:r>
            <a:endParaRPr/>
          </a:p>
          <a:p>
            <a:pPr indent="-457200" lvl="0" marL="457200" marR="0" rtl="0" algn="l">
              <a:spcBef>
                <a:spcPts val="0"/>
              </a:spcBef>
              <a:spcAft>
                <a:spcPts val="0"/>
              </a:spcAft>
              <a:buClr>
                <a:schemeClr val="dk1"/>
              </a:buClr>
              <a:buSzPts val="2000"/>
              <a:buFont typeface="Garamond"/>
              <a:buAutoNum type="alphaLcParenR"/>
            </a:pPr>
            <a:r>
              <a:rPr lang="en-US" sz="2000">
                <a:solidFill>
                  <a:schemeClr val="dk1"/>
                </a:solidFill>
                <a:latin typeface="Calibri"/>
                <a:ea typeface="Calibri"/>
                <a:cs typeface="Calibri"/>
                <a:sym typeface="Calibri"/>
              </a:rPr>
              <a:t>[‘celery’, ‘carrot’, ‘broccoli’, ‘potato’, ‘asparagus’].</a:t>
            </a:r>
            <a:endParaRPr/>
          </a:p>
        </p:txBody>
      </p:sp>
      <p:sp>
        <p:nvSpPr>
          <p:cNvPr id="946" name="Google Shape;946;p97"/>
          <p:cNvSpPr txBox="1"/>
          <p:nvPr>
            <p:ph type="title"/>
          </p:nvPr>
        </p:nvSpPr>
        <p:spPr>
          <a:xfrm>
            <a:off x="632020" y="70632"/>
            <a:ext cx="9720072" cy="44717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aramond"/>
              <a:buNone/>
            </a:pPr>
            <a:r>
              <a:rPr lang="en-US" sz="3200"/>
              <a:t>Python List</a:t>
            </a:r>
            <a:endParaRPr/>
          </a:p>
        </p:txBody>
      </p:sp>
      <p:sp>
        <p:nvSpPr>
          <p:cNvPr id="947" name="Google Shape;947;p97"/>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98"/>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953" name="Google Shape;953;p98"/>
          <p:cNvSpPr txBox="1"/>
          <p:nvPr>
            <p:ph type="title"/>
          </p:nvPr>
        </p:nvSpPr>
        <p:spPr>
          <a:xfrm>
            <a:off x="837315" y="69445"/>
            <a:ext cx="9720072" cy="4467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Tuples</a:t>
            </a:r>
            <a:endParaRPr/>
          </a:p>
        </p:txBody>
      </p:sp>
      <p:sp>
        <p:nvSpPr>
          <p:cNvPr id="954" name="Google Shape;954;p98"/>
          <p:cNvSpPr txBox="1"/>
          <p:nvPr>
            <p:ph idx="1" type="body"/>
          </p:nvPr>
        </p:nvSpPr>
        <p:spPr>
          <a:xfrm>
            <a:off x="732699" y="721407"/>
            <a:ext cx="11198746" cy="595961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Font typeface="Noto Sans Symbols"/>
              <a:buChar char="⮚"/>
            </a:pPr>
            <a:r>
              <a:rPr lang="en-US" sz="2400">
                <a:latin typeface="Calibri"/>
                <a:ea typeface="Calibri"/>
                <a:cs typeface="Calibri"/>
                <a:sym typeface="Calibri"/>
              </a:rPr>
              <a:t>A tuple is a sequence of immutable Python objects. Tuples are sequences, just like lists. The main difference between the tuples and the lists is that the tuples cannot be changed unlike lists. Tuples use parentheses, whereas lists use square brackets.</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Creating a tuple is as simple as putting different comma-separated values. Optionally, you can put these comma-separated values between parentheses also. For example −</a:t>
            </a:r>
            <a:endParaRPr/>
          </a:p>
          <a:p>
            <a:pPr indent="0" lvl="1" marL="400050" rtl="0" algn="l">
              <a:lnSpc>
                <a:spcPct val="90000"/>
              </a:lnSpc>
              <a:spcBef>
                <a:spcPts val="500"/>
              </a:spcBef>
              <a:spcAft>
                <a:spcPts val="0"/>
              </a:spcAft>
              <a:buClr>
                <a:srgbClr val="C00000"/>
              </a:buClr>
              <a:buSzPts val="2000"/>
              <a:buNone/>
            </a:pPr>
            <a:r>
              <a:rPr lang="en-US" sz="2000">
                <a:solidFill>
                  <a:srgbClr val="C00000"/>
                </a:solidFill>
                <a:latin typeface="Calibri"/>
                <a:ea typeface="Calibri"/>
                <a:cs typeface="Calibri"/>
                <a:sym typeface="Calibri"/>
              </a:rPr>
              <a:t>&gt;&gt;&gt; tup1 = (1,"new",3.99)</a:t>
            </a:r>
            <a:endParaRPr/>
          </a:p>
          <a:p>
            <a:pPr indent="0" lvl="1" marL="400050" rtl="0" algn="l">
              <a:lnSpc>
                <a:spcPct val="90000"/>
              </a:lnSpc>
              <a:spcBef>
                <a:spcPts val="500"/>
              </a:spcBef>
              <a:spcAft>
                <a:spcPts val="0"/>
              </a:spcAft>
              <a:buClr>
                <a:srgbClr val="C00000"/>
              </a:buClr>
              <a:buSzPts val="2000"/>
              <a:buNone/>
            </a:pPr>
            <a:r>
              <a:rPr lang="en-US" sz="2000">
                <a:solidFill>
                  <a:srgbClr val="C00000"/>
                </a:solidFill>
                <a:latin typeface="Calibri"/>
                <a:ea typeface="Calibri"/>
                <a:cs typeface="Calibri"/>
                <a:sym typeface="Calibri"/>
              </a:rPr>
              <a:t>&gt;&gt;&gt; type(tup1)</a:t>
            </a:r>
            <a:endParaRPr/>
          </a:p>
          <a:p>
            <a:pPr indent="0" lvl="1" marL="400050" rtl="0" algn="l">
              <a:lnSpc>
                <a:spcPct val="90000"/>
              </a:lnSpc>
              <a:spcBef>
                <a:spcPts val="500"/>
              </a:spcBef>
              <a:spcAft>
                <a:spcPts val="0"/>
              </a:spcAft>
              <a:buClr>
                <a:srgbClr val="C00000"/>
              </a:buClr>
              <a:buSzPts val="2000"/>
              <a:buNone/>
            </a:pPr>
            <a:r>
              <a:rPr lang="en-US" sz="2000">
                <a:solidFill>
                  <a:srgbClr val="C00000"/>
                </a:solidFill>
                <a:latin typeface="Calibri"/>
                <a:ea typeface="Calibri"/>
                <a:cs typeface="Calibri"/>
                <a:sym typeface="Calibri"/>
              </a:rPr>
              <a:t>&lt;class 'tuple'&gt;</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Tuples are immutable lists. </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Empty tuple is written as two parentheses with empty values.</a:t>
            </a:r>
            <a:endParaRPr/>
          </a:p>
          <a:p>
            <a:pPr indent="0" lvl="1" marL="400050" rtl="0" algn="l">
              <a:lnSpc>
                <a:spcPct val="90000"/>
              </a:lnSpc>
              <a:spcBef>
                <a:spcPts val="500"/>
              </a:spcBef>
              <a:spcAft>
                <a:spcPts val="0"/>
              </a:spcAft>
              <a:buClr>
                <a:srgbClr val="C00000"/>
              </a:buClr>
              <a:buSzPts val="2400"/>
              <a:buNone/>
            </a:pPr>
            <a:r>
              <a:rPr lang="en-US" sz="2400">
                <a:solidFill>
                  <a:srgbClr val="C00000"/>
                </a:solidFill>
                <a:latin typeface="Calibri"/>
                <a:ea typeface="Calibri"/>
                <a:cs typeface="Calibri"/>
                <a:sym typeface="Calibri"/>
              </a:rPr>
              <a:t>   </a:t>
            </a:r>
            <a:r>
              <a:rPr lang="en-US" sz="2000">
                <a:solidFill>
                  <a:srgbClr val="C00000"/>
                </a:solidFill>
                <a:latin typeface="Calibri"/>
                <a:ea typeface="Calibri"/>
                <a:cs typeface="Calibri"/>
                <a:sym typeface="Calibri"/>
              </a:rPr>
              <a:t>e:g :-tup2 = ();</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To write a tuple containing a single value you have to include a comma, even though there is only one value −</a:t>
            </a:r>
            <a:endParaRPr/>
          </a:p>
          <a:p>
            <a:pPr indent="0" lvl="1" marL="400050" rtl="0" algn="l">
              <a:lnSpc>
                <a:spcPct val="90000"/>
              </a:lnSpc>
              <a:spcBef>
                <a:spcPts val="500"/>
              </a:spcBef>
              <a:spcAft>
                <a:spcPts val="0"/>
              </a:spcAft>
              <a:buClr>
                <a:schemeClr val="dk1"/>
              </a:buClr>
              <a:buSzPts val="2400"/>
              <a:buNone/>
            </a:pPr>
            <a:r>
              <a:rPr lang="en-US" sz="2400">
                <a:latin typeface="Calibri"/>
                <a:ea typeface="Calibri"/>
                <a:cs typeface="Calibri"/>
                <a:sym typeface="Calibri"/>
              </a:rPr>
              <a:t>  </a:t>
            </a:r>
            <a:r>
              <a:rPr lang="en-US" sz="2000">
                <a:solidFill>
                  <a:srgbClr val="C00000"/>
                </a:solidFill>
                <a:latin typeface="Calibri"/>
                <a:ea typeface="Calibri"/>
                <a:cs typeface="Calibri"/>
                <a:sym typeface="Calibri"/>
              </a:rPr>
              <a:t>e:g :- tup3 =(“new”,)</a:t>
            </a:r>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latin typeface="Calibri"/>
              <a:ea typeface="Calibri"/>
              <a:cs typeface="Calibri"/>
              <a:sym typeface="Calibri"/>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99"/>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960" name="Google Shape;960;p99"/>
          <p:cNvSpPr txBox="1"/>
          <p:nvPr>
            <p:ph type="title"/>
          </p:nvPr>
        </p:nvSpPr>
        <p:spPr>
          <a:xfrm>
            <a:off x="837315" y="69445"/>
            <a:ext cx="9720072" cy="4467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Python Tuples – Accessing values and Updating Values</a:t>
            </a:r>
            <a:endParaRPr/>
          </a:p>
        </p:txBody>
      </p:sp>
      <p:sp>
        <p:nvSpPr>
          <p:cNvPr id="961" name="Google Shape;961;p99"/>
          <p:cNvSpPr txBox="1"/>
          <p:nvPr>
            <p:ph idx="1" type="body"/>
          </p:nvPr>
        </p:nvSpPr>
        <p:spPr>
          <a:xfrm>
            <a:off x="732699" y="721407"/>
            <a:ext cx="11198746" cy="595961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Font typeface="Noto Sans Symbols"/>
              <a:buChar char="⮚"/>
            </a:pPr>
            <a:r>
              <a:rPr b="1" lang="en-US" sz="2400" u="sng">
                <a:latin typeface="Calibri"/>
                <a:ea typeface="Calibri"/>
                <a:cs typeface="Calibri"/>
                <a:sym typeface="Calibri"/>
              </a:rPr>
              <a:t>Accessing  Tuples</a:t>
            </a:r>
            <a:endParaRPr/>
          </a:p>
          <a:p>
            <a:pPr indent="0" lvl="1" marL="400050" rtl="0" algn="l">
              <a:lnSpc>
                <a:spcPct val="90000"/>
              </a:lnSpc>
              <a:spcBef>
                <a:spcPts val="500"/>
              </a:spcBef>
              <a:spcAft>
                <a:spcPts val="0"/>
              </a:spcAft>
              <a:buClr>
                <a:schemeClr val="dk1"/>
              </a:buClr>
              <a:buSzPts val="2000"/>
              <a:buNone/>
            </a:pPr>
            <a:r>
              <a:rPr lang="en-US" sz="2000">
                <a:latin typeface="Calibri"/>
                <a:ea typeface="Calibri"/>
                <a:cs typeface="Calibri"/>
                <a:sym typeface="Calibri"/>
              </a:rPr>
              <a:t>As in Strings and lists, you access values in tuples using the square brackets and 	the indexes. Like strings and lists, you can slice tuples as well.</a:t>
            </a:r>
            <a:endParaRPr/>
          </a:p>
          <a:p>
            <a:pPr indent="0" lvl="0" marL="0" rtl="0" algn="l">
              <a:lnSpc>
                <a:spcPct val="90000"/>
              </a:lnSpc>
              <a:spcBef>
                <a:spcPts val="1000"/>
              </a:spcBef>
              <a:spcAft>
                <a:spcPts val="0"/>
              </a:spcAft>
              <a:buClr>
                <a:schemeClr val="dk1"/>
              </a:buClr>
              <a:buSzPts val="2400"/>
              <a:buNone/>
            </a:pPr>
            <a:r>
              <a:rPr b="1" lang="en-US" sz="2400" u="sng">
                <a:latin typeface="Calibri"/>
                <a:ea typeface="Calibri"/>
                <a:cs typeface="Calibri"/>
                <a:sym typeface="Calibri"/>
              </a:rPr>
              <a:t>Try and learn :</a:t>
            </a:r>
            <a:endParaRPr/>
          </a:p>
          <a:p>
            <a:pPr indent="0" lvl="1" marL="400050" rtl="0" algn="l">
              <a:lnSpc>
                <a:spcPct val="90000"/>
              </a:lnSpc>
              <a:spcBef>
                <a:spcPts val="500"/>
              </a:spcBef>
              <a:spcAft>
                <a:spcPts val="0"/>
              </a:spcAft>
              <a:buClr>
                <a:srgbClr val="C00000"/>
              </a:buClr>
              <a:buSzPts val="2000"/>
              <a:buNone/>
            </a:pPr>
            <a:r>
              <a:rPr lang="en-US" sz="2000">
                <a:solidFill>
                  <a:srgbClr val="C00000"/>
                </a:solidFill>
                <a:latin typeface="Calibri"/>
                <a:ea typeface="Calibri"/>
                <a:cs typeface="Calibri"/>
                <a:sym typeface="Calibri"/>
              </a:rPr>
              <a:t>&gt;&gt;&gt;tuple = ( 'abcd', 786 , 2.23, 'joy', 70.2 )</a:t>
            </a:r>
            <a:endParaRPr/>
          </a:p>
          <a:p>
            <a:pPr indent="0" lvl="1" marL="400050" rtl="0" algn="l">
              <a:lnSpc>
                <a:spcPct val="90000"/>
              </a:lnSpc>
              <a:spcBef>
                <a:spcPts val="500"/>
              </a:spcBef>
              <a:spcAft>
                <a:spcPts val="0"/>
              </a:spcAft>
              <a:buClr>
                <a:srgbClr val="C00000"/>
              </a:buClr>
              <a:buSzPts val="2000"/>
              <a:buNone/>
            </a:pPr>
            <a:r>
              <a:rPr lang="en-US" sz="2000">
                <a:solidFill>
                  <a:srgbClr val="C00000"/>
                </a:solidFill>
                <a:latin typeface="Calibri"/>
                <a:ea typeface="Calibri"/>
                <a:cs typeface="Calibri"/>
                <a:sym typeface="Calibri"/>
              </a:rPr>
              <a:t>&gt;&gt;&gt;tinytuple = (123, 'joe')</a:t>
            </a:r>
            <a:endParaRPr/>
          </a:p>
          <a:p>
            <a:pPr indent="0" lvl="1" marL="400050" rtl="0" algn="l">
              <a:lnSpc>
                <a:spcPct val="90000"/>
              </a:lnSpc>
              <a:spcBef>
                <a:spcPts val="500"/>
              </a:spcBef>
              <a:spcAft>
                <a:spcPts val="0"/>
              </a:spcAft>
              <a:buClr>
                <a:srgbClr val="C00000"/>
              </a:buClr>
              <a:buSzPts val="2000"/>
              <a:buNone/>
            </a:pPr>
            <a:r>
              <a:rPr lang="en-US" sz="2000">
                <a:solidFill>
                  <a:srgbClr val="C00000"/>
                </a:solidFill>
                <a:latin typeface="Calibri"/>
                <a:ea typeface="Calibri"/>
                <a:cs typeface="Calibri"/>
                <a:sym typeface="Calibri"/>
              </a:rPr>
              <a:t>&gt;&gt;&gt;tuple # Prints complete list</a:t>
            </a:r>
            <a:endParaRPr/>
          </a:p>
          <a:p>
            <a:pPr indent="0" lvl="1" marL="400050" rtl="0" algn="l">
              <a:lnSpc>
                <a:spcPct val="90000"/>
              </a:lnSpc>
              <a:spcBef>
                <a:spcPts val="500"/>
              </a:spcBef>
              <a:spcAft>
                <a:spcPts val="0"/>
              </a:spcAft>
              <a:buClr>
                <a:srgbClr val="C00000"/>
              </a:buClr>
              <a:buSzPts val="2000"/>
              <a:buNone/>
            </a:pPr>
            <a:r>
              <a:rPr lang="en-US" sz="2000">
                <a:solidFill>
                  <a:srgbClr val="C00000"/>
                </a:solidFill>
                <a:latin typeface="Calibri"/>
                <a:ea typeface="Calibri"/>
                <a:cs typeface="Calibri"/>
                <a:sym typeface="Calibri"/>
              </a:rPr>
              <a:t>&gt;&gt;&gt;tuple[0] # Prints first element of the list</a:t>
            </a:r>
            <a:endParaRPr/>
          </a:p>
          <a:p>
            <a:pPr indent="0" lvl="1" marL="400050" rtl="0" algn="l">
              <a:lnSpc>
                <a:spcPct val="90000"/>
              </a:lnSpc>
              <a:spcBef>
                <a:spcPts val="500"/>
              </a:spcBef>
              <a:spcAft>
                <a:spcPts val="0"/>
              </a:spcAft>
              <a:buClr>
                <a:srgbClr val="C00000"/>
              </a:buClr>
              <a:buSzPts val="2000"/>
              <a:buNone/>
            </a:pPr>
            <a:r>
              <a:rPr lang="en-US" sz="2000">
                <a:solidFill>
                  <a:srgbClr val="C00000"/>
                </a:solidFill>
                <a:latin typeface="Calibri"/>
                <a:ea typeface="Calibri"/>
                <a:cs typeface="Calibri"/>
                <a:sym typeface="Calibri"/>
              </a:rPr>
              <a:t>&gt;&gt;&gt;tuple[1:3] # Prints elements starting from 2nd till 3rd</a:t>
            </a:r>
            <a:endParaRPr/>
          </a:p>
          <a:p>
            <a:pPr indent="0" lvl="1" marL="400050" rtl="0" algn="l">
              <a:lnSpc>
                <a:spcPct val="90000"/>
              </a:lnSpc>
              <a:spcBef>
                <a:spcPts val="500"/>
              </a:spcBef>
              <a:spcAft>
                <a:spcPts val="0"/>
              </a:spcAft>
              <a:buClr>
                <a:srgbClr val="C00000"/>
              </a:buClr>
              <a:buSzPts val="2000"/>
              <a:buNone/>
            </a:pPr>
            <a:r>
              <a:rPr lang="en-US" sz="2000">
                <a:solidFill>
                  <a:srgbClr val="C00000"/>
                </a:solidFill>
                <a:latin typeface="Calibri"/>
                <a:ea typeface="Calibri"/>
                <a:cs typeface="Calibri"/>
                <a:sym typeface="Calibri"/>
              </a:rPr>
              <a:t>&gt;&gt;&gt;tuple[2:] # Prints elements starting from 3rd element</a:t>
            </a:r>
            <a:endParaRPr/>
          </a:p>
          <a:p>
            <a:pPr indent="0" lvl="1" marL="400050" rtl="0" algn="l">
              <a:lnSpc>
                <a:spcPct val="90000"/>
              </a:lnSpc>
              <a:spcBef>
                <a:spcPts val="500"/>
              </a:spcBef>
              <a:spcAft>
                <a:spcPts val="0"/>
              </a:spcAft>
              <a:buClr>
                <a:srgbClr val="C00000"/>
              </a:buClr>
              <a:buSzPts val="2000"/>
              <a:buNone/>
            </a:pPr>
            <a:r>
              <a:rPr lang="en-US" sz="2000">
                <a:solidFill>
                  <a:srgbClr val="C00000"/>
                </a:solidFill>
                <a:latin typeface="Calibri"/>
                <a:ea typeface="Calibri"/>
                <a:cs typeface="Calibri"/>
                <a:sym typeface="Calibri"/>
              </a:rPr>
              <a:t>&gt;&gt;&gt;tinytuple * 2 # Prints list two times</a:t>
            </a:r>
            <a:endParaRPr/>
          </a:p>
          <a:p>
            <a:pPr indent="0" lvl="1" marL="400050" rtl="0" algn="l">
              <a:lnSpc>
                <a:spcPct val="90000"/>
              </a:lnSpc>
              <a:spcBef>
                <a:spcPts val="500"/>
              </a:spcBef>
              <a:spcAft>
                <a:spcPts val="0"/>
              </a:spcAft>
              <a:buClr>
                <a:srgbClr val="C00000"/>
              </a:buClr>
              <a:buSzPts val="2000"/>
              <a:buNone/>
            </a:pPr>
            <a:r>
              <a:rPr lang="en-US" sz="2000">
                <a:solidFill>
                  <a:srgbClr val="C00000"/>
                </a:solidFill>
                <a:latin typeface="Calibri"/>
                <a:ea typeface="Calibri"/>
                <a:cs typeface="Calibri"/>
                <a:sym typeface="Calibri"/>
              </a:rPr>
              <a:t>&gt;&gt;&gt;tuple + tinytuple # Prints concatenated lists</a:t>
            </a:r>
            <a:endParaRPr/>
          </a:p>
          <a:p>
            <a:pPr indent="-228600" lvl="0" marL="228600" rtl="0" algn="l">
              <a:lnSpc>
                <a:spcPct val="90000"/>
              </a:lnSpc>
              <a:spcBef>
                <a:spcPts val="1000"/>
              </a:spcBef>
              <a:spcAft>
                <a:spcPts val="0"/>
              </a:spcAft>
              <a:buClr>
                <a:schemeClr val="dk1"/>
              </a:buClr>
              <a:buSzPts val="2400"/>
              <a:buFont typeface="Noto Sans Symbols"/>
              <a:buChar char="⮚"/>
            </a:pPr>
            <a:r>
              <a:rPr b="1" lang="en-US" sz="2400" u="sng">
                <a:latin typeface="Calibri"/>
                <a:ea typeface="Calibri"/>
                <a:cs typeface="Calibri"/>
                <a:sym typeface="Calibri"/>
              </a:rPr>
              <a:t>Updating Tuples</a:t>
            </a:r>
            <a:endParaRPr/>
          </a:p>
          <a:p>
            <a:pPr indent="0" lvl="1" marL="400050" rtl="0" algn="l">
              <a:lnSpc>
                <a:spcPct val="90000"/>
              </a:lnSpc>
              <a:spcBef>
                <a:spcPts val="500"/>
              </a:spcBef>
              <a:spcAft>
                <a:spcPts val="0"/>
              </a:spcAft>
              <a:buClr>
                <a:schemeClr val="dk1"/>
              </a:buClr>
              <a:buSzPts val="2000"/>
              <a:buNone/>
            </a:pPr>
            <a:r>
              <a:rPr lang="en-US" sz="2000">
                <a:latin typeface="Calibri"/>
                <a:ea typeface="Calibri"/>
                <a:cs typeface="Calibri"/>
                <a:sym typeface="Calibri"/>
              </a:rPr>
              <a:t>Tuples are immutable, which means you cannot update or change the values of tuple elements. You are able to take portions of the existing tuples to create new tuples as the following example demonstrates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rigin">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2019-10-28T09:36:33Z</dcterms:created>
  <dc:creator>Srinivas Reddy Gurrala</dc:creator>
</cp:coreProperties>
</file>