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Nunito"/>
      <p:regular r:id="rId28"/>
      <p:bold r:id="rId29"/>
      <p:italic r:id="rId30"/>
      <p:boldItalic r:id="rId31"/>
    </p:embeddedFont>
    <p:embeddedFont>
      <p:font typeface="Garamond"/>
      <p:regular r:id="rId32"/>
      <p:bold r:id="rId33"/>
      <p:italic r:id="rId34"/>
      <p:boldItalic r:id="rId35"/>
    </p:embeddedFont>
    <p:embeddedFont>
      <p:font typeface="Century Schoolbook"/>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ghpaJ04YkAQge9aulSnoQOKFJu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DD11E9-3BFD-41B2-BCC6-24ACDB6F973F}">
  <a:tblStyle styleId="{50DD11E9-3BFD-41B2-BCC6-24ACDB6F97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Garamond-bold.fntdata"/><Relationship Id="rId10" Type="http://schemas.openxmlformats.org/officeDocument/2006/relationships/slide" Target="slides/slide5.xml"/><Relationship Id="rId32" Type="http://schemas.openxmlformats.org/officeDocument/2006/relationships/font" Target="fonts/Garamond-regular.fntdata"/><Relationship Id="rId13" Type="http://schemas.openxmlformats.org/officeDocument/2006/relationships/slide" Target="slides/slide8.xml"/><Relationship Id="rId35" Type="http://schemas.openxmlformats.org/officeDocument/2006/relationships/font" Target="fonts/Garamond-boldItalic.fntdata"/><Relationship Id="rId12" Type="http://schemas.openxmlformats.org/officeDocument/2006/relationships/slide" Target="slides/slide7.xml"/><Relationship Id="rId34" Type="http://schemas.openxmlformats.org/officeDocument/2006/relationships/font" Target="fonts/Garamond-italic.fntdata"/><Relationship Id="rId15" Type="http://schemas.openxmlformats.org/officeDocument/2006/relationships/slide" Target="slides/slide10.xml"/><Relationship Id="rId37" Type="http://schemas.openxmlformats.org/officeDocument/2006/relationships/font" Target="fonts/CenturySchoolbook-bold.fntdata"/><Relationship Id="rId14" Type="http://schemas.openxmlformats.org/officeDocument/2006/relationships/slide" Target="slides/slide9.xml"/><Relationship Id="rId36" Type="http://schemas.openxmlformats.org/officeDocument/2006/relationships/font" Target="fonts/CenturySchoolbook-regular.fntdata"/><Relationship Id="rId17" Type="http://schemas.openxmlformats.org/officeDocument/2006/relationships/slide" Target="slides/slide12.xml"/><Relationship Id="rId39" Type="http://schemas.openxmlformats.org/officeDocument/2006/relationships/font" Target="fonts/CenturySchoolbook-boldItalic.fntdata"/><Relationship Id="rId16" Type="http://schemas.openxmlformats.org/officeDocument/2006/relationships/slide" Target="slides/slide11.xml"/><Relationship Id="rId38" Type="http://schemas.openxmlformats.org/officeDocument/2006/relationships/font" Target="fonts/CenturySchoolbook-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05ea77e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05ea77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005ea77e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005ea77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005ea77e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005ea77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05ea77e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05ea77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05ea77e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005ea77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005ea77e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005ea77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9ad16452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9ad1645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d47427c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d47427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650764ea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650764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03734bc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03734b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03734bca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03734bc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03734bca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03734bc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03734bc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03734bc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03734bca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03734bca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05ea77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05ea7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005ea77e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005ea77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File Handling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d005ea77ec_0_10"/>
          <p:cNvSpPr txBox="1"/>
          <p:nvPr>
            <p:ph type="title"/>
          </p:nvPr>
        </p:nvSpPr>
        <p:spPr>
          <a:xfrm>
            <a:off x="838200" y="365125"/>
            <a:ext cx="10515600" cy="2206500"/>
          </a:xfrm>
          <a:prstGeom prst="rect">
            <a:avLst/>
          </a:prstGeom>
        </p:spPr>
        <p:txBody>
          <a:bodyPr anchorCtr="0" anchor="ctr" bIns="45700" lIns="91425" spcFirstLastPara="1" rIns="91425" wrap="square" tIns="45700">
            <a:normAutofit fontScale="90000"/>
          </a:bodyPr>
          <a:lstStyle/>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Used for reading a file line by line. </a:t>
            </a:r>
            <a:endParaRPr sz="2200">
              <a:latin typeface="Century Schoolbook"/>
              <a:ea typeface="Century Schoolbook"/>
              <a:cs typeface="Century Schoolbook"/>
              <a:sym typeface="Century Schoolbook"/>
            </a:endParaRPr>
          </a:p>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By default, this method reads the first line in the file.</a:t>
            </a:r>
            <a:endParaRPr sz="2200">
              <a:latin typeface="Century Schoolbook"/>
              <a:ea typeface="Century Schoolbook"/>
              <a:cs typeface="Century Schoolbook"/>
              <a:sym typeface="Century Schoolbook"/>
            </a:endParaRPr>
          </a:p>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For example, if we are reading the first five lines from a text file, run a loop five times, and use the readline() method in the loop’s body. Using this, we can read a specific number of lines.</a:t>
            </a:r>
            <a:endParaRPr/>
          </a:p>
        </p:txBody>
      </p:sp>
      <p:sp>
        <p:nvSpPr>
          <p:cNvPr id="137" name="Google Shape;137;g2d005ea77ec_0_10"/>
          <p:cNvSpPr txBox="1"/>
          <p:nvPr>
            <p:ph idx="1" type="body"/>
          </p:nvPr>
        </p:nvSpPr>
        <p:spPr>
          <a:xfrm>
            <a:off x="838200" y="2571625"/>
            <a:ext cx="10515600" cy="36051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chemeClr val="dk1"/>
              </a:buClr>
              <a:buSzPts val="2200"/>
              <a:buFont typeface="Century Schoolbook"/>
              <a:buChar char="●"/>
            </a:pPr>
            <a:r>
              <a:rPr b="1" lang="en-US" sz="2200">
                <a:latin typeface="Century Schoolbook"/>
                <a:ea typeface="Century Schoolbook"/>
                <a:cs typeface="Century Schoolbook"/>
                <a:sym typeface="Century Schoolbook"/>
              </a:rPr>
              <a:t>Example:</a:t>
            </a:r>
            <a:endParaRPr b="1"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with open('geek.txt', 'r') as fp:</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line = fp.readline()</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print(line)</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fp.close()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b="1" lang="en-US" sz="2200">
                <a:latin typeface="Century Schoolbook"/>
                <a:ea typeface="Century Schoolbook"/>
                <a:cs typeface="Century Schoolbook"/>
                <a:sym typeface="Century Schoolbook"/>
              </a:rPr>
              <a:t>Output:</a:t>
            </a:r>
            <a:endParaRPr b="1"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First 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d005ea77ec_0_15"/>
          <p:cNvSpPr txBox="1"/>
          <p:nvPr>
            <p:ph type="title"/>
          </p:nvPr>
        </p:nvSpPr>
        <p:spPr>
          <a:xfrm>
            <a:off x="838200" y="365125"/>
            <a:ext cx="10515600" cy="2130300"/>
          </a:xfrm>
          <a:prstGeom prst="rect">
            <a:avLst/>
          </a:prstGeom>
        </p:spPr>
        <p:txBody>
          <a:bodyPr anchorCtr="0" anchor="ctr" bIns="45700" lIns="91425" spcFirstLastPara="1" rIns="91425" wrap="square" tIns="45700">
            <a:normAutofit fontScale="90000"/>
          </a:bodyPr>
          <a:lstStyle/>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Reads file line by line into a list.</a:t>
            </a:r>
            <a:endParaRPr sz="2200">
              <a:latin typeface="Century Schoolbook"/>
              <a:ea typeface="Century Schoolbook"/>
              <a:cs typeface="Century Schoolbook"/>
              <a:sym typeface="Century Schoolbook"/>
            </a:endParaRPr>
          </a:p>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It will return the entire file contents. </a:t>
            </a:r>
            <a:endParaRPr sz="2200">
              <a:latin typeface="Century Schoolbook"/>
              <a:ea typeface="Century Schoolbook"/>
              <a:cs typeface="Century Schoolbook"/>
              <a:sym typeface="Century Schoolbook"/>
            </a:endParaRPr>
          </a:p>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The reading of the contents will start from the beginning of the file till it reaches the EOF (End of File).</a:t>
            </a:r>
            <a:endParaRPr sz="2200">
              <a:latin typeface="Century Schoolbook"/>
              <a:ea typeface="Century Schoolbook"/>
              <a:cs typeface="Century Schoolbook"/>
              <a:sym typeface="Century Schoolbook"/>
            </a:endParaRPr>
          </a:p>
          <a:p>
            <a:pPr indent="-354330" lvl="0" marL="457200" rtl="0" algn="l">
              <a:lnSpc>
                <a:spcPct val="115000"/>
              </a:lnSpc>
              <a:spcBef>
                <a:spcPts val="0"/>
              </a:spcBef>
              <a:spcAft>
                <a:spcPts val="0"/>
              </a:spcAft>
              <a:buClr>
                <a:schemeClr val="dk1"/>
              </a:buClr>
              <a:buSzPct val="100000"/>
              <a:buFont typeface="Century Schoolbook"/>
              <a:buChar char="●"/>
            </a:pPr>
            <a:r>
              <a:rPr lang="en-US" sz="2200">
                <a:latin typeface="Century Schoolbook"/>
                <a:ea typeface="Century Schoolbook"/>
                <a:cs typeface="Century Schoolbook"/>
                <a:sym typeface="Century Schoolbook"/>
              </a:rPr>
              <a:t>The output provided by this method is in list format.</a:t>
            </a:r>
            <a:endParaRPr/>
          </a:p>
        </p:txBody>
      </p:sp>
      <p:sp>
        <p:nvSpPr>
          <p:cNvPr id="143" name="Google Shape;143;g2d005ea77ec_0_15"/>
          <p:cNvSpPr txBox="1"/>
          <p:nvPr>
            <p:ph idx="1" type="body"/>
          </p:nvPr>
        </p:nvSpPr>
        <p:spPr>
          <a:xfrm>
            <a:off x="838200" y="2628900"/>
            <a:ext cx="10515600" cy="35478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chemeClr val="dk1"/>
              </a:buClr>
              <a:buSzPts val="2200"/>
              <a:buFont typeface="Century Schoolbook"/>
              <a:buChar char="●"/>
            </a:pPr>
            <a:r>
              <a:rPr b="1" lang="en-US" sz="2200">
                <a:latin typeface="Century Schoolbook"/>
                <a:ea typeface="Century Schoolbook"/>
                <a:cs typeface="Century Schoolbook"/>
                <a:sym typeface="Century Schoolbook"/>
              </a:rPr>
              <a:t>Example:</a:t>
            </a:r>
            <a:endParaRPr b="1"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open('read_demo.txt', 'r') as fp:</a:t>
            </a:r>
            <a:endParaRPr sz="2200">
              <a:latin typeface="Century Schoolbook"/>
              <a:ea typeface="Century Schoolbook"/>
              <a:cs typeface="Century Schoolbook"/>
              <a:sym typeface="Century Schoolbook"/>
            </a:endParaRPr>
          </a:p>
          <a:p>
            <a:pPr indent="0" lvl="0" marL="9144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lines = fp.readlines()</a:t>
            </a:r>
            <a:endParaRPr sz="2200">
              <a:latin typeface="Century Schoolbook"/>
              <a:ea typeface="Century Schoolbook"/>
              <a:cs typeface="Century Schoolbook"/>
              <a:sym typeface="Century Schoolbook"/>
            </a:endParaRPr>
          </a:p>
          <a:p>
            <a:pPr indent="0" lvl="0" marL="9144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print(lines)</a:t>
            </a:r>
            <a:endParaRPr sz="2200">
              <a:latin typeface="Century Schoolbook"/>
              <a:ea typeface="Century Schoolbook"/>
              <a:cs typeface="Century Schoolbook"/>
              <a:sym typeface="Century Schoolbook"/>
            </a:endParaRPr>
          </a:p>
          <a:p>
            <a:pPr indent="0" lvl="0" marL="9144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fp.close( )</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b="1" lang="en-US" sz="2200">
                <a:latin typeface="Century Schoolbook"/>
                <a:ea typeface="Century Schoolbook"/>
                <a:cs typeface="Century Schoolbook"/>
                <a:sym typeface="Century Schoolbook"/>
              </a:rPr>
              <a:t>Output:</a:t>
            </a:r>
            <a:endParaRPr b="1" sz="2200">
              <a:latin typeface="Century Schoolbook"/>
              <a:ea typeface="Century Schoolbook"/>
              <a:cs typeface="Century Schoolbook"/>
              <a:sym typeface="Century Schoolbook"/>
            </a:endParaRPr>
          </a:p>
          <a:p>
            <a:pPr indent="0" lvl="0" marL="457200" marR="1397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['First line\n', 'Second line\n', 'Third line\n', 'Fourth line\n', 'Fifth 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7" name="Shape 147"/>
        <p:cNvGrpSpPr/>
        <p:nvPr/>
      </p:nvGrpSpPr>
      <p:grpSpPr>
        <a:xfrm>
          <a:off x="0" y="0"/>
          <a:ext cx="0" cy="0"/>
          <a:chOff x="0" y="0"/>
          <a:chExt cx="0" cy="0"/>
        </a:xfrm>
      </p:grpSpPr>
      <p:graphicFrame>
        <p:nvGraphicFramePr>
          <p:cNvPr id="148" name="Google Shape;148;p6"/>
          <p:cNvGraphicFramePr/>
          <p:nvPr/>
        </p:nvGraphicFramePr>
        <p:xfrm>
          <a:off x="1188436" y="871296"/>
          <a:ext cx="3000000" cy="3000000"/>
        </p:xfrm>
        <a:graphic>
          <a:graphicData uri="http://schemas.openxmlformats.org/drawingml/2006/table">
            <a:tbl>
              <a:tblPr>
                <a:noFill/>
                <a:tableStyleId>{50DD11E9-3BFD-41B2-BCC6-24ACDB6F973F}</a:tableStyleId>
              </a:tblPr>
              <a:tblGrid>
                <a:gridCol w="9559075"/>
              </a:tblGrid>
              <a:tr h="228600">
                <a:tc>
                  <a:txBody>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We can also split lines using file handling in Python. This splits the variable when space is encountered. You can also split using any characters as we wish. Here is the code:</a:t>
                      </a:r>
                      <a:endParaRPr/>
                    </a:p>
                    <a:p>
                      <a:pPr indent="0" lvl="0" marL="0" marR="0" rtl="0" algn="l">
                        <a:spcBef>
                          <a:spcPts val="0"/>
                        </a:spcBef>
                        <a:spcAft>
                          <a:spcPts val="0"/>
                        </a:spcAft>
                        <a:buNone/>
                      </a:pPr>
                      <a:r>
                        <a:rPr b="0" i="0" lang="en-US" sz="1250" u="none" cap="none" strike="noStrike">
                          <a:latin typeface="Consolas"/>
                          <a:ea typeface="Consolas"/>
                          <a:cs typeface="Consolas"/>
                          <a:sym typeface="Consolas"/>
                        </a:rPr>
                        <a:t># Python code to illustrate split() function</a:t>
                      </a:r>
                      <a:endParaRPr/>
                    </a:p>
                    <a:p>
                      <a:pPr indent="0" lvl="0" marL="0" marR="0" rtl="0" algn="l">
                        <a:spcBef>
                          <a:spcPts val="0"/>
                        </a:spcBef>
                        <a:spcAft>
                          <a:spcPts val="0"/>
                        </a:spcAft>
                        <a:buNone/>
                      </a:pPr>
                      <a:r>
                        <a:rPr b="0" i="0" lang="en-US" sz="1250" u="none" cap="none" strike="noStrike">
                          <a:latin typeface="Consolas"/>
                          <a:ea typeface="Consolas"/>
                          <a:cs typeface="Consolas"/>
                          <a:sym typeface="Consolas"/>
                        </a:rPr>
                        <a:t>with open("file.text", "r") as file:</a:t>
                      </a:r>
                      <a:endParaRPr/>
                    </a:p>
                    <a:p>
                      <a:pPr indent="0" lvl="0" marL="0" marR="0" rtl="0" algn="l">
                        <a:spcBef>
                          <a:spcPts val="0"/>
                        </a:spcBef>
                        <a:spcAft>
                          <a:spcPts val="0"/>
                        </a:spcAft>
                        <a:buNone/>
                      </a:pPr>
                      <a:r>
                        <a:rPr b="0" i="0" lang="en-US" sz="1250" u="none" cap="none" strike="noStrike">
                          <a:latin typeface="Consolas"/>
                          <a:ea typeface="Consolas"/>
                          <a:cs typeface="Consolas"/>
                          <a:sym typeface="Consolas"/>
                        </a:rPr>
                        <a:t>    data = file.readlines()</a:t>
                      </a:r>
                      <a:endParaRPr/>
                    </a:p>
                    <a:p>
                      <a:pPr indent="0" lvl="0" marL="0" marR="0" rtl="0" algn="l">
                        <a:spcBef>
                          <a:spcPts val="0"/>
                        </a:spcBef>
                        <a:spcAft>
                          <a:spcPts val="0"/>
                        </a:spcAft>
                        <a:buNone/>
                      </a:pPr>
                      <a:r>
                        <a:rPr b="0" i="0" lang="en-US" sz="1250" u="none" cap="none" strike="noStrike">
                          <a:latin typeface="Consolas"/>
                          <a:ea typeface="Consolas"/>
                          <a:cs typeface="Consolas"/>
                          <a:sym typeface="Consolas"/>
                        </a:rPr>
                        <a:t>    for line in data:</a:t>
                      </a:r>
                      <a:endParaRPr/>
                    </a:p>
                    <a:p>
                      <a:pPr indent="0" lvl="0" marL="0" marR="0" rtl="0" algn="l">
                        <a:spcBef>
                          <a:spcPts val="0"/>
                        </a:spcBef>
                        <a:spcAft>
                          <a:spcPts val="0"/>
                        </a:spcAft>
                        <a:buNone/>
                      </a:pPr>
                      <a:r>
                        <a:rPr b="0" i="0" lang="en-US" sz="1250" u="none" cap="none" strike="noStrike">
                          <a:latin typeface="Consolas"/>
                          <a:ea typeface="Consolas"/>
                          <a:cs typeface="Consolas"/>
                          <a:sym typeface="Consolas"/>
                        </a:rPr>
                        <a:t>        word = line.split()</a:t>
                      </a:r>
                      <a:endParaRPr/>
                    </a:p>
                    <a:p>
                      <a:pPr indent="0" lvl="0" marL="0" marR="0" rtl="0" algn="l">
                        <a:spcBef>
                          <a:spcPts val="0"/>
                        </a:spcBef>
                        <a:spcAft>
                          <a:spcPts val="0"/>
                        </a:spcAft>
                        <a:buNone/>
                      </a:pPr>
                      <a:r>
                        <a:rPr b="0" i="0" lang="en-US" sz="1250" u="none" cap="none" strike="noStrike">
                          <a:latin typeface="Consolas"/>
                          <a:ea typeface="Consolas"/>
                          <a:cs typeface="Consolas"/>
                          <a:sym typeface="Consolas"/>
                        </a:rPr>
                        <a:t>        print (word)</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
        <p:nvSpPr>
          <p:cNvPr id="149" name="Google Shape;149;p6"/>
          <p:cNvSpPr/>
          <p:nvPr/>
        </p:nvSpPr>
        <p:spPr>
          <a:xfrm>
            <a:off x="0" y="0"/>
            <a:ext cx="357188" cy="45720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1200"/>
              <a:buFont typeface="Nunito"/>
              <a:buNone/>
            </a:pPr>
            <a:br>
              <a:rPr b="0" i="0" lang="en-US" sz="1200" u="none" cap="none" strike="noStrike">
                <a:solidFill>
                  <a:srgbClr val="273239"/>
                </a:solidFill>
                <a:latin typeface="Nunito"/>
                <a:ea typeface="Nunito"/>
                <a:cs typeface="Nunito"/>
                <a:sym typeface="Nunito"/>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d005ea77ec_0_20"/>
          <p:cNvSpPr txBox="1"/>
          <p:nvPr>
            <p:ph type="title"/>
          </p:nvPr>
        </p:nvSpPr>
        <p:spPr>
          <a:xfrm>
            <a:off x="838200" y="365125"/>
            <a:ext cx="10515600" cy="48546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0"/>
              </a:spcAft>
              <a:buNone/>
            </a:pPr>
            <a:r>
              <a:rPr b="1" lang="en-US" sz="2200" u="sng">
                <a:latin typeface="Century Schoolbook"/>
                <a:ea typeface="Century Schoolbook"/>
                <a:cs typeface="Century Schoolbook"/>
                <a:sym typeface="Century Schoolbook"/>
              </a:rPr>
              <a:t>WRITING TO A FILE:</a:t>
            </a:r>
            <a:endParaRPr b="1" sz="2200" u="sng">
              <a:latin typeface="Century Schoolbook"/>
              <a:ea typeface="Century Schoolbook"/>
              <a:cs typeface="Century Schoolbook"/>
              <a:sym typeface="Century Schoolbook"/>
            </a:endParaRPr>
          </a:p>
          <a:p>
            <a:pPr indent="-368300" lvl="0" marL="457200" rtl="0" algn="l">
              <a:lnSpc>
                <a:spcPct val="115000"/>
              </a:lnSpc>
              <a:spcBef>
                <a:spcPts val="80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Writing contents to a file can be done using two different methods.</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AutoNum type="arabicPeriod"/>
            </a:pPr>
            <a:r>
              <a:rPr b="1" lang="en-US" sz="2200">
                <a:latin typeface="Century Schoolbook"/>
                <a:ea typeface="Century Schoolbook"/>
                <a:cs typeface="Century Schoolbook"/>
                <a:sym typeface="Century Schoolbook"/>
              </a:rPr>
              <a:t>write() :</a:t>
            </a:r>
            <a:r>
              <a:rPr lang="en-US" sz="2200">
                <a:latin typeface="Century Schoolbook"/>
                <a:ea typeface="Century Schoolbook"/>
                <a:cs typeface="Century Schoolbook"/>
                <a:sym typeface="Century Schoolbook"/>
              </a:rPr>
              <a:t> Inserts the string str1 in a single line in the text file.</a:t>
            </a:r>
            <a:br>
              <a:rPr lang="en-US" sz="2200">
                <a:latin typeface="Century Schoolbook"/>
                <a:ea typeface="Century Schoolbook"/>
                <a:cs typeface="Century Schoolbook"/>
                <a:sym typeface="Century Schoolbook"/>
              </a:rPr>
            </a:br>
            <a:r>
              <a:rPr lang="en-US" sz="2200">
                <a:latin typeface="Century Schoolbook"/>
                <a:ea typeface="Century Schoolbook"/>
                <a:cs typeface="Century Schoolbook"/>
                <a:sym typeface="Century Schoolbook"/>
              </a:rPr>
              <a:t>File_object.write(str1)</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AutoNum type="arabicPeriod"/>
            </a:pPr>
            <a:r>
              <a:rPr b="1" lang="en-US" sz="2200">
                <a:latin typeface="Century Schoolbook"/>
                <a:ea typeface="Century Schoolbook"/>
                <a:cs typeface="Century Schoolbook"/>
                <a:sym typeface="Century Schoolbook"/>
              </a:rPr>
              <a:t>writelines() :</a:t>
            </a:r>
            <a:r>
              <a:rPr lang="en-US" sz="2200">
                <a:latin typeface="Century Schoolbook"/>
                <a:ea typeface="Century Schoolbook"/>
                <a:cs typeface="Century Schoolbook"/>
                <a:sym typeface="Century Schoolbook"/>
              </a:rPr>
              <a:t> For a list of string elements, each string is inserted in the text file. Used to insert multiple strings at a single time.</a:t>
            </a:r>
            <a:br>
              <a:rPr lang="en-US" sz="2200">
                <a:latin typeface="Century Schoolbook"/>
                <a:ea typeface="Century Schoolbook"/>
                <a:cs typeface="Century Schoolbook"/>
                <a:sym typeface="Century Schoolbook"/>
              </a:rPr>
            </a:br>
            <a:r>
              <a:rPr lang="en-US" sz="2200">
                <a:latin typeface="Century Schoolbook"/>
                <a:ea typeface="Century Schoolbook"/>
                <a:cs typeface="Century Schoolbook"/>
                <a:sym typeface="Century Schoolbook"/>
              </a:rPr>
              <a:t>File_object.writelines(L) for L = [str1, str2, str3]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b="1" lang="en-US" sz="2200">
                <a:latin typeface="Century Schoolbook"/>
                <a:ea typeface="Century Schoolbook"/>
                <a:cs typeface="Century Schoolbook"/>
                <a:sym typeface="Century Schoolbook"/>
              </a:rPr>
              <a:t>      Note:</a:t>
            </a:r>
            <a:r>
              <a:rPr lang="en-US" sz="2200">
                <a:latin typeface="Century Schoolbook"/>
                <a:ea typeface="Century Schoolbook"/>
                <a:cs typeface="Century Schoolbook"/>
                <a:sym typeface="Century Schoolbook"/>
              </a:rPr>
              <a:t> ‘\n’ is treated as a special character of two bytes.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d005ea77ec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g2d005ea77ec_0_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file1 = open('myfile.txt', 'w')</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s = "Hello\n"</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file1.write(s)</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L = ["This is Delhi \n", "This is Paris \n", "This is London \n"]</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file1.writelines(L)</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file1.close()</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file1 = open('myfile.txt', 'r')</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print(file1.read())</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file1.close()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005ea77ec_0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sz="2200" u="sng">
                <a:latin typeface="Century Schoolbook"/>
                <a:ea typeface="Century Schoolbook"/>
                <a:cs typeface="Century Schoolbook"/>
                <a:sym typeface="Century Schoolbook"/>
              </a:rPr>
              <a:t>APPENDING TO A FILE:</a:t>
            </a:r>
            <a:endParaRPr b="1" sz="2200" u="sng">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In this mode, the handle is positioned at the end of the file. </a:t>
            </a:r>
            <a:endParaRPr sz="2200">
              <a:latin typeface="Century Schoolbook"/>
              <a:ea typeface="Century Schoolbook"/>
              <a:cs typeface="Century Schoolbook"/>
              <a:sym typeface="Century Schoolbook"/>
            </a:endParaRPr>
          </a:p>
          <a:p>
            <a:pPr indent="0" lvl="0" marL="0" rtl="0" algn="l">
              <a:lnSpc>
                <a:spcPct val="100000"/>
              </a:lnSpc>
              <a:spcBef>
                <a:spcPts val="0"/>
              </a:spcBef>
              <a:spcAft>
                <a:spcPts val="0"/>
              </a:spcAft>
              <a:buClr>
                <a:schemeClr val="dk1"/>
              </a:buClr>
              <a:buSzPts val="1100"/>
              <a:buFont typeface="Arial"/>
              <a:buNone/>
            </a:pPr>
            <a:r>
              <a:t/>
            </a:r>
            <a:endParaRPr b="1" sz="2200" u="sng">
              <a:latin typeface="Century Schoolbook"/>
              <a:ea typeface="Century Schoolbook"/>
              <a:cs typeface="Century Schoolbook"/>
              <a:sym typeface="Century Schoolbook"/>
            </a:endParaRPr>
          </a:p>
        </p:txBody>
      </p:sp>
      <p:sp>
        <p:nvSpPr>
          <p:cNvPr id="166" name="Google Shape;166;g2d005ea77ec_0_30"/>
          <p:cNvSpPr txBox="1"/>
          <p:nvPr>
            <p:ph idx="1" type="body"/>
          </p:nvPr>
        </p:nvSpPr>
        <p:spPr>
          <a:xfrm>
            <a:off x="838200" y="1219200"/>
            <a:ext cx="10515600" cy="4957500"/>
          </a:xfrm>
          <a:prstGeom prst="rect">
            <a:avLst/>
          </a:prstGeom>
        </p:spPr>
        <p:txBody>
          <a:bodyPr anchorCtr="0" anchor="t" bIns="45700" lIns="91425" spcFirstLastPara="1" rIns="91425" wrap="square" tIns="45700">
            <a:normAutofit fontScale="85000" lnSpcReduction="20000"/>
          </a:bodyPr>
          <a:lstStyle/>
          <a:p>
            <a:pPr indent="-347345" lvl="0" marL="457200" rtl="0" algn="l">
              <a:lnSpc>
                <a:spcPct val="115000"/>
              </a:lnSpc>
              <a:spcBef>
                <a:spcPts val="0"/>
              </a:spcBef>
              <a:spcAft>
                <a:spcPts val="0"/>
              </a:spcAft>
              <a:buClr>
                <a:schemeClr val="dk1"/>
              </a:buClr>
              <a:buSzPct val="100000"/>
              <a:buFont typeface="Century Schoolbook"/>
              <a:buChar char="●"/>
            </a:pPr>
            <a:r>
              <a:rPr b="1" lang="en-US" sz="2200">
                <a:latin typeface="Century Schoolbook"/>
                <a:ea typeface="Century Schoolbook"/>
                <a:cs typeface="Century Schoolbook"/>
                <a:sym typeface="Century Schoolbook"/>
              </a:rPr>
              <a:t>EXAMPLE: Modifying the previous saved file</a:t>
            </a:r>
            <a:endParaRPr b="1"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file1 = open("myfile.txt", "a")  # append mode</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file1.write("Today \n")</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file1.close()</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  </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file1 = open("myfile.txt", "r")</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print("Output after append:")</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print(file1.read())</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print()</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None/>
            </a:pPr>
            <a:r>
              <a:rPr lang="en-US" sz="2200">
                <a:latin typeface="Century Schoolbook"/>
                <a:ea typeface="Century Schoolbook"/>
                <a:cs typeface="Century Schoolbook"/>
                <a:sym typeface="Century Schoolbook"/>
              </a:rPr>
              <a:t>file1.close()</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ct val="81818"/>
              <a:buFont typeface="Arial"/>
              <a:buNone/>
            </a:pPr>
            <a:r>
              <a:rPr b="1" lang="en-US" sz="2200">
                <a:latin typeface="Century Schoolbook"/>
                <a:ea typeface="Century Schoolbook"/>
                <a:cs typeface="Century Schoolbook"/>
                <a:sym typeface="Century Schoolbook"/>
              </a:rPr>
              <a:t>Output:</a:t>
            </a:r>
            <a:endParaRPr b="1" sz="2200">
              <a:latin typeface="Century Schoolbook"/>
              <a:ea typeface="Century Schoolbook"/>
              <a:cs typeface="Century Schoolbook"/>
              <a:sym typeface="Century Schoolbook"/>
            </a:endParaRPr>
          </a:p>
          <a:p>
            <a:pPr indent="0" lvl="0" marL="0" marR="190500" rtl="0" algn="l">
              <a:lnSpc>
                <a:spcPct val="115000"/>
              </a:lnSpc>
              <a:spcBef>
                <a:spcPts val="80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Output after append:</a:t>
            </a:r>
            <a:endParaRPr sz="2200">
              <a:latin typeface="Century Schoolbook"/>
              <a:ea typeface="Century Schoolbook"/>
              <a:cs typeface="Century Schoolbook"/>
              <a:sym typeface="Century Schoolbook"/>
            </a:endParaRPr>
          </a:p>
          <a:p>
            <a:pPr indent="0" lvl="0" marL="0" rtl="0" algn="l">
              <a:lnSpc>
                <a:spcPct val="115000"/>
              </a:lnSpc>
              <a:spcBef>
                <a:spcPts val="80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Hello</a:t>
            </a:r>
            <a:endParaRPr sz="2200">
              <a:latin typeface="Century Schoolbook"/>
              <a:ea typeface="Century Schoolbook"/>
              <a:cs typeface="Century Schoolbook"/>
              <a:sym typeface="Century Schoolbook"/>
            </a:endParaRPr>
          </a:p>
          <a:p>
            <a:pPr indent="0" lvl="0" marL="0" marR="19050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This is Delhi</a:t>
            </a:r>
            <a:endParaRPr sz="2200">
              <a:latin typeface="Century Schoolbook"/>
              <a:ea typeface="Century Schoolbook"/>
              <a:cs typeface="Century Schoolbook"/>
              <a:sym typeface="Century Schoolbook"/>
            </a:endParaRPr>
          </a:p>
          <a:p>
            <a:pPr indent="0" lvl="0" marL="0" marR="19050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This is Paris</a:t>
            </a:r>
            <a:endParaRPr sz="2200">
              <a:latin typeface="Century Schoolbook"/>
              <a:ea typeface="Century Schoolbook"/>
              <a:cs typeface="Century Schoolbook"/>
              <a:sym typeface="Century Schoolbook"/>
            </a:endParaRPr>
          </a:p>
          <a:p>
            <a:pPr indent="0" lvl="0" marL="0" marR="19050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This is London</a:t>
            </a:r>
            <a:endParaRPr sz="2200">
              <a:latin typeface="Century Schoolbook"/>
              <a:ea typeface="Century Schoolbook"/>
              <a:cs typeface="Century Schoolbook"/>
              <a:sym typeface="Century Schoolbook"/>
            </a:endParaRPr>
          </a:p>
          <a:p>
            <a:pPr indent="0" lvl="0" marL="0" marR="19050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Today</a:t>
            </a:r>
            <a:endParaRPr sz="2200">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d005ea77ec_0_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200" u="sng">
                <a:latin typeface="Century Schoolbook"/>
                <a:ea typeface="Century Schoolbook"/>
                <a:cs typeface="Century Schoolbook"/>
                <a:sym typeface="Century Schoolbook"/>
              </a:rPr>
              <a:t>RENAMING FILES:</a:t>
            </a:r>
            <a:endParaRPr/>
          </a:p>
        </p:txBody>
      </p:sp>
      <p:sp>
        <p:nvSpPr>
          <p:cNvPr id="172" name="Google Shape;172;g2d005ea77ec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The rename( ) method provided by the OS module renames the file. </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b="1" lang="en-US" sz="2200">
                <a:latin typeface="Century Schoolbook"/>
                <a:ea typeface="Century Schoolbook"/>
                <a:cs typeface="Century Schoolbook"/>
                <a:sym typeface="Century Schoolbook"/>
              </a:rPr>
              <a:t>SYNTAX: </a:t>
            </a:r>
            <a:r>
              <a:rPr lang="en-US" sz="2200">
                <a:latin typeface="Century Schoolbook"/>
                <a:ea typeface="Century Schoolbook"/>
                <a:cs typeface="Century Schoolbook"/>
                <a:sym typeface="Century Schoolbook"/>
              </a:rPr>
              <a:t>os.rename(old_name, new_name)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b="1" lang="en-US" sz="2200">
                <a:latin typeface="Century Schoolbook"/>
                <a:ea typeface="Century Schoolbook"/>
                <a:cs typeface="Century Schoolbook"/>
                <a:sym typeface="Century Schoolbook"/>
              </a:rPr>
              <a:t>EXAMPLE:</a:t>
            </a:r>
            <a:endParaRPr b="1" sz="2200">
              <a:latin typeface="Century Schoolbook"/>
              <a:ea typeface="Century Schoolbook"/>
              <a:cs typeface="Century Schoolbook"/>
              <a:sym typeface="Century Schoolbook"/>
            </a:endParaRPr>
          </a:p>
          <a:p>
            <a:pPr indent="45720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#In this example, we are renaming “detail” to “new_details”.</a:t>
            </a:r>
            <a:endParaRPr sz="2200">
              <a:latin typeface="Century Schoolbook"/>
              <a:ea typeface="Century Schoolbook"/>
              <a:cs typeface="Century Schoolbook"/>
              <a:sym typeface="Century Schoolbook"/>
            </a:endParaRPr>
          </a:p>
          <a:p>
            <a:pPr indent="0" lvl="0" marL="457200" rtl="0" algn="l">
              <a:lnSpc>
                <a:spcPct val="115000"/>
              </a:lnSpc>
              <a:spcBef>
                <a:spcPts val="8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import os</a:t>
            </a:r>
            <a:endParaRPr sz="2200">
              <a:latin typeface="Century Schoolbook"/>
              <a:ea typeface="Century Schoolbook"/>
              <a:cs typeface="Century Schoolbook"/>
              <a:sym typeface="Century Schoolbook"/>
            </a:endParaRPr>
          </a:p>
          <a:p>
            <a:pPr indent="0" lvl="0" marL="457200" rtl="0" algn="l">
              <a:lnSpc>
                <a:spcPct val="115000"/>
              </a:lnSpc>
              <a:spcBef>
                <a:spcPts val="8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old_name = r"E:\demos\files\reports\details.txt"</a:t>
            </a:r>
            <a:endParaRPr sz="2200">
              <a:latin typeface="Century Schoolbook"/>
              <a:ea typeface="Century Schoolbook"/>
              <a:cs typeface="Century Schoolbook"/>
              <a:sym typeface="Century Schoolbook"/>
            </a:endParaRPr>
          </a:p>
          <a:p>
            <a:pPr indent="0" lvl="0" marL="457200" rtl="0" algn="l">
              <a:lnSpc>
                <a:spcPct val="115000"/>
              </a:lnSpc>
              <a:spcBef>
                <a:spcPts val="8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new_name = r"E:\demos\files\reports\new_details.txt"</a:t>
            </a:r>
            <a:endParaRPr sz="2200">
              <a:latin typeface="Century Schoolbook"/>
              <a:ea typeface="Century Schoolbook"/>
              <a:cs typeface="Century Schoolbook"/>
              <a:sym typeface="Century Schoolbook"/>
            </a:endParaRPr>
          </a:p>
          <a:p>
            <a:pPr indent="457200" lvl="0" marL="0" marR="1651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os.rename(old_name, new_name)</a:t>
            </a:r>
            <a:endParaRPr sz="2200">
              <a:latin typeface="Century Schoolbook"/>
              <a:ea typeface="Century Schoolbook"/>
              <a:cs typeface="Century Schoolbook"/>
              <a:sym typeface="Century Schoolbook"/>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49ad16452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8" name="Google Shape;178;g249ad16452c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9" name="Google Shape;179;g249ad16452c_0_0"/>
          <p:cNvPicPr preferRelativeResize="0"/>
          <p:nvPr/>
        </p:nvPicPr>
        <p:blipFill rotWithShape="1">
          <a:blip r:embed="rId3">
            <a:alphaModFix/>
          </a:blip>
          <a:srcRect b="1800" l="5160" r="-5159" t="-1800"/>
          <a:stretch/>
        </p:blipFill>
        <p:spPr>
          <a:xfrm>
            <a:off x="-221500" y="259675"/>
            <a:ext cx="11908750" cy="6695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8d47427c1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g28d47427c1d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6" name="Google Shape;186;g28d47427c1d_0_0"/>
          <p:cNvPicPr preferRelativeResize="0"/>
          <p:nvPr/>
        </p:nvPicPr>
        <p:blipFill>
          <a:blip r:embed="rId3">
            <a:alphaModFix/>
          </a:blip>
          <a:stretch>
            <a:fillRect/>
          </a:stretch>
        </p:blipFill>
        <p:spPr>
          <a:xfrm>
            <a:off x="0" y="1674"/>
            <a:ext cx="12192001" cy="68546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a650764ea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g2a650764eaa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3" name="Google Shape;193;g2a650764eaa_0_0"/>
          <p:cNvPicPr preferRelativeResize="0"/>
          <p:nvPr/>
        </p:nvPicPr>
        <p:blipFill>
          <a:blip r:embed="rId3">
            <a:alphaModFix/>
          </a:blip>
          <a:stretch>
            <a:fillRect/>
          </a:stretch>
        </p:blipFill>
        <p:spPr>
          <a:xfrm>
            <a:off x="0" y="1674"/>
            <a:ext cx="12192001" cy="68546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12400" y="9270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rgbClr val="273239"/>
              </a:buClr>
              <a:buSzPts val="2590"/>
              <a:buNone/>
            </a:pPr>
            <a:r>
              <a:rPr b="0" i="0" lang="en-US" sz="2190">
                <a:solidFill>
                  <a:srgbClr val="273239"/>
                </a:solidFill>
                <a:latin typeface="Nunito"/>
                <a:ea typeface="Nunito"/>
                <a:cs typeface="Nunito"/>
                <a:sym typeface="Nunito"/>
              </a:rPr>
              <a:t>Python too supports file handling and allows users to handle files i.e., to read and write files, along with many other file handling options, to operate on files. The concept of file handling has stretched over various other languages, but the implementation is either complicated or lengthy, but like other concepts of Python, this concept here is also easy and short. Python treats files differently as text or binary and this is important. Each line of code includes a sequence of characters and they form a text file. Each line of a file is terminated with a special character, called the EOL or End of Line characters like comma {,} or newline character. It ends the current line and tells the interpreter a new one has begun. Let’s start with the reading and writing files. </a:t>
            </a:r>
            <a:endParaRPr sz="21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903734bca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g2903734bcac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273050" lvl="0" marL="273050" rtl="0" algn="l">
              <a:lnSpc>
                <a:spcPct val="115000"/>
              </a:lnSpc>
              <a:spcBef>
                <a:spcPts val="0"/>
              </a:spcBef>
              <a:spcAft>
                <a:spcPts val="0"/>
              </a:spcAft>
              <a:buClr>
                <a:srgbClr val="FA941C"/>
              </a:buClr>
              <a:buSzPts val="1428"/>
              <a:buFont typeface="Noto Sans Symbols"/>
              <a:buNone/>
            </a:pPr>
            <a:r>
              <a:rPr lang="en-US" sz="2200">
                <a:latin typeface="Century Schoolbook"/>
                <a:ea typeface="Century Schoolbook"/>
                <a:cs typeface="Century Schoolbook"/>
                <a:sym typeface="Century Schoolbook"/>
              </a:rPr>
              <a:t>1. _________ is a named location on a secondary storage media where data are permanently stored.</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428"/>
              <a:buFont typeface="Noto Sans Symbols"/>
              <a:buNone/>
            </a:pPr>
            <a:r>
              <a:rPr lang="en-US" sz="2200">
                <a:latin typeface="Century Schoolbook"/>
                <a:ea typeface="Century Schoolbook"/>
                <a:cs typeface="Century Schoolbook"/>
                <a:sym typeface="Century Schoolbook"/>
              </a:rPr>
              <a:t>a) Memory</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428"/>
              <a:buFont typeface="Noto Sans Symbols"/>
              <a:buNone/>
            </a:pPr>
            <a:r>
              <a:rPr lang="en-US" sz="2200">
                <a:latin typeface="Century Schoolbook"/>
                <a:ea typeface="Century Schoolbook"/>
                <a:cs typeface="Century Schoolbook"/>
                <a:sym typeface="Century Schoolbook"/>
              </a:rPr>
              <a:t>b) Folder</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428"/>
              <a:buFont typeface="Noto Sans Symbols"/>
              <a:buNone/>
            </a:pPr>
            <a:r>
              <a:rPr lang="en-US" sz="2200">
                <a:solidFill>
                  <a:srgbClr val="009668"/>
                </a:solidFill>
                <a:latin typeface="Century Schoolbook"/>
                <a:ea typeface="Century Schoolbook"/>
                <a:cs typeface="Century Schoolbook"/>
                <a:sym typeface="Century Schoolbook"/>
              </a:rPr>
              <a:t>c) File</a:t>
            </a:r>
            <a:endParaRPr sz="2200">
              <a:solidFill>
                <a:srgbClr val="009668"/>
              </a:solidFill>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428"/>
              <a:buFont typeface="Noto Sans Symbols"/>
              <a:buNone/>
            </a:pPr>
            <a:r>
              <a:rPr lang="en-US" sz="2200">
                <a:latin typeface="Century Schoolbook"/>
                <a:ea typeface="Century Schoolbook"/>
                <a:cs typeface="Century Schoolbook"/>
                <a:sym typeface="Century Schoolbook"/>
              </a:rPr>
              <a:t>d) Drive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428"/>
              <a:buFont typeface="Noto Sans Symbols"/>
              <a:buNone/>
            </a:pPr>
            <a:r>
              <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428"/>
              <a:buFont typeface="Noto Sans Symbols"/>
              <a:buNone/>
            </a:pPr>
            <a:r>
              <a:rPr lang="en-US" sz="2200">
                <a:latin typeface="Century Schoolbook"/>
                <a:ea typeface="Century Schoolbook"/>
                <a:cs typeface="Century Schoolbook"/>
                <a:sym typeface="Century Schoolbook"/>
              </a:rPr>
              <a:t>2. Which of the following is data file ?</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a) Text file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b) Binary file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solidFill>
                  <a:srgbClr val="009668"/>
                </a:solidFill>
                <a:latin typeface="Century Schoolbook"/>
                <a:ea typeface="Century Schoolbook"/>
                <a:cs typeface="Century Schoolbook"/>
                <a:sym typeface="Century Schoolbook"/>
              </a:rPr>
              <a:t>c) Both (a) and (b)</a:t>
            </a:r>
            <a:endParaRPr sz="2200">
              <a:solidFill>
                <a:srgbClr val="009668"/>
              </a:solidFill>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d) None of the above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903734bcac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5" name="Google Shape;205;g2903734bcac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273050" lvl="0" marL="27305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3. i) Computer stores every file in binary format.</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    ii) Both text and binary files are human readable.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302"/>
              <a:buFont typeface="Noto Sans Symbols"/>
              <a:buNone/>
            </a:pPr>
            <a:r>
              <a:rPr lang="en-US" sz="2200">
                <a:solidFill>
                  <a:srgbClr val="009668"/>
                </a:solidFill>
                <a:latin typeface="Century Schoolbook"/>
                <a:ea typeface="Century Schoolbook"/>
                <a:cs typeface="Century Schoolbook"/>
                <a:sym typeface="Century Schoolbook"/>
              </a:rPr>
              <a:t>a) (i) True, (ii) False </a:t>
            </a:r>
            <a:endParaRPr sz="2200">
              <a:solidFill>
                <a:srgbClr val="009668"/>
              </a:solidFill>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b) (i) False, (ii) True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c) Both are true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d) Both are false</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302"/>
              <a:buFont typeface="Noto Sans Symbols"/>
              <a:buNone/>
            </a:pPr>
            <a:r>
              <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4. Which of the following is not an appropriate file access mode ?</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a) &lt;a&gt;</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b) &lt;r+&gt;</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c) &lt;w&gt;</a:t>
            </a:r>
            <a:endParaRPr sz="2200">
              <a:latin typeface="Century Schoolbook"/>
              <a:ea typeface="Century Schoolbook"/>
              <a:cs typeface="Century Schoolbook"/>
              <a:sym typeface="Century Schoolbook"/>
            </a:endParaRPr>
          </a:p>
          <a:p>
            <a:pPr indent="-273050" lvl="0" marL="273050" rtl="0" algn="l">
              <a:lnSpc>
                <a:spcPct val="115000"/>
              </a:lnSpc>
              <a:spcBef>
                <a:spcPts val="0"/>
              </a:spcBef>
              <a:spcAft>
                <a:spcPts val="0"/>
              </a:spcAft>
              <a:buClr>
                <a:schemeClr val="dk1"/>
              </a:buClr>
              <a:buSzPts val="1100"/>
              <a:buFont typeface="Arial"/>
              <a:buNone/>
            </a:pPr>
            <a:r>
              <a:rPr lang="en-US" sz="2200">
                <a:solidFill>
                  <a:srgbClr val="009668"/>
                </a:solidFill>
                <a:latin typeface="Century Schoolbook"/>
                <a:ea typeface="Century Schoolbook"/>
                <a:cs typeface="Century Schoolbook"/>
                <a:sym typeface="Century Schoolbook"/>
              </a:rPr>
              <a:t>d) &lt;wr+&gt;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903734bcac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1" name="Google Shape;211;g2903734bcac_0_1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5. Consider the following code:</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fileobject = open('sample.txt", "w")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fileobject.write("HelloWorld\n")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fileobject.close()</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When you execute this, what would be the output?</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solidFill>
                  <a:srgbClr val="009668"/>
                </a:solidFill>
                <a:latin typeface="Century Schoolbook"/>
                <a:ea typeface="Century Schoolbook"/>
                <a:cs typeface="Century Schoolbook"/>
                <a:sym typeface="Century Schoolbook"/>
              </a:rPr>
              <a:t>a) No output </a:t>
            </a:r>
            <a:endParaRPr sz="2200">
              <a:solidFill>
                <a:srgbClr val="009668"/>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b) 20</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c) 21</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rgbClr val="FA941C"/>
              </a:buClr>
              <a:buSzPts val="1302"/>
              <a:buFont typeface="Noto Sans Symbols"/>
              <a:buNone/>
            </a:pPr>
            <a:r>
              <a:rPr lang="en-US" sz="2200">
                <a:latin typeface="Century Schoolbook"/>
                <a:ea typeface="Century Schoolbook"/>
                <a:cs typeface="Century Schoolbook"/>
                <a:sym typeface="Century Schoolbook"/>
              </a:rPr>
              <a:t>d) Hello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903734bcac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6" name="Google Shape;96;g2903734bcac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r</a:t>
            </a:r>
            <a:endParaRPr b="1"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Opens a file for reading only. The file pointer is placed at the beginning of the file. This is the default mode.</a:t>
            </a:r>
            <a:endParaRPr b="1" sz="1400">
              <a:solidFill>
                <a:srgbClr val="FFFFFF"/>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rb</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reading only in binary format. The file pointer is placed at the beginning of the file. This is the default mode.</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r+</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both reading and writing. The file pointer placed at the beginning of the file.</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rb+</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both reading and writing in binary format. The file pointer placed at the beginning of the file.</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w</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writing only. Overwrites the file if the file exists. If the file does not exist, creates a new file for writing.</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wb</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writing only in binary format. Overwrites the file if the file exists. If the file does not exist, creates a new file for writing.</a:t>
            </a:r>
            <a:endParaRPr sz="1400">
              <a:solidFill>
                <a:srgbClr val="000000"/>
              </a:solidFill>
              <a:latin typeface="Garamond"/>
              <a:ea typeface="Garamond"/>
              <a:cs typeface="Garamond"/>
              <a:sym typeface="Garamond"/>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903734bcac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2" name="Google Shape;102;g2903734bcac_0_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0" lvl="0" marL="0" rtl="0" algn="ctr">
              <a:lnSpc>
                <a:spcPct val="100000"/>
              </a:lnSpc>
              <a:spcBef>
                <a:spcPts val="0"/>
              </a:spcBef>
              <a:spcAft>
                <a:spcPts val="0"/>
              </a:spcAft>
              <a:buNone/>
            </a:pPr>
            <a:r>
              <a:rPr b="1" lang="en-US" sz="1800">
                <a:solidFill>
                  <a:srgbClr val="FFFFFF"/>
                </a:solidFill>
                <a:latin typeface="Garamond"/>
                <a:ea typeface="Garamond"/>
                <a:cs typeface="Garamond"/>
                <a:sym typeface="Garamond"/>
              </a:rPr>
              <a:t>S.No.</a:t>
            </a:r>
            <a:endParaRPr b="1" sz="1400">
              <a:solidFill>
                <a:srgbClr val="FFFFFF"/>
              </a:solidFill>
              <a:latin typeface="Garamond"/>
              <a:ea typeface="Garamond"/>
              <a:cs typeface="Garamond"/>
              <a:sym typeface="Garamond"/>
            </a:endParaRPr>
          </a:p>
          <a:p>
            <a:pPr indent="0" lvl="0" marL="0" rtl="0" algn="ctr">
              <a:lnSpc>
                <a:spcPct val="100000"/>
              </a:lnSpc>
              <a:spcBef>
                <a:spcPts val="0"/>
              </a:spcBef>
              <a:spcAft>
                <a:spcPts val="0"/>
              </a:spcAft>
              <a:buNone/>
            </a:pPr>
            <a:r>
              <a:rPr b="1" lang="en-US" sz="1800">
                <a:solidFill>
                  <a:srgbClr val="FFFFFF"/>
                </a:solidFill>
                <a:latin typeface="Garamond"/>
                <a:ea typeface="Garamond"/>
                <a:cs typeface="Garamond"/>
                <a:sym typeface="Garamond"/>
              </a:rPr>
              <a:t>Mode &amp; Description</a:t>
            </a:r>
            <a:endParaRPr b="1" sz="1400">
              <a:solidFill>
                <a:srgbClr val="FFFFFF"/>
              </a:solidFill>
              <a:latin typeface="Garamond"/>
              <a:ea typeface="Garamond"/>
              <a:cs typeface="Garamond"/>
              <a:sym typeface="Garamond"/>
            </a:endParaRPr>
          </a:p>
          <a:p>
            <a:pPr indent="0" lvl="0" marL="0" rtl="0" algn="ctr">
              <a:lnSpc>
                <a:spcPct val="100000"/>
              </a:lnSpc>
              <a:spcBef>
                <a:spcPts val="0"/>
              </a:spcBef>
              <a:spcAft>
                <a:spcPts val="0"/>
              </a:spcAft>
              <a:buNone/>
            </a:pPr>
            <a:r>
              <a:rPr lang="en-US" sz="1400">
                <a:solidFill>
                  <a:srgbClr val="000000"/>
                </a:solidFill>
                <a:latin typeface="Garamond"/>
                <a:ea typeface="Garamond"/>
                <a:cs typeface="Garamond"/>
                <a:sym typeface="Garamond"/>
              </a:rPr>
              <a:t>7</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w+</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both writing and reading. Overwrites the existing file if the file exists. If the file does not exist, creates a new file for reading and writing.</a:t>
            </a:r>
            <a:endParaRPr sz="1400">
              <a:solidFill>
                <a:srgbClr val="000000"/>
              </a:solidFill>
              <a:latin typeface="Garamond"/>
              <a:ea typeface="Garamond"/>
              <a:cs typeface="Garamond"/>
              <a:sym typeface="Garamond"/>
            </a:endParaRPr>
          </a:p>
          <a:p>
            <a:pPr indent="0" lvl="0" marL="0" rtl="0" algn="ctr">
              <a:lnSpc>
                <a:spcPct val="100000"/>
              </a:lnSpc>
              <a:spcBef>
                <a:spcPts val="0"/>
              </a:spcBef>
              <a:spcAft>
                <a:spcPts val="0"/>
              </a:spcAft>
              <a:buNone/>
            </a:pPr>
            <a:r>
              <a:rPr lang="en-US" sz="1400">
                <a:solidFill>
                  <a:srgbClr val="000000"/>
                </a:solidFill>
                <a:latin typeface="Garamond"/>
                <a:ea typeface="Garamond"/>
                <a:cs typeface="Garamond"/>
                <a:sym typeface="Garamond"/>
              </a:rPr>
              <a:t>8</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wb+</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both writing and reading in binary format. Overwrites the existing file if the file exists. If the file does not exist, creates a new file for reading and writing.</a:t>
            </a:r>
            <a:endParaRPr sz="1400">
              <a:solidFill>
                <a:srgbClr val="000000"/>
              </a:solidFill>
              <a:latin typeface="Garamond"/>
              <a:ea typeface="Garamond"/>
              <a:cs typeface="Garamond"/>
              <a:sym typeface="Garamond"/>
            </a:endParaRPr>
          </a:p>
          <a:p>
            <a:pPr indent="0" lvl="0" marL="0" rtl="0" algn="ctr">
              <a:lnSpc>
                <a:spcPct val="100000"/>
              </a:lnSpc>
              <a:spcBef>
                <a:spcPts val="0"/>
              </a:spcBef>
              <a:spcAft>
                <a:spcPts val="0"/>
              </a:spcAft>
              <a:buNone/>
            </a:pPr>
            <a:r>
              <a:rPr lang="en-US" sz="1400">
                <a:solidFill>
                  <a:srgbClr val="000000"/>
                </a:solidFill>
                <a:latin typeface="Garamond"/>
                <a:ea typeface="Garamond"/>
                <a:cs typeface="Garamond"/>
                <a:sym typeface="Garamond"/>
              </a:rPr>
              <a:t>9</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a</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appending. The file pointer is at the end of the file if the file exists. That is, the file is in the append mode. If the file does not exist, it creates a new file for writing.</a:t>
            </a:r>
            <a:endParaRPr sz="1400">
              <a:solidFill>
                <a:srgbClr val="000000"/>
              </a:solidFill>
              <a:latin typeface="Garamond"/>
              <a:ea typeface="Garamond"/>
              <a:cs typeface="Garamond"/>
              <a:sym typeface="Garamond"/>
            </a:endParaRPr>
          </a:p>
          <a:p>
            <a:pPr indent="0" lvl="0" marL="0" rtl="0" algn="ctr">
              <a:lnSpc>
                <a:spcPct val="100000"/>
              </a:lnSpc>
              <a:spcBef>
                <a:spcPts val="0"/>
              </a:spcBef>
              <a:spcAft>
                <a:spcPts val="0"/>
              </a:spcAft>
              <a:buNone/>
            </a:pPr>
            <a:r>
              <a:rPr lang="en-US" sz="1400">
                <a:solidFill>
                  <a:srgbClr val="000000"/>
                </a:solidFill>
                <a:latin typeface="Garamond"/>
                <a:ea typeface="Garamond"/>
                <a:cs typeface="Garamond"/>
                <a:sym typeface="Garamond"/>
              </a:rPr>
              <a:t>10</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ab</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appending in binary format. The file pointer is at the end of the file if the file exists. That is, the file is in the append mode. If the file does not exist, it creates a new file for writing.</a:t>
            </a:r>
            <a:endParaRPr sz="1400">
              <a:solidFill>
                <a:srgbClr val="000000"/>
              </a:solidFill>
              <a:latin typeface="Garamond"/>
              <a:ea typeface="Garamond"/>
              <a:cs typeface="Garamond"/>
              <a:sym typeface="Garamond"/>
            </a:endParaRPr>
          </a:p>
          <a:p>
            <a:pPr indent="0" lvl="0" marL="0" rtl="0" algn="ctr">
              <a:lnSpc>
                <a:spcPct val="100000"/>
              </a:lnSpc>
              <a:spcBef>
                <a:spcPts val="0"/>
              </a:spcBef>
              <a:spcAft>
                <a:spcPts val="0"/>
              </a:spcAft>
              <a:buNone/>
            </a:pPr>
            <a:r>
              <a:rPr lang="en-US" sz="1400">
                <a:solidFill>
                  <a:srgbClr val="000000"/>
                </a:solidFill>
                <a:latin typeface="Garamond"/>
                <a:ea typeface="Garamond"/>
                <a:cs typeface="Garamond"/>
                <a:sym typeface="Garamond"/>
              </a:rPr>
              <a:t>11</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a+</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both appending and reading. The file pointer is at the end of the file if the file exists. The file opens in the append mode. If the file does not exist, it creates a new file for reading and writing.</a:t>
            </a:r>
            <a:endParaRPr sz="1400">
              <a:solidFill>
                <a:srgbClr val="000000"/>
              </a:solidFill>
              <a:latin typeface="Garamond"/>
              <a:ea typeface="Garamond"/>
              <a:cs typeface="Garamond"/>
              <a:sym typeface="Garamond"/>
            </a:endParaRPr>
          </a:p>
          <a:p>
            <a:pPr indent="0" lvl="0" marL="0" rtl="0" algn="ctr">
              <a:lnSpc>
                <a:spcPct val="100000"/>
              </a:lnSpc>
              <a:spcBef>
                <a:spcPts val="0"/>
              </a:spcBef>
              <a:spcAft>
                <a:spcPts val="0"/>
              </a:spcAft>
              <a:buNone/>
            </a:pPr>
            <a:r>
              <a:rPr lang="en-US" sz="1400">
                <a:solidFill>
                  <a:srgbClr val="000000"/>
                </a:solidFill>
                <a:latin typeface="Garamond"/>
                <a:ea typeface="Garamond"/>
                <a:cs typeface="Garamond"/>
                <a:sym typeface="Garamond"/>
              </a:rPr>
              <a:t>12</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b="1" lang="en-US" sz="1400">
                <a:solidFill>
                  <a:srgbClr val="000000"/>
                </a:solidFill>
                <a:latin typeface="Garamond"/>
                <a:ea typeface="Garamond"/>
                <a:cs typeface="Garamond"/>
                <a:sym typeface="Garamond"/>
              </a:rPr>
              <a:t>ab+</a:t>
            </a:r>
            <a:endParaRPr sz="1400">
              <a:solidFill>
                <a:srgbClr val="000000"/>
              </a:solidFill>
              <a:latin typeface="Garamond"/>
              <a:ea typeface="Garamond"/>
              <a:cs typeface="Garamond"/>
              <a:sym typeface="Garamond"/>
            </a:endParaRPr>
          </a:p>
          <a:p>
            <a:pPr indent="0" lvl="0" marL="0" rtl="0" algn="just">
              <a:lnSpc>
                <a:spcPct val="100000"/>
              </a:lnSpc>
              <a:spcBef>
                <a:spcPts val="0"/>
              </a:spcBef>
              <a:spcAft>
                <a:spcPts val="0"/>
              </a:spcAft>
              <a:buNone/>
            </a:pPr>
            <a:r>
              <a:rPr lang="en-US" sz="1400">
                <a:solidFill>
                  <a:srgbClr val="000000"/>
                </a:solidFill>
                <a:latin typeface="Garamond"/>
                <a:ea typeface="Garamond"/>
                <a:cs typeface="Garamond"/>
                <a:sym typeface="Garamond"/>
              </a:rPr>
              <a:t>Opens a file for both appending and reading in binary format. The file pointer is at the end of the file if the file exists. The file opens in the append mode. If the file does not exist, it creates a new file for reading and writing.</a:t>
            </a:r>
            <a:endParaRPr sz="1400">
              <a:solidFill>
                <a:srgbClr val="000000"/>
              </a:solidFill>
              <a:latin typeface="Garamond"/>
              <a:ea typeface="Garamond"/>
              <a:cs typeface="Garamond"/>
              <a:sym typeface="Garamond"/>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
          <p:cNvPicPr preferRelativeResize="0"/>
          <p:nvPr>
            <p:ph idx="1" type="body"/>
          </p:nvPr>
        </p:nvPicPr>
        <p:blipFill rotWithShape="1">
          <a:blip r:embed="rId3">
            <a:alphaModFix/>
          </a:blip>
          <a:srcRect b="16106" l="34670" r="5056" t="22601"/>
          <a:stretch/>
        </p:blipFill>
        <p:spPr>
          <a:xfrm>
            <a:off x="1099931" y="565147"/>
            <a:ext cx="10111408" cy="5781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6950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b="1" lang="en-US" sz="2000"/>
              <a:t>writing to a file</a:t>
            </a:r>
            <a:endParaRPr/>
          </a:p>
        </p:txBody>
      </p:sp>
      <p:sp>
        <p:nvSpPr>
          <p:cNvPr id="113" name="Google Shape;113;p4"/>
          <p:cNvSpPr txBox="1"/>
          <p:nvPr>
            <p:ph idx="1" type="body"/>
          </p:nvPr>
        </p:nvSpPr>
        <p:spPr>
          <a:xfrm>
            <a:off x="838200" y="1060174"/>
            <a:ext cx="10515600" cy="511678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000"/>
              <a:buFont typeface="Calibri"/>
              <a:buNone/>
            </a:pPr>
            <a:r>
              <a:rPr lang="en-US" sz="2000"/>
              <a:t>once you open a file in python, there are 2 ways to write to a file. You can open the file in one of the following modes to get the desired result "a" - Append - will append to the end of the file "w"- Write - will overwrite any existing content Then, to write to the file, simply use the .write() method.</a:t>
            </a:r>
            <a:r>
              <a:rPr b="0" i="0" lang="en-US" sz="2000" u="none" cap="none" strike="noStrike">
                <a:solidFill>
                  <a:srgbClr val="008200"/>
                </a:solidFill>
                <a:latin typeface="Consolas"/>
                <a:ea typeface="Consolas"/>
                <a:cs typeface="Consolas"/>
                <a:sym typeface="Consolas"/>
              </a:rPr>
              <a:t> </a:t>
            </a:r>
            <a:r>
              <a:rPr b="0" i="0" lang="en-US" sz="1600" u="none" cap="none" strike="noStrike">
                <a:solidFill>
                  <a:srgbClr val="008200"/>
                </a:solidFill>
                <a:latin typeface="Consolas"/>
                <a:ea typeface="Consolas"/>
                <a:cs typeface="Consolas"/>
                <a:sym typeface="Consolas"/>
              </a:rPr>
              <a:t># Python code to create a file</a:t>
            </a:r>
            <a:endParaRPr b="0" i="0" sz="1600" u="none" cap="none" strike="noStrike">
              <a:solidFill>
                <a:schemeClr val="dk1"/>
              </a:solidFil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file</a:t>
            </a:r>
            <a:r>
              <a:rPr b="0" i="0" lang="en-US" sz="1600" u="none" cap="none" strike="noStrike">
                <a:solidFill>
                  <a:srgbClr val="273239"/>
                </a:solidFill>
                <a:latin typeface="Consolas"/>
                <a:ea typeface="Consolas"/>
                <a:cs typeface="Consolas"/>
                <a:sym typeface="Consolas"/>
              </a:rPr>
              <a:t> </a:t>
            </a:r>
            <a:r>
              <a:rPr b="1" i="0" lang="en-US" sz="1600" u="none" cap="none" strike="noStrike">
                <a:solidFill>
                  <a:srgbClr val="006699"/>
                </a:solidFill>
                <a:latin typeface="Consolas"/>
                <a:ea typeface="Consolas"/>
                <a:cs typeface="Consolas"/>
                <a:sym typeface="Consolas"/>
              </a:rPr>
              <a:t>=</a:t>
            </a:r>
            <a:r>
              <a:rPr b="0" i="0" lang="en-US" sz="1600" u="none" cap="none" strike="noStrike">
                <a:solidFill>
                  <a:srgbClr val="273239"/>
                </a:solidFill>
                <a:latin typeface="Consolas"/>
                <a:ea typeface="Consolas"/>
                <a:cs typeface="Consolas"/>
                <a:sym typeface="Consolas"/>
              </a:rPr>
              <a:t> </a:t>
            </a:r>
            <a:r>
              <a:rPr b="0" i="0" lang="en-US" sz="1600" u="none" cap="none" strike="noStrike">
                <a:solidFill>
                  <a:srgbClr val="FF1493"/>
                </a:solidFill>
                <a:latin typeface="Consolas"/>
                <a:ea typeface="Consolas"/>
                <a:cs typeface="Consolas"/>
                <a:sym typeface="Consolas"/>
              </a:rPr>
              <a:t>open</a:t>
            </a:r>
            <a:r>
              <a:rPr b="0" i="0" lang="en-US" sz="1600" u="none" cap="none" strike="noStrike">
                <a:solidFill>
                  <a:srgbClr val="000000"/>
                </a:solidFill>
                <a:latin typeface="Consolas"/>
                <a:ea typeface="Consolas"/>
                <a:cs typeface="Consolas"/>
                <a:sym typeface="Consolas"/>
              </a:rPr>
              <a:t>(</a:t>
            </a:r>
            <a:r>
              <a:rPr b="0" i="0" lang="en-US" sz="1600" u="none" cap="none" strike="noStrike">
                <a:solidFill>
                  <a:srgbClr val="0000FF"/>
                </a:solidFill>
                <a:latin typeface="Consolas"/>
                <a:ea typeface="Consolas"/>
                <a:cs typeface="Consolas"/>
                <a:sym typeface="Consolas"/>
              </a:rPr>
              <a:t>'geek.txt'</a:t>
            </a:r>
            <a:r>
              <a:rPr b="0" i="0" lang="en-US" sz="1600" u="none" cap="none" strike="noStrike">
                <a:solidFill>
                  <a:srgbClr val="000000"/>
                </a:solidFill>
                <a:latin typeface="Consolas"/>
                <a:ea typeface="Consolas"/>
                <a:cs typeface="Consolas"/>
                <a:sym typeface="Consolas"/>
              </a:rPr>
              <a:t>,</a:t>
            </a:r>
            <a:r>
              <a:rPr b="0" i="0" lang="en-US" sz="1600" u="none" cap="none" strike="noStrike">
                <a:solidFill>
                  <a:srgbClr val="0000FF"/>
                </a:solidFill>
                <a:latin typeface="Consolas"/>
                <a:ea typeface="Consolas"/>
                <a:cs typeface="Consolas"/>
                <a:sym typeface="Consolas"/>
              </a:rPr>
              <a:t>'w'</a:t>
            </a: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file</a:t>
            </a:r>
            <a:r>
              <a:rPr b="0" i="0" lang="en-US" sz="1600" u="none" cap="none" strike="noStrike">
                <a:solidFill>
                  <a:srgbClr val="000000"/>
                </a:solidFill>
                <a:latin typeface="Consolas"/>
                <a:ea typeface="Consolas"/>
                <a:cs typeface="Consolas"/>
                <a:sym typeface="Consolas"/>
              </a:rPr>
              <a:t>.write(</a:t>
            </a:r>
            <a:r>
              <a:rPr b="0" i="0" lang="en-US" sz="1600" u="none" cap="none" strike="noStrike">
                <a:solidFill>
                  <a:srgbClr val="0000FF"/>
                </a:solidFill>
                <a:latin typeface="Consolas"/>
                <a:ea typeface="Consolas"/>
                <a:cs typeface="Consolas"/>
                <a:sym typeface="Consolas"/>
              </a:rPr>
              <a:t>"This is the write command"</a:t>
            </a: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file</a:t>
            </a:r>
            <a:r>
              <a:rPr b="0" i="0" lang="en-US" sz="1600" u="none" cap="none" strike="noStrike">
                <a:solidFill>
                  <a:srgbClr val="000000"/>
                </a:solidFill>
                <a:latin typeface="Consolas"/>
                <a:ea typeface="Consolas"/>
                <a:cs typeface="Consolas"/>
                <a:sym typeface="Consolas"/>
              </a:rPr>
              <a:t>.write(</a:t>
            </a:r>
            <a:r>
              <a:rPr b="0" i="0" lang="en-US" sz="1600" u="none" cap="none" strike="noStrike">
                <a:solidFill>
                  <a:srgbClr val="0000FF"/>
                </a:solidFill>
                <a:latin typeface="Consolas"/>
                <a:ea typeface="Consolas"/>
                <a:cs typeface="Consolas"/>
                <a:sym typeface="Consolas"/>
              </a:rPr>
              <a:t>"It allows us to write in a particular file"</a:t>
            </a: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endParaRPr>
          </a:p>
          <a:p>
            <a:pPr indent="0" lvl="0" marL="0" marR="0" rtl="0" algn="l">
              <a:lnSpc>
                <a:spcPct val="100000"/>
              </a:lnSpc>
              <a:spcBef>
                <a:spcPts val="0"/>
              </a:spcBef>
              <a:spcAft>
                <a:spcPts val="0"/>
              </a:spcAft>
              <a:buClr>
                <a:srgbClr val="FF1493"/>
              </a:buClr>
              <a:buSzPts val="1600"/>
              <a:buFont typeface="Consolas"/>
              <a:buNone/>
            </a:pPr>
            <a:r>
              <a:rPr b="0" i="0" lang="en-US" sz="1600" u="none" cap="none" strike="noStrike">
                <a:solidFill>
                  <a:srgbClr val="FF1493"/>
                </a:solidFill>
                <a:latin typeface="Consolas"/>
                <a:ea typeface="Consolas"/>
                <a:cs typeface="Consolas"/>
                <a:sym typeface="Consolas"/>
              </a:rPr>
              <a:t>file</a:t>
            </a:r>
            <a:r>
              <a:rPr b="0" i="0" lang="en-US" sz="1600" u="none" cap="none" strike="noStrike">
                <a:solidFill>
                  <a:srgbClr val="000000"/>
                </a:solidFill>
                <a:latin typeface="Consolas"/>
                <a:ea typeface="Consolas"/>
                <a:cs typeface="Consolas"/>
                <a:sym typeface="Consolas"/>
              </a:rPr>
              <a:t>.close()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273239"/>
              </a:buClr>
              <a:buSzPts val="1400"/>
              <a:buNone/>
            </a:pPr>
            <a:r>
              <a:rPr b="1" i="0" lang="en-US" sz="1400">
                <a:solidFill>
                  <a:srgbClr val="273239"/>
                </a:solidFill>
                <a:latin typeface="Nunito"/>
                <a:ea typeface="Nunito"/>
                <a:cs typeface="Nunito"/>
                <a:sym typeface="Nunito"/>
              </a:rPr>
              <a:t>Working of append() mode</a:t>
            </a:r>
            <a:endParaRPr/>
          </a:p>
          <a:p>
            <a:pPr indent="0" lvl="0" marL="0" marR="0" rtl="0" algn="l">
              <a:lnSpc>
                <a:spcPct val="100000"/>
              </a:lnSpc>
              <a:spcBef>
                <a:spcPts val="0"/>
              </a:spcBef>
              <a:spcAft>
                <a:spcPts val="0"/>
              </a:spcAft>
              <a:buClr>
                <a:srgbClr val="008200"/>
              </a:buClr>
              <a:buSzPts val="1400"/>
              <a:buFont typeface="Consolas"/>
              <a:buNone/>
            </a:pPr>
            <a:r>
              <a:rPr b="0" i="0" lang="en-US" sz="1400" u="none" cap="none" strike="noStrike">
                <a:solidFill>
                  <a:srgbClr val="008200"/>
                </a:solidFill>
                <a:latin typeface="Consolas"/>
                <a:ea typeface="Consolas"/>
                <a:cs typeface="Consolas"/>
                <a:sym typeface="Consolas"/>
              </a:rPr>
              <a:t># Python code to illustrate append() mode</a:t>
            </a:r>
            <a:endParaRPr b="0" i="0" sz="1400" u="none" cap="none" strike="noStrike">
              <a:solidFill>
                <a:schemeClr val="dk1"/>
              </a:solidFill>
            </a:endParaRPr>
          </a:p>
          <a:p>
            <a:pPr indent="0" lvl="0" marL="0" marR="0" rtl="0" algn="l">
              <a:lnSpc>
                <a:spcPct val="100000"/>
              </a:lnSpc>
              <a:spcBef>
                <a:spcPts val="0"/>
              </a:spcBef>
              <a:spcAft>
                <a:spcPts val="0"/>
              </a:spcAft>
              <a:buClr>
                <a:srgbClr val="FF1493"/>
              </a:buClr>
              <a:buSzPts val="1400"/>
              <a:buFont typeface="Consolas"/>
              <a:buNone/>
            </a:pPr>
            <a:r>
              <a:rPr b="0" i="0" lang="en-US" sz="1400" u="none" cap="none" strike="noStrike">
                <a:solidFill>
                  <a:srgbClr val="FF1493"/>
                </a:solidFill>
                <a:latin typeface="Consolas"/>
                <a:ea typeface="Consolas"/>
                <a:cs typeface="Consolas"/>
                <a:sym typeface="Consolas"/>
              </a:rPr>
              <a:t>file</a:t>
            </a:r>
            <a:r>
              <a:rPr b="0" i="0" lang="en-US" sz="1400" u="none" cap="none" strike="noStrike">
                <a:solidFill>
                  <a:srgbClr val="273239"/>
                </a:solidFill>
                <a:latin typeface="Consolas"/>
                <a:ea typeface="Consolas"/>
                <a:cs typeface="Consolas"/>
                <a:sym typeface="Consolas"/>
              </a:rPr>
              <a:t> </a:t>
            </a:r>
            <a:r>
              <a:rPr b="1" i="0" lang="en-US" sz="1400" u="none" cap="none" strike="noStrike">
                <a:solidFill>
                  <a:srgbClr val="006699"/>
                </a:solidFill>
                <a:latin typeface="Consolas"/>
                <a:ea typeface="Consolas"/>
                <a:cs typeface="Consolas"/>
                <a:sym typeface="Consolas"/>
              </a:rPr>
              <a:t>=</a:t>
            </a:r>
            <a:r>
              <a:rPr b="0" i="0" lang="en-US" sz="1400" u="none" cap="none" strike="noStrike">
                <a:solidFill>
                  <a:srgbClr val="273239"/>
                </a:solidFill>
                <a:latin typeface="Consolas"/>
                <a:ea typeface="Consolas"/>
                <a:cs typeface="Consolas"/>
                <a:sym typeface="Consolas"/>
              </a:rPr>
              <a:t> </a:t>
            </a:r>
            <a:r>
              <a:rPr b="0" i="0" lang="en-US" sz="1400" u="none" cap="none" strike="noStrike">
                <a:solidFill>
                  <a:srgbClr val="FF1493"/>
                </a:solidFill>
                <a:latin typeface="Consolas"/>
                <a:ea typeface="Consolas"/>
                <a:cs typeface="Consolas"/>
                <a:sym typeface="Consolas"/>
              </a:rPr>
              <a:t>open</a:t>
            </a:r>
            <a:r>
              <a:rPr b="0" i="0" lang="en-US" sz="1400" u="none" cap="none" strike="noStrike">
                <a:solidFill>
                  <a:srgbClr val="000000"/>
                </a:solidFill>
                <a:latin typeface="Consolas"/>
                <a:ea typeface="Consolas"/>
                <a:cs typeface="Consolas"/>
                <a:sym typeface="Consolas"/>
              </a:rPr>
              <a:t>(</a:t>
            </a:r>
            <a:r>
              <a:rPr b="0" i="0" lang="en-US" sz="1400" u="none" cap="none" strike="noStrike">
                <a:solidFill>
                  <a:srgbClr val="0000FF"/>
                </a:solidFill>
                <a:latin typeface="Consolas"/>
                <a:ea typeface="Consolas"/>
                <a:cs typeface="Consolas"/>
                <a:sym typeface="Consolas"/>
              </a:rPr>
              <a:t>'geek.txt'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'a'</a:t>
            </a:r>
            <a:r>
              <a:rPr b="0" i="0" lang="en-US" sz="1400" u="none" cap="none" strike="noStrike">
                <a:solidFill>
                  <a:srgbClr val="000000"/>
                </a:solidFill>
                <a:latin typeface="Consolas"/>
                <a:ea typeface="Consolas"/>
                <a:cs typeface="Consolas"/>
                <a:sym typeface="Consolas"/>
              </a:rPr>
              <a:t>)</a:t>
            </a:r>
            <a:endParaRPr b="0" i="0" sz="1400" u="none" cap="none" strike="noStrike">
              <a:solidFill>
                <a:schemeClr val="dk1"/>
              </a:solidFill>
            </a:endParaRPr>
          </a:p>
          <a:p>
            <a:pPr indent="0" lvl="0" marL="0" marR="0" rtl="0" algn="l">
              <a:lnSpc>
                <a:spcPct val="100000"/>
              </a:lnSpc>
              <a:spcBef>
                <a:spcPts val="0"/>
              </a:spcBef>
              <a:spcAft>
                <a:spcPts val="0"/>
              </a:spcAft>
              <a:buClr>
                <a:srgbClr val="FF1493"/>
              </a:buClr>
              <a:buSzPts val="1400"/>
              <a:buFont typeface="Consolas"/>
              <a:buNone/>
            </a:pPr>
            <a:r>
              <a:rPr b="0" i="0" lang="en-US" sz="1400" u="none" cap="none" strike="noStrike">
                <a:solidFill>
                  <a:srgbClr val="FF1493"/>
                </a:solidFill>
                <a:latin typeface="Consolas"/>
                <a:ea typeface="Consolas"/>
                <a:cs typeface="Consolas"/>
                <a:sym typeface="Consolas"/>
              </a:rPr>
              <a:t>file</a:t>
            </a:r>
            <a:r>
              <a:rPr b="0" i="0" lang="en-US" sz="1400" u="none" cap="none" strike="noStrike">
                <a:solidFill>
                  <a:srgbClr val="000000"/>
                </a:solidFill>
                <a:latin typeface="Consolas"/>
                <a:ea typeface="Consolas"/>
                <a:cs typeface="Consolas"/>
                <a:sym typeface="Consolas"/>
              </a:rPr>
              <a:t>.write(</a:t>
            </a:r>
            <a:r>
              <a:rPr b="0" i="0" lang="en-US" sz="1400" u="none" cap="none" strike="noStrike">
                <a:solidFill>
                  <a:srgbClr val="0000FF"/>
                </a:solidFill>
                <a:latin typeface="Consolas"/>
                <a:ea typeface="Consolas"/>
                <a:cs typeface="Consolas"/>
                <a:sym typeface="Consolas"/>
              </a:rPr>
              <a:t>"This will add this line"</a:t>
            </a:r>
            <a:r>
              <a:rPr b="0" i="0" lang="en-US" sz="1400" u="none" cap="none" strike="noStrike">
                <a:solidFill>
                  <a:srgbClr val="000000"/>
                </a:solidFill>
                <a:latin typeface="Consolas"/>
                <a:ea typeface="Consolas"/>
                <a:cs typeface="Consolas"/>
                <a:sym typeface="Consolas"/>
              </a:rPr>
              <a:t>)</a:t>
            </a:r>
            <a:endParaRPr b="0" i="0" sz="1400" u="none" cap="none" strike="noStrike">
              <a:solidFill>
                <a:schemeClr val="dk1"/>
              </a:solidFill>
            </a:endParaRPr>
          </a:p>
          <a:p>
            <a:pPr indent="0" lvl="0" marL="0" marR="0" rtl="0" algn="l">
              <a:lnSpc>
                <a:spcPct val="100000"/>
              </a:lnSpc>
              <a:spcBef>
                <a:spcPts val="0"/>
              </a:spcBef>
              <a:spcAft>
                <a:spcPts val="0"/>
              </a:spcAft>
              <a:buClr>
                <a:srgbClr val="FF1493"/>
              </a:buClr>
              <a:buSzPts val="1400"/>
              <a:buFont typeface="Consolas"/>
              <a:buNone/>
            </a:pPr>
            <a:r>
              <a:rPr b="0" i="0" lang="en-US" sz="1400" u="none" cap="none" strike="noStrike">
                <a:solidFill>
                  <a:srgbClr val="FF1493"/>
                </a:solidFill>
                <a:latin typeface="Consolas"/>
                <a:ea typeface="Consolas"/>
                <a:cs typeface="Consolas"/>
                <a:sym typeface="Consolas"/>
              </a:rPr>
              <a:t>file</a:t>
            </a:r>
            <a:r>
              <a:rPr b="0" i="0" lang="en-US" sz="1400" u="none" cap="none" strike="noStrike">
                <a:solidFill>
                  <a:srgbClr val="000000"/>
                </a:solidFill>
                <a:latin typeface="Consolas"/>
                <a:ea typeface="Consolas"/>
                <a:cs typeface="Consolas"/>
                <a:sym typeface="Consolas"/>
              </a:rPr>
              <a:t>.close()</a:t>
            </a:r>
            <a:endParaRPr b="0" i="0" sz="2400" u="none" cap="none" strike="noStrike">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t/>
            </a:r>
            <a:endParaRPr b="1" sz="14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1400"/>
              <a:buNone/>
            </a:pPr>
            <a:r>
              <a:t/>
            </a:r>
            <a:endParaRPr b="1" i="0" sz="14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d005ea77e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200" u="sng">
                <a:latin typeface="Century Schoolbook"/>
                <a:ea typeface="Century Schoolbook"/>
                <a:cs typeface="Century Schoolbook"/>
                <a:sym typeface="Century Schoolbook"/>
              </a:rPr>
              <a:t>READING FILES:</a:t>
            </a:r>
            <a:endParaRPr/>
          </a:p>
        </p:txBody>
      </p:sp>
      <p:sp>
        <p:nvSpPr>
          <p:cNvPr id="119" name="Google Shape;119;g2d005ea77ec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80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File can be read using three methods namely read( ), readline( ) and readlines( ).</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read( ) - Returns the entire file content (Previous Example)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readline( ) - Reads a single line from a file at a time.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Roboto"/>
              <a:buChar char="●"/>
            </a:pPr>
            <a:r>
              <a:rPr lang="en-US" sz="2200">
                <a:latin typeface="Century Schoolbook"/>
                <a:ea typeface="Century Schoolbook"/>
                <a:cs typeface="Century Schoolbook"/>
                <a:sym typeface="Century Schoolbook"/>
              </a:rPr>
              <a:t>readlines( ) - The readlines() method returns a list of lines from the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d005ea77ec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5" name="Google Shape;125;g2d005ea77ec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ph idx="1" type="body"/>
          </p:nvPr>
        </p:nvSpPr>
        <p:spPr>
          <a:xfrm>
            <a:off x="838200" y="1444487"/>
            <a:ext cx="10515600" cy="47324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8200"/>
              </a:buClr>
              <a:buSzPts val="2000"/>
              <a:buNone/>
            </a:pPr>
            <a:r>
              <a:rPr b="0" i="0" lang="en-US" sz="2000" u="none" cap="none" strike="noStrike">
                <a:solidFill>
                  <a:srgbClr val="008200"/>
                </a:solidFill>
                <a:latin typeface="Consolas"/>
                <a:ea typeface="Consolas"/>
                <a:cs typeface="Consolas"/>
                <a:sym typeface="Consolas"/>
              </a:rPr>
              <a:t># a file named "geek", will be opened with the reading mode.</a:t>
            </a:r>
            <a:endParaRPr b="0" i="0" sz="2000" u="none" cap="none" strike="noStrike">
              <a:solidFill>
                <a:schemeClr val="dk1"/>
              </a:solidFill>
            </a:endParaRPr>
          </a:p>
          <a:p>
            <a:pPr indent="0" lvl="0" marL="0" marR="0" rtl="0" algn="l">
              <a:lnSpc>
                <a:spcPct val="100000"/>
              </a:lnSpc>
              <a:spcBef>
                <a:spcPts val="0"/>
              </a:spcBef>
              <a:spcAft>
                <a:spcPts val="0"/>
              </a:spcAft>
              <a:buClr>
                <a:srgbClr val="FF1493"/>
              </a:buClr>
              <a:buSzPts val="2000"/>
              <a:buFont typeface="Consolas"/>
              <a:buNone/>
            </a:pPr>
            <a:r>
              <a:rPr b="0" i="0" lang="en-US" sz="2000" u="none" cap="none" strike="noStrike">
                <a:solidFill>
                  <a:srgbClr val="FF1493"/>
                </a:solidFill>
                <a:latin typeface="Consolas"/>
                <a:ea typeface="Consolas"/>
                <a:cs typeface="Consolas"/>
                <a:sym typeface="Consolas"/>
              </a:rPr>
              <a:t>file</a:t>
            </a:r>
            <a:r>
              <a:rPr b="0" i="0" lang="en-US" sz="2000" u="none" cap="none" strike="noStrike">
                <a:solidFill>
                  <a:srgbClr val="273239"/>
                </a:solidFill>
                <a:latin typeface="Consolas"/>
                <a:ea typeface="Consolas"/>
                <a:cs typeface="Consolas"/>
                <a:sym typeface="Consolas"/>
              </a:rPr>
              <a:t>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open</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00FF"/>
                </a:solidFill>
                <a:latin typeface="Consolas"/>
                <a:ea typeface="Consolas"/>
                <a:cs typeface="Consolas"/>
                <a:sym typeface="Consolas"/>
              </a:rPr>
              <a:t>'geek.txt'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'r'</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endParaRPr>
          </a:p>
          <a:p>
            <a:pPr indent="0" lvl="0" marL="0" marR="0" rtl="0" algn="l">
              <a:lnSpc>
                <a:spcPct val="100000"/>
              </a:lnSpc>
              <a:spcBef>
                <a:spcPts val="0"/>
              </a:spcBef>
              <a:spcAft>
                <a:spcPts val="0"/>
              </a:spcAft>
              <a:buClr>
                <a:srgbClr val="008200"/>
              </a:buClr>
              <a:buSzPts val="2000"/>
              <a:buFont typeface="Consolas"/>
              <a:buNone/>
            </a:pPr>
            <a:r>
              <a:rPr b="0" i="0" lang="en-US" sz="2000" u="none" cap="none" strike="noStrike">
                <a:solidFill>
                  <a:srgbClr val="008200"/>
                </a:solidFill>
                <a:latin typeface="Consolas"/>
                <a:ea typeface="Consolas"/>
                <a:cs typeface="Consolas"/>
                <a:sym typeface="Consolas"/>
              </a:rPr>
              <a:t># This will print every line one by one in the file</a:t>
            </a:r>
            <a:endParaRPr b="0" i="0" sz="2000" u="none" cap="none" strike="noStrike">
              <a:solidFill>
                <a:schemeClr val="dk1"/>
              </a:solidFill>
            </a:endParaRPr>
          </a:p>
          <a:p>
            <a:pPr indent="0" lvl="0" marL="0" marR="0" rtl="0" algn="l">
              <a:lnSpc>
                <a:spcPct val="100000"/>
              </a:lnSpc>
              <a:spcBef>
                <a:spcPts val="0"/>
              </a:spcBef>
              <a:spcAft>
                <a:spcPts val="0"/>
              </a:spcAft>
              <a:buClr>
                <a:srgbClr val="006699"/>
              </a:buClr>
              <a:buSzPts val="2000"/>
              <a:buFont typeface="Consolas"/>
              <a:buNone/>
            </a:pPr>
            <a:r>
              <a:rPr b="1" i="0" lang="en-US" sz="2000" u="none" cap="none" strike="noStrike">
                <a:solidFill>
                  <a:srgbClr val="006699"/>
                </a:solidFill>
                <a:latin typeface="Consolas"/>
                <a:ea typeface="Consolas"/>
                <a:cs typeface="Consolas"/>
                <a:sym typeface="Consolas"/>
              </a:rPr>
              <a:t>for</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each </a:t>
            </a:r>
            <a:r>
              <a:rPr b="1" i="0" lang="en-US" sz="2000" u="none" cap="none" strike="noStrike">
                <a:solidFill>
                  <a:srgbClr val="006699"/>
                </a:solidFill>
                <a:latin typeface="Consolas"/>
                <a:ea typeface="Consolas"/>
                <a:cs typeface="Consolas"/>
                <a:sym typeface="Consolas"/>
              </a:rPr>
              <a:t>in</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file</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endParaRPr>
          </a:p>
          <a:p>
            <a:pPr indent="0" lvl="0" marL="0" marR="0" rtl="0" algn="l">
              <a:lnSpc>
                <a:spcPct val="100000"/>
              </a:lnSpc>
              <a:spcBef>
                <a:spcPts val="0"/>
              </a:spcBef>
              <a:spcAft>
                <a:spcPts val="0"/>
              </a:spcAft>
              <a:buClr>
                <a:srgbClr val="273239"/>
              </a:buClr>
              <a:buSzPts val="2000"/>
              <a:buFont typeface="Consolas"/>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print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(each)</a:t>
            </a:r>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8200"/>
              </a:buClr>
              <a:buSzPts val="1900"/>
              <a:buFont typeface="Consolas"/>
              <a:buNone/>
            </a:pPr>
            <a:r>
              <a:rPr b="0" i="0" lang="en-US" sz="1900" u="none" cap="none" strike="noStrike">
                <a:solidFill>
                  <a:srgbClr val="008200"/>
                </a:solidFill>
                <a:latin typeface="Consolas"/>
                <a:ea typeface="Consolas"/>
                <a:cs typeface="Consolas"/>
                <a:sym typeface="Consolas"/>
              </a:rPr>
              <a:t># Python code to illustrate read() mode</a:t>
            </a:r>
            <a:endParaRPr b="0" i="0" sz="1900" u="none" cap="none" strike="noStrike">
              <a:solidFill>
                <a:schemeClr val="dk1"/>
              </a:solidFill>
            </a:endParaRPr>
          </a:p>
          <a:p>
            <a:pPr indent="0" lvl="0" marL="0" marR="0" rtl="0" algn="l">
              <a:lnSpc>
                <a:spcPct val="100000"/>
              </a:lnSpc>
              <a:spcBef>
                <a:spcPts val="0"/>
              </a:spcBef>
              <a:spcAft>
                <a:spcPts val="0"/>
              </a:spcAft>
              <a:buClr>
                <a:srgbClr val="FF1493"/>
              </a:buClr>
              <a:buSzPts val="1900"/>
              <a:buFont typeface="Consolas"/>
              <a:buNone/>
            </a:pPr>
            <a:r>
              <a:rPr b="0" i="0" lang="en-US" sz="1900" u="none" cap="none" strike="noStrike">
                <a:solidFill>
                  <a:srgbClr val="FF1493"/>
                </a:solidFill>
                <a:latin typeface="Consolas"/>
                <a:ea typeface="Consolas"/>
                <a:cs typeface="Consolas"/>
                <a:sym typeface="Consolas"/>
              </a:rPr>
              <a:t>file</a:t>
            </a:r>
            <a:r>
              <a:rPr b="0" i="0" lang="en-US" sz="1900" u="none" cap="none" strike="noStrike">
                <a:solidFill>
                  <a:srgbClr val="273239"/>
                </a:solidFill>
                <a:latin typeface="Consolas"/>
                <a:ea typeface="Consolas"/>
                <a:cs typeface="Consolas"/>
                <a:sym typeface="Consolas"/>
              </a:rPr>
              <a:t> </a:t>
            </a:r>
            <a:r>
              <a:rPr b="1" i="0" lang="en-US" sz="1900" u="none" cap="none" strike="noStrike">
                <a:solidFill>
                  <a:srgbClr val="006699"/>
                </a:solidFill>
                <a:latin typeface="Consolas"/>
                <a:ea typeface="Consolas"/>
                <a:cs typeface="Consolas"/>
                <a:sym typeface="Consolas"/>
              </a:rPr>
              <a:t>=</a:t>
            </a:r>
            <a:r>
              <a:rPr b="0" i="0" lang="en-US" sz="1900" u="none" cap="none" strike="noStrike">
                <a:solidFill>
                  <a:srgbClr val="273239"/>
                </a:solidFill>
                <a:latin typeface="Consolas"/>
                <a:ea typeface="Consolas"/>
                <a:cs typeface="Consolas"/>
                <a:sym typeface="Consolas"/>
              </a:rPr>
              <a:t> </a:t>
            </a:r>
            <a:r>
              <a:rPr b="0" i="0" lang="en-US" sz="1900" u="none" cap="none" strike="noStrike">
                <a:solidFill>
                  <a:srgbClr val="FF1493"/>
                </a:solidFill>
                <a:latin typeface="Consolas"/>
                <a:ea typeface="Consolas"/>
                <a:cs typeface="Consolas"/>
                <a:sym typeface="Consolas"/>
              </a:rPr>
              <a:t>open</a:t>
            </a:r>
            <a:r>
              <a:rPr b="0" i="0" lang="en-US" sz="1900" u="none" cap="none" strike="noStrike">
                <a:solidFill>
                  <a:srgbClr val="000000"/>
                </a:solidFill>
                <a:latin typeface="Consolas"/>
                <a:ea typeface="Consolas"/>
                <a:cs typeface="Consolas"/>
                <a:sym typeface="Consolas"/>
              </a:rPr>
              <a:t>(</a:t>
            </a:r>
            <a:r>
              <a:rPr b="0" i="0" lang="en-US" sz="1900" u="none" cap="none" strike="noStrike">
                <a:solidFill>
                  <a:srgbClr val="0000FF"/>
                </a:solidFill>
                <a:latin typeface="Consolas"/>
                <a:ea typeface="Consolas"/>
                <a:cs typeface="Consolas"/>
                <a:sym typeface="Consolas"/>
              </a:rPr>
              <a:t>"file.txt"</a:t>
            </a:r>
            <a:r>
              <a:rPr b="0" i="0" lang="en-US" sz="1900" u="none" cap="none" strike="noStrike">
                <a:solidFill>
                  <a:srgbClr val="000000"/>
                </a:solidFill>
                <a:latin typeface="Consolas"/>
                <a:ea typeface="Consolas"/>
                <a:cs typeface="Consolas"/>
                <a:sym typeface="Consolas"/>
              </a:rPr>
              <a:t>, </a:t>
            </a:r>
            <a:r>
              <a:rPr b="0" i="0" lang="en-US" sz="1900" u="none" cap="none" strike="noStrike">
                <a:solidFill>
                  <a:srgbClr val="0000FF"/>
                </a:solidFill>
                <a:latin typeface="Consolas"/>
                <a:ea typeface="Consolas"/>
                <a:cs typeface="Consolas"/>
                <a:sym typeface="Consolas"/>
              </a:rPr>
              <a:t>"r"</a:t>
            </a:r>
            <a:r>
              <a:rPr b="0" i="0" lang="en-US" sz="1900" u="none" cap="none" strike="noStrike">
                <a:solidFill>
                  <a:srgbClr val="000000"/>
                </a:solidFill>
                <a:latin typeface="Consolas"/>
                <a:ea typeface="Consolas"/>
                <a:cs typeface="Consolas"/>
                <a:sym typeface="Consolas"/>
              </a:rPr>
              <a:t>)</a:t>
            </a:r>
            <a:endParaRPr b="0" i="0" sz="1900" u="none" cap="none" strike="noStrike">
              <a:solidFill>
                <a:schemeClr val="dk1"/>
              </a:solidFill>
            </a:endParaRPr>
          </a:p>
          <a:p>
            <a:pPr indent="0" lvl="0" marL="0" marR="0" rtl="0" algn="l">
              <a:lnSpc>
                <a:spcPct val="100000"/>
              </a:lnSpc>
              <a:spcBef>
                <a:spcPts val="0"/>
              </a:spcBef>
              <a:spcAft>
                <a:spcPts val="0"/>
              </a:spcAft>
              <a:buClr>
                <a:srgbClr val="FF1493"/>
              </a:buClr>
              <a:buSzPts val="1900"/>
              <a:buFont typeface="Consolas"/>
              <a:buNone/>
            </a:pPr>
            <a:r>
              <a:rPr b="0" i="0" lang="en-US" sz="1900" u="none" cap="none" strike="noStrike">
                <a:solidFill>
                  <a:srgbClr val="FF1493"/>
                </a:solidFill>
                <a:latin typeface="Consolas"/>
                <a:ea typeface="Consolas"/>
                <a:cs typeface="Consolas"/>
                <a:sym typeface="Consolas"/>
              </a:rPr>
              <a:t>print</a:t>
            </a:r>
            <a:r>
              <a:rPr b="0" i="0" lang="en-US" sz="1900" u="none" cap="none" strike="noStrike">
                <a:solidFill>
                  <a:srgbClr val="273239"/>
                </a:solidFill>
                <a:latin typeface="Consolas"/>
                <a:ea typeface="Consolas"/>
                <a:cs typeface="Consolas"/>
                <a:sym typeface="Consolas"/>
              </a:rPr>
              <a:t> </a:t>
            </a:r>
            <a:r>
              <a:rPr b="0" i="0" lang="en-US" sz="1900" u="none" cap="none" strike="noStrike">
                <a:solidFill>
                  <a:srgbClr val="000000"/>
                </a:solidFill>
                <a:latin typeface="Consolas"/>
                <a:ea typeface="Consolas"/>
                <a:cs typeface="Consolas"/>
                <a:sym typeface="Consolas"/>
              </a:rPr>
              <a:t>(</a:t>
            </a:r>
            <a:r>
              <a:rPr b="0" i="0" lang="en-US" sz="1900" u="none" cap="none" strike="noStrike">
                <a:solidFill>
                  <a:srgbClr val="FF1493"/>
                </a:solidFill>
                <a:latin typeface="Consolas"/>
                <a:ea typeface="Consolas"/>
                <a:cs typeface="Consolas"/>
                <a:sym typeface="Consolas"/>
              </a:rPr>
              <a:t>file</a:t>
            </a:r>
            <a:r>
              <a:rPr b="0" i="0" lang="en-US" sz="1900" u="none" cap="none" strike="noStrike">
                <a:solidFill>
                  <a:srgbClr val="000000"/>
                </a:solidFill>
                <a:latin typeface="Consolas"/>
                <a:ea typeface="Consolas"/>
                <a:cs typeface="Consolas"/>
                <a:sym typeface="Consolas"/>
              </a:rPr>
              <a:t>.read())</a:t>
            </a:r>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900"/>
              <a:buFont typeface="Calibri"/>
              <a:buNone/>
            </a:pPr>
            <a:r>
              <a:t/>
            </a:r>
            <a:endParaRPr b="0" i="0" sz="1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8200"/>
              </a:buClr>
              <a:buSzPts val="1900"/>
              <a:buFont typeface="Consolas"/>
              <a:buNone/>
            </a:pPr>
            <a:r>
              <a:rPr b="0" i="0" lang="en-US" sz="1900" u="none" cap="none" strike="noStrike">
                <a:solidFill>
                  <a:srgbClr val="008200"/>
                </a:solidFill>
                <a:latin typeface="Consolas"/>
                <a:ea typeface="Consolas"/>
                <a:cs typeface="Consolas"/>
                <a:sym typeface="Consolas"/>
              </a:rPr>
              <a:t># Python code to illustrate read() mode character wise</a:t>
            </a:r>
            <a:endParaRPr b="0" i="0" sz="1900" u="none" cap="none" strike="noStrike">
              <a:solidFill>
                <a:schemeClr val="dk1"/>
              </a:solidFill>
            </a:endParaRPr>
          </a:p>
          <a:p>
            <a:pPr indent="0" lvl="0" marL="0" marR="0" rtl="0" algn="l">
              <a:lnSpc>
                <a:spcPct val="100000"/>
              </a:lnSpc>
              <a:spcBef>
                <a:spcPts val="0"/>
              </a:spcBef>
              <a:spcAft>
                <a:spcPts val="0"/>
              </a:spcAft>
              <a:buClr>
                <a:srgbClr val="FF1493"/>
              </a:buClr>
              <a:buSzPts val="1900"/>
              <a:buFont typeface="Consolas"/>
              <a:buNone/>
            </a:pPr>
            <a:r>
              <a:rPr b="0" i="0" lang="en-US" sz="1900" u="none" cap="none" strike="noStrike">
                <a:solidFill>
                  <a:srgbClr val="FF1493"/>
                </a:solidFill>
                <a:latin typeface="Consolas"/>
                <a:ea typeface="Consolas"/>
                <a:cs typeface="Consolas"/>
                <a:sym typeface="Consolas"/>
              </a:rPr>
              <a:t>file</a:t>
            </a:r>
            <a:r>
              <a:rPr b="0" i="0" lang="en-US" sz="1900" u="none" cap="none" strike="noStrike">
                <a:solidFill>
                  <a:srgbClr val="273239"/>
                </a:solidFill>
                <a:latin typeface="Consolas"/>
                <a:ea typeface="Consolas"/>
                <a:cs typeface="Consolas"/>
                <a:sym typeface="Consolas"/>
              </a:rPr>
              <a:t> </a:t>
            </a:r>
            <a:r>
              <a:rPr b="1" i="0" lang="en-US" sz="1900" u="none" cap="none" strike="noStrike">
                <a:solidFill>
                  <a:srgbClr val="006699"/>
                </a:solidFill>
                <a:latin typeface="Consolas"/>
                <a:ea typeface="Consolas"/>
                <a:cs typeface="Consolas"/>
                <a:sym typeface="Consolas"/>
              </a:rPr>
              <a:t>=</a:t>
            </a:r>
            <a:r>
              <a:rPr b="0" i="0" lang="en-US" sz="1900" u="none" cap="none" strike="noStrike">
                <a:solidFill>
                  <a:srgbClr val="273239"/>
                </a:solidFill>
                <a:latin typeface="Consolas"/>
                <a:ea typeface="Consolas"/>
                <a:cs typeface="Consolas"/>
                <a:sym typeface="Consolas"/>
              </a:rPr>
              <a:t> </a:t>
            </a:r>
            <a:r>
              <a:rPr b="0" i="0" lang="en-US" sz="1900" u="none" cap="none" strike="noStrike">
                <a:solidFill>
                  <a:srgbClr val="FF1493"/>
                </a:solidFill>
                <a:latin typeface="Consolas"/>
                <a:ea typeface="Consolas"/>
                <a:cs typeface="Consolas"/>
                <a:sym typeface="Consolas"/>
              </a:rPr>
              <a:t>open</a:t>
            </a:r>
            <a:r>
              <a:rPr b="0" i="0" lang="en-US" sz="1900" u="none" cap="none" strike="noStrike">
                <a:solidFill>
                  <a:srgbClr val="000000"/>
                </a:solidFill>
                <a:latin typeface="Consolas"/>
                <a:ea typeface="Consolas"/>
                <a:cs typeface="Consolas"/>
                <a:sym typeface="Consolas"/>
              </a:rPr>
              <a:t>(</a:t>
            </a:r>
            <a:r>
              <a:rPr b="0" i="0" lang="en-US" sz="1900" u="none" cap="none" strike="noStrike">
                <a:solidFill>
                  <a:srgbClr val="0000FF"/>
                </a:solidFill>
                <a:latin typeface="Consolas"/>
                <a:ea typeface="Consolas"/>
                <a:cs typeface="Consolas"/>
                <a:sym typeface="Consolas"/>
              </a:rPr>
              <a:t>"file.txt"</a:t>
            </a:r>
            <a:r>
              <a:rPr b="0" i="0" lang="en-US" sz="1900" u="none" cap="none" strike="noStrike">
                <a:solidFill>
                  <a:srgbClr val="000000"/>
                </a:solidFill>
                <a:latin typeface="Consolas"/>
                <a:ea typeface="Consolas"/>
                <a:cs typeface="Consolas"/>
                <a:sym typeface="Consolas"/>
              </a:rPr>
              <a:t>, </a:t>
            </a:r>
            <a:r>
              <a:rPr b="0" i="0" lang="en-US" sz="1900" u="none" cap="none" strike="noStrike">
                <a:solidFill>
                  <a:srgbClr val="0000FF"/>
                </a:solidFill>
                <a:latin typeface="Consolas"/>
                <a:ea typeface="Consolas"/>
                <a:cs typeface="Consolas"/>
                <a:sym typeface="Consolas"/>
              </a:rPr>
              <a:t>"r"</a:t>
            </a:r>
            <a:r>
              <a:rPr b="0" i="0" lang="en-US" sz="1900" u="none" cap="none" strike="noStrike">
                <a:solidFill>
                  <a:srgbClr val="000000"/>
                </a:solidFill>
                <a:latin typeface="Consolas"/>
                <a:ea typeface="Consolas"/>
                <a:cs typeface="Consolas"/>
                <a:sym typeface="Consolas"/>
              </a:rPr>
              <a:t>)</a:t>
            </a:r>
            <a:endParaRPr b="0" i="0" sz="1900" u="none" cap="none" strike="noStrike">
              <a:solidFill>
                <a:schemeClr val="dk1"/>
              </a:solidFill>
            </a:endParaRPr>
          </a:p>
          <a:p>
            <a:pPr indent="0" lvl="0" marL="0" marR="0" rtl="0" algn="l">
              <a:lnSpc>
                <a:spcPct val="100000"/>
              </a:lnSpc>
              <a:spcBef>
                <a:spcPts val="0"/>
              </a:spcBef>
              <a:spcAft>
                <a:spcPts val="0"/>
              </a:spcAft>
              <a:buClr>
                <a:srgbClr val="FF1493"/>
              </a:buClr>
              <a:buSzPts val="1900"/>
              <a:buFont typeface="Consolas"/>
              <a:buNone/>
            </a:pPr>
            <a:r>
              <a:rPr b="0" i="0" lang="en-US" sz="1900" u="none" cap="none" strike="noStrike">
                <a:solidFill>
                  <a:srgbClr val="FF1493"/>
                </a:solidFill>
                <a:latin typeface="Consolas"/>
                <a:ea typeface="Consolas"/>
                <a:cs typeface="Consolas"/>
                <a:sym typeface="Consolas"/>
              </a:rPr>
              <a:t>print</a:t>
            </a:r>
            <a:r>
              <a:rPr b="0" i="0" lang="en-US" sz="1900" u="none" cap="none" strike="noStrike">
                <a:solidFill>
                  <a:srgbClr val="273239"/>
                </a:solidFill>
                <a:latin typeface="Consolas"/>
                <a:ea typeface="Consolas"/>
                <a:cs typeface="Consolas"/>
                <a:sym typeface="Consolas"/>
              </a:rPr>
              <a:t> </a:t>
            </a:r>
            <a:r>
              <a:rPr b="0" i="0" lang="en-US" sz="1900" u="none" cap="none" strike="noStrike">
                <a:solidFill>
                  <a:srgbClr val="000000"/>
                </a:solidFill>
                <a:latin typeface="Consolas"/>
                <a:ea typeface="Consolas"/>
                <a:cs typeface="Consolas"/>
                <a:sym typeface="Consolas"/>
              </a:rPr>
              <a:t>(</a:t>
            </a:r>
            <a:r>
              <a:rPr b="0" i="0" lang="en-US" sz="1900" u="none" cap="none" strike="noStrike">
                <a:solidFill>
                  <a:srgbClr val="FF1493"/>
                </a:solidFill>
                <a:latin typeface="Consolas"/>
                <a:ea typeface="Consolas"/>
                <a:cs typeface="Consolas"/>
                <a:sym typeface="Consolas"/>
              </a:rPr>
              <a:t>file</a:t>
            </a:r>
            <a:r>
              <a:rPr b="0" i="0" lang="en-US" sz="1900" u="none" cap="none" strike="noStrike">
                <a:solidFill>
                  <a:srgbClr val="000000"/>
                </a:solidFill>
                <a:latin typeface="Consolas"/>
                <a:ea typeface="Consolas"/>
                <a:cs typeface="Consolas"/>
                <a:sym typeface="Consolas"/>
              </a:rPr>
              <a:t>.read(</a:t>
            </a:r>
            <a:r>
              <a:rPr b="0" i="0" lang="en-US" sz="1900" u="none" cap="none" strike="noStrike">
                <a:solidFill>
                  <a:srgbClr val="009900"/>
                </a:solidFill>
                <a:latin typeface="Consolas"/>
                <a:ea typeface="Consolas"/>
                <a:cs typeface="Consolas"/>
                <a:sym typeface="Consolas"/>
              </a:rPr>
              <a:t>5</a:t>
            </a:r>
            <a:r>
              <a:rPr b="0" i="0" lang="en-US" sz="1900" u="none" cap="none" strike="noStrike">
                <a:solidFill>
                  <a:srgbClr val="000000"/>
                </a:solidFill>
                <a:latin typeface="Consolas"/>
                <a:ea typeface="Consolas"/>
                <a:cs typeface="Consolas"/>
                <a:sym typeface="Consolas"/>
              </a:rPr>
              <a: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a:p>
        </p:txBody>
      </p:sp>
      <p:sp>
        <p:nvSpPr>
          <p:cNvPr id="131" name="Google Shape;131;p5"/>
          <p:cNvSpPr txBox="1"/>
          <p:nvPr>
            <p:ph type="title"/>
          </p:nvPr>
        </p:nvSpPr>
        <p:spPr>
          <a:xfrm>
            <a:off x="838200" y="889407"/>
            <a:ext cx="9206948"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1800"/>
              <a:buFont typeface="Nunito"/>
              <a:buNone/>
            </a:pPr>
            <a:r>
              <a:rPr b="1" i="0" lang="en-US" sz="1800" u="none" cap="none" strike="noStrike">
                <a:solidFill>
                  <a:srgbClr val="273239"/>
                </a:solidFill>
                <a:latin typeface="Nunito"/>
                <a:ea typeface="Nunito"/>
                <a:cs typeface="Nunito"/>
                <a:sym typeface="Nunito"/>
              </a:rPr>
              <a:t>Working of read() mode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2023-05-20T13:13:30Z</dcterms:created>
  <dc:creator>DELL</dc:creator>
</cp:coreProperties>
</file>