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7"/>
  </p:notesMasterIdLst>
  <p:sldIdLst>
    <p:sldId id="335" r:id="rId2"/>
    <p:sldId id="407" r:id="rId3"/>
    <p:sldId id="336" r:id="rId4"/>
    <p:sldId id="344" r:id="rId5"/>
    <p:sldId id="408" r:id="rId6"/>
    <p:sldId id="345" r:id="rId7"/>
    <p:sldId id="373" r:id="rId8"/>
    <p:sldId id="409" r:id="rId9"/>
    <p:sldId id="410" r:id="rId10"/>
    <p:sldId id="374" r:id="rId11"/>
    <p:sldId id="411" r:id="rId12"/>
    <p:sldId id="412" r:id="rId13"/>
    <p:sldId id="406" r:id="rId14"/>
    <p:sldId id="375" r:id="rId15"/>
    <p:sldId id="413" r:id="rId16"/>
    <p:sldId id="346" r:id="rId17"/>
    <p:sldId id="414" r:id="rId18"/>
    <p:sldId id="417" r:id="rId19"/>
    <p:sldId id="418" r:id="rId20"/>
    <p:sldId id="419" r:id="rId21"/>
    <p:sldId id="420" r:id="rId22"/>
    <p:sldId id="377" r:id="rId23"/>
    <p:sldId id="337" r:id="rId24"/>
    <p:sldId id="415" r:id="rId25"/>
    <p:sldId id="4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658"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61368-D3C0-4B7D-8E4F-85263D2355A6}"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66635-1B62-4D86-8FC6-475AC6D54D2C}" type="slidenum">
              <a:rPr lang="en-US" smtClean="0"/>
              <a:t>‹#›</a:t>
            </a:fld>
            <a:endParaRPr lang="en-US"/>
          </a:p>
        </p:txBody>
      </p:sp>
    </p:spTree>
    <p:extLst>
      <p:ext uri="{BB962C8B-B14F-4D97-AF65-F5344CB8AC3E}">
        <p14:creationId xmlns:p14="http://schemas.microsoft.com/office/powerpoint/2010/main" val="2093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2</a:t>
            </a:fld>
            <a:endParaRPr lang="en-US"/>
          </a:p>
        </p:txBody>
      </p:sp>
    </p:spTree>
    <p:extLst>
      <p:ext uri="{BB962C8B-B14F-4D97-AF65-F5344CB8AC3E}">
        <p14:creationId xmlns:p14="http://schemas.microsoft.com/office/powerpoint/2010/main" val="80054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13</a:t>
            </a:fld>
            <a:endParaRPr lang="en-US"/>
          </a:p>
        </p:txBody>
      </p:sp>
    </p:spTree>
    <p:extLst>
      <p:ext uri="{BB962C8B-B14F-4D97-AF65-F5344CB8AC3E}">
        <p14:creationId xmlns:p14="http://schemas.microsoft.com/office/powerpoint/2010/main" val="164520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14</a:t>
            </a:fld>
            <a:endParaRPr lang="en-US"/>
          </a:p>
        </p:txBody>
      </p:sp>
    </p:spTree>
    <p:extLst>
      <p:ext uri="{BB962C8B-B14F-4D97-AF65-F5344CB8AC3E}">
        <p14:creationId xmlns:p14="http://schemas.microsoft.com/office/powerpoint/2010/main" val="382619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15</a:t>
            </a:fld>
            <a:endParaRPr lang="en-US"/>
          </a:p>
        </p:txBody>
      </p:sp>
    </p:spTree>
    <p:extLst>
      <p:ext uri="{BB962C8B-B14F-4D97-AF65-F5344CB8AC3E}">
        <p14:creationId xmlns:p14="http://schemas.microsoft.com/office/powerpoint/2010/main" val="118088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Non-Generic Collections: Non-generic collections are the legacy classes from the earlier versions of Java that can store any type of object. These classes do not support type-safety and type-checking during compilation. Examples of non-generic collections include Vector, Stack, </a:t>
            </a:r>
            <a:r>
              <a:rPr lang="en-US" b="0" i="0" dirty="0" err="1">
                <a:solidFill>
                  <a:srgbClr val="D1D5DB"/>
                </a:solidFill>
                <a:effectLst/>
                <a:latin typeface="Söhne"/>
              </a:rPr>
              <a:t>Hashtable</a:t>
            </a:r>
            <a:r>
              <a:rPr lang="en-US" b="0" i="0" dirty="0">
                <a:solidFill>
                  <a:srgbClr val="D1D5DB"/>
                </a:solidFill>
                <a:effectLst/>
                <a:latin typeface="Söhne"/>
              </a:rPr>
              <a:t>, and Enumeration.</a:t>
            </a:r>
          </a:p>
          <a:p>
            <a:pPr algn="l"/>
            <a:r>
              <a:rPr lang="en-US" b="0" i="0" dirty="0">
                <a:solidFill>
                  <a:srgbClr val="D1D5DB"/>
                </a:solidFill>
                <a:effectLst/>
                <a:latin typeface="Söhne"/>
              </a:rPr>
              <a:t>Generic Collections: Generic collections are introduced in Java 5 to address the limitations of non-generic collections. These classes support type-safety and type-checking during compilation, ensuring that the correct type of objects is added to the collection. This helps to avoid runtime errors and makes the code more reliable. Examples of generic collections include </a:t>
            </a:r>
            <a:r>
              <a:rPr lang="en-US" b="0" i="0" dirty="0" err="1">
                <a:solidFill>
                  <a:srgbClr val="D1D5DB"/>
                </a:solidFill>
                <a:effectLst/>
                <a:latin typeface="Söhne"/>
              </a:rPr>
              <a:t>ArrayList</a:t>
            </a:r>
            <a:r>
              <a:rPr lang="en-US" b="0" i="0" dirty="0">
                <a:solidFill>
                  <a:srgbClr val="D1D5DB"/>
                </a:solidFill>
                <a:effectLst/>
                <a:latin typeface="Söhne"/>
              </a:rPr>
              <a:t>, LinkedList, HashSet, HashMap, and Queue.</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4</a:t>
            </a:fld>
            <a:endParaRPr lang="en-US"/>
          </a:p>
        </p:txBody>
      </p:sp>
    </p:spTree>
    <p:extLst>
      <p:ext uri="{BB962C8B-B14F-4D97-AF65-F5344CB8AC3E}">
        <p14:creationId xmlns:p14="http://schemas.microsoft.com/office/powerpoint/2010/main" val="182133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6</a:t>
            </a:fld>
            <a:endParaRPr lang="en-US"/>
          </a:p>
        </p:txBody>
      </p:sp>
    </p:spTree>
    <p:extLst>
      <p:ext uri="{BB962C8B-B14F-4D97-AF65-F5344CB8AC3E}">
        <p14:creationId xmlns:p14="http://schemas.microsoft.com/office/powerpoint/2010/main" val="212733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7</a:t>
            </a:fld>
            <a:endParaRPr lang="en-US"/>
          </a:p>
        </p:txBody>
      </p:sp>
    </p:spTree>
    <p:extLst>
      <p:ext uri="{BB962C8B-B14F-4D97-AF65-F5344CB8AC3E}">
        <p14:creationId xmlns:p14="http://schemas.microsoft.com/office/powerpoint/2010/main" val="357481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8</a:t>
            </a:fld>
            <a:endParaRPr lang="en-US"/>
          </a:p>
        </p:txBody>
      </p:sp>
    </p:spTree>
    <p:extLst>
      <p:ext uri="{BB962C8B-B14F-4D97-AF65-F5344CB8AC3E}">
        <p14:creationId xmlns:p14="http://schemas.microsoft.com/office/powerpoint/2010/main" val="75457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9</a:t>
            </a:fld>
            <a:endParaRPr lang="en-US"/>
          </a:p>
        </p:txBody>
      </p:sp>
    </p:spTree>
    <p:extLst>
      <p:ext uri="{BB962C8B-B14F-4D97-AF65-F5344CB8AC3E}">
        <p14:creationId xmlns:p14="http://schemas.microsoft.com/office/powerpoint/2010/main" val="569670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10</a:t>
            </a:fld>
            <a:endParaRPr lang="en-US"/>
          </a:p>
        </p:txBody>
      </p:sp>
    </p:spTree>
    <p:extLst>
      <p:ext uri="{BB962C8B-B14F-4D97-AF65-F5344CB8AC3E}">
        <p14:creationId xmlns:p14="http://schemas.microsoft.com/office/powerpoint/2010/main" val="15202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11</a:t>
            </a:fld>
            <a:endParaRPr lang="en-US"/>
          </a:p>
        </p:txBody>
      </p:sp>
    </p:spTree>
    <p:extLst>
      <p:ext uri="{BB962C8B-B14F-4D97-AF65-F5344CB8AC3E}">
        <p14:creationId xmlns:p14="http://schemas.microsoft.com/office/powerpoint/2010/main" val="410808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12</a:t>
            </a:fld>
            <a:endParaRPr lang="en-US"/>
          </a:p>
        </p:txBody>
      </p:sp>
    </p:spTree>
    <p:extLst>
      <p:ext uri="{BB962C8B-B14F-4D97-AF65-F5344CB8AC3E}">
        <p14:creationId xmlns:p14="http://schemas.microsoft.com/office/powerpoint/2010/main" val="86777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58504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102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12089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0262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77745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955735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94381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4251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483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54121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0529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0D1E9-ADBE-40D1-9F3F-83F984FEE6BC}"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6401289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0D1E9-ADBE-40D1-9F3F-83F984FEE6BC}"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9193251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0D1E9-ADBE-40D1-9F3F-83F984FEE6BC}"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40026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0D1E9-ADBE-40D1-9F3F-83F984FEE6BC}"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09230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2985410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1311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A0D1E9-ADBE-40D1-9F3F-83F984FEE6BC}" type="datetimeFigureOut">
              <a:rPr lang="en-US" smtClean="0"/>
              <a:t>4/5/2023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F5FBBB-D423-4E79-B776-CB7B6C607FA2}" type="slidenum">
              <a:rPr lang="en-US" smtClean="0"/>
              <a:t>‹#›</a:t>
            </a:fld>
            <a:endParaRPr lang="en-US"/>
          </a:p>
        </p:txBody>
      </p:sp>
    </p:spTree>
    <p:extLst>
      <p:ext uri="{BB962C8B-B14F-4D97-AF65-F5344CB8AC3E}">
        <p14:creationId xmlns:p14="http://schemas.microsoft.com/office/powerpoint/2010/main" val="96736662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eginnersbook.com/2013/12/how-to-sort-arraylist-in-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ginnersbook.com/2013/12/java-arraylist-addint-index-e-element-example/" TargetMode="External"/><Relationship Id="rId2" Type="http://schemas.openxmlformats.org/officeDocument/2006/relationships/hyperlink" Target="https://beginnersbook.com/2013/12/java-arraylist-add-method-example/" TargetMode="External"/><Relationship Id="rId1" Type="http://schemas.openxmlformats.org/officeDocument/2006/relationships/slideLayout" Target="../slideLayouts/slideLayout2.xml"/><Relationship Id="rId5" Type="http://schemas.openxmlformats.org/officeDocument/2006/relationships/hyperlink" Target="https://beginnersbook.com/2013/12/java-arraylist-remove-method-example/" TargetMode="External"/><Relationship Id="rId4" Type="http://schemas.openxmlformats.org/officeDocument/2006/relationships/hyperlink" Target="https://beginnersbook.com/2013/12/java-arraylist-removeobject-method-exampl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beginnersbook.com/2013/12/java-arraylist-get-method-example/" TargetMode="External"/><Relationship Id="rId2" Type="http://schemas.openxmlformats.org/officeDocument/2006/relationships/hyperlink" Target="https://beginnersbook.com/2013/12/java-arraylist-set-method-example/" TargetMode="External"/><Relationship Id="rId1" Type="http://schemas.openxmlformats.org/officeDocument/2006/relationships/slideLayout" Target="../slideLayouts/slideLayout2.xml"/><Relationship Id="rId4" Type="http://schemas.openxmlformats.org/officeDocument/2006/relationships/hyperlink" Target="https://beginnersbook.com/2013/12/how-to-find-length-of-arraylist-in-jav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eginnersbook.com/2013/12/how-to-empty-an-arraylist-in-java/" TargetMode="External"/><Relationship Id="rId2" Type="http://schemas.openxmlformats.org/officeDocument/2006/relationships/hyperlink" Target="https://beginnersbook.com/2013/12/java-arraylist-contains-method-examp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eginnersbook.com/2013/12/java-arraylist-add-method-examp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383" y="2683100"/>
            <a:ext cx="10018713" cy="1120461"/>
          </a:xfrm>
        </p:spPr>
        <p:txBody>
          <a:bodyPr>
            <a:normAutofit fontScale="90000"/>
          </a:bodyPr>
          <a:lstStyle/>
          <a:p>
            <a:r>
              <a:rPr lang="en-US" dirty="0"/>
              <a:t>Collections Framework in Java</a:t>
            </a:r>
            <a:br>
              <a:rPr lang="en-US" dirty="0"/>
            </a:br>
            <a:br>
              <a:rPr lang="en-US" dirty="0"/>
            </a:br>
            <a:r>
              <a:rPr lang="en-US" dirty="0" err="1"/>
              <a:t>Java</a:t>
            </a:r>
            <a:r>
              <a:rPr lang="en-US" dirty="0"/>
              <a:t> </a:t>
            </a:r>
            <a:r>
              <a:rPr lang="en-US" dirty="0" err="1"/>
              <a:t>ArrayList</a:t>
            </a:r>
            <a:endParaRPr lang="en-US" dirty="0"/>
          </a:p>
        </p:txBody>
      </p:sp>
    </p:spTree>
    <p:extLst>
      <p:ext uri="{BB962C8B-B14F-4D97-AF65-F5344CB8AC3E}">
        <p14:creationId xmlns:p14="http://schemas.microsoft.com/office/powerpoint/2010/main" val="253679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494" y="360608"/>
            <a:ext cx="10248344" cy="1004553"/>
          </a:xfrm>
        </p:spPr>
        <p:txBody>
          <a:bodyPr>
            <a:normAutofit/>
          </a:bodyPr>
          <a:lstStyle/>
          <a:p>
            <a:r>
              <a:rPr lang="en-US" dirty="0"/>
              <a:t>Iterating </a:t>
            </a:r>
            <a:r>
              <a:rPr lang="en-US" dirty="0" err="1"/>
              <a:t>ArrayList</a:t>
            </a:r>
            <a:endParaRPr lang="en-US" dirty="0"/>
          </a:p>
        </p:txBody>
      </p:sp>
      <p:sp>
        <p:nvSpPr>
          <p:cNvPr id="3" name="Content Placeholder 2"/>
          <p:cNvSpPr>
            <a:spLocks noGrp="1"/>
          </p:cNvSpPr>
          <p:nvPr>
            <p:ph idx="1"/>
          </p:nvPr>
        </p:nvSpPr>
        <p:spPr>
          <a:xfrm>
            <a:off x="1484309" y="898009"/>
            <a:ext cx="10018713" cy="5344732"/>
          </a:xfrm>
        </p:spPr>
        <p:txBody>
          <a:bodyPr>
            <a:normAutofit/>
          </a:bodyPr>
          <a:lstStyle/>
          <a:p>
            <a:pPr marL="0" indent="0">
              <a:buNone/>
            </a:pPr>
            <a:r>
              <a:rPr lang="en-US" dirty="0"/>
              <a:t>There are two ways to traverse collection elements:</a:t>
            </a:r>
          </a:p>
          <a:p>
            <a:r>
              <a:rPr lang="en-US" dirty="0"/>
              <a:t>By Iterator interface.</a:t>
            </a:r>
          </a:p>
          <a:p>
            <a:r>
              <a:rPr lang="en-US" dirty="0"/>
              <a:t>By for-each loop.</a:t>
            </a:r>
          </a:p>
        </p:txBody>
      </p:sp>
    </p:spTree>
    <p:extLst>
      <p:ext uri="{BB962C8B-B14F-4D97-AF65-F5344CB8AC3E}">
        <p14:creationId xmlns:p14="http://schemas.microsoft.com/office/powerpoint/2010/main" val="46788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494" y="360608"/>
            <a:ext cx="10248344" cy="1004553"/>
          </a:xfrm>
        </p:spPr>
        <p:txBody>
          <a:bodyPr>
            <a:normAutofit/>
          </a:bodyPr>
          <a:lstStyle/>
          <a:p>
            <a:r>
              <a:rPr lang="en-US" dirty="0"/>
              <a:t>Iterating </a:t>
            </a:r>
            <a:r>
              <a:rPr lang="en-US" dirty="0" err="1"/>
              <a:t>ArrayList</a:t>
            </a:r>
            <a:r>
              <a:rPr lang="en-US" dirty="0"/>
              <a:t> using Iterator</a:t>
            </a:r>
          </a:p>
        </p:txBody>
      </p:sp>
      <p:sp>
        <p:nvSpPr>
          <p:cNvPr id="3" name="Content Placeholder 2"/>
          <p:cNvSpPr>
            <a:spLocks noGrp="1"/>
          </p:cNvSpPr>
          <p:nvPr>
            <p:ph idx="1"/>
          </p:nvPr>
        </p:nvSpPr>
        <p:spPr>
          <a:xfrm>
            <a:off x="2033438" y="1365161"/>
            <a:ext cx="8920455" cy="5192332"/>
          </a:xfrm>
        </p:spPr>
        <p:txBody>
          <a:bodyPr>
            <a:normAutofit fontScale="70000" lnSpcReduction="20000"/>
          </a:bodyPr>
          <a:lstStyle/>
          <a:p>
            <a:pPr marL="0" indent="0">
              <a:buNone/>
            </a:pPr>
            <a:r>
              <a:rPr lang="en-US" b="1" dirty="0"/>
              <a:t>import</a:t>
            </a:r>
            <a:r>
              <a:rPr lang="en-US" dirty="0"/>
              <a:t> </a:t>
            </a:r>
            <a:r>
              <a:rPr lang="en-US" dirty="0" err="1"/>
              <a:t>java.util</a:t>
            </a:r>
            <a:r>
              <a:rPr lang="en-US" dirty="0"/>
              <a:t>.*;  </a:t>
            </a:r>
          </a:p>
          <a:p>
            <a:pPr marL="0" indent="0">
              <a:buNone/>
            </a:pPr>
            <a:r>
              <a:rPr lang="en-US" b="1" dirty="0"/>
              <a:t>public</a:t>
            </a:r>
            <a:r>
              <a:rPr lang="en-US" dirty="0"/>
              <a:t> </a:t>
            </a:r>
            <a:r>
              <a:rPr lang="en-US" b="1" dirty="0"/>
              <a:t>class</a:t>
            </a:r>
            <a:r>
              <a:rPr lang="en-US" dirty="0"/>
              <a:t> ArrayListExample2{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&lt;String&gt;();//Creating </a:t>
            </a:r>
            <a:r>
              <a:rPr lang="en-US" dirty="0" err="1"/>
              <a:t>arraylist</a:t>
            </a:r>
            <a:r>
              <a:rPr lang="en-US" dirty="0"/>
              <a:t>  </a:t>
            </a:r>
          </a:p>
          <a:p>
            <a:pPr marL="0" indent="0">
              <a:buNone/>
            </a:pPr>
            <a:r>
              <a:rPr lang="en-US" dirty="0"/>
              <a:t>  </a:t>
            </a:r>
            <a:r>
              <a:rPr lang="en-US" dirty="0" err="1"/>
              <a:t>list.add</a:t>
            </a:r>
            <a:r>
              <a:rPr lang="en-US" dirty="0"/>
              <a:t>("Mango");//Adding object in </a:t>
            </a:r>
            <a:r>
              <a:rPr lang="en-US" dirty="0" err="1"/>
              <a:t>arraylist</a:t>
            </a:r>
            <a:r>
              <a:rPr lang="en-US" dirty="0"/>
              <a:t>    </a:t>
            </a:r>
          </a:p>
          <a:p>
            <a:pPr marL="0" indent="0">
              <a:buNone/>
            </a:pPr>
            <a:r>
              <a:rPr lang="en-US" dirty="0"/>
              <a:t>  </a:t>
            </a:r>
            <a:r>
              <a:rPr lang="en-US" dirty="0" err="1"/>
              <a:t>list.add</a:t>
            </a:r>
            <a:r>
              <a:rPr lang="en-US" dirty="0"/>
              <a:t>("Apple");    </a:t>
            </a:r>
          </a:p>
          <a:p>
            <a:pPr marL="0" indent="0">
              <a:buNone/>
            </a:pPr>
            <a:r>
              <a:rPr lang="en-US" dirty="0"/>
              <a:t>  </a:t>
            </a:r>
            <a:r>
              <a:rPr lang="en-US" dirty="0" err="1"/>
              <a:t>list.add</a:t>
            </a:r>
            <a:r>
              <a:rPr lang="en-US" dirty="0"/>
              <a:t>("Banana");    </a:t>
            </a:r>
          </a:p>
          <a:p>
            <a:pPr marL="0" indent="0">
              <a:buNone/>
            </a:pPr>
            <a:r>
              <a:rPr lang="en-US" dirty="0"/>
              <a:t>  </a:t>
            </a:r>
            <a:r>
              <a:rPr lang="en-US" dirty="0" err="1"/>
              <a:t>list.add</a:t>
            </a:r>
            <a:r>
              <a:rPr lang="en-US" dirty="0"/>
              <a:t>("Grapes");    </a:t>
            </a:r>
          </a:p>
          <a:p>
            <a:pPr marL="0" indent="0">
              <a:buNone/>
            </a:pPr>
            <a:r>
              <a:rPr lang="en-US" dirty="0"/>
              <a:t>  //Traversing list through Iterator  </a:t>
            </a:r>
          </a:p>
          <a:p>
            <a:pPr marL="0" indent="0">
              <a:buNone/>
            </a:pPr>
            <a:r>
              <a:rPr lang="en-US" dirty="0"/>
              <a:t>  Iterator </a:t>
            </a:r>
            <a:r>
              <a:rPr lang="en-US" dirty="0" err="1"/>
              <a:t>itr</a:t>
            </a:r>
            <a:r>
              <a:rPr lang="en-US" dirty="0"/>
              <a:t>=</a:t>
            </a:r>
            <a:r>
              <a:rPr lang="en-US" dirty="0" err="1"/>
              <a:t>list.iterator</a:t>
            </a:r>
            <a:r>
              <a:rPr lang="en-US" dirty="0"/>
              <a:t>();//getting the Iterator  </a:t>
            </a:r>
          </a:p>
          <a:p>
            <a:pPr marL="0" indent="0">
              <a:buNone/>
            </a:pPr>
            <a:r>
              <a:rPr lang="en-US" dirty="0"/>
              <a:t>  </a:t>
            </a:r>
            <a:r>
              <a:rPr lang="en-US" b="1" dirty="0"/>
              <a:t>while</a:t>
            </a:r>
            <a:r>
              <a:rPr lang="en-US" dirty="0"/>
              <a:t>(</a:t>
            </a:r>
            <a:r>
              <a:rPr lang="en-US" dirty="0" err="1"/>
              <a:t>itr.hasNext</a:t>
            </a:r>
            <a:r>
              <a:rPr lang="en-US" dirty="0"/>
              <a:t>()){//check if iterator has the elements  </a:t>
            </a:r>
          </a:p>
          <a:p>
            <a:pPr marL="0" indent="0">
              <a:buNone/>
            </a:pPr>
            <a:r>
              <a:rPr lang="en-US" dirty="0"/>
              <a:t>   </a:t>
            </a:r>
            <a:r>
              <a:rPr lang="en-US" dirty="0" err="1"/>
              <a:t>System.out.println</a:t>
            </a:r>
            <a:r>
              <a:rPr lang="en-US" dirty="0"/>
              <a:t>(</a:t>
            </a:r>
            <a:r>
              <a:rPr lang="en-US" dirty="0" err="1"/>
              <a:t>itr.next</a:t>
            </a:r>
            <a:r>
              <a:rPr lang="en-US" dirty="0"/>
              <a:t>());//printing the element and move to next  </a:t>
            </a:r>
          </a:p>
          <a:p>
            <a:pPr marL="0" indent="0">
              <a:buNone/>
            </a:pPr>
            <a:r>
              <a:rPr lang="en-US" dirty="0"/>
              <a:t>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45208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494" y="360608"/>
            <a:ext cx="10248344" cy="1004553"/>
          </a:xfrm>
        </p:spPr>
        <p:txBody>
          <a:bodyPr>
            <a:normAutofit/>
          </a:bodyPr>
          <a:lstStyle/>
          <a:p>
            <a:r>
              <a:rPr lang="en-US" dirty="0"/>
              <a:t>Iterating </a:t>
            </a:r>
            <a:r>
              <a:rPr lang="en-US" dirty="0" err="1"/>
              <a:t>ArrayList</a:t>
            </a:r>
            <a:r>
              <a:rPr lang="en-US" dirty="0"/>
              <a:t> using </a:t>
            </a:r>
            <a:r>
              <a:rPr lang="en-US" dirty="0" err="1"/>
              <a:t>foreach</a:t>
            </a:r>
            <a:r>
              <a:rPr lang="en-US" dirty="0"/>
              <a:t> loop</a:t>
            </a:r>
          </a:p>
        </p:txBody>
      </p:sp>
      <p:sp>
        <p:nvSpPr>
          <p:cNvPr id="3" name="Content Placeholder 2"/>
          <p:cNvSpPr>
            <a:spLocks noGrp="1"/>
          </p:cNvSpPr>
          <p:nvPr>
            <p:ph idx="1"/>
          </p:nvPr>
        </p:nvSpPr>
        <p:spPr>
          <a:xfrm>
            <a:off x="2075002" y="1503706"/>
            <a:ext cx="8620707" cy="5192332"/>
          </a:xfrm>
        </p:spPr>
        <p:txBody>
          <a:bodyPr>
            <a:noAutofit/>
          </a:bodyPr>
          <a:lstStyle/>
          <a:p>
            <a:pPr marL="0" indent="0">
              <a:buNone/>
            </a:pPr>
            <a:r>
              <a:rPr lang="en-US" sz="1600" dirty="0"/>
              <a:t>We are using enhanced for loop to iterate </a:t>
            </a:r>
            <a:r>
              <a:rPr lang="en-US" sz="1600" dirty="0" err="1"/>
              <a:t>ArrayList</a:t>
            </a:r>
            <a:r>
              <a:rPr lang="en-US" sz="1600" dirty="0"/>
              <a:t> elements. This one of the best ways to iterate an </a:t>
            </a:r>
            <a:r>
              <a:rPr lang="en-US" sz="1600" dirty="0" err="1"/>
              <a:t>ArrayList</a:t>
            </a:r>
            <a:r>
              <a:rPr lang="en-US" sz="1600" dirty="0"/>
              <a:t> of string type.</a:t>
            </a:r>
            <a:endParaRPr lang="en-US" sz="1600" b="1" dirty="0"/>
          </a:p>
          <a:p>
            <a:pPr marL="0" indent="0">
              <a:buNone/>
            </a:pPr>
            <a:r>
              <a:rPr lang="en-US" sz="1600" b="1" dirty="0"/>
              <a:t>import</a:t>
            </a:r>
            <a:r>
              <a:rPr lang="en-US" sz="1600" dirty="0"/>
              <a:t> </a:t>
            </a:r>
            <a:r>
              <a:rPr lang="en-US" sz="1600" dirty="0" err="1"/>
              <a:t>java.util</a:t>
            </a:r>
            <a:r>
              <a:rPr lang="en-US" sz="1600" dirty="0"/>
              <a:t>.*;  </a:t>
            </a:r>
          </a:p>
          <a:p>
            <a:pPr marL="0" indent="0">
              <a:buNone/>
            </a:pPr>
            <a:r>
              <a:rPr lang="en-US" sz="1600" b="1" dirty="0"/>
              <a:t>public</a:t>
            </a:r>
            <a:r>
              <a:rPr lang="en-US" sz="1600" dirty="0"/>
              <a:t> </a:t>
            </a:r>
            <a:r>
              <a:rPr lang="en-US" sz="1600" b="1" dirty="0"/>
              <a:t>class</a:t>
            </a:r>
            <a:r>
              <a:rPr lang="en-US" sz="1600" dirty="0"/>
              <a:t> ArrayListExample3{  </a:t>
            </a:r>
          </a:p>
          <a:p>
            <a:pPr marL="0" indent="0">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pPr marL="0" indent="0">
              <a:buNone/>
            </a:pPr>
            <a:r>
              <a:rPr lang="en-US" sz="1600" dirty="0"/>
              <a:t>  </a:t>
            </a:r>
            <a:r>
              <a:rPr lang="en-US" sz="1600" dirty="0" err="1"/>
              <a:t>ArrayList</a:t>
            </a:r>
            <a:r>
              <a:rPr lang="en-US" sz="1600" dirty="0"/>
              <a:t>&lt;String&gt; list=</a:t>
            </a:r>
            <a:r>
              <a:rPr lang="en-US" sz="1600" b="1" dirty="0"/>
              <a:t>new</a:t>
            </a:r>
            <a:r>
              <a:rPr lang="en-US" sz="1600" dirty="0"/>
              <a:t> </a:t>
            </a:r>
            <a:r>
              <a:rPr lang="en-US" sz="1600" dirty="0" err="1"/>
              <a:t>ArrayList</a:t>
            </a:r>
            <a:r>
              <a:rPr lang="en-US" sz="1600" dirty="0"/>
              <a:t>&lt;String&gt;();//Creating </a:t>
            </a:r>
            <a:r>
              <a:rPr lang="en-US" sz="1600" dirty="0" err="1"/>
              <a:t>arraylist</a:t>
            </a:r>
            <a:r>
              <a:rPr lang="en-US" sz="1600" dirty="0"/>
              <a:t>  </a:t>
            </a:r>
          </a:p>
          <a:p>
            <a:pPr marL="0" indent="0">
              <a:buNone/>
            </a:pPr>
            <a:r>
              <a:rPr lang="en-US" sz="1600" dirty="0"/>
              <a:t>  </a:t>
            </a:r>
            <a:r>
              <a:rPr lang="en-US" sz="1600" dirty="0" err="1"/>
              <a:t>list.add</a:t>
            </a:r>
            <a:r>
              <a:rPr lang="en-US" sz="1600" dirty="0"/>
              <a:t>("Mango");//Adding object in </a:t>
            </a:r>
            <a:r>
              <a:rPr lang="en-US" sz="1600" dirty="0" err="1"/>
              <a:t>arraylist</a:t>
            </a:r>
            <a:r>
              <a:rPr lang="en-US" sz="1600" dirty="0"/>
              <a:t>    </a:t>
            </a:r>
          </a:p>
          <a:p>
            <a:pPr marL="0" indent="0">
              <a:buNone/>
            </a:pPr>
            <a:r>
              <a:rPr lang="en-US" sz="1600" dirty="0"/>
              <a:t>  </a:t>
            </a:r>
            <a:r>
              <a:rPr lang="en-US" sz="1600" dirty="0" err="1"/>
              <a:t>list.add</a:t>
            </a:r>
            <a:r>
              <a:rPr lang="en-US" sz="1600" dirty="0"/>
              <a:t>("Apple");    </a:t>
            </a:r>
          </a:p>
          <a:p>
            <a:pPr marL="0" indent="0">
              <a:buNone/>
            </a:pPr>
            <a:r>
              <a:rPr lang="en-US" sz="1600" dirty="0"/>
              <a:t>  </a:t>
            </a:r>
            <a:r>
              <a:rPr lang="en-US" sz="1600" dirty="0" err="1"/>
              <a:t>list.add</a:t>
            </a:r>
            <a:r>
              <a:rPr lang="en-US" sz="1600" dirty="0"/>
              <a:t>("Banana");    </a:t>
            </a:r>
          </a:p>
          <a:p>
            <a:pPr marL="0" indent="0">
              <a:buNone/>
            </a:pPr>
            <a:r>
              <a:rPr lang="en-US" sz="1600" dirty="0"/>
              <a:t>  </a:t>
            </a:r>
            <a:r>
              <a:rPr lang="en-US" sz="1600" dirty="0" err="1"/>
              <a:t>list.add</a:t>
            </a:r>
            <a:r>
              <a:rPr lang="en-US" sz="1600" dirty="0"/>
              <a:t>("Grapes");    </a:t>
            </a:r>
          </a:p>
          <a:p>
            <a:pPr marL="0" indent="0">
              <a:buNone/>
            </a:pPr>
            <a:r>
              <a:rPr lang="en-US" sz="1600" dirty="0"/>
              <a:t>  //Traversing list through for-each loop  </a:t>
            </a:r>
          </a:p>
          <a:p>
            <a:pPr marL="0" indent="0">
              <a:buNone/>
            </a:pPr>
            <a:r>
              <a:rPr lang="en-US" sz="1600" dirty="0"/>
              <a:t>  </a:t>
            </a:r>
            <a:r>
              <a:rPr lang="en-US" sz="1600" b="1" dirty="0"/>
              <a:t>for</a:t>
            </a:r>
            <a:r>
              <a:rPr lang="en-US" sz="1600" dirty="0"/>
              <a:t>(String </a:t>
            </a:r>
            <a:r>
              <a:rPr lang="en-US" sz="1600" dirty="0" err="1"/>
              <a:t>fruit:list</a:t>
            </a:r>
            <a:r>
              <a:rPr lang="en-US" sz="1600" dirty="0"/>
              <a:t>)    </a:t>
            </a:r>
          </a:p>
          <a:p>
            <a:pPr marL="0" indent="0">
              <a:buNone/>
            </a:pPr>
            <a:r>
              <a:rPr lang="en-US" sz="1600" dirty="0"/>
              <a:t>    </a:t>
            </a:r>
            <a:r>
              <a:rPr lang="en-US" sz="1600" dirty="0" err="1"/>
              <a:t>System.out.println</a:t>
            </a:r>
            <a:r>
              <a:rPr lang="en-US" sz="1600" dirty="0"/>
              <a:t>(fruit);    </a:t>
            </a:r>
          </a:p>
          <a:p>
            <a:pPr marL="0" indent="0">
              <a:buNone/>
            </a:pPr>
            <a:r>
              <a:rPr lang="en-US" sz="1600" dirty="0"/>
              <a:t>  </a:t>
            </a:r>
          </a:p>
          <a:p>
            <a:pPr marL="0" indent="0">
              <a:buNone/>
            </a:pPr>
            <a:r>
              <a:rPr lang="en-US" sz="1600" dirty="0"/>
              <a:t> }  </a:t>
            </a:r>
          </a:p>
          <a:p>
            <a:pPr marL="0" indent="0">
              <a:buNone/>
            </a:pPr>
            <a:r>
              <a:rPr lang="en-US" sz="1600" dirty="0"/>
              <a:t>} </a:t>
            </a:r>
          </a:p>
        </p:txBody>
      </p:sp>
    </p:spTree>
    <p:extLst>
      <p:ext uri="{BB962C8B-B14F-4D97-AF65-F5344CB8AC3E}">
        <p14:creationId xmlns:p14="http://schemas.microsoft.com/office/powerpoint/2010/main" val="274647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494" y="152789"/>
            <a:ext cx="10248344" cy="1004553"/>
          </a:xfrm>
        </p:spPr>
        <p:txBody>
          <a:bodyPr>
            <a:normAutofit/>
          </a:bodyPr>
          <a:lstStyle/>
          <a:p>
            <a:r>
              <a:rPr lang="en-US" dirty="0"/>
              <a:t>Get() and Set() </a:t>
            </a:r>
            <a:r>
              <a:rPr lang="en-US" dirty="0" err="1"/>
              <a:t>ArrayList</a:t>
            </a:r>
            <a:endParaRPr lang="en-US" dirty="0"/>
          </a:p>
        </p:txBody>
      </p:sp>
      <p:sp>
        <p:nvSpPr>
          <p:cNvPr id="3" name="Content Placeholder 2"/>
          <p:cNvSpPr>
            <a:spLocks noGrp="1"/>
          </p:cNvSpPr>
          <p:nvPr>
            <p:ph idx="1"/>
          </p:nvPr>
        </p:nvSpPr>
        <p:spPr>
          <a:xfrm>
            <a:off x="1759527" y="1260764"/>
            <a:ext cx="9576311" cy="5614993"/>
          </a:xfrm>
        </p:spPr>
        <p:txBody>
          <a:bodyPr>
            <a:noAutofit/>
          </a:bodyPr>
          <a:lstStyle/>
          <a:p>
            <a:pPr marL="0" indent="0">
              <a:buNone/>
            </a:pPr>
            <a:r>
              <a:rPr lang="en-US" sz="1400" dirty="0"/>
              <a:t>The </a:t>
            </a:r>
            <a:r>
              <a:rPr lang="en-US" sz="1400" i="1" dirty="0"/>
              <a:t>get() method</a:t>
            </a:r>
            <a:r>
              <a:rPr lang="en-US" sz="1400" dirty="0"/>
              <a:t> returns the element at the specified index, whereas the </a:t>
            </a:r>
            <a:r>
              <a:rPr lang="en-US" sz="1400" i="1" dirty="0"/>
              <a:t>set() method</a:t>
            </a:r>
            <a:r>
              <a:rPr lang="en-US" sz="1400" dirty="0"/>
              <a:t> changes the element.</a:t>
            </a:r>
          </a:p>
          <a:p>
            <a:pPr marL="0" indent="0">
              <a:buNone/>
            </a:pPr>
            <a:r>
              <a:rPr lang="en-US" sz="1400" b="1" dirty="0"/>
              <a:t>import</a:t>
            </a:r>
            <a:r>
              <a:rPr lang="en-US" sz="1400" dirty="0"/>
              <a:t> </a:t>
            </a:r>
            <a:r>
              <a:rPr lang="en-US" sz="1400" dirty="0" err="1"/>
              <a:t>java.util</a:t>
            </a:r>
            <a:r>
              <a:rPr lang="en-US" sz="1400" dirty="0"/>
              <a:t>.*;  </a:t>
            </a:r>
          </a:p>
          <a:p>
            <a:pPr marL="0" indent="0">
              <a:buNone/>
            </a:pPr>
            <a:r>
              <a:rPr lang="en-US" sz="1400" b="1" dirty="0"/>
              <a:t>public</a:t>
            </a:r>
            <a:r>
              <a:rPr lang="en-US" sz="1400" dirty="0"/>
              <a:t> </a:t>
            </a:r>
            <a:r>
              <a:rPr lang="en-US" sz="1400" b="1" dirty="0"/>
              <a:t>class</a:t>
            </a:r>
            <a:r>
              <a:rPr lang="en-US" sz="1400" dirty="0"/>
              <a:t> ArrayListExample4{  </a:t>
            </a:r>
          </a:p>
          <a:p>
            <a:pPr marL="0" indent="0">
              <a:buNone/>
            </a:pPr>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t>
            </a:r>
            <a:r>
              <a:rPr lang="en-US" sz="1400" dirty="0" err="1"/>
              <a:t>args</a:t>
            </a:r>
            <a:r>
              <a:rPr lang="en-US" sz="1400" dirty="0"/>
              <a:t>[]){  </a:t>
            </a:r>
          </a:p>
          <a:p>
            <a:pPr marL="0" indent="0">
              <a:buNone/>
            </a:pPr>
            <a:r>
              <a:rPr lang="en-US" sz="1400" dirty="0"/>
              <a:t>  </a:t>
            </a:r>
            <a:r>
              <a:rPr lang="en-US" sz="1400" dirty="0" err="1"/>
              <a:t>ArrayList</a:t>
            </a:r>
            <a:r>
              <a:rPr lang="en-US" sz="1400" dirty="0"/>
              <a:t>&lt;String&gt; al=</a:t>
            </a:r>
            <a:r>
              <a:rPr lang="en-US" sz="1400" b="1" dirty="0"/>
              <a:t>new</a:t>
            </a:r>
            <a:r>
              <a:rPr lang="en-US" sz="1400" dirty="0"/>
              <a:t> </a:t>
            </a:r>
            <a:r>
              <a:rPr lang="en-US" sz="1400" dirty="0" err="1"/>
              <a:t>ArrayList</a:t>
            </a:r>
            <a:r>
              <a:rPr lang="en-US" sz="1400" dirty="0"/>
              <a:t>&lt;String&gt;();  </a:t>
            </a:r>
          </a:p>
          <a:p>
            <a:pPr marL="0" indent="0">
              <a:buNone/>
            </a:pPr>
            <a:r>
              <a:rPr lang="en-US" sz="1400" dirty="0"/>
              <a:t>  </a:t>
            </a:r>
            <a:r>
              <a:rPr lang="en-US" sz="1400" dirty="0" err="1"/>
              <a:t>al.add</a:t>
            </a:r>
            <a:r>
              <a:rPr lang="en-US" sz="1400" dirty="0"/>
              <a:t>("Mango");  </a:t>
            </a:r>
          </a:p>
          <a:p>
            <a:pPr marL="0" indent="0">
              <a:buNone/>
            </a:pPr>
            <a:r>
              <a:rPr lang="en-US" sz="1400" dirty="0"/>
              <a:t>  </a:t>
            </a:r>
            <a:r>
              <a:rPr lang="en-US" sz="1400" dirty="0" err="1"/>
              <a:t>al.add</a:t>
            </a:r>
            <a:r>
              <a:rPr lang="en-US" sz="1400" dirty="0"/>
              <a:t>("Apple");  </a:t>
            </a:r>
          </a:p>
          <a:p>
            <a:pPr marL="0" indent="0">
              <a:buNone/>
            </a:pPr>
            <a:r>
              <a:rPr lang="en-US" sz="1400" dirty="0"/>
              <a:t>  </a:t>
            </a:r>
            <a:r>
              <a:rPr lang="en-US" sz="1400" dirty="0" err="1"/>
              <a:t>al.add</a:t>
            </a:r>
            <a:r>
              <a:rPr lang="en-US" sz="1400" dirty="0"/>
              <a:t>("Banana");  </a:t>
            </a:r>
          </a:p>
          <a:p>
            <a:pPr marL="0" indent="0">
              <a:buNone/>
            </a:pPr>
            <a:r>
              <a:rPr lang="en-US" sz="1400" dirty="0"/>
              <a:t>  </a:t>
            </a:r>
            <a:r>
              <a:rPr lang="en-US" sz="1400" dirty="0" err="1"/>
              <a:t>al.add</a:t>
            </a:r>
            <a:r>
              <a:rPr lang="en-US" sz="1400" dirty="0"/>
              <a:t>("Grapes");  </a:t>
            </a:r>
          </a:p>
          <a:p>
            <a:pPr marL="0" indent="0">
              <a:buNone/>
            </a:pPr>
            <a:r>
              <a:rPr lang="en-US" sz="1400" dirty="0"/>
              <a:t>  //accessing the element    </a:t>
            </a:r>
          </a:p>
          <a:p>
            <a:pPr marL="0" indent="0">
              <a:buNone/>
            </a:pPr>
            <a:r>
              <a:rPr lang="en-US" sz="1400" dirty="0"/>
              <a:t>  </a:t>
            </a:r>
            <a:r>
              <a:rPr lang="en-US" sz="1400" dirty="0" err="1"/>
              <a:t>System.out.println</a:t>
            </a:r>
            <a:r>
              <a:rPr lang="en-US" sz="1400" dirty="0"/>
              <a:t>("Returning element: "+</a:t>
            </a:r>
            <a:r>
              <a:rPr lang="en-US" sz="1400" dirty="0" err="1"/>
              <a:t>al.get</a:t>
            </a:r>
            <a:r>
              <a:rPr lang="en-US" sz="1400" dirty="0"/>
              <a:t>(1));//it will return the 2nd element, because index starts from 0  </a:t>
            </a:r>
          </a:p>
          <a:p>
            <a:pPr marL="0" indent="0">
              <a:buNone/>
            </a:pPr>
            <a:r>
              <a:rPr lang="en-US" sz="1400" dirty="0"/>
              <a:t>  //changing the element  </a:t>
            </a:r>
          </a:p>
          <a:p>
            <a:pPr marL="0" indent="0">
              <a:buNone/>
            </a:pPr>
            <a:r>
              <a:rPr lang="en-US" sz="1400" dirty="0"/>
              <a:t>  </a:t>
            </a:r>
            <a:r>
              <a:rPr lang="en-US" sz="1400" dirty="0" err="1"/>
              <a:t>al.set</a:t>
            </a:r>
            <a:r>
              <a:rPr lang="en-US" sz="1400" dirty="0"/>
              <a:t>(1,"Dates");  </a:t>
            </a:r>
          </a:p>
          <a:p>
            <a:pPr marL="0" indent="0">
              <a:buNone/>
            </a:pPr>
            <a:r>
              <a:rPr lang="en-US" sz="1400" dirty="0"/>
              <a:t>  //Traversing list  </a:t>
            </a:r>
          </a:p>
          <a:p>
            <a:pPr marL="0" indent="0">
              <a:buNone/>
            </a:pPr>
            <a:r>
              <a:rPr lang="en-US" sz="1400" dirty="0"/>
              <a:t>  </a:t>
            </a:r>
            <a:r>
              <a:rPr lang="en-US" sz="1400" b="1" dirty="0"/>
              <a:t>for</a:t>
            </a:r>
            <a:r>
              <a:rPr lang="en-US" sz="1400" dirty="0"/>
              <a:t>(String </a:t>
            </a:r>
            <a:r>
              <a:rPr lang="en-US" sz="1400" dirty="0" err="1"/>
              <a:t>fruit:al</a:t>
            </a:r>
            <a:r>
              <a:rPr lang="en-US" sz="1400" dirty="0"/>
              <a:t>)    </a:t>
            </a:r>
          </a:p>
          <a:p>
            <a:pPr marL="0" indent="0">
              <a:buNone/>
            </a:pPr>
            <a:r>
              <a:rPr lang="en-US" sz="1400" dirty="0"/>
              <a:t>    </a:t>
            </a:r>
            <a:r>
              <a:rPr lang="en-US" sz="1400" dirty="0" err="1"/>
              <a:t>System.out.println</a:t>
            </a:r>
            <a:r>
              <a:rPr lang="en-US" sz="1400" dirty="0"/>
              <a:t>(fruit);    }  </a:t>
            </a:r>
          </a:p>
          <a:p>
            <a:pPr marL="0" indent="0">
              <a:buNone/>
            </a:pPr>
            <a:r>
              <a:rPr lang="en-US" sz="1400" dirty="0"/>
              <a:t>}  </a:t>
            </a:r>
          </a:p>
          <a:p>
            <a:pPr marL="0" indent="0">
              <a:buNone/>
            </a:pPr>
            <a:endParaRPr lang="en-US" sz="1400" b="1" dirty="0"/>
          </a:p>
        </p:txBody>
      </p:sp>
    </p:spTree>
    <p:extLst>
      <p:ext uri="{BB962C8B-B14F-4D97-AF65-F5344CB8AC3E}">
        <p14:creationId xmlns:p14="http://schemas.microsoft.com/office/powerpoint/2010/main" val="118869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6"/>
            <a:ext cx="10222585" cy="1004553"/>
          </a:xfrm>
        </p:spPr>
        <p:txBody>
          <a:bodyPr>
            <a:normAutofit/>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1484310" y="1365161"/>
            <a:ext cx="10018713" cy="5344732"/>
          </a:xfrm>
        </p:spPr>
        <p:txBody>
          <a:bodyPr>
            <a:normAutofit/>
          </a:bodyPr>
          <a:lstStyle/>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err="1"/>
              <a:t>int</a:t>
            </a:r>
            <a:r>
              <a:rPr lang="en-US" dirty="0"/>
              <a:t> age;  </a:t>
            </a:r>
          </a:p>
          <a:p>
            <a:pPr marL="0" indent="0">
              <a:buNone/>
            </a:pPr>
            <a:r>
              <a:rPr lang="en-US" dirty="0"/>
              <a:t>  Student(</a:t>
            </a:r>
            <a:r>
              <a:rPr lang="en-US" b="1" dirty="0" err="1"/>
              <a:t>int</a:t>
            </a:r>
            <a:r>
              <a:rPr lang="en-US" dirty="0"/>
              <a:t> </a:t>
            </a:r>
            <a:r>
              <a:rPr lang="en-US" dirty="0" err="1"/>
              <a:t>rollno,String</a:t>
            </a:r>
            <a:r>
              <a:rPr lang="en-US" dirty="0"/>
              <a:t> </a:t>
            </a:r>
            <a:r>
              <a:rPr lang="en-US" dirty="0" err="1"/>
              <a:t>name,</a:t>
            </a:r>
            <a:r>
              <a:rPr lang="en-US" b="1" dirty="0" err="1"/>
              <a:t>int</a:t>
            </a:r>
            <a:r>
              <a:rPr lang="en-US" dirty="0"/>
              <a:t> age){  </a:t>
            </a:r>
          </a:p>
          <a:p>
            <a:pPr marL="0" indent="0">
              <a:buNone/>
            </a:pPr>
            <a:r>
              <a:rPr lang="en-US" dirty="0"/>
              <a:t>   </a:t>
            </a:r>
            <a:r>
              <a:rPr lang="en-US" b="1" dirty="0" err="1"/>
              <a:t>this</a:t>
            </a:r>
            <a:r>
              <a:rPr lang="en-US" dirty="0" err="1"/>
              <a:t>.rollno</a:t>
            </a:r>
            <a:r>
              <a:rPr lang="en-US" dirty="0"/>
              <a:t>=</a:t>
            </a:r>
            <a:r>
              <a:rPr lang="en-US" dirty="0" err="1"/>
              <a:t>rollno</a:t>
            </a:r>
            <a:r>
              <a:rPr lang="en-US" dirty="0"/>
              <a:t>;  </a:t>
            </a:r>
          </a:p>
          <a:p>
            <a:pPr marL="0" indent="0">
              <a:buNone/>
            </a:pPr>
            <a:r>
              <a:rPr lang="en-US" dirty="0"/>
              <a:t>   </a:t>
            </a:r>
            <a:r>
              <a:rPr lang="en-US" b="1" dirty="0"/>
              <a:t>this</a:t>
            </a:r>
            <a:r>
              <a:rPr lang="en-US" dirty="0"/>
              <a:t>.name=name;  </a:t>
            </a:r>
          </a:p>
          <a:p>
            <a:pPr marL="0" indent="0">
              <a:buNone/>
            </a:pPr>
            <a:r>
              <a:rPr lang="en-US" dirty="0"/>
              <a:t>   </a:t>
            </a:r>
            <a:r>
              <a:rPr lang="en-US" b="1" dirty="0" err="1"/>
              <a:t>this</a:t>
            </a:r>
            <a:r>
              <a:rPr lang="en-US" dirty="0" err="1"/>
              <a:t>.age</a:t>
            </a:r>
            <a:r>
              <a:rPr lang="en-US" dirty="0"/>
              <a:t>=age;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25845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6"/>
            <a:ext cx="10222585" cy="1004553"/>
          </a:xfrm>
        </p:spPr>
        <p:txBody>
          <a:bodyPr>
            <a:normAutofit/>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2717365" y="1309743"/>
            <a:ext cx="8504817" cy="5344732"/>
          </a:xfrm>
        </p:spPr>
        <p:txBody>
          <a:bodyPr>
            <a:noAutofit/>
          </a:bodyPr>
          <a:lstStyle/>
          <a:p>
            <a:pPr marL="0" indent="0">
              <a:buNone/>
            </a:pPr>
            <a:r>
              <a:rPr lang="en-US" sz="1400" b="1" dirty="0"/>
              <a:t>import</a:t>
            </a:r>
            <a:r>
              <a:rPr lang="en-US" sz="1400" dirty="0"/>
              <a:t> </a:t>
            </a:r>
            <a:r>
              <a:rPr lang="en-US" sz="1400" dirty="0" err="1"/>
              <a:t>java.util</a:t>
            </a:r>
            <a:r>
              <a:rPr lang="en-US" sz="1400" dirty="0"/>
              <a:t>.*;  </a:t>
            </a:r>
          </a:p>
          <a:p>
            <a:pPr marL="0" indent="0">
              <a:buNone/>
            </a:pPr>
            <a:r>
              <a:rPr lang="en-US" sz="1400" dirty="0"/>
              <a:t> </a:t>
            </a:r>
            <a:r>
              <a:rPr lang="en-US" sz="1400" b="1" dirty="0"/>
              <a:t>class</a:t>
            </a:r>
            <a:r>
              <a:rPr lang="en-US" sz="1400" dirty="0"/>
              <a:t> ArrayList5{  </a:t>
            </a:r>
          </a:p>
          <a:p>
            <a:pPr marL="0" indent="0">
              <a:buNone/>
            </a:pPr>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t>
            </a:r>
            <a:r>
              <a:rPr lang="en-US" sz="1400" dirty="0" err="1"/>
              <a:t>args</a:t>
            </a:r>
            <a:r>
              <a:rPr lang="en-US" sz="1400" dirty="0"/>
              <a:t>[]){  </a:t>
            </a:r>
          </a:p>
          <a:p>
            <a:pPr marL="0" indent="0">
              <a:buNone/>
            </a:pPr>
            <a:r>
              <a:rPr lang="en-US" sz="1400" dirty="0"/>
              <a:t>  //Creating user-defined class objects  </a:t>
            </a:r>
          </a:p>
          <a:p>
            <a:pPr marL="0" indent="0">
              <a:buNone/>
            </a:pPr>
            <a:r>
              <a:rPr lang="en-US" sz="1400" dirty="0"/>
              <a:t>  Student s1=</a:t>
            </a:r>
            <a:r>
              <a:rPr lang="en-US" sz="1400" b="1" dirty="0"/>
              <a:t>new</a:t>
            </a:r>
            <a:r>
              <a:rPr lang="en-US" sz="1400" dirty="0"/>
              <a:t> Student(101,“Ali",23);  </a:t>
            </a:r>
          </a:p>
          <a:p>
            <a:pPr marL="0" indent="0">
              <a:buNone/>
            </a:pPr>
            <a:r>
              <a:rPr lang="en-US" sz="1400" dirty="0"/>
              <a:t>  Student s2=</a:t>
            </a:r>
            <a:r>
              <a:rPr lang="en-US" sz="1400" b="1" dirty="0"/>
              <a:t>new</a:t>
            </a:r>
            <a:r>
              <a:rPr lang="en-US" sz="1400" dirty="0"/>
              <a:t> Student(102,“Ahmad",21);  </a:t>
            </a:r>
          </a:p>
          <a:p>
            <a:pPr marL="0" indent="0">
              <a:buNone/>
            </a:pPr>
            <a:r>
              <a:rPr lang="en-US" sz="1400" dirty="0"/>
              <a:t>  Student s2=</a:t>
            </a:r>
            <a:r>
              <a:rPr lang="en-US" sz="1400" b="1" dirty="0"/>
              <a:t>new</a:t>
            </a:r>
            <a:r>
              <a:rPr lang="en-US" sz="1400" dirty="0"/>
              <a:t> Student(103,“Dayyan",25);  </a:t>
            </a:r>
          </a:p>
          <a:p>
            <a:pPr marL="0" indent="0">
              <a:buNone/>
            </a:pPr>
            <a:r>
              <a:rPr lang="en-US" sz="1400" dirty="0"/>
              <a:t>  </a:t>
            </a:r>
            <a:r>
              <a:rPr lang="en-US" sz="1400" dirty="0" err="1"/>
              <a:t>ArrayList</a:t>
            </a:r>
            <a:r>
              <a:rPr lang="en-US" sz="1400" dirty="0"/>
              <a:t>&lt;Student&gt; al=</a:t>
            </a:r>
            <a:r>
              <a:rPr lang="en-US" sz="1400" b="1" dirty="0"/>
              <a:t>new</a:t>
            </a:r>
            <a:r>
              <a:rPr lang="en-US" sz="1400" dirty="0"/>
              <a:t> </a:t>
            </a:r>
            <a:r>
              <a:rPr lang="en-US" sz="1400" dirty="0" err="1"/>
              <a:t>ArrayList</a:t>
            </a:r>
            <a:r>
              <a:rPr lang="en-US" sz="1400" dirty="0"/>
              <a:t>&lt;Student&gt;();     //creating </a:t>
            </a:r>
            <a:r>
              <a:rPr lang="en-US" sz="1400" dirty="0" err="1"/>
              <a:t>arraylist</a:t>
            </a:r>
            <a:r>
              <a:rPr lang="en-US" sz="1400" dirty="0"/>
              <a:t>  </a:t>
            </a:r>
          </a:p>
          <a:p>
            <a:pPr marL="0" indent="0">
              <a:buNone/>
            </a:pPr>
            <a:r>
              <a:rPr lang="en-US" sz="1400" dirty="0"/>
              <a:t>  </a:t>
            </a:r>
            <a:r>
              <a:rPr lang="en-US" sz="1400" dirty="0" err="1"/>
              <a:t>al.add</a:t>
            </a:r>
            <a:r>
              <a:rPr lang="en-US" sz="1400" dirty="0"/>
              <a:t>(s1);//adding Student class object  </a:t>
            </a:r>
          </a:p>
          <a:p>
            <a:pPr marL="0" indent="0">
              <a:buNone/>
            </a:pPr>
            <a:r>
              <a:rPr lang="en-US" sz="1400" dirty="0"/>
              <a:t>  </a:t>
            </a:r>
            <a:r>
              <a:rPr lang="en-US" sz="1400" dirty="0" err="1"/>
              <a:t>al.add</a:t>
            </a:r>
            <a:r>
              <a:rPr lang="en-US" sz="1400" dirty="0"/>
              <a:t>(s2);  </a:t>
            </a:r>
          </a:p>
          <a:p>
            <a:pPr marL="0" indent="0">
              <a:buNone/>
            </a:pPr>
            <a:r>
              <a:rPr lang="en-US" sz="1400" dirty="0"/>
              <a:t>  </a:t>
            </a:r>
            <a:r>
              <a:rPr lang="en-US" sz="1400" dirty="0" err="1"/>
              <a:t>al.add</a:t>
            </a:r>
            <a:r>
              <a:rPr lang="en-US" sz="1400" dirty="0"/>
              <a:t>(s3);  </a:t>
            </a:r>
          </a:p>
          <a:p>
            <a:pPr marL="0" indent="0">
              <a:buNone/>
            </a:pPr>
            <a:r>
              <a:rPr lang="en-US" sz="1400" dirty="0"/>
              <a:t> Iterator </a:t>
            </a:r>
            <a:r>
              <a:rPr lang="en-US" sz="1400" dirty="0" err="1"/>
              <a:t>itr</a:t>
            </a:r>
            <a:r>
              <a:rPr lang="en-US" sz="1400" dirty="0"/>
              <a:t>=</a:t>
            </a:r>
            <a:r>
              <a:rPr lang="en-US" sz="1400" dirty="0" err="1"/>
              <a:t>al.iterator</a:t>
            </a:r>
            <a:r>
              <a:rPr lang="en-US" sz="1400" dirty="0"/>
              <a:t>();   //Getting Iterator  </a:t>
            </a:r>
          </a:p>
          <a:p>
            <a:pPr marL="0" indent="0">
              <a:buNone/>
            </a:pPr>
            <a:r>
              <a:rPr lang="en-US" sz="1400" dirty="0"/>
              <a:t>  //traversing elements of </a:t>
            </a:r>
            <a:r>
              <a:rPr lang="en-US" sz="1400" dirty="0" err="1"/>
              <a:t>ArrayList</a:t>
            </a:r>
            <a:r>
              <a:rPr lang="en-US" sz="1400" dirty="0"/>
              <a:t> object  </a:t>
            </a:r>
          </a:p>
          <a:p>
            <a:pPr marL="0" indent="0">
              <a:buNone/>
            </a:pPr>
            <a:r>
              <a:rPr lang="en-US" sz="1400" dirty="0"/>
              <a:t>  </a:t>
            </a:r>
            <a:r>
              <a:rPr lang="en-US" sz="1400" b="1" dirty="0"/>
              <a:t>while</a:t>
            </a:r>
            <a:r>
              <a:rPr lang="en-US" sz="1400" dirty="0"/>
              <a:t>(</a:t>
            </a:r>
            <a:r>
              <a:rPr lang="en-US" sz="1400" dirty="0" err="1"/>
              <a:t>itr.hasNext</a:t>
            </a:r>
            <a:r>
              <a:rPr lang="en-US" sz="1400" dirty="0"/>
              <a:t>()){  </a:t>
            </a:r>
          </a:p>
          <a:p>
            <a:pPr marL="0" indent="0">
              <a:buNone/>
            </a:pPr>
            <a:r>
              <a:rPr lang="en-US" sz="1400" dirty="0"/>
              <a:t>    Student </a:t>
            </a:r>
            <a:r>
              <a:rPr lang="en-US" sz="1400" dirty="0" err="1"/>
              <a:t>st</a:t>
            </a:r>
            <a:r>
              <a:rPr lang="en-US" sz="1400" dirty="0"/>
              <a:t>=(Student)</a:t>
            </a:r>
            <a:r>
              <a:rPr lang="en-US" sz="1400" dirty="0" err="1"/>
              <a:t>itr.next</a:t>
            </a:r>
            <a:r>
              <a:rPr lang="en-US" sz="1400" dirty="0"/>
              <a:t>();  </a:t>
            </a:r>
          </a:p>
          <a:p>
            <a:pPr marL="0" indent="0">
              <a:buNone/>
            </a:pPr>
            <a:r>
              <a:rPr lang="en-US" sz="1400" dirty="0"/>
              <a:t>    </a:t>
            </a:r>
            <a:r>
              <a:rPr lang="en-US" sz="1400" dirty="0" err="1"/>
              <a:t>System.out.println</a:t>
            </a:r>
            <a:r>
              <a:rPr lang="en-US" sz="1400" dirty="0"/>
              <a:t>(</a:t>
            </a:r>
            <a:r>
              <a:rPr lang="en-US" sz="1400" dirty="0" err="1"/>
              <a:t>st.rollno</a:t>
            </a:r>
            <a:r>
              <a:rPr lang="en-US" sz="1400" dirty="0"/>
              <a:t>+" "+st.name+" "+</a:t>
            </a:r>
            <a:r>
              <a:rPr lang="en-US" sz="1400" dirty="0" err="1"/>
              <a:t>st.age</a:t>
            </a:r>
            <a:r>
              <a:rPr lang="en-US" sz="1400" dirty="0"/>
              <a:t>);  </a:t>
            </a:r>
          </a:p>
          <a:p>
            <a:pPr marL="0" indent="0">
              <a:buNone/>
            </a:pPr>
            <a:r>
              <a:rPr lang="en-US" sz="1400" dirty="0"/>
              <a:t>  }   }  }  </a:t>
            </a:r>
          </a:p>
        </p:txBody>
      </p:sp>
    </p:spTree>
    <p:extLst>
      <p:ext uri="{BB962C8B-B14F-4D97-AF65-F5344CB8AC3E}">
        <p14:creationId xmlns:p14="http://schemas.microsoft.com/office/powerpoint/2010/main" val="122560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1820"/>
            <a:ext cx="10018713" cy="1133341"/>
          </a:xfrm>
        </p:spPr>
        <p:txBody>
          <a:bodyPr>
            <a:normAutofit/>
          </a:bodyPr>
          <a:lstStyle/>
          <a:p>
            <a:r>
              <a:rPr lang="en-US" dirty="0" err="1"/>
              <a:t>ArrayList</a:t>
            </a:r>
            <a:r>
              <a:rPr lang="en-US" dirty="0"/>
              <a:t> Size</a:t>
            </a:r>
          </a:p>
        </p:txBody>
      </p:sp>
      <p:sp>
        <p:nvSpPr>
          <p:cNvPr id="5" name="Rectangle 2"/>
          <p:cNvSpPr>
            <a:spLocks noChangeArrowheads="1"/>
          </p:cNvSpPr>
          <p:nvPr/>
        </p:nvSpPr>
        <p:spPr bwMode="auto">
          <a:xfrm>
            <a:off x="1484312" y="2118370"/>
            <a:ext cx="9710162" cy="341632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t>We can use size() method of </a:t>
            </a:r>
            <a:r>
              <a:rPr lang="en-US" altLang="en-US" dirty="0" err="1"/>
              <a:t>ArrayList</a:t>
            </a:r>
            <a:r>
              <a:rPr lang="en-US" altLang="en-US" dirty="0"/>
              <a:t> to find the number of elements in an </a:t>
            </a:r>
            <a:r>
              <a:rPr lang="en-US" altLang="en-US" dirty="0" err="1"/>
              <a:t>ArrayList</a:t>
            </a:r>
            <a:r>
              <a:rPr lang="en-US" altLang="en-US" dirty="0"/>
              <a:t>. </a:t>
            </a:r>
          </a:p>
          <a:p>
            <a:pPr lvl="0" eaLnBrk="0" fontAlgn="base" hangingPunct="0">
              <a:spcBef>
                <a:spcPct val="0"/>
              </a:spcBef>
              <a:spcAft>
                <a:spcPct val="0"/>
              </a:spcAf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JavaExample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ArrayList</a:t>
            </a:r>
            <a:r>
              <a:rPr lang="en-US" altLang="en-US" dirty="0"/>
              <a:t>&lt;Integer&gt; numbers = new </a:t>
            </a:r>
            <a:r>
              <a:rPr lang="en-US" altLang="en-US" dirty="0" err="1"/>
              <a:t>ArrayList</a:t>
            </a:r>
            <a:r>
              <a:rPr lang="en-US" altLang="en-US" dirty="0"/>
              <a:t>&lt;Integer&gt;();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numbers.add</a:t>
            </a:r>
            <a:r>
              <a:rPr lang="en-US" altLang="en-US" dirty="0"/>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numbers.add</a:t>
            </a:r>
            <a:r>
              <a:rPr lang="en-US" altLang="en-US" dirty="0"/>
              <a:t>(7);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numbers.add</a:t>
            </a:r>
            <a:r>
              <a:rPr lang="en-US" altLang="en-US" dirty="0"/>
              <a:t>(5);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numbers.add</a:t>
            </a:r>
            <a:r>
              <a:rPr lang="en-US" altLang="en-US" dirty="0"/>
              <a:t>(6);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("Number of elements in </a:t>
            </a:r>
            <a:r>
              <a:rPr lang="en-US" altLang="en-US" dirty="0" err="1"/>
              <a:t>ArrayList</a:t>
            </a:r>
            <a:r>
              <a:rPr lang="en-US" altLang="en-US" dirty="0"/>
              <a:t>: "+</a:t>
            </a:r>
            <a:r>
              <a:rPr lang="en-US" altLang="en-US" dirty="0" err="1"/>
              <a:t>numbers.size</a:t>
            </a:r>
            <a:r>
              <a:rPr lang="en-US" altLang="en-US" dirty="0"/>
              <a:t>()); } } </a:t>
            </a:r>
          </a:p>
        </p:txBody>
      </p:sp>
    </p:spTree>
    <p:extLst>
      <p:ext uri="{BB962C8B-B14F-4D97-AF65-F5344CB8AC3E}">
        <p14:creationId xmlns:p14="http://schemas.microsoft.com/office/powerpoint/2010/main" val="349611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477"/>
            <a:ext cx="10018713" cy="1133341"/>
          </a:xfrm>
        </p:spPr>
        <p:txBody>
          <a:bodyPr>
            <a:normAutofit/>
          </a:bodyPr>
          <a:lstStyle/>
          <a:p>
            <a:r>
              <a:rPr lang="en-US" dirty="0"/>
              <a:t>Sort </a:t>
            </a:r>
            <a:r>
              <a:rPr lang="en-US" dirty="0" err="1"/>
              <a:t>ArrayList</a:t>
            </a:r>
            <a:endParaRPr lang="en-US" dirty="0"/>
          </a:p>
        </p:txBody>
      </p:sp>
      <p:sp>
        <p:nvSpPr>
          <p:cNvPr id="3" name="Rectangle 1"/>
          <p:cNvSpPr>
            <a:spLocks noChangeArrowheads="1"/>
          </p:cNvSpPr>
          <p:nvPr/>
        </p:nvSpPr>
        <p:spPr bwMode="auto">
          <a:xfrm>
            <a:off x="1585911" y="1388057"/>
            <a:ext cx="10218057" cy="507831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dirty="0"/>
              <a:t>You can use the sort() method of the Collections utility class to </a:t>
            </a:r>
            <a:r>
              <a:rPr lang="en-US" dirty="0">
                <a:hlinkClick r:id="rId2"/>
              </a:rPr>
              <a:t>sort an </a:t>
            </a:r>
            <a:r>
              <a:rPr lang="en-US" dirty="0" err="1">
                <a:hlinkClick r:id="rId2"/>
              </a:rPr>
              <a:t>ArrayList</a:t>
            </a:r>
            <a:r>
              <a:rPr lang="en-US" dirty="0"/>
              <a:t>. This class is </a:t>
            </a:r>
            <a:r>
              <a:rPr lang="en-US" dirty="0" err="1"/>
              <a:t>is</a:t>
            </a:r>
            <a:r>
              <a:rPr lang="en-US" dirty="0"/>
              <a:t> a part of </a:t>
            </a:r>
            <a:r>
              <a:rPr lang="en-US" dirty="0" err="1"/>
              <a:t>java.util</a:t>
            </a:r>
            <a:r>
              <a:rPr lang="en-US" dirty="0"/>
              <a:t> package. In the following example we are sorting a list of String type alphabetically. This method also works on numeric lists (such as Integer type </a:t>
            </a:r>
            <a:r>
              <a:rPr lang="en-US" dirty="0" err="1"/>
              <a:t>ArrayList</a:t>
            </a:r>
            <a:r>
              <a:rPr lang="en-US" dirty="0"/>
              <a:t>).</a:t>
            </a: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java.util.Collections</a:t>
            </a:r>
            <a:r>
              <a:rPr lang="en-US" altLang="en-US" dirty="0"/>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JavaExample</a:t>
            </a:r>
            <a:r>
              <a:rPr lang="en-US" altLang="en-US" dirty="0"/>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ArrayList</a:t>
            </a:r>
            <a:r>
              <a:rPr lang="en-US" altLang="en-US" dirty="0"/>
              <a:t>&lt;String&gt; fruits = new </a:t>
            </a:r>
            <a:r>
              <a:rPr lang="en-US" altLang="en-US" dirty="0" err="1"/>
              <a:t>ArrayList</a:t>
            </a:r>
            <a:r>
              <a:rPr lang="en-US" altLang="en-US" dirty="0"/>
              <a:t>&lt;String&gt;();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("Orange");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("Apple");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("Banana");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("Pineapple");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Collections.sort</a:t>
            </a:r>
            <a:r>
              <a:rPr lang="en-US" altLang="en-US" dirty="0"/>
              <a:t>(fruits);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for (String </a:t>
            </a:r>
            <a:r>
              <a:rPr lang="en-US" altLang="en-US" dirty="0" err="1"/>
              <a:t>str</a:t>
            </a:r>
            <a:r>
              <a:rPr lang="en-US" altLang="en-US" dirty="0"/>
              <a:t> : fruits)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str</a:t>
            </a:r>
            <a:r>
              <a:rPr lang="en-US" altLang="en-US" dirty="0"/>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 } } </a:t>
            </a:r>
          </a:p>
        </p:txBody>
      </p:sp>
    </p:spTree>
    <p:extLst>
      <p:ext uri="{BB962C8B-B14F-4D97-AF65-F5344CB8AC3E}">
        <p14:creationId xmlns:p14="http://schemas.microsoft.com/office/powerpoint/2010/main" val="408503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477"/>
            <a:ext cx="10018713" cy="1133341"/>
          </a:xfrm>
        </p:spPr>
        <p:txBody>
          <a:bodyPr>
            <a:normAutofit/>
          </a:bodyPr>
          <a:lstStyle/>
          <a:p>
            <a:r>
              <a:rPr lang="en-US" b="1" dirty="0" err="1"/>
              <a:t>ArrayList</a:t>
            </a:r>
            <a:r>
              <a:rPr lang="en-US" b="1" dirty="0"/>
              <a:t> Contains Duplicate and Null Values</a:t>
            </a:r>
          </a:p>
        </p:txBody>
      </p:sp>
      <p:sp>
        <p:nvSpPr>
          <p:cNvPr id="4" name="Rectangle 1"/>
          <p:cNvSpPr>
            <a:spLocks noChangeArrowheads="1"/>
          </p:cNvSpPr>
          <p:nvPr/>
        </p:nvSpPr>
        <p:spPr bwMode="auto">
          <a:xfrm>
            <a:off x="1484311" y="1524818"/>
            <a:ext cx="10361325" cy="452431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NullAndDuplicateValuesDemo</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nullValueDemo</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duplicateValueDemo</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private static void </a:t>
            </a:r>
            <a:r>
              <a:rPr lang="en-US" altLang="en-US" dirty="0" err="1"/>
              <a:t>nullValueDemo</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List&lt;String&gt; list = new </a:t>
            </a:r>
            <a:r>
              <a:rPr lang="en-US" altLang="en-US" dirty="0" err="1"/>
              <a:t>ArrayList</a:t>
            </a:r>
            <a:r>
              <a:rPr lang="en-US" altLang="en-US" dirty="0"/>
              <a:t>&lt;&gt;();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list.add</a:t>
            </a:r>
            <a:r>
              <a:rPr lang="en-US" altLang="en-US" dirty="0"/>
              <a:t>(null);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list.add</a:t>
            </a:r>
            <a:r>
              <a:rPr lang="en-US" altLang="en-US" dirty="0"/>
              <a:t>(null);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list.toString</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private static void </a:t>
            </a:r>
            <a:r>
              <a:rPr lang="en-US" altLang="en-US" dirty="0" err="1"/>
              <a:t>duplicateValueDemo</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List&lt;String&gt; list = new </a:t>
            </a:r>
            <a:r>
              <a:rPr lang="en-US" altLang="en-US" dirty="0" err="1"/>
              <a:t>ArrayList</a:t>
            </a:r>
            <a:r>
              <a:rPr lang="en-US" altLang="en-US" dirty="0"/>
              <a:t>&lt;&gt;();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list.add</a:t>
            </a:r>
            <a:r>
              <a:rPr lang="en-US" altLang="en-US" dirty="0"/>
              <a:t>("duplicate");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list.add</a:t>
            </a:r>
            <a:r>
              <a:rPr lang="en-US" altLang="en-US" dirty="0"/>
              <a:t>("duplicate");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list.toString</a:t>
            </a:r>
            <a:r>
              <a:rPr lang="en-US" altLang="en-US" dirty="0"/>
              <a:t>()); } } </a:t>
            </a:r>
          </a:p>
        </p:txBody>
      </p:sp>
    </p:spTree>
    <p:extLst>
      <p:ext uri="{BB962C8B-B14F-4D97-AF65-F5344CB8AC3E}">
        <p14:creationId xmlns:p14="http://schemas.microsoft.com/office/powerpoint/2010/main" val="83570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8242"/>
            <a:ext cx="10018713" cy="287396"/>
          </a:xfrm>
        </p:spPr>
        <p:txBody>
          <a:bodyPr>
            <a:normAutofit fontScale="90000"/>
          </a:bodyPr>
          <a:lstStyle/>
          <a:p>
            <a:r>
              <a:rPr lang="en-US" b="1" dirty="0"/>
              <a:t>Creating an </a:t>
            </a:r>
            <a:r>
              <a:rPr lang="en-US" b="1" dirty="0" err="1"/>
              <a:t>ArrayList</a:t>
            </a:r>
            <a:r>
              <a:rPr lang="en-US" b="1" dirty="0"/>
              <a:t> From Another Collection</a:t>
            </a:r>
          </a:p>
        </p:txBody>
      </p:sp>
      <p:sp>
        <p:nvSpPr>
          <p:cNvPr id="3" name="Rectangle 1"/>
          <p:cNvSpPr>
            <a:spLocks noChangeArrowheads="1"/>
          </p:cNvSpPr>
          <p:nvPr/>
        </p:nvSpPr>
        <p:spPr bwMode="auto">
          <a:xfrm>
            <a:off x="1484311" y="749476"/>
            <a:ext cx="10515599" cy="59093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CreateArrayListFromCollectionExample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List&lt;Integer&gt; </a:t>
            </a:r>
            <a:r>
              <a:rPr lang="en-US" altLang="en-US" dirty="0" err="1"/>
              <a:t>firstFivePrimeNumbers</a:t>
            </a:r>
            <a:r>
              <a:rPr lang="en-US" altLang="en-US" dirty="0"/>
              <a:t> = new </a:t>
            </a:r>
            <a:r>
              <a:rPr lang="en-US" altLang="en-US" dirty="0" err="1"/>
              <a:t>ArrayList</a:t>
            </a:r>
            <a:r>
              <a:rPr lang="en-US" altLang="en-US" dirty="0"/>
              <a:t>&lt;&gt;();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firstFivePrimeNumbers.add</a:t>
            </a:r>
            <a:r>
              <a:rPr lang="en-US" altLang="en-US" dirty="0"/>
              <a:t>(2);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firstFivePrimeNumbers.add</a:t>
            </a:r>
            <a:r>
              <a:rPr lang="en-US" altLang="en-US" dirty="0"/>
              <a:t>(3);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firstFivePrimeNumbers.add</a:t>
            </a:r>
            <a:r>
              <a:rPr lang="en-US" altLang="en-US" dirty="0"/>
              <a:t>(5);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firstFivePrimeNumbers.add</a:t>
            </a:r>
            <a:r>
              <a:rPr lang="en-US" altLang="en-US" dirty="0"/>
              <a:t>(7);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firstFivePrimeNumbers.add</a:t>
            </a:r>
            <a:r>
              <a:rPr lang="en-US" altLang="en-US" dirty="0"/>
              <a:t>(11);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Creating an </a:t>
            </a:r>
            <a:r>
              <a:rPr lang="en-US" altLang="en-US" dirty="0" err="1"/>
              <a:t>ArrayList</a:t>
            </a:r>
            <a:r>
              <a:rPr lang="en-US" altLang="en-US" dirty="0"/>
              <a:t> from another collection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List&lt;Integer&gt; </a:t>
            </a:r>
            <a:r>
              <a:rPr lang="en-US" altLang="en-US" dirty="0" err="1"/>
              <a:t>firstTenPrimeNumbers</a:t>
            </a:r>
            <a:r>
              <a:rPr lang="en-US" altLang="en-US" dirty="0"/>
              <a:t> = new </a:t>
            </a:r>
            <a:r>
              <a:rPr lang="en-US" altLang="en-US" dirty="0" err="1"/>
              <a:t>ArrayList</a:t>
            </a:r>
            <a:r>
              <a:rPr lang="en-US" altLang="en-US" dirty="0"/>
              <a:t>&lt;&gt;(</a:t>
            </a:r>
            <a:r>
              <a:rPr lang="en-US" altLang="en-US" dirty="0" err="1"/>
              <a:t>firstFivePrimeNumbers</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List&lt;Integer&gt; </a:t>
            </a:r>
            <a:r>
              <a:rPr lang="en-US" altLang="en-US" dirty="0" err="1"/>
              <a:t>nextFivePrimeNumbers</a:t>
            </a:r>
            <a:r>
              <a:rPr lang="en-US" altLang="en-US" dirty="0"/>
              <a:t> = new </a:t>
            </a:r>
            <a:r>
              <a:rPr lang="en-US" altLang="en-US" dirty="0" err="1"/>
              <a:t>ArrayList</a:t>
            </a:r>
            <a:r>
              <a:rPr lang="en-US" altLang="en-US" dirty="0"/>
              <a:t>&lt;&gt;();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nextFivePrimeNumbers.add</a:t>
            </a:r>
            <a:r>
              <a:rPr lang="en-US" altLang="en-US" dirty="0"/>
              <a:t>(13);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nextFivePrimeNumbers.add</a:t>
            </a:r>
            <a:r>
              <a:rPr lang="en-US" altLang="en-US" dirty="0"/>
              <a:t>(17);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nextFivePrimeNumbers.add</a:t>
            </a:r>
            <a:r>
              <a:rPr lang="en-US" altLang="en-US" dirty="0"/>
              <a:t>(19);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nextFivePrimeNumbers.add</a:t>
            </a:r>
            <a:r>
              <a:rPr lang="en-US" altLang="en-US" dirty="0"/>
              <a:t>(23);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nextFivePrimeNumbers.add</a:t>
            </a:r>
            <a:r>
              <a:rPr lang="en-US" altLang="en-US" dirty="0"/>
              <a:t>(29);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Adding an entire collection to an </a:t>
            </a:r>
            <a:r>
              <a:rPr lang="en-US" altLang="en-US" dirty="0" err="1"/>
              <a:t>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firstTenPrimeNumbers.addAll</a:t>
            </a:r>
            <a:r>
              <a:rPr lang="en-US" altLang="en-US" dirty="0"/>
              <a:t>(</a:t>
            </a:r>
            <a:r>
              <a:rPr lang="en-US" altLang="en-US" dirty="0" err="1"/>
              <a:t>nextFivePrimeNumbers</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firstTenPrimeNumbers</a:t>
            </a:r>
            <a:r>
              <a:rPr lang="en-US" altLang="en-US" dirty="0"/>
              <a:t>); } } </a:t>
            </a:r>
          </a:p>
        </p:txBody>
      </p:sp>
    </p:spTree>
    <p:extLst>
      <p:ext uri="{BB962C8B-B14F-4D97-AF65-F5344CB8AC3E}">
        <p14:creationId xmlns:p14="http://schemas.microsoft.com/office/powerpoint/2010/main" val="133776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300118"/>
            <a:ext cx="10018713" cy="1120461"/>
          </a:xfrm>
        </p:spPr>
        <p:txBody>
          <a:bodyPr>
            <a:normAutofit/>
          </a:bodyPr>
          <a:lstStyle/>
          <a:p>
            <a:r>
              <a:rPr lang="en-US" dirty="0"/>
              <a:t>Java </a:t>
            </a:r>
            <a:r>
              <a:rPr lang="en-US" dirty="0" err="1"/>
              <a:t>ArrayList</a:t>
            </a:r>
            <a:endParaRPr lang="en-US" dirty="0"/>
          </a:p>
        </p:txBody>
      </p:sp>
      <p:sp>
        <p:nvSpPr>
          <p:cNvPr id="3" name="Content Placeholder 2"/>
          <p:cNvSpPr>
            <a:spLocks noGrp="1"/>
          </p:cNvSpPr>
          <p:nvPr>
            <p:ph idx="1"/>
          </p:nvPr>
        </p:nvSpPr>
        <p:spPr>
          <a:xfrm>
            <a:off x="1428891" y="1541563"/>
            <a:ext cx="10018713" cy="4765182"/>
          </a:xfrm>
        </p:spPr>
        <p:txBody>
          <a:bodyPr>
            <a:normAutofit fontScale="85000" lnSpcReduction="20000"/>
          </a:bodyPr>
          <a:lstStyle/>
          <a:p>
            <a:pPr marL="0" indent="0" algn="just">
              <a:buNone/>
            </a:pPr>
            <a:r>
              <a:rPr lang="en-US" dirty="0"/>
              <a:t>The </a:t>
            </a:r>
            <a:r>
              <a:rPr lang="en-US" i="1" dirty="0" err="1"/>
              <a:t>ArrayList</a:t>
            </a:r>
            <a:r>
              <a:rPr lang="en-US" dirty="0"/>
              <a:t> class is a resizable array, which can be found in the </a:t>
            </a:r>
            <a:r>
              <a:rPr lang="en-US" i="1" dirty="0" err="1"/>
              <a:t>java.util</a:t>
            </a:r>
            <a:r>
              <a:rPr lang="en-US" dirty="0"/>
              <a:t> package.</a:t>
            </a:r>
          </a:p>
          <a:p>
            <a:pPr marL="0" indent="0" algn="just">
              <a:buNone/>
            </a:pPr>
            <a:r>
              <a:rPr lang="en-US" dirty="0"/>
              <a:t>The important points about the Java </a:t>
            </a:r>
            <a:r>
              <a:rPr lang="en-US" dirty="0" err="1"/>
              <a:t>ArrayList</a:t>
            </a:r>
            <a:r>
              <a:rPr lang="en-US" dirty="0"/>
              <a:t> class are:</a:t>
            </a:r>
          </a:p>
          <a:p>
            <a:pPr algn="just"/>
            <a:r>
              <a:rPr lang="en-US" dirty="0"/>
              <a:t>Java </a:t>
            </a:r>
            <a:r>
              <a:rPr lang="en-US" dirty="0" err="1"/>
              <a:t>ArrayList</a:t>
            </a:r>
            <a:r>
              <a:rPr lang="en-US" dirty="0"/>
              <a:t> class can contain duplicate elements.</a:t>
            </a:r>
          </a:p>
          <a:p>
            <a:pPr algn="just"/>
            <a:r>
              <a:rPr lang="en-US" dirty="0"/>
              <a:t>Java </a:t>
            </a:r>
            <a:r>
              <a:rPr lang="en-US" dirty="0" err="1"/>
              <a:t>ArrayList</a:t>
            </a:r>
            <a:r>
              <a:rPr lang="en-US" dirty="0"/>
              <a:t> class maintains insertion order.</a:t>
            </a:r>
          </a:p>
          <a:p>
            <a:pPr algn="just"/>
            <a:r>
              <a:rPr lang="en-US" dirty="0"/>
              <a:t>Java </a:t>
            </a:r>
            <a:r>
              <a:rPr lang="en-US" dirty="0" err="1"/>
              <a:t>ArrayList</a:t>
            </a:r>
            <a:r>
              <a:rPr lang="en-US" dirty="0"/>
              <a:t> allows random access because the array works on an index basis.</a:t>
            </a:r>
          </a:p>
          <a:p>
            <a:pPr algn="just"/>
            <a:r>
              <a:rPr lang="en-US" dirty="0"/>
              <a:t>In </a:t>
            </a:r>
            <a:r>
              <a:rPr lang="en-US" dirty="0" err="1"/>
              <a:t>ArrayList</a:t>
            </a:r>
            <a:r>
              <a:rPr lang="en-US" dirty="0"/>
              <a:t>, manipulation is a little bit slower than the </a:t>
            </a:r>
            <a:r>
              <a:rPr lang="en-US" dirty="0" err="1"/>
              <a:t>LinkedList</a:t>
            </a:r>
            <a:r>
              <a:rPr lang="en-US" dirty="0"/>
              <a:t> in Java because a lot of shifting needs to occur if any element is removed from the array list.</a:t>
            </a:r>
          </a:p>
          <a:p>
            <a:pPr algn="just"/>
            <a:r>
              <a:rPr lang="en-US" dirty="0"/>
              <a:t>We can not create an array list of the primitive types, such as </a:t>
            </a:r>
            <a:r>
              <a:rPr lang="en-US" dirty="0" err="1"/>
              <a:t>int</a:t>
            </a:r>
            <a:r>
              <a:rPr lang="en-US" dirty="0"/>
              <a:t>, float, char, etc. It is required to use the required wrapper class in such cases. For example:</a:t>
            </a:r>
          </a:p>
          <a:p>
            <a:pPr marL="914400" lvl="2" indent="0" algn="just">
              <a:buNone/>
            </a:pPr>
            <a:r>
              <a:rPr lang="en-US" dirty="0" err="1"/>
              <a:t>ArrayList</a:t>
            </a:r>
            <a:r>
              <a:rPr lang="en-US" dirty="0"/>
              <a:t>&lt;</a:t>
            </a:r>
            <a:r>
              <a:rPr lang="en-US" b="1" dirty="0" err="1"/>
              <a:t>int</a:t>
            </a:r>
            <a:r>
              <a:rPr lang="en-US" dirty="0"/>
              <a:t>&gt; al = </a:t>
            </a:r>
            <a:r>
              <a:rPr lang="en-US" dirty="0" err="1"/>
              <a:t>ArrayList</a:t>
            </a:r>
            <a:r>
              <a:rPr lang="en-US" dirty="0"/>
              <a:t>&lt;</a:t>
            </a:r>
            <a:r>
              <a:rPr lang="en-US" b="1" dirty="0" err="1"/>
              <a:t>int</a:t>
            </a:r>
            <a:r>
              <a:rPr lang="en-US" dirty="0"/>
              <a:t>&gt;(); // does not work  </a:t>
            </a:r>
          </a:p>
          <a:p>
            <a:pPr marL="914400" lvl="2" indent="0" algn="just">
              <a:buNone/>
            </a:pPr>
            <a:r>
              <a:rPr lang="en-US" dirty="0" err="1"/>
              <a:t>ArrayList</a:t>
            </a:r>
            <a:r>
              <a:rPr lang="en-US" dirty="0"/>
              <a:t>&lt;Integer&gt; al = </a:t>
            </a:r>
            <a:r>
              <a:rPr lang="en-US" b="1" dirty="0"/>
              <a:t>new</a:t>
            </a:r>
            <a:r>
              <a:rPr lang="en-US" dirty="0"/>
              <a:t> </a:t>
            </a:r>
            <a:r>
              <a:rPr lang="en-US" dirty="0" err="1"/>
              <a:t>ArrayList</a:t>
            </a:r>
            <a:r>
              <a:rPr lang="en-US" dirty="0"/>
              <a:t>&lt;Integer&gt;(); // works fine  </a:t>
            </a:r>
          </a:p>
          <a:p>
            <a:pPr algn="just"/>
            <a:r>
              <a:rPr lang="en-US" dirty="0"/>
              <a:t>Java </a:t>
            </a:r>
            <a:r>
              <a:rPr lang="en-US" dirty="0" err="1"/>
              <a:t>ArrayList</a:t>
            </a:r>
            <a:r>
              <a:rPr lang="en-US" dirty="0"/>
              <a:t> gets initialized by the size. The size is dynamic in the array list, which varies according to the elements getting added or removed from the list.</a:t>
            </a:r>
          </a:p>
          <a:p>
            <a:pPr marL="0" indent="0" algn="just">
              <a:buNone/>
            </a:pPr>
            <a:endParaRPr lang="en-US" dirty="0"/>
          </a:p>
        </p:txBody>
      </p:sp>
    </p:spTree>
    <p:extLst>
      <p:ext uri="{BB962C8B-B14F-4D97-AF65-F5344CB8AC3E}">
        <p14:creationId xmlns:p14="http://schemas.microsoft.com/office/powerpoint/2010/main" val="36425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765" y="530024"/>
            <a:ext cx="10018713" cy="287396"/>
          </a:xfrm>
        </p:spPr>
        <p:txBody>
          <a:bodyPr>
            <a:normAutofit fontScale="90000"/>
          </a:bodyPr>
          <a:lstStyle/>
          <a:p>
            <a:r>
              <a:rPr lang="en-US" b="1" dirty="0"/>
              <a:t>Searching for Elements in an </a:t>
            </a:r>
            <a:r>
              <a:rPr lang="en-US" b="1" dirty="0" err="1"/>
              <a:t>ArrayList</a:t>
            </a:r>
            <a:endParaRPr lang="en-US" b="1" dirty="0"/>
          </a:p>
        </p:txBody>
      </p:sp>
      <p:sp>
        <p:nvSpPr>
          <p:cNvPr id="4" name="Rectangle 1"/>
          <p:cNvSpPr>
            <a:spLocks noChangeArrowheads="1"/>
          </p:cNvSpPr>
          <p:nvPr/>
        </p:nvSpPr>
        <p:spPr bwMode="auto">
          <a:xfrm>
            <a:off x="1802965" y="2967338"/>
            <a:ext cx="9807144"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Check if an </a:t>
            </a:r>
            <a:r>
              <a:rPr lang="en-US" altLang="en-US" dirty="0" err="1"/>
              <a:t>ArrayList</a:t>
            </a:r>
            <a:r>
              <a:rPr lang="en-US" altLang="en-US" dirty="0"/>
              <a:t> contains a given element | contains()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Find the index of the first occurrence of an element in an </a:t>
            </a:r>
            <a:r>
              <a:rPr lang="en-US" altLang="en-US" dirty="0" err="1"/>
              <a:t>ArrayList</a:t>
            </a:r>
            <a:r>
              <a:rPr lang="en-US" altLang="en-US" dirty="0"/>
              <a:t> | </a:t>
            </a:r>
            <a:r>
              <a:rPr lang="en-US" altLang="en-US" dirty="0" err="1"/>
              <a:t>indexOf</a:t>
            </a:r>
            <a:r>
              <a:rPr lang="en-US" altLang="en-US" dirty="0"/>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Find the index of the last occurrence of an element in an </a:t>
            </a:r>
            <a:r>
              <a:rPr lang="en-US" altLang="en-US" dirty="0" err="1"/>
              <a:t>ArrayList</a:t>
            </a:r>
            <a:r>
              <a:rPr lang="en-US" altLang="en-US" dirty="0"/>
              <a:t> | </a:t>
            </a:r>
            <a:r>
              <a:rPr lang="en-US" altLang="en-US" dirty="0" err="1"/>
              <a:t>lastIndexOf</a:t>
            </a:r>
            <a:r>
              <a:rPr lang="en-US" altLang="en-US" dirty="0"/>
              <a:t>()</a:t>
            </a:r>
          </a:p>
        </p:txBody>
      </p:sp>
    </p:spTree>
    <p:extLst>
      <p:ext uri="{BB962C8B-B14F-4D97-AF65-F5344CB8AC3E}">
        <p14:creationId xmlns:p14="http://schemas.microsoft.com/office/powerpoint/2010/main" val="296064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8242"/>
            <a:ext cx="10018713" cy="287396"/>
          </a:xfrm>
        </p:spPr>
        <p:txBody>
          <a:bodyPr>
            <a:normAutofit fontScale="90000"/>
          </a:bodyPr>
          <a:lstStyle/>
          <a:p>
            <a:r>
              <a:rPr lang="en-US" b="1" dirty="0"/>
              <a:t>Searching for Elements in an </a:t>
            </a:r>
            <a:r>
              <a:rPr lang="en-US" b="1" dirty="0" err="1"/>
              <a:t>ArrayList</a:t>
            </a:r>
            <a:endParaRPr lang="en-US" b="1" dirty="0"/>
          </a:p>
        </p:txBody>
      </p:sp>
      <p:sp>
        <p:nvSpPr>
          <p:cNvPr id="4" name="Rectangle 1"/>
          <p:cNvSpPr>
            <a:spLocks noChangeArrowheads="1"/>
          </p:cNvSpPr>
          <p:nvPr/>
        </p:nvSpPr>
        <p:spPr bwMode="auto">
          <a:xfrm>
            <a:off x="1484311" y="640606"/>
            <a:ext cx="10472162" cy="59093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SearchElementsInArrayListExample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Creating an </a:t>
            </a:r>
            <a:r>
              <a:rPr lang="en-US" altLang="en-US" dirty="0" err="1"/>
              <a:t>ArrayList</a:t>
            </a:r>
            <a:r>
              <a:rPr lang="en-US" altLang="en-US" dirty="0"/>
              <a:t> of String using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List&lt;String&gt; fruits = new </a:t>
            </a:r>
            <a:r>
              <a:rPr lang="en-US" altLang="en-US" dirty="0" err="1"/>
              <a:t>ArrayList</a:t>
            </a:r>
            <a:r>
              <a:rPr lang="en-US" altLang="en-US" dirty="0"/>
              <a:t>&lt;&gt;();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Adding new elements to the </a:t>
            </a:r>
            <a:r>
              <a:rPr lang="en-US" altLang="en-US" dirty="0" err="1"/>
              <a:t>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("Banana");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("Apple");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("mango");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("orange");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("Watermelon");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fruits.add</a:t>
            </a:r>
            <a:r>
              <a:rPr lang="en-US" altLang="en-US" dirty="0"/>
              <a:t>("Strawberry");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Check if an </a:t>
            </a:r>
            <a:r>
              <a:rPr lang="en-US" altLang="en-US" dirty="0" err="1"/>
              <a:t>ArrayList</a:t>
            </a:r>
            <a:r>
              <a:rPr lang="en-US" altLang="en-US" dirty="0"/>
              <a:t> contains a given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("Does names array contain \"mango\"? : " + </a:t>
            </a:r>
            <a:r>
              <a:rPr lang="en-US" altLang="en-US" dirty="0" err="1"/>
              <a:t>fruits.contains</a:t>
            </a:r>
            <a:r>
              <a:rPr lang="en-US" altLang="en-US" dirty="0"/>
              <a:t>("mango"));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Find the index of the first occurrence of an element in an </a:t>
            </a:r>
            <a:r>
              <a:rPr lang="en-US" altLang="en-US" dirty="0" err="1"/>
              <a:t>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indexOf</a:t>
            </a:r>
            <a:r>
              <a:rPr lang="en-US" altLang="en-US" dirty="0"/>
              <a:t> \"Banana\": " + </a:t>
            </a:r>
            <a:r>
              <a:rPr lang="en-US" altLang="en-US" dirty="0" err="1"/>
              <a:t>fruits.indexOf</a:t>
            </a:r>
            <a:r>
              <a:rPr lang="en-US" altLang="en-US" dirty="0"/>
              <a:t>("Banana"));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indexOf</a:t>
            </a:r>
            <a:r>
              <a:rPr lang="en-US" altLang="en-US" dirty="0"/>
              <a:t> \"Apple\": " + </a:t>
            </a:r>
            <a:r>
              <a:rPr lang="en-US" altLang="en-US" dirty="0" err="1"/>
              <a:t>fruits.indexOf</a:t>
            </a:r>
            <a:r>
              <a:rPr lang="en-US" altLang="en-US" dirty="0"/>
              <a:t>("Apple"));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Find the index of the last occurrence of an element in an </a:t>
            </a:r>
            <a:r>
              <a:rPr lang="en-US" altLang="en-US" dirty="0" err="1"/>
              <a:t>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lastIndexOf</a:t>
            </a:r>
            <a:r>
              <a:rPr lang="en-US" altLang="en-US" dirty="0"/>
              <a:t> \"Watermelon\" : " + </a:t>
            </a:r>
            <a:r>
              <a:rPr lang="en-US" altLang="en-US" dirty="0" err="1"/>
              <a:t>fruits.lastIndexOf</a:t>
            </a:r>
            <a:r>
              <a:rPr lang="en-US" altLang="en-US" dirty="0"/>
              <a:t>("Watermelon")); </a:t>
            </a:r>
            <a:r>
              <a:rPr lang="en-US" altLang="en-US" dirty="0" err="1"/>
              <a:t>System.out.println</a:t>
            </a:r>
            <a:r>
              <a:rPr lang="en-US" altLang="en-US" dirty="0"/>
              <a:t>("</a:t>
            </a:r>
            <a:r>
              <a:rPr lang="en-US" altLang="en-US" dirty="0" err="1"/>
              <a:t>lastIndexOf</a:t>
            </a:r>
            <a:r>
              <a:rPr lang="en-US" altLang="en-US" dirty="0"/>
              <a:t> \"Strawberry\" : " + </a:t>
            </a:r>
            <a:r>
              <a:rPr lang="en-US" altLang="en-US" dirty="0" err="1"/>
              <a:t>fruits.lastIndexOf</a:t>
            </a:r>
            <a:r>
              <a:rPr lang="en-US" altLang="en-US" dirty="0"/>
              <a:t>("Strawberry")); } } </a:t>
            </a:r>
          </a:p>
        </p:txBody>
      </p:sp>
    </p:spTree>
    <p:extLst>
      <p:ext uri="{BB962C8B-B14F-4D97-AF65-F5344CB8AC3E}">
        <p14:creationId xmlns:p14="http://schemas.microsoft.com/office/powerpoint/2010/main" val="349966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11" y="2526602"/>
            <a:ext cx="10018713" cy="1094704"/>
          </a:xfrm>
        </p:spPr>
        <p:txBody>
          <a:bodyPr>
            <a:normAutofit/>
          </a:bodyPr>
          <a:lstStyle/>
          <a:p>
            <a:r>
              <a:rPr lang="en-US" dirty="0"/>
              <a:t>All Methods of </a:t>
            </a:r>
            <a:r>
              <a:rPr lang="en-US" dirty="0" err="1"/>
              <a:t>ArrayList</a:t>
            </a:r>
            <a:r>
              <a:rPr lang="en-US" dirty="0"/>
              <a:t> in Java</a:t>
            </a:r>
          </a:p>
        </p:txBody>
      </p:sp>
    </p:spTree>
    <p:extLst>
      <p:ext uri="{BB962C8B-B14F-4D97-AF65-F5344CB8AC3E}">
        <p14:creationId xmlns:p14="http://schemas.microsoft.com/office/powerpoint/2010/main" val="2281391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537854" y="1443894"/>
            <a:ext cx="10418237"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1) </a:t>
            </a:r>
            <a:r>
              <a:rPr lang="en-US" altLang="en-US" dirty="0">
                <a:hlinkClick r:id="rId2"/>
              </a:rPr>
              <a:t>add</a:t>
            </a:r>
            <a:r>
              <a:rPr lang="en-US" altLang="en-US" dirty="0"/>
              <a:t>( Object o): This method adds an object o at the end of the </a:t>
            </a:r>
            <a:r>
              <a:rPr lang="en-US" altLang="en-US" dirty="0" err="1"/>
              <a:t>arraylist</a:t>
            </a:r>
            <a:r>
              <a:rPr lang="en-US" altLang="en-US" dirty="0"/>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obj.add</a:t>
            </a:r>
            <a:r>
              <a:rPr lang="en-US" altLang="en-US" dirty="0"/>
              <a:t>("hello");</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This statement would add a string hello in the </a:t>
            </a:r>
            <a:r>
              <a:rPr lang="en-US" altLang="en-US" dirty="0" err="1"/>
              <a:t>arraylist</a:t>
            </a:r>
            <a:r>
              <a:rPr lang="en-US" altLang="en-US" dirty="0"/>
              <a:t> at last position.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2) </a:t>
            </a:r>
            <a:r>
              <a:rPr lang="en-US" altLang="en-US" dirty="0">
                <a:hlinkClick r:id="rId3"/>
              </a:rPr>
              <a:t>add</a:t>
            </a:r>
            <a:r>
              <a:rPr lang="en-US" altLang="en-US" dirty="0"/>
              <a:t>(</a:t>
            </a:r>
            <a:r>
              <a:rPr lang="en-US" altLang="en-US" dirty="0" err="1"/>
              <a:t>int</a:t>
            </a:r>
            <a:r>
              <a:rPr lang="en-US" altLang="en-US" dirty="0"/>
              <a:t> index, Object o): It adds the object o at the specified index in the </a:t>
            </a:r>
            <a:r>
              <a:rPr lang="en-US" altLang="en-US" dirty="0" err="1"/>
              <a:t>ArrayList</a:t>
            </a:r>
            <a:r>
              <a:rPr lang="en-US" altLang="en-US" dirty="0"/>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obj.add</a:t>
            </a:r>
            <a:r>
              <a:rPr lang="en-US" altLang="en-US" dirty="0"/>
              <a:t>(2, "bye");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It will add the string “bye” at the 2nd index (third element as array list starts with index 0) of array list.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3) </a:t>
            </a:r>
            <a:r>
              <a:rPr lang="en-US" altLang="en-US" dirty="0">
                <a:hlinkClick r:id="rId4"/>
              </a:rPr>
              <a:t>remove</a:t>
            </a:r>
            <a:r>
              <a:rPr lang="en-US" altLang="en-US" dirty="0"/>
              <a:t>(Object o): Removes the object o from the </a:t>
            </a:r>
            <a:r>
              <a:rPr lang="en-US" altLang="en-US" dirty="0" err="1"/>
              <a:t>ArrayList</a:t>
            </a:r>
            <a:r>
              <a:rPr lang="en-US" altLang="en-US" dirty="0"/>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obj.remove</a:t>
            </a:r>
            <a:r>
              <a:rPr lang="en-US" altLang="en-US" dirty="0"/>
              <a:t>("Chaitanya");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This statement will remove the string “Chaitanya” from the </a:t>
            </a:r>
            <a:r>
              <a:rPr lang="en-US" altLang="en-US" dirty="0" err="1"/>
              <a:t>ArrayList</a:t>
            </a:r>
            <a:r>
              <a:rPr lang="en-US" altLang="en-US"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4) </a:t>
            </a:r>
            <a:r>
              <a:rPr lang="en-US" altLang="en-US" dirty="0">
                <a:hlinkClick r:id="rId5"/>
              </a:rPr>
              <a:t>remove</a:t>
            </a:r>
            <a:r>
              <a:rPr lang="en-US" altLang="en-US" dirty="0"/>
              <a:t>(</a:t>
            </a:r>
            <a:r>
              <a:rPr lang="en-US" altLang="en-US" dirty="0" err="1"/>
              <a:t>int</a:t>
            </a:r>
            <a:r>
              <a:rPr lang="en-US" altLang="en-US" dirty="0"/>
              <a:t> index): Removes element from a given index.</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obj.remove</a:t>
            </a:r>
            <a:r>
              <a:rPr lang="en-US" altLang="en-US" dirty="0"/>
              <a:t>(3);</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It would remove the element of index 3 (4th element of the list – List starts with o).</a:t>
            </a:r>
          </a:p>
        </p:txBody>
      </p:sp>
    </p:spTree>
    <p:extLst>
      <p:ext uri="{BB962C8B-B14F-4D97-AF65-F5344CB8AC3E}">
        <p14:creationId xmlns:p14="http://schemas.microsoft.com/office/powerpoint/2010/main" val="373495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37856" y="903703"/>
            <a:ext cx="10321636"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5) </a:t>
            </a:r>
            <a:r>
              <a:rPr lang="en-US" altLang="en-US" dirty="0">
                <a:hlinkClick r:id="rId2"/>
              </a:rPr>
              <a:t>set</a:t>
            </a:r>
            <a:r>
              <a:rPr lang="en-US" altLang="en-US" dirty="0"/>
              <a:t>(</a:t>
            </a:r>
            <a:r>
              <a:rPr lang="en-US" altLang="en-US" dirty="0" err="1"/>
              <a:t>int</a:t>
            </a:r>
            <a:r>
              <a:rPr lang="en-US" altLang="en-US" dirty="0"/>
              <a:t> index, Object o): Used for updating an element. It replaces the element present at the specified index with the object o.</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obj.set</a:t>
            </a:r>
            <a:r>
              <a:rPr lang="en-US" altLang="en-US" dirty="0"/>
              <a:t>(2, "Tom");</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It would replace the 3rd element (index =2 is 3rd element) with the value Tom.</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6) </a:t>
            </a:r>
            <a:r>
              <a:rPr lang="en-US" altLang="en-US" dirty="0" err="1"/>
              <a:t>int</a:t>
            </a:r>
            <a:r>
              <a:rPr lang="en-US" altLang="en-US" dirty="0"/>
              <a:t> </a:t>
            </a:r>
            <a:r>
              <a:rPr lang="en-US" altLang="en-US" dirty="0" err="1"/>
              <a:t>indexOf</a:t>
            </a:r>
            <a:r>
              <a:rPr lang="en-US" altLang="en-US" dirty="0"/>
              <a:t>(Object o): Gives the index of the object o. If the element is not found in the list then this method returns the value -1.</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int</a:t>
            </a:r>
            <a:r>
              <a:rPr lang="en-US" altLang="en-US" dirty="0"/>
              <a:t> </a:t>
            </a:r>
            <a:r>
              <a:rPr lang="en-US" altLang="en-US" dirty="0" err="1"/>
              <a:t>pos</a:t>
            </a:r>
            <a:r>
              <a:rPr lang="en-US" altLang="en-US" dirty="0"/>
              <a:t> = </a:t>
            </a:r>
            <a:r>
              <a:rPr lang="en-US" altLang="en-US" dirty="0" err="1"/>
              <a:t>obj.indexOf</a:t>
            </a:r>
            <a:r>
              <a:rPr lang="en-US" altLang="en-US" dirty="0"/>
              <a:t>("Tom");</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This would give the index (position) of the string Tom in the list.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7) Object </a:t>
            </a:r>
            <a:r>
              <a:rPr lang="en-US" altLang="en-US" dirty="0">
                <a:hlinkClick r:id="rId3"/>
              </a:rPr>
              <a:t>get</a:t>
            </a:r>
            <a:r>
              <a:rPr lang="en-US" altLang="en-US" dirty="0"/>
              <a:t>(</a:t>
            </a:r>
            <a:r>
              <a:rPr lang="en-US" altLang="en-US" dirty="0" err="1"/>
              <a:t>int</a:t>
            </a:r>
            <a:r>
              <a:rPr lang="en-US" altLang="en-US" dirty="0"/>
              <a:t> index): It returns the object of list which is present at the specified index.</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String </a:t>
            </a:r>
            <a:r>
              <a:rPr lang="en-US" altLang="en-US" dirty="0" err="1"/>
              <a:t>str</a:t>
            </a:r>
            <a:r>
              <a:rPr lang="en-US" altLang="en-US" dirty="0"/>
              <a:t>= </a:t>
            </a:r>
            <a:r>
              <a:rPr lang="en-US" altLang="en-US" dirty="0" err="1"/>
              <a:t>obj.get</a:t>
            </a:r>
            <a:r>
              <a:rPr lang="en-US" altLang="en-US" dirty="0"/>
              <a:t>(2);</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This would return the string stored at 3rd position (index 2) and would be assigned to the string “</a:t>
            </a:r>
            <a:r>
              <a:rPr lang="en-US" altLang="en-US" dirty="0" err="1"/>
              <a:t>str</a:t>
            </a:r>
            <a:r>
              <a:rPr lang="en-US" altLang="en-US" dirty="0"/>
              <a:t>”. We are using string variable to store the get() result because the list is of string type. If the list is of </a:t>
            </a:r>
            <a:r>
              <a:rPr lang="en-US" altLang="en-US" dirty="0" err="1"/>
              <a:t>int</a:t>
            </a:r>
            <a:r>
              <a:rPr lang="en-US" altLang="en-US" dirty="0"/>
              <a:t> type then we can use </a:t>
            </a:r>
            <a:r>
              <a:rPr lang="en-US" altLang="en-US" dirty="0" err="1"/>
              <a:t>int</a:t>
            </a:r>
            <a:r>
              <a:rPr lang="en-US" altLang="en-US" dirty="0"/>
              <a:t> variable to store the returned element.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8) </a:t>
            </a:r>
            <a:r>
              <a:rPr lang="en-US" altLang="en-US" dirty="0" err="1">
                <a:hlinkClick r:id="rId4"/>
              </a:rPr>
              <a:t>int</a:t>
            </a:r>
            <a:r>
              <a:rPr lang="en-US" altLang="en-US" dirty="0">
                <a:hlinkClick r:id="rId4"/>
              </a:rPr>
              <a:t> size()</a:t>
            </a:r>
            <a:r>
              <a:rPr lang="en-US" altLang="en-US" dirty="0"/>
              <a:t>: It returns the size of the </a:t>
            </a:r>
            <a:r>
              <a:rPr lang="en-US" altLang="en-US" dirty="0" err="1"/>
              <a:t>ArrayList</a:t>
            </a:r>
            <a:r>
              <a:rPr lang="en-US" altLang="en-US" dirty="0"/>
              <a:t> (Number of elements of the list).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int</a:t>
            </a:r>
            <a:r>
              <a:rPr lang="en-US" altLang="en-US" dirty="0"/>
              <a:t> </a:t>
            </a:r>
            <a:r>
              <a:rPr lang="en-US" altLang="en-US" dirty="0" err="1"/>
              <a:t>numberofitems</a:t>
            </a:r>
            <a:r>
              <a:rPr lang="en-US" altLang="en-US" dirty="0"/>
              <a:t> = </a:t>
            </a:r>
            <a:r>
              <a:rPr lang="en-US" altLang="en-US" dirty="0" err="1"/>
              <a:t>obj.size</a:t>
            </a:r>
            <a:r>
              <a:rPr lang="en-US" altLang="en-US" dirty="0"/>
              <a:t>(); </a:t>
            </a:r>
          </a:p>
        </p:txBody>
      </p:sp>
    </p:spTree>
    <p:extLst>
      <p:ext uri="{BB962C8B-B14F-4D97-AF65-F5344CB8AC3E}">
        <p14:creationId xmlns:p14="http://schemas.microsoft.com/office/powerpoint/2010/main" val="391459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64344" y="2296612"/>
            <a:ext cx="1056639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9) </a:t>
            </a:r>
            <a:r>
              <a:rPr lang="en-US" altLang="en-US" dirty="0" err="1"/>
              <a:t>boolean</a:t>
            </a:r>
            <a:r>
              <a:rPr lang="en-US" altLang="en-US" dirty="0"/>
              <a:t> </a:t>
            </a:r>
            <a:r>
              <a:rPr lang="en-US" altLang="en-US" dirty="0">
                <a:hlinkClick r:id="rId2"/>
              </a:rPr>
              <a:t>contains</a:t>
            </a:r>
            <a:r>
              <a:rPr lang="en-US" altLang="en-US" dirty="0"/>
              <a:t>(Object o): It checks whether the given object o is present in the array list. If the element is found it returns true else it returns false.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obj.contains</a:t>
            </a:r>
            <a:r>
              <a:rPr lang="en-US" altLang="en-US" dirty="0"/>
              <a:t>("Steve");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It would return true if the string “Steve” is present in the list else we would get false.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10) </a:t>
            </a:r>
            <a:r>
              <a:rPr lang="en-US" altLang="en-US" dirty="0">
                <a:hlinkClick r:id="rId3"/>
              </a:rPr>
              <a:t>clear</a:t>
            </a:r>
            <a:r>
              <a:rPr lang="en-US" altLang="en-US" dirty="0"/>
              <a:t>(): It is used for removing all the elements of the array list in one go. The below code will remove all the elements of </a:t>
            </a:r>
            <a:r>
              <a:rPr lang="en-US" altLang="en-US" dirty="0" err="1"/>
              <a:t>ArrayList</a:t>
            </a:r>
            <a:r>
              <a:rPr lang="en-US" altLang="en-US" dirty="0"/>
              <a:t> whose object is obj.</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err="1"/>
              <a:t>obj.clear</a:t>
            </a:r>
            <a:r>
              <a:rPr lang="en-US" altLang="en-US" dirty="0"/>
              <a:t>(); </a:t>
            </a:r>
          </a:p>
        </p:txBody>
      </p:sp>
    </p:spTree>
    <p:extLst>
      <p:ext uri="{BB962C8B-B14F-4D97-AF65-F5344CB8AC3E}">
        <p14:creationId xmlns:p14="http://schemas.microsoft.com/office/powerpoint/2010/main" val="345542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5383"/>
            <a:ext cx="10018713" cy="940158"/>
          </a:xfrm>
        </p:spPr>
        <p:txBody>
          <a:bodyPr>
            <a:normAutofit/>
          </a:bodyPr>
          <a:lstStyle/>
          <a:p>
            <a:r>
              <a:rPr lang="en-US" dirty="0" err="1"/>
              <a:t>ArrayList</a:t>
            </a:r>
            <a:r>
              <a:rPr lang="en-US" dirty="0"/>
              <a:t> Hierarchy</a:t>
            </a:r>
          </a:p>
        </p:txBody>
      </p:sp>
      <p:sp>
        <p:nvSpPr>
          <p:cNvPr id="6" name="TextBox 5"/>
          <p:cNvSpPr txBox="1"/>
          <p:nvPr/>
        </p:nvSpPr>
        <p:spPr>
          <a:xfrm>
            <a:off x="6165274" y="3103416"/>
            <a:ext cx="5749636" cy="1200329"/>
          </a:xfrm>
          <a:prstGeom prst="rect">
            <a:avLst/>
          </a:prstGeom>
          <a:noFill/>
        </p:spPr>
        <p:txBody>
          <a:bodyPr wrap="square" rtlCol="0">
            <a:spAutoFit/>
          </a:bodyPr>
          <a:lstStyle/>
          <a:p>
            <a:pPr algn="just"/>
            <a:r>
              <a:rPr lang="en-US" dirty="0"/>
              <a:t>This class diagram shows Java </a:t>
            </a:r>
            <a:r>
              <a:rPr lang="en-US" i="1" dirty="0" err="1"/>
              <a:t>ArrayList</a:t>
            </a:r>
            <a:r>
              <a:rPr lang="en-US" dirty="0"/>
              <a:t> class extends </a:t>
            </a:r>
            <a:r>
              <a:rPr lang="en-US" i="1" dirty="0" err="1"/>
              <a:t>AbstractList</a:t>
            </a:r>
            <a:r>
              <a:rPr lang="en-US" dirty="0"/>
              <a:t> class which implements </a:t>
            </a:r>
            <a:r>
              <a:rPr lang="en-US" i="1" dirty="0"/>
              <a:t>List</a:t>
            </a:r>
            <a:r>
              <a:rPr lang="en-US" dirty="0"/>
              <a:t> interface. The </a:t>
            </a:r>
            <a:r>
              <a:rPr lang="en-US" i="1" dirty="0"/>
              <a:t>List</a:t>
            </a:r>
            <a:r>
              <a:rPr lang="en-US" dirty="0"/>
              <a:t> interface extends </a:t>
            </a:r>
            <a:r>
              <a:rPr lang="en-US" i="1" dirty="0"/>
              <a:t>Collection</a:t>
            </a:r>
            <a:r>
              <a:rPr lang="en-US" dirty="0"/>
              <a:t> and </a:t>
            </a:r>
            <a:r>
              <a:rPr lang="en-US" i="1" dirty="0" err="1"/>
              <a:t>Iterable</a:t>
            </a:r>
            <a:r>
              <a:rPr lang="en-US" dirty="0"/>
              <a:t> interfaces in hierarchical order.</a:t>
            </a:r>
          </a:p>
        </p:txBody>
      </p:sp>
      <p:pic>
        <p:nvPicPr>
          <p:cNvPr id="7" name="Picture 6"/>
          <p:cNvPicPr>
            <a:picLocks noChangeAspect="1"/>
          </p:cNvPicPr>
          <p:nvPr/>
        </p:nvPicPr>
        <p:blipFill>
          <a:blip r:embed="rId2"/>
          <a:stretch>
            <a:fillRect/>
          </a:stretch>
        </p:blipFill>
        <p:spPr>
          <a:xfrm>
            <a:off x="2137064" y="1489017"/>
            <a:ext cx="3429000" cy="4429125"/>
          </a:xfrm>
          <a:prstGeom prst="rect">
            <a:avLst/>
          </a:prstGeom>
        </p:spPr>
      </p:pic>
    </p:spTree>
    <p:extLst>
      <p:ext uri="{BB962C8B-B14F-4D97-AF65-F5344CB8AC3E}">
        <p14:creationId xmlns:p14="http://schemas.microsoft.com/office/powerpoint/2010/main" val="27650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7426"/>
            <a:ext cx="10018713" cy="1004551"/>
          </a:xfrm>
        </p:spPr>
        <p:txBody>
          <a:bodyPr>
            <a:normAutofit/>
          </a:bodyPr>
          <a:lstStyle/>
          <a:p>
            <a:r>
              <a:rPr lang="en-US" dirty="0"/>
              <a:t>Java Non-Generic Vs Generic Collection</a:t>
            </a:r>
          </a:p>
        </p:txBody>
      </p:sp>
      <p:sp>
        <p:nvSpPr>
          <p:cNvPr id="3" name="Content Placeholder 2"/>
          <p:cNvSpPr>
            <a:spLocks noGrp="1"/>
          </p:cNvSpPr>
          <p:nvPr>
            <p:ph idx="1"/>
          </p:nvPr>
        </p:nvSpPr>
        <p:spPr>
          <a:xfrm>
            <a:off x="1484310" y="1171977"/>
            <a:ext cx="10018713" cy="5306095"/>
          </a:xfrm>
        </p:spPr>
        <p:txBody>
          <a:bodyPr>
            <a:normAutofit/>
          </a:bodyPr>
          <a:lstStyle/>
          <a:p>
            <a:pPr algn="just"/>
            <a:r>
              <a:rPr lang="en-US" dirty="0"/>
              <a:t>Java collection framework was non-generic before JDK 1.5. Since 1.5, it is generic.</a:t>
            </a:r>
          </a:p>
          <a:p>
            <a:pPr algn="just"/>
            <a:r>
              <a:rPr lang="en-US" dirty="0"/>
              <a:t>Java new generic collection allows you to have only one type of object in a collection. Now it is type-safe, so typecasting is not required at runtime.</a:t>
            </a:r>
          </a:p>
          <a:p>
            <a:pPr algn="just"/>
            <a:r>
              <a:rPr lang="en-US" dirty="0"/>
              <a:t>Let's see the old non-generic example of creating a Java collection.</a:t>
            </a:r>
          </a:p>
          <a:p>
            <a:pPr marL="457200" lvl="1" indent="0" algn="just">
              <a:buNone/>
            </a:pPr>
            <a:r>
              <a:rPr lang="en-US" dirty="0" err="1"/>
              <a:t>ArrayList</a:t>
            </a:r>
            <a:r>
              <a:rPr lang="en-US" dirty="0"/>
              <a:t> list=</a:t>
            </a:r>
            <a:r>
              <a:rPr lang="en-US" b="1" dirty="0"/>
              <a:t>new</a:t>
            </a:r>
            <a:r>
              <a:rPr lang="en-US" dirty="0"/>
              <a:t> </a:t>
            </a:r>
            <a:r>
              <a:rPr lang="en-US" dirty="0" err="1"/>
              <a:t>ArrayList</a:t>
            </a:r>
            <a:r>
              <a:rPr lang="en-US" dirty="0"/>
              <a:t>();//creating old non-generic </a:t>
            </a:r>
            <a:r>
              <a:rPr lang="en-US" dirty="0" err="1"/>
              <a:t>arraylist</a:t>
            </a:r>
            <a:r>
              <a:rPr lang="en-US" dirty="0"/>
              <a:t>  </a:t>
            </a:r>
          </a:p>
          <a:p>
            <a:pPr algn="just"/>
            <a:r>
              <a:rPr lang="en-US" dirty="0"/>
              <a:t>Let's see the new generic example of creating java collection.</a:t>
            </a:r>
          </a:p>
          <a:p>
            <a:pPr marL="457200" lvl="1" indent="0" algn="just">
              <a:buNone/>
            </a:pPr>
            <a:r>
              <a:rPr lang="en-US" dirty="0" err="1"/>
              <a:t>ArrayList</a:t>
            </a:r>
            <a:r>
              <a:rPr lang="en-US" dirty="0"/>
              <a:t>&lt;String&gt; list=</a:t>
            </a:r>
            <a:r>
              <a:rPr lang="en-US" b="1" dirty="0"/>
              <a:t>new</a:t>
            </a:r>
            <a:r>
              <a:rPr lang="en-US" dirty="0"/>
              <a:t> </a:t>
            </a:r>
            <a:r>
              <a:rPr lang="en-US" dirty="0" err="1"/>
              <a:t>ArrayList</a:t>
            </a:r>
            <a:r>
              <a:rPr lang="en-US" dirty="0"/>
              <a:t>&lt;String&gt;();//creating new generic </a:t>
            </a:r>
            <a:r>
              <a:rPr lang="en-US" dirty="0" err="1"/>
              <a:t>arraylist</a:t>
            </a:r>
            <a:r>
              <a:rPr lang="en-US" dirty="0"/>
              <a:t>  </a:t>
            </a:r>
          </a:p>
          <a:p>
            <a:pPr algn="just"/>
            <a:r>
              <a:rPr lang="en-US" dirty="0"/>
              <a:t>In a generic collection, we specify the type in angular braces. Now </a:t>
            </a:r>
            <a:r>
              <a:rPr lang="en-US" dirty="0" err="1"/>
              <a:t>ArrayList</a:t>
            </a:r>
            <a:r>
              <a:rPr lang="en-US" dirty="0"/>
              <a:t> is forced to have the only specified type of object in it. If you try to add another type of object, it gives a </a:t>
            </a:r>
            <a:r>
              <a:rPr lang="en-US" i="1" dirty="0"/>
              <a:t>compile-time error</a:t>
            </a:r>
            <a:r>
              <a:rPr lang="en-US" dirty="0"/>
              <a:t>.</a:t>
            </a:r>
          </a:p>
        </p:txBody>
      </p:sp>
    </p:spTree>
    <p:extLst>
      <p:ext uri="{BB962C8B-B14F-4D97-AF65-F5344CB8AC3E}">
        <p14:creationId xmlns:p14="http://schemas.microsoft.com/office/powerpoint/2010/main" val="329894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238" y="2849355"/>
            <a:ext cx="10018713" cy="1120461"/>
          </a:xfrm>
        </p:spPr>
        <p:txBody>
          <a:bodyPr>
            <a:normAutofit/>
          </a:bodyPr>
          <a:lstStyle/>
          <a:p>
            <a:r>
              <a:rPr lang="en-US" dirty="0"/>
              <a:t>CRUD Operations</a:t>
            </a:r>
          </a:p>
        </p:txBody>
      </p:sp>
    </p:spTree>
    <p:extLst>
      <p:ext uri="{BB962C8B-B14F-4D97-AF65-F5344CB8AC3E}">
        <p14:creationId xmlns:p14="http://schemas.microsoft.com/office/powerpoint/2010/main" val="12088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3" y="334656"/>
            <a:ext cx="10018713" cy="1004553"/>
          </a:xfrm>
        </p:spPr>
        <p:txBody>
          <a:bodyPr>
            <a:normAutofit/>
          </a:bodyPr>
          <a:lstStyle/>
          <a:p>
            <a:r>
              <a:rPr lang="en-US" dirty="0"/>
              <a:t>Adding elements in </a:t>
            </a:r>
            <a:r>
              <a:rPr lang="en-US" dirty="0" err="1"/>
              <a:t>ArrayList</a:t>
            </a:r>
            <a:endParaRPr lang="en-US" dirty="0"/>
          </a:p>
        </p:txBody>
      </p:sp>
      <p:sp>
        <p:nvSpPr>
          <p:cNvPr id="4" name="Rectangle 1"/>
          <p:cNvSpPr>
            <a:spLocks noChangeArrowheads="1"/>
          </p:cNvSpPr>
          <p:nvPr/>
        </p:nvSpPr>
        <p:spPr bwMode="auto">
          <a:xfrm>
            <a:off x="1596085" y="2494840"/>
            <a:ext cx="9573491"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You can add elements to an </a:t>
            </a:r>
            <a:r>
              <a:rPr lang="en-US" altLang="en-US" dirty="0" err="1"/>
              <a:t>ArrayList</a:t>
            </a:r>
            <a:r>
              <a:rPr lang="en-US" altLang="en-US" dirty="0"/>
              <a:t> by using </a:t>
            </a:r>
            <a:r>
              <a:rPr lang="en-US" altLang="en-US" dirty="0">
                <a:hlinkClick r:id="rId3"/>
              </a:rPr>
              <a:t>add() method</a:t>
            </a:r>
            <a:r>
              <a:rPr lang="en-US" altLang="en-US" dirty="0"/>
              <a:t>. This method has couple of variations, which you can use based on the requirement.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If you want to add the element at the end of the List then you can simply call the add() method like this:</a:t>
            </a:r>
          </a:p>
          <a:p>
            <a:pPr lvl="1" algn="just"/>
            <a:r>
              <a:rPr lang="en-US" altLang="en-US" dirty="0" err="1"/>
              <a:t>arrList.add</a:t>
            </a:r>
            <a:r>
              <a:rPr lang="en-US" altLang="en-US" dirty="0"/>
              <a:t>("Steve"); //This will add "Steve" at the end of List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To add the element at the specified location in </a:t>
            </a:r>
            <a:r>
              <a:rPr lang="en-US" altLang="en-US" dirty="0" err="1"/>
              <a:t>ArrayList</a:t>
            </a:r>
            <a:r>
              <a:rPr lang="en-US" altLang="en-US" dirty="0"/>
              <a:t>, you can specify the index in the add() method like this:</a:t>
            </a:r>
          </a:p>
          <a:p>
            <a:pPr lvl="1" algn="just"/>
            <a:r>
              <a:rPr lang="en-US" altLang="en-US" dirty="0" err="1"/>
              <a:t>arrList.add</a:t>
            </a:r>
            <a:r>
              <a:rPr lang="en-US" altLang="en-US" dirty="0"/>
              <a:t>(3, "Steve"); //This will add "Steve" at the fourth position </a:t>
            </a:r>
          </a:p>
        </p:txBody>
      </p:sp>
    </p:spTree>
    <p:extLst>
      <p:ext uri="{BB962C8B-B14F-4D97-AF65-F5344CB8AC3E}">
        <p14:creationId xmlns:p14="http://schemas.microsoft.com/office/powerpoint/2010/main" val="346529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621706" y="216990"/>
            <a:ext cx="8586622" cy="637097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class </a:t>
            </a:r>
            <a:r>
              <a:rPr lang="en-US" altLang="en-US" dirty="0" err="1"/>
              <a:t>AddExample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ArrayList</a:t>
            </a:r>
            <a:r>
              <a:rPr lang="en-US" altLang="en-US" dirty="0"/>
              <a:t>&lt;String&gt; </a:t>
            </a:r>
            <a:r>
              <a:rPr lang="en-US" altLang="en-US" dirty="0" err="1"/>
              <a:t>arrList</a:t>
            </a:r>
            <a:r>
              <a:rPr lang="en-US" altLang="en-US" dirty="0"/>
              <a:t>=new </a:t>
            </a:r>
            <a:r>
              <a:rPr lang="en-US" altLang="en-US" dirty="0" err="1"/>
              <a:t>ArrayList</a:t>
            </a:r>
            <a:r>
              <a:rPr lang="en-US" altLang="en-US" dirty="0"/>
              <a:t>&lt;String&gt;();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("Steve");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("Tim");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("Lucy");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("Pat");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("Angela");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("Tom");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//displaying elements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arrList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//Adding "Steve" at the fourth position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arrList.add</a:t>
            </a:r>
            <a:r>
              <a:rPr lang="en-US" altLang="en-US" dirty="0"/>
              <a:t>(3, "Steve");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//displaying elements </a:t>
            </a:r>
            <a:r>
              <a:rPr lang="en-US" altLang="en-US" dirty="0" err="1"/>
              <a:t>System.out.println</a:t>
            </a:r>
            <a:r>
              <a:rPr lang="en-US" altLang="en-US" dirty="0"/>
              <a:t>(</a:t>
            </a:r>
            <a:r>
              <a:rPr lang="en-US" altLang="en-US" dirty="0" err="1"/>
              <a:t>arrList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 </a:t>
            </a:r>
          </a:p>
        </p:txBody>
      </p:sp>
    </p:spTree>
    <p:extLst>
      <p:ext uri="{BB962C8B-B14F-4D97-AF65-F5344CB8AC3E}">
        <p14:creationId xmlns:p14="http://schemas.microsoft.com/office/powerpoint/2010/main" val="128984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3" y="334656"/>
            <a:ext cx="10018713" cy="1004553"/>
          </a:xfrm>
        </p:spPr>
        <p:txBody>
          <a:bodyPr>
            <a:normAutofit/>
          </a:bodyPr>
          <a:lstStyle/>
          <a:p>
            <a:r>
              <a:rPr lang="en-US" dirty="0"/>
              <a:t>Update elements in </a:t>
            </a:r>
            <a:r>
              <a:rPr lang="en-US" dirty="0" err="1"/>
              <a:t>ArrayList</a:t>
            </a:r>
            <a:endParaRPr lang="en-US" dirty="0"/>
          </a:p>
        </p:txBody>
      </p:sp>
      <p:sp>
        <p:nvSpPr>
          <p:cNvPr id="4" name="Rectangle 1"/>
          <p:cNvSpPr>
            <a:spLocks noChangeArrowheads="1"/>
          </p:cNvSpPr>
          <p:nvPr/>
        </p:nvSpPr>
        <p:spPr bwMode="auto">
          <a:xfrm>
            <a:off x="1596083" y="1339209"/>
            <a:ext cx="9573491"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dirty="0"/>
              <a:t>You can use the </a:t>
            </a:r>
            <a:r>
              <a:rPr lang="en-US" b="1" dirty="0"/>
              <a:t>set method</a:t>
            </a:r>
            <a:r>
              <a:rPr lang="en-US" dirty="0"/>
              <a:t> to change an element in </a:t>
            </a:r>
            <a:r>
              <a:rPr lang="en-US" dirty="0" err="1"/>
              <a:t>ArrayList</a:t>
            </a:r>
            <a:r>
              <a:rPr lang="en-US" dirty="0"/>
              <a:t>. You need to provide the </a:t>
            </a:r>
            <a:r>
              <a:rPr lang="en-US" b="1" dirty="0"/>
              <a:t>index</a:t>
            </a:r>
            <a:r>
              <a:rPr lang="en-US" dirty="0"/>
              <a:t> and </a:t>
            </a:r>
            <a:r>
              <a:rPr lang="en-US" b="1" dirty="0"/>
              <a:t>new element</a:t>
            </a:r>
            <a:r>
              <a:rPr lang="en-US" dirty="0"/>
              <a:t>, this method then updates the element present at the </a:t>
            </a:r>
            <a:r>
              <a:rPr lang="en-US" b="1" dirty="0"/>
              <a:t>given index</a:t>
            </a:r>
            <a:r>
              <a:rPr lang="en-US" dirty="0"/>
              <a:t> with the </a:t>
            </a:r>
            <a:r>
              <a:rPr lang="en-US" b="1" dirty="0"/>
              <a:t>new given element</a:t>
            </a:r>
            <a:r>
              <a:rPr lang="en-US" dirty="0"/>
              <a:t>.</a:t>
            </a:r>
          </a:p>
          <a:p>
            <a:pPr algn="just"/>
            <a:r>
              <a:rPr lang="en-US" dirty="0"/>
              <a:t>In the following example, we have given the index as 0 and new element as “Jack” in the set() method. The method updated the element present at the index 0 (“Jim”) with the new String element “Jack”.</a:t>
            </a:r>
          </a:p>
          <a:p>
            <a:pPr algn="just"/>
            <a:endParaRPr lang="en-US" dirty="0"/>
          </a:p>
        </p:txBody>
      </p:sp>
      <p:sp>
        <p:nvSpPr>
          <p:cNvPr id="3" name="Rectangle 1"/>
          <p:cNvSpPr>
            <a:spLocks noChangeArrowheads="1"/>
          </p:cNvSpPr>
          <p:nvPr/>
        </p:nvSpPr>
        <p:spPr bwMode="auto">
          <a:xfrm>
            <a:off x="2359488" y="3258651"/>
            <a:ext cx="8046680" cy="313932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java.util.ArrayList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class </a:t>
            </a:r>
            <a:r>
              <a:rPr lang="en-US" altLang="en-US" dirty="0" err="1"/>
              <a:t>JavaExample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ArrayList</a:t>
            </a:r>
            <a:r>
              <a:rPr lang="en-US" altLang="en-US" dirty="0"/>
              <a:t>&lt;String&gt; names = new </a:t>
            </a:r>
            <a:r>
              <a:rPr lang="en-US" altLang="en-US" dirty="0" err="1"/>
              <a:t>ArrayList</a:t>
            </a:r>
            <a:r>
              <a:rPr lang="en-US" altLang="en-US" dirty="0"/>
              <a:t>&lt;String&gt;();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names.add</a:t>
            </a:r>
            <a:r>
              <a:rPr lang="en-US" altLang="en-US" dirty="0"/>
              <a:t>("Jim");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names.add</a:t>
            </a:r>
            <a:r>
              <a:rPr lang="en-US" altLang="en-US" dirty="0"/>
              <a:t>("Jack");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names.add</a:t>
            </a:r>
            <a:r>
              <a:rPr lang="en-US" altLang="en-US" dirty="0"/>
              <a:t>(“William");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names.set</a:t>
            </a:r>
            <a:r>
              <a:rPr lang="en-US" altLang="en-US" dirty="0"/>
              <a:t>(0, “Jack");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(names);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p>
        </p:txBody>
      </p:sp>
    </p:spTree>
    <p:extLst>
      <p:ext uri="{BB962C8B-B14F-4D97-AF65-F5344CB8AC3E}">
        <p14:creationId xmlns:p14="http://schemas.microsoft.com/office/powerpoint/2010/main" val="278918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3" y="334656"/>
            <a:ext cx="10018713" cy="1004553"/>
          </a:xfrm>
        </p:spPr>
        <p:txBody>
          <a:bodyPr>
            <a:normAutofit/>
          </a:bodyPr>
          <a:lstStyle/>
          <a:p>
            <a:r>
              <a:rPr lang="en-US" dirty="0"/>
              <a:t>Remove elements from </a:t>
            </a:r>
            <a:r>
              <a:rPr lang="en-US" dirty="0" err="1"/>
              <a:t>ArrayList</a:t>
            </a:r>
            <a:endParaRPr lang="en-US" dirty="0"/>
          </a:p>
        </p:txBody>
      </p:sp>
      <p:sp>
        <p:nvSpPr>
          <p:cNvPr id="4" name="Rectangle 1"/>
          <p:cNvSpPr>
            <a:spLocks noChangeArrowheads="1"/>
          </p:cNvSpPr>
          <p:nvPr/>
        </p:nvSpPr>
        <p:spPr bwMode="auto">
          <a:xfrm>
            <a:off x="1596082" y="1339209"/>
            <a:ext cx="9573491"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dirty="0"/>
              <a:t>You can use </a:t>
            </a:r>
            <a:r>
              <a:rPr lang="en-US" b="1" dirty="0"/>
              <a:t>remove() method</a:t>
            </a:r>
            <a:r>
              <a:rPr lang="en-US" dirty="0"/>
              <a:t> to remove elements from an </a:t>
            </a:r>
            <a:r>
              <a:rPr lang="en-US" dirty="0" err="1"/>
              <a:t>ArrayList</a:t>
            </a:r>
            <a:r>
              <a:rPr lang="en-US" dirty="0"/>
              <a:t>. Similar to add() method, this method also has couple of variations.</a:t>
            </a:r>
          </a:p>
        </p:txBody>
      </p:sp>
      <p:sp>
        <p:nvSpPr>
          <p:cNvPr id="5" name="Rectangle 1"/>
          <p:cNvSpPr>
            <a:spLocks noChangeArrowheads="1"/>
          </p:cNvSpPr>
          <p:nvPr/>
        </p:nvSpPr>
        <p:spPr bwMode="auto">
          <a:xfrm>
            <a:off x="2080991" y="2031444"/>
            <a:ext cx="9088582" cy="452431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 </a:t>
            </a:r>
            <a:r>
              <a:rPr lang="en-US" altLang="en-US" dirty="0" err="1"/>
              <a:t>java.util</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class </a:t>
            </a:r>
            <a:r>
              <a:rPr lang="en-US" altLang="en-US" dirty="0" err="1"/>
              <a:t>JavaExample</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public static void main(String </a:t>
            </a:r>
            <a:r>
              <a:rPr lang="en-US" altLang="en-US" dirty="0" err="1"/>
              <a:t>args</a:t>
            </a:r>
            <a:r>
              <a:rPr lang="en-US" altLang="en-US"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ArrayList</a:t>
            </a:r>
            <a:r>
              <a:rPr lang="en-US" altLang="en-US" dirty="0"/>
              <a:t>&lt;String&gt; </a:t>
            </a:r>
            <a:r>
              <a:rPr lang="en-US" altLang="en-US" dirty="0" err="1"/>
              <a:t>alist</a:t>
            </a:r>
            <a:r>
              <a:rPr lang="en-US" altLang="en-US" dirty="0"/>
              <a:t>=new </a:t>
            </a:r>
            <a:r>
              <a:rPr lang="en-US" altLang="en-US" dirty="0" err="1"/>
              <a:t>ArrayList</a:t>
            </a:r>
            <a:r>
              <a:rPr lang="en-US" altLang="en-US" dirty="0"/>
              <a:t>&lt;String&gt;();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alist.add</a:t>
            </a:r>
            <a:r>
              <a:rPr lang="en-US" altLang="en-US" dirty="0"/>
              <a:t>("Steve");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alist.add</a:t>
            </a:r>
            <a:r>
              <a:rPr lang="en-US" altLang="en-US" dirty="0"/>
              <a:t>("Tim");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alist.add</a:t>
            </a:r>
            <a:r>
              <a:rPr lang="en-US" altLang="en-US" dirty="0"/>
              <a:t>("Pat");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alist.add</a:t>
            </a:r>
            <a:r>
              <a:rPr lang="en-US" altLang="en-US" dirty="0"/>
              <a:t>("Tom"); </a:t>
            </a:r>
          </a:p>
          <a:p>
            <a:pPr eaLnBrk="0" fontAlgn="base" hangingPunct="0">
              <a:spcBef>
                <a:spcPct val="0"/>
              </a:spcBef>
              <a:spcAft>
                <a:spcPct val="0"/>
              </a:spcAft>
            </a:pPr>
            <a:r>
              <a:rPr lang="en-US" altLang="en-US" dirty="0" err="1"/>
              <a:t>System.out.println</a:t>
            </a:r>
            <a:r>
              <a:rPr lang="en-US" altLang="en-US" dirty="0"/>
              <a:t>(</a:t>
            </a:r>
            <a:r>
              <a:rPr lang="en-US" altLang="en-US" dirty="0" err="1"/>
              <a:t>alist</a:t>
            </a:r>
            <a:r>
              <a:rPr lang="en-US" altLang="en-US" dirty="0"/>
              <a:t>); //displaying elements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//Removing "Steve" and “Tom"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alist.remove</a:t>
            </a:r>
            <a:r>
              <a:rPr lang="en-US" altLang="en-US" dirty="0"/>
              <a:t>("Steve");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alist.remove</a:t>
            </a:r>
            <a:r>
              <a:rPr lang="en-US" altLang="en-US" dirty="0"/>
              <a:t>(“Tom"); </a:t>
            </a:r>
          </a:p>
          <a:p>
            <a:pPr eaLnBrk="0" fontAlgn="base" hangingPunct="0">
              <a:spcBef>
                <a:spcPct val="0"/>
              </a:spcBef>
              <a:spcAft>
                <a:spcPct val="0"/>
              </a:spcAft>
            </a:pPr>
            <a:r>
              <a:rPr lang="en-US" altLang="en-US" dirty="0" err="1"/>
              <a:t>System.out.println</a:t>
            </a:r>
            <a:r>
              <a:rPr lang="en-US" altLang="en-US" dirty="0"/>
              <a:t>(</a:t>
            </a:r>
            <a:r>
              <a:rPr lang="en-US" altLang="en-US" dirty="0" err="1"/>
              <a:t>alist</a:t>
            </a:r>
            <a:r>
              <a:rPr lang="en-US" altLang="en-US" dirty="0"/>
              <a:t>); //displaying elements </a:t>
            </a:r>
          </a:p>
          <a:p>
            <a:pPr eaLnBrk="0" fontAlgn="base" hangingPunct="0">
              <a:spcBef>
                <a:spcPct val="0"/>
              </a:spcBef>
              <a:spcAft>
                <a:spcPct val="0"/>
              </a:spcAft>
            </a:pPr>
            <a:r>
              <a:rPr lang="en-US" altLang="en-US" dirty="0" err="1"/>
              <a:t>alist.remove</a:t>
            </a:r>
            <a:r>
              <a:rPr lang="en-US" altLang="en-US" dirty="0"/>
              <a:t>(2); //Removing 3rd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//displaying elements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System.out.println</a:t>
            </a:r>
            <a:r>
              <a:rPr lang="en-US" altLang="en-US" dirty="0"/>
              <a:t>(</a:t>
            </a:r>
            <a:r>
              <a:rPr lang="en-US" altLang="en-US" dirty="0" err="1"/>
              <a:t>alist</a:t>
            </a:r>
            <a:r>
              <a:rPr lang="en-US" altLang="en-US" dirty="0"/>
              <a:t>); } } </a:t>
            </a:r>
          </a:p>
        </p:txBody>
      </p:sp>
    </p:spTree>
    <p:extLst>
      <p:ext uri="{BB962C8B-B14F-4D97-AF65-F5344CB8AC3E}">
        <p14:creationId xmlns:p14="http://schemas.microsoft.com/office/powerpoint/2010/main" val="387733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16629</TotalTime>
  <Words>2983</Words>
  <Application>Microsoft Office PowerPoint</Application>
  <PresentationFormat>Widescreen</PresentationFormat>
  <Paragraphs>305</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Söhne</vt:lpstr>
      <vt:lpstr>Parallax</vt:lpstr>
      <vt:lpstr>Collections Framework in Java  Java ArrayList</vt:lpstr>
      <vt:lpstr>Java ArrayList</vt:lpstr>
      <vt:lpstr>ArrayList Hierarchy</vt:lpstr>
      <vt:lpstr>Java Non-Generic Vs Generic Collection</vt:lpstr>
      <vt:lpstr>CRUD Operations</vt:lpstr>
      <vt:lpstr>Adding elements in ArrayList</vt:lpstr>
      <vt:lpstr>PowerPoint Presentation</vt:lpstr>
      <vt:lpstr>Update elements in ArrayList</vt:lpstr>
      <vt:lpstr>Remove elements from ArrayList</vt:lpstr>
      <vt:lpstr>Iterating ArrayList</vt:lpstr>
      <vt:lpstr>Iterating ArrayList using Iterator</vt:lpstr>
      <vt:lpstr>Iterating ArrayList using foreach loop</vt:lpstr>
      <vt:lpstr>Get() and Set() ArrayList</vt:lpstr>
      <vt:lpstr>User-defined class objects in Java ArrayList</vt:lpstr>
      <vt:lpstr>User-defined class objects in Java ArrayList</vt:lpstr>
      <vt:lpstr>ArrayList Size</vt:lpstr>
      <vt:lpstr>Sort ArrayList</vt:lpstr>
      <vt:lpstr>ArrayList Contains Duplicate and Null Values</vt:lpstr>
      <vt:lpstr>Creating an ArrayList From Another Collection</vt:lpstr>
      <vt:lpstr>Searching for Elements in an ArrayList</vt:lpstr>
      <vt:lpstr>Searching for Elements in an ArrayList</vt:lpstr>
      <vt:lpstr>All Methods of ArrayList in Java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Libzay</dc:creator>
  <cp:lastModifiedBy>Sara Naeem</cp:lastModifiedBy>
  <cp:revision>664</cp:revision>
  <dcterms:created xsi:type="dcterms:W3CDTF">2018-02-04T18:33:59Z</dcterms:created>
  <dcterms:modified xsi:type="dcterms:W3CDTF">2023-04-05T16:50:50Z</dcterms:modified>
</cp:coreProperties>
</file>