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2639" autoAdjust="0"/>
  </p:normalViewPr>
  <p:slideViewPr>
    <p:cSldViewPr>
      <p:cViewPr varScale="1">
        <p:scale>
          <a:sx n="84" d="100"/>
          <a:sy n="84" d="100"/>
        </p:scale>
        <p:origin x="792" y="9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9T04:48:52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9510 13715 0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5D6A9-7169-4867-9844-6B226E83A76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29D7-468D-4B17-9265-721CAA02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implicit type conversion is automatically performed by the compiler when differing data types are intermixed in an expression. An explicit type conversion is user-defined conversion that forces an expression to be of specific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F29D7-468D-4B17-9265-721CAA023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4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0607" y="2483230"/>
            <a:ext cx="297078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5384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5017" y="462597"/>
            <a:ext cx="334196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010" y="1526857"/>
            <a:ext cx="106476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J</a:t>
            </a:r>
            <a:r>
              <a:rPr spc="-95" dirty="0"/>
              <a:t>a</a:t>
            </a:r>
            <a:r>
              <a:rPr spc="-70" dirty="0"/>
              <a:t>v</a:t>
            </a:r>
            <a:r>
              <a:rPr dirty="0"/>
              <a:t>ascr</a:t>
            </a:r>
            <a:r>
              <a:rPr spc="-20" dirty="0"/>
              <a:t>i</a:t>
            </a:r>
            <a:r>
              <a:rPr spc="-5" dirty="0"/>
              <a:t>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571" y="462598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8135" y="1613217"/>
            <a:ext cx="502412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5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7145"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value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31445"/>
            <a:r>
              <a:rPr sz="2400" spc="-5" dirty="0">
                <a:latin typeface="Calibri"/>
                <a:cs typeface="Calibri"/>
              </a:rPr>
              <a:t>// assign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131445"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dirty="0">
                <a:latin typeface="Calibri"/>
                <a:cs typeface="Calibri"/>
              </a:rPr>
              <a:t> Multiply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 to </a:t>
            </a:r>
            <a:r>
              <a:rPr sz="2400" dirty="0">
                <a:latin typeface="Calibri"/>
                <a:cs typeface="Calibri"/>
              </a:rPr>
              <a:t>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257" y="1613218"/>
            <a:ext cx="791845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050915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y;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 z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y;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(concatenate)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txt1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"John";</a:t>
            </a:r>
            <a:endParaRPr sz="2400" dirty="0">
              <a:latin typeface="Calibri"/>
              <a:cs typeface="Calibri"/>
            </a:endParaRPr>
          </a:p>
          <a:p>
            <a:pPr marL="354965"/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spc="-5" dirty="0">
                <a:latin typeface="Calibri"/>
                <a:cs typeface="Calibri"/>
              </a:rPr>
              <a:t> txt2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"Doe";</a:t>
            </a:r>
          </a:p>
          <a:p>
            <a:pPr marL="354965"/>
            <a:r>
              <a:rPr sz="2400" spc="-20" dirty="0">
                <a:latin typeface="Calibri"/>
                <a:cs typeface="Calibri"/>
              </a:rPr>
              <a:t>var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txt3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txt1</a:t>
            </a:r>
            <a:r>
              <a:rPr sz="2400" dirty="0">
                <a:latin typeface="Calibri"/>
                <a:cs typeface="Calibri"/>
              </a:rPr>
              <a:t> + "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txt2;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//output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3200" b="1" i="1" spc="-5" dirty="0">
                <a:latin typeface="Calibri"/>
                <a:cs typeface="Calibri"/>
              </a:rPr>
              <a:t>John</a:t>
            </a:r>
            <a:r>
              <a:rPr sz="3200" b="1" i="1" spc="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Doe</a:t>
            </a:r>
            <a:endParaRPr sz="3200" b="1" i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571" y="462598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10287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571" y="462598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1524000"/>
            <a:ext cx="1034415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571" y="462598"/>
            <a:ext cx="2293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O</a:t>
            </a:r>
            <a:r>
              <a:rPr spc="5" dirty="0"/>
              <a:t>p</a:t>
            </a:r>
            <a:r>
              <a:rPr dirty="0"/>
              <a:t>e</a:t>
            </a:r>
            <a:r>
              <a:rPr spc="-110" dirty="0"/>
              <a:t>r</a:t>
            </a:r>
            <a:r>
              <a:rPr spc="-50" dirty="0"/>
              <a:t>a</a:t>
            </a:r>
            <a:r>
              <a:rPr spc="-35" dirty="0"/>
              <a:t>t</a:t>
            </a:r>
            <a:r>
              <a:rPr spc="-5" dirty="0"/>
              <a:t>o</a:t>
            </a:r>
            <a:r>
              <a:rPr spc="-80" dirty="0"/>
              <a:t>r</a:t>
            </a:r>
            <a:r>
              <a:rPr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1" y="1295401"/>
            <a:ext cx="4826000" cy="502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1159193"/>
            <a:ext cx="5105455" cy="27469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423600" y="49374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4240" y="4928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00200"/>
            <a:ext cx="10515600" cy="370114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 algn="just"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308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sz="2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2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sz="27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algn="just">
              <a:lnSpc>
                <a:spcPts val="3080"/>
              </a:lnSpc>
            </a:pP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c=0;</a:t>
            </a:r>
            <a:r>
              <a:rPr sz="2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str=“this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string”;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flt=10.9;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 algn="just">
              <a:lnSpc>
                <a:spcPct val="902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sz="27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 </a:t>
            </a:r>
            <a:r>
              <a:rPr sz="27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7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x=0;</a:t>
            </a:r>
            <a:r>
              <a:rPr sz="27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str=“this</a:t>
            </a:r>
            <a:r>
              <a:rPr sz="27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string”;</a:t>
            </a:r>
            <a:r>
              <a:rPr sz="27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27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flt=10.9;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65430" indent="-342900" algn="just">
              <a:lnSpc>
                <a:spcPct val="9020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automatically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</a:t>
            </a:r>
            <a:r>
              <a:rPr sz="27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inside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(either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integer,float,string)</a:t>
            </a:r>
            <a:r>
              <a:rPr sz="2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1" y="1390130"/>
            <a:ext cx="10896599" cy="28770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marR="448945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pc="-6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strings,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more:</a:t>
            </a:r>
          </a:p>
          <a:p>
            <a:pPr marL="354965" marR="76835" indent="-342900" algn="just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marL="354965" marR="5080" indent="-342900" algn="just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never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 </a:t>
            </a:r>
            <a:r>
              <a:rPr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258" y="4728527"/>
            <a:ext cx="2028189" cy="12153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4965" marR="831215" indent="-342900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x;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5;</a:t>
            </a:r>
            <a:endParaRPr sz="3000" dirty="0">
              <a:latin typeface="Calibri"/>
              <a:cs typeface="Calibri"/>
            </a:endParaRPr>
          </a:p>
          <a:p>
            <a:pPr marL="354965">
              <a:lnSpc>
                <a:spcPts val="2905"/>
              </a:lnSpc>
            </a:pPr>
            <a:r>
              <a:rPr sz="3000" dirty="0">
                <a:latin typeface="Calibri"/>
                <a:cs typeface="Calibri"/>
              </a:rPr>
              <a:t>x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"John";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8775" y="4728527"/>
            <a:ext cx="338201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4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//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Now</a:t>
            </a:r>
            <a:r>
              <a:rPr sz="3000" dirty="0">
                <a:latin typeface="Calibri"/>
                <a:cs typeface="Calibri"/>
              </a:rPr>
              <a:t> 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undefined</a:t>
            </a:r>
            <a:endParaRPr sz="3000">
              <a:latin typeface="Calibri"/>
              <a:cs typeface="Calibri"/>
            </a:endParaRPr>
          </a:p>
          <a:p>
            <a:pPr marR="55244" algn="r">
              <a:lnSpc>
                <a:spcPts val="2880"/>
              </a:lnSpc>
            </a:pPr>
            <a:r>
              <a:rPr sz="3000" spc="-5" dirty="0">
                <a:latin typeface="Calibri"/>
                <a:cs typeface="Calibri"/>
              </a:rPr>
              <a:t>//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Now</a:t>
            </a:r>
            <a:r>
              <a:rPr sz="3000" dirty="0">
                <a:latin typeface="Calibri"/>
                <a:cs typeface="Calibri"/>
              </a:rPr>
              <a:t> x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Number</a:t>
            </a:r>
            <a:endParaRPr sz="3000">
              <a:latin typeface="Calibri"/>
              <a:cs typeface="Calibri"/>
            </a:endParaRPr>
          </a:p>
          <a:p>
            <a:pPr marR="28575" algn="r">
              <a:lnSpc>
                <a:spcPts val="3240"/>
              </a:lnSpc>
            </a:pPr>
            <a:r>
              <a:rPr sz="3000" spc="-5" dirty="0">
                <a:latin typeface="Calibri"/>
                <a:cs typeface="Calibri"/>
              </a:rPr>
              <a:t>//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Now</a:t>
            </a:r>
            <a:r>
              <a:rPr sz="3000" dirty="0">
                <a:latin typeface="Calibri"/>
                <a:cs typeface="Calibri"/>
              </a:rPr>
              <a:t> x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String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62418"/>
            <a:ext cx="7914005" cy="39592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var </a:t>
            </a:r>
            <a:r>
              <a:rPr sz="3000" dirty="0">
                <a:latin typeface="Calibri"/>
                <a:cs typeface="Calibri"/>
              </a:rPr>
              <a:t>x = </a:t>
            </a:r>
            <a:r>
              <a:rPr sz="3000" spc="-5" dirty="0">
                <a:latin typeface="Calibri"/>
                <a:cs typeface="Calibri"/>
              </a:rPr>
              <a:t>100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-5" dirty="0" smtClean="0">
                <a:latin typeface="Calibri"/>
                <a:cs typeface="Calibri"/>
              </a:rPr>
              <a:t>“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"; </a:t>
            </a:r>
            <a:r>
              <a:rPr sz="3000" spc="-5" dirty="0">
                <a:latin typeface="Calibri"/>
                <a:cs typeface="Calibri"/>
              </a:rPr>
              <a:t>Does this </a:t>
            </a:r>
            <a:r>
              <a:rPr sz="3000" spc="-20" dirty="0">
                <a:latin typeface="Calibri"/>
                <a:cs typeface="Calibri"/>
              </a:rPr>
              <a:t>makes any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sense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add 100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(An </a:t>
            </a:r>
            <a:r>
              <a:rPr sz="3000" spc="-10" dirty="0">
                <a:latin typeface="Calibri"/>
                <a:cs typeface="Calibri"/>
              </a:rPr>
              <a:t>integer </a:t>
            </a:r>
            <a:r>
              <a:rPr sz="3000" spc="-5" dirty="0">
                <a:latin typeface="Calibri"/>
                <a:cs typeface="Calibri"/>
              </a:rPr>
              <a:t>adding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string)?</a:t>
            </a:r>
            <a:endParaRPr sz="3000" dirty="0">
              <a:latin typeface="Calibri"/>
              <a:cs typeface="Calibri"/>
            </a:endParaRPr>
          </a:p>
          <a:p>
            <a:pPr marL="355600" indent="-342900" algn="just">
              <a:lnSpc>
                <a:spcPts val="342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Instead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javaScript</a:t>
            </a:r>
            <a:r>
              <a:rPr sz="3000" spc="-10" dirty="0">
                <a:latin typeface="Calibri"/>
                <a:cs typeface="Calibri"/>
              </a:rPr>
              <a:t> will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treat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same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 var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x</a:t>
            </a:r>
          </a:p>
          <a:p>
            <a:pPr marL="354965" marR="118110" algn="just">
              <a:lnSpc>
                <a:spcPts val="3240"/>
              </a:lnSpc>
              <a:spcBef>
                <a:spcPts val="225"/>
              </a:spcBef>
            </a:pP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“100" </a:t>
            </a:r>
            <a:r>
              <a:rPr sz="3000" dirty="0">
                <a:latin typeface="Calibri"/>
                <a:cs typeface="Calibri"/>
              </a:rPr>
              <a:t>+ </a:t>
            </a:r>
            <a:r>
              <a:rPr sz="3000" spc="-5" dirty="0" smtClean="0">
                <a:latin typeface="Calibri"/>
                <a:cs typeface="Calibri"/>
              </a:rPr>
              <a:t>“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"; </a:t>
            </a:r>
            <a:r>
              <a:rPr sz="3000" spc="-5" dirty="0">
                <a:latin typeface="Calibri"/>
                <a:cs typeface="Calibri"/>
              </a:rPr>
              <a:t>so output </a:t>
            </a:r>
            <a:r>
              <a:rPr sz="3000" spc="-10" dirty="0">
                <a:latin typeface="Calibri"/>
                <a:cs typeface="Calibri"/>
              </a:rPr>
              <a:t>will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5" dirty="0" smtClean="0">
                <a:latin typeface="Calibri"/>
                <a:cs typeface="Calibri"/>
              </a:rPr>
              <a:t>100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 </a:t>
            </a:r>
            <a:r>
              <a:rPr sz="3000" spc="-665" dirty="0" smtClean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(The</a:t>
            </a:r>
            <a:r>
              <a:rPr sz="3000" dirty="0">
                <a:latin typeface="Calibri"/>
                <a:cs typeface="Calibri"/>
              </a:rPr>
              <a:t> 100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treated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string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javascript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concatenated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354965" marR="274955" indent="-342900" algn="just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100</a:t>
            </a:r>
            <a:r>
              <a:rPr sz="3000" dirty="0">
                <a:latin typeface="Calibri"/>
                <a:cs typeface="Calibri"/>
              </a:rPr>
              <a:t> +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 +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“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";</a:t>
            </a:r>
            <a:r>
              <a:rPr sz="3000" spc="-30" dirty="0" smtClean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// What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will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happen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20" dirty="0">
                <a:latin typeface="Calibri"/>
                <a:cs typeface="Calibri"/>
              </a:rPr>
              <a:t>statement?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16469"/>
            <a:ext cx="8070215" cy="4005579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 algn="just">
              <a:spcBef>
                <a:spcPts val="46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Output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104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15" dirty="0" smtClean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how?</a:t>
            </a:r>
            <a:endParaRPr sz="3000" dirty="0">
              <a:latin typeface="Calibri"/>
              <a:cs typeface="Calibri"/>
            </a:endParaRPr>
          </a:p>
          <a:p>
            <a:pPr marL="354965" marR="17526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JavaScript </a:t>
            </a:r>
            <a:r>
              <a:rPr sz="3000" spc="-10" dirty="0">
                <a:latin typeface="Calibri"/>
                <a:cs typeface="Calibri"/>
              </a:rPr>
              <a:t>reads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statement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left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right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 </a:t>
            </a:r>
            <a:r>
              <a:rPr sz="3000" dirty="0">
                <a:latin typeface="Calibri"/>
                <a:cs typeface="Calibri"/>
              </a:rPr>
              <a:t>when</a:t>
            </a:r>
            <a:r>
              <a:rPr sz="3000" spc="-10" dirty="0">
                <a:latin typeface="Calibri"/>
                <a:cs typeface="Calibri"/>
              </a:rPr>
              <a:t> it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will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start</a:t>
            </a:r>
            <a:r>
              <a:rPr sz="3000" spc="-10" dirty="0">
                <a:latin typeface="Calibri"/>
                <a:cs typeface="Calibri"/>
              </a:rPr>
              <a:t> reading </a:t>
            </a:r>
            <a:r>
              <a:rPr sz="3000" spc="-20" dirty="0">
                <a:latin typeface="Calibri"/>
                <a:cs typeface="Calibri"/>
              </a:rPr>
              <a:t>statement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will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first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read </a:t>
            </a:r>
            <a:r>
              <a:rPr sz="3000" dirty="0">
                <a:latin typeface="Calibri"/>
                <a:cs typeface="Calibri"/>
              </a:rPr>
              <a:t>100 </a:t>
            </a:r>
            <a:r>
              <a:rPr sz="3000" spc="-5" dirty="0">
                <a:latin typeface="Calibri"/>
                <a:cs typeface="Calibri"/>
              </a:rPr>
              <a:t>which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integer </a:t>
            </a:r>
            <a:r>
              <a:rPr sz="3000" dirty="0">
                <a:latin typeface="Calibri"/>
                <a:cs typeface="Calibri"/>
              </a:rPr>
              <a:t>and then when </a:t>
            </a:r>
            <a:r>
              <a:rPr sz="3000" spc="-5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will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reach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 </a:t>
            </a:r>
            <a:r>
              <a:rPr sz="3000" spc="-10" dirty="0">
                <a:latin typeface="Calibri"/>
                <a:cs typeface="Calibri"/>
              </a:rPr>
              <a:t>it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immediately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100+4=104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but </a:t>
            </a:r>
            <a:r>
              <a:rPr sz="3000" dirty="0">
                <a:latin typeface="Calibri"/>
                <a:cs typeface="Calibri"/>
              </a:rPr>
              <a:t> when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reach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5" dirty="0" smtClean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automatically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convert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104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 </a:t>
            </a:r>
            <a:r>
              <a:rPr sz="3000" spc="-15" dirty="0">
                <a:latin typeface="Calibri"/>
                <a:cs typeface="Calibri"/>
              </a:rPr>
              <a:t>string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concatenate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endParaRPr sz="3000" dirty="0">
              <a:latin typeface="Calibri"/>
              <a:cs typeface="Calibri"/>
            </a:endParaRPr>
          </a:p>
          <a:p>
            <a:pPr marL="355600" indent="-342900" algn="just"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spc="-5" dirty="0" smtClean="0">
                <a:latin typeface="Calibri"/>
                <a:cs typeface="Calibri"/>
              </a:rPr>
              <a:t>=“</a:t>
            </a:r>
            <a:r>
              <a:rPr lang="en-US" sz="3000" spc="-5" dirty="0" smtClean="0">
                <a:latin typeface="Calibri"/>
                <a:cs typeface="Calibri"/>
              </a:rPr>
              <a:t>NUML</a:t>
            </a:r>
            <a:r>
              <a:rPr sz="3000" spc="-5" dirty="0" smtClean="0">
                <a:latin typeface="Calibri"/>
                <a:cs typeface="Calibri"/>
              </a:rPr>
              <a:t>”+</a:t>
            </a:r>
            <a:r>
              <a:rPr sz="3000" spc="-5" dirty="0">
                <a:latin typeface="Calibri"/>
                <a:cs typeface="Calibri"/>
              </a:rPr>
              <a:t>100+4;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//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What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will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happen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now?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spcBef>
                <a:spcPts val="100"/>
              </a:spcBef>
            </a:pPr>
            <a:r>
              <a:rPr spc="-30" dirty="0"/>
              <a:t>Data</a:t>
            </a:r>
            <a:r>
              <a:rPr spc="-50" dirty="0"/>
              <a:t> </a:t>
            </a:r>
            <a:r>
              <a:rPr spc="-4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511745"/>
            <a:ext cx="7870190" cy="37331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 algn="just"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NUML</a:t>
            </a:r>
            <a:r>
              <a:rPr sz="3200" dirty="0" smtClean="0">
                <a:latin typeface="Calibri"/>
                <a:cs typeface="Calibri"/>
              </a:rPr>
              <a:t>1004</a:t>
            </a:r>
            <a:endParaRPr sz="3200" dirty="0">
              <a:latin typeface="Calibri"/>
              <a:cs typeface="Calibri"/>
            </a:endParaRPr>
          </a:p>
          <a:p>
            <a:pPr marL="354965" marR="5080" indent="-342900" algn="just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Again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talked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javaScript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statement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left</a:t>
            </a:r>
            <a:r>
              <a:rPr sz="3200" spc="-20" dirty="0">
                <a:latin typeface="Calibri"/>
                <a:cs typeface="Calibri"/>
              </a:rPr>
              <a:t> 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right.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20" dirty="0">
                <a:latin typeface="Calibri"/>
                <a:cs typeface="Calibri"/>
              </a:rPr>
              <a:t>first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string so immediately </a:t>
            </a:r>
            <a:r>
              <a:rPr sz="3200" spc="-10" dirty="0">
                <a:latin typeface="Calibri"/>
                <a:cs typeface="Calibri"/>
              </a:rPr>
              <a:t>every </a:t>
            </a:r>
            <a:r>
              <a:rPr sz="3200" dirty="0">
                <a:latin typeface="Calibri"/>
                <a:cs typeface="Calibri"/>
              </a:rPr>
              <a:t>thing </a:t>
            </a:r>
            <a:r>
              <a:rPr sz="3200" spc="-10" dirty="0">
                <a:latin typeface="Calibri"/>
                <a:cs typeface="Calibri"/>
              </a:rPr>
              <a:t>after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treated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concatenated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NUML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var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spc="-5" dirty="0" smtClean="0">
                <a:latin typeface="Calibri"/>
                <a:cs typeface="Calibri"/>
              </a:rPr>
              <a:t>=“</a:t>
            </a:r>
            <a:r>
              <a:rPr lang="en-US" sz="3200" spc="-5" dirty="0" smtClean="0">
                <a:latin typeface="Calibri"/>
                <a:cs typeface="Calibri"/>
              </a:rPr>
              <a:t>NUML</a:t>
            </a:r>
            <a:r>
              <a:rPr sz="3200" spc="-5" dirty="0" smtClean="0">
                <a:latin typeface="Calibri"/>
                <a:cs typeface="Calibri"/>
              </a:rPr>
              <a:t>”+</a:t>
            </a:r>
            <a:r>
              <a:rPr sz="3200" spc="-5" dirty="0">
                <a:latin typeface="Calibri"/>
                <a:cs typeface="Calibri"/>
              </a:rPr>
              <a:t>100+4;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1" y="462598"/>
            <a:ext cx="4510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Types</a:t>
            </a:r>
            <a:r>
              <a:rPr spc="-50" dirty="0"/>
              <a:t> </a:t>
            </a:r>
            <a:r>
              <a:rPr dirty="0"/>
              <a:t>(Strings)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608138"/>
            <a:ext cx="7804150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quotes </a:t>
            </a:r>
            <a:r>
              <a:rPr sz="3200" dirty="0">
                <a:latin typeface="Calibri"/>
                <a:cs typeface="Calibri"/>
              </a:rPr>
              <a:t>inside a </a:t>
            </a:r>
            <a:r>
              <a:rPr sz="3200" spc="-5" dirty="0">
                <a:latin typeface="Calibri"/>
                <a:cs typeface="Calibri"/>
              </a:rPr>
              <a:t>string, </a:t>
            </a:r>
            <a:r>
              <a:rPr sz="3200" dirty="0">
                <a:latin typeface="Calibri"/>
                <a:cs typeface="Calibri"/>
              </a:rPr>
              <a:t>as long 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 </a:t>
            </a:r>
            <a:r>
              <a:rPr sz="3200" spc="-5" dirty="0">
                <a:latin typeface="Calibri"/>
                <a:cs typeface="Calibri"/>
              </a:rPr>
              <a:t>don't </a:t>
            </a:r>
            <a:r>
              <a:rPr sz="3200" spc="-10" dirty="0">
                <a:latin typeface="Calibri"/>
                <a:cs typeface="Calibri"/>
              </a:rPr>
              <a:t>match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quotes surrounding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var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answer1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"It's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alright";</a:t>
            </a:r>
            <a:endParaRPr sz="3200">
              <a:latin typeface="Calibri"/>
              <a:cs typeface="Calibri"/>
            </a:endParaRPr>
          </a:p>
          <a:p>
            <a:pPr marL="354965" marR="1320165" algn="just"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var </a:t>
            </a:r>
            <a:r>
              <a:rPr sz="3200" spc="-5" dirty="0">
                <a:latin typeface="Calibri"/>
                <a:cs typeface="Calibri"/>
              </a:rPr>
              <a:t>answer2 </a:t>
            </a:r>
            <a:r>
              <a:rPr sz="3200" dirty="0">
                <a:latin typeface="Calibri"/>
                <a:cs typeface="Calibri"/>
              </a:rPr>
              <a:t>= "He is called </a:t>
            </a:r>
            <a:r>
              <a:rPr sz="3200" spc="-15" dirty="0">
                <a:latin typeface="Calibri"/>
                <a:cs typeface="Calibri"/>
              </a:rPr>
              <a:t>'Johnny'";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var </a:t>
            </a:r>
            <a:r>
              <a:rPr sz="3200" spc="-5" dirty="0">
                <a:latin typeface="Calibri"/>
                <a:cs typeface="Calibri"/>
              </a:rPr>
              <a:t>answer3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'He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"Johnny"';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1" y="5010019"/>
            <a:ext cx="1647825" cy="60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910" y="462598"/>
            <a:ext cx="3983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0" dirty="0"/>
              <a:t>Table</a:t>
            </a:r>
            <a:r>
              <a:rPr spc="-5" dirty="0"/>
              <a:t> of</a:t>
            </a:r>
            <a:r>
              <a:rPr spc="-30" dirty="0"/>
              <a:t> </a:t>
            </a:r>
            <a:r>
              <a:rPr spc="-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511617"/>
            <a:ext cx="2424430" cy="436016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Usage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4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Loops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466" y="462598"/>
            <a:ext cx="1450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Ar</a:t>
            </a:r>
            <a:r>
              <a:rPr spc="-100" dirty="0"/>
              <a:t>r</a:t>
            </a:r>
            <a:r>
              <a:rPr spc="-90" dirty="0"/>
              <a:t>a</a:t>
            </a:r>
            <a:r>
              <a:rPr spc="-35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511744"/>
            <a:ext cx="7527290" cy="22694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var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cars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["Saab",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"Volvo",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"BMW"];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get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anything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specific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index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cars[0];cars[1];cars[2];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</a:t>
            </a:r>
            <a:r>
              <a:rPr sz="3200" dirty="0">
                <a:latin typeface="Calibri"/>
                <a:cs typeface="Calibri"/>
              </a:rPr>
              <a:t> if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write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cars[1];?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090" y="462598"/>
            <a:ext cx="2609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If</a:t>
            </a:r>
            <a:r>
              <a:rPr spc="-60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529169"/>
            <a:ext cx="7965440" cy="4389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spc="-25" dirty="0">
                <a:latin typeface="Calibri"/>
                <a:cs typeface="Calibri"/>
              </a:rPr>
              <a:t>Syntax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08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</a:t>
            </a:r>
            <a:r>
              <a:rPr sz="2700" i="1" spc="-10" dirty="0">
                <a:latin typeface="Calibri"/>
                <a:cs typeface="Calibri"/>
              </a:rPr>
              <a:t>condition</a:t>
            </a:r>
            <a:r>
              <a:rPr sz="2700" spc="-10" dirty="0">
                <a:latin typeface="Calibri"/>
                <a:cs typeface="Calibri"/>
              </a:rPr>
              <a:t>)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509905">
              <a:lnSpc>
                <a:spcPts val="2920"/>
              </a:lnSpc>
              <a:tabLst>
                <a:tab pos="929005" algn="l"/>
              </a:tabLst>
            </a:pPr>
            <a:r>
              <a:rPr sz="2700" spc="-5" dirty="0">
                <a:latin typeface="Calibri"/>
                <a:cs typeface="Calibri"/>
              </a:rPr>
              <a:t>//	</a:t>
            </a:r>
            <a:r>
              <a:rPr sz="2700" i="1" spc="-5" dirty="0">
                <a:latin typeface="Calibri"/>
                <a:cs typeface="Calibri"/>
              </a:rPr>
              <a:t>block</a:t>
            </a:r>
            <a:r>
              <a:rPr sz="2700" i="1" spc="1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of</a:t>
            </a:r>
            <a:r>
              <a:rPr sz="2700" i="1" spc="15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code</a:t>
            </a:r>
            <a:r>
              <a:rPr sz="2700" i="1" spc="15" dirty="0">
                <a:latin typeface="Calibri"/>
                <a:cs typeface="Calibri"/>
              </a:rPr>
              <a:t> </a:t>
            </a:r>
            <a:r>
              <a:rPr sz="2700" i="1" spc="-25" dirty="0">
                <a:latin typeface="Calibri"/>
                <a:cs typeface="Calibri"/>
              </a:rPr>
              <a:t>to</a:t>
            </a:r>
            <a:r>
              <a:rPr sz="2700" i="1" spc="-5" dirty="0">
                <a:latin typeface="Calibri"/>
                <a:cs typeface="Calibri"/>
              </a:rPr>
              <a:t> be </a:t>
            </a:r>
            <a:r>
              <a:rPr sz="2700" i="1" spc="-30" dirty="0">
                <a:latin typeface="Calibri"/>
                <a:cs typeface="Calibri"/>
              </a:rPr>
              <a:t>executed</a:t>
            </a:r>
            <a:r>
              <a:rPr sz="2700" i="1" spc="5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if </a:t>
            </a:r>
            <a:r>
              <a:rPr sz="2700" i="1" spc="-5" dirty="0">
                <a:latin typeface="Calibri"/>
                <a:cs typeface="Calibri"/>
              </a:rPr>
              <a:t>the </a:t>
            </a:r>
            <a:r>
              <a:rPr sz="2700" i="1" spc="-10" dirty="0">
                <a:latin typeface="Calibri"/>
                <a:cs typeface="Calibri"/>
              </a:rPr>
              <a:t>condition</a:t>
            </a:r>
            <a:r>
              <a:rPr sz="2700" i="1" spc="4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is</a:t>
            </a:r>
            <a:r>
              <a:rPr sz="2700" i="1" spc="20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true</a:t>
            </a:r>
            <a:endParaRPr sz="2700">
              <a:latin typeface="Calibri"/>
              <a:cs typeface="Calibri"/>
            </a:endParaRPr>
          </a:p>
          <a:p>
            <a:pPr marL="354965">
              <a:lnSpc>
                <a:spcPts val="3080"/>
              </a:lnSpc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 marR="6678930">
              <a:lnSpc>
                <a:spcPts val="3560"/>
              </a:lnSpc>
              <a:spcBef>
                <a:spcPts val="170"/>
              </a:spcBef>
            </a:pPr>
            <a:r>
              <a:rPr sz="2700" spc="-10" dirty="0">
                <a:latin typeface="Calibri"/>
                <a:cs typeface="Calibri"/>
              </a:rPr>
              <a:t>&lt;script&gt;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var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x=10;</a:t>
            </a:r>
            <a:endParaRPr sz="2700">
              <a:latin typeface="Calibri"/>
              <a:cs typeface="Calibri"/>
            </a:endParaRPr>
          </a:p>
          <a:p>
            <a:pPr marL="12700">
              <a:spcBef>
                <a:spcPts val="170"/>
              </a:spcBef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(x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&lt;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18)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67005">
              <a:spcBef>
                <a:spcPts val="325"/>
              </a:spcBef>
            </a:pPr>
            <a:r>
              <a:rPr sz="2700" spc="-10" dirty="0">
                <a:latin typeface="Calibri"/>
                <a:cs typeface="Calibri"/>
              </a:rPr>
              <a:t>document.write("number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less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18");</a:t>
            </a:r>
            <a:endParaRPr sz="2700">
              <a:latin typeface="Calibri"/>
              <a:cs typeface="Calibri"/>
            </a:endParaRPr>
          </a:p>
          <a:p>
            <a:pPr marL="12700"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12700">
              <a:spcBef>
                <a:spcPts val="315"/>
              </a:spcBef>
            </a:pPr>
            <a:r>
              <a:rPr sz="2700" spc="-15" dirty="0">
                <a:latin typeface="Calibri"/>
                <a:cs typeface="Calibri"/>
              </a:rPr>
              <a:t>&lt;/script&gt;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6089" y="462598"/>
            <a:ext cx="3640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If</a:t>
            </a:r>
            <a:r>
              <a:rPr spc="-15" dirty="0"/>
              <a:t> </a:t>
            </a:r>
            <a:r>
              <a:rPr spc="-10" dirty="0"/>
              <a:t>else</a:t>
            </a:r>
            <a:r>
              <a:rPr spc="-15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80516"/>
            <a:ext cx="4653915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Calibri"/>
                <a:cs typeface="Calibri"/>
              </a:rPr>
              <a:t>Syntax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ts val="16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i="1" spc="-5" dirty="0">
                <a:latin typeface="Calibri"/>
                <a:cs typeface="Calibri"/>
              </a:rPr>
              <a:t>condition</a:t>
            </a:r>
            <a:r>
              <a:rPr sz="1500" spc="-5" dirty="0">
                <a:latin typeface="Calibri"/>
                <a:cs typeface="Calibri"/>
              </a:rPr>
              <a:t>) </a:t>
            </a: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441959">
              <a:lnSpc>
                <a:spcPts val="1440"/>
              </a:lnSpc>
            </a:pPr>
            <a:r>
              <a:rPr sz="1500" dirty="0">
                <a:latin typeface="Calibri"/>
                <a:cs typeface="Calibri"/>
              </a:rPr>
              <a:t>//</a:t>
            </a:r>
            <a:r>
              <a:rPr sz="1500" spc="3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block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of</a:t>
            </a:r>
            <a:r>
              <a:rPr sz="1500" i="1" spc="-10" dirty="0">
                <a:latin typeface="Calibri"/>
                <a:cs typeface="Calibri"/>
              </a:rPr>
              <a:t> code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be</a:t>
            </a:r>
            <a:r>
              <a:rPr sz="1500" i="1" spc="-2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executed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if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the</a:t>
            </a:r>
            <a:r>
              <a:rPr sz="1500" i="1" spc="-5" dirty="0">
                <a:latin typeface="Calibri"/>
                <a:cs typeface="Calibri"/>
              </a:rPr>
              <a:t> condition</a:t>
            </a:r>
            <a:r>
              <a:rPr sz="1500" i="1" spc="4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is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true</a:t>
            </a:r>
            <a:endParaRPr sz="1500">
              <a:latin typeface="Calibri"/>
              <a:cs typeface="Calibri"/>
            </a:endParaRPr>
          </a:p>
          <a:p>
            <a:pPr marL="35496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414020"/>
            <a:r>
              <a:rPr sz="1500" spc="-10" dirty="0">
                <a:latin typeface="Calibri"/>
                <a:cs typeface="Calibri"/>
              </a:rPr>
              <a:t>else{</a:t>
            </a:r>
            <a:endParaRPr sz="1500">
              <a:latin typeface="Calibri"/>
              <a:cs typeface="Calibri"/>
            </a:endParaRPr>
          </a:p>
          <a:p>
            <a:pPr marL="456565"/>
            <a:r>
              <a:rPr sz="1500" i="1" spc="-5" dirty="0">
                <a:latin typeface="Calibri"/>
                <a:cs typeface="Calibri"/>
              </a:rPr>
              <a:t>//</a:t>
            </a:r>
            <a:r>
              <a:rPr sz="1500" i="1" spc="3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block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of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code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to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be</a:t>
            </a:r>
            <a:r>
              <a:rPr sz="1500" i="1" spc="-20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executed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if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the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condition</a:t>
            </a:r>
            <a:r>
              <a:rPr sz="1500" i="1" spc="5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is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false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414020"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2700" marR="3813810"/>
            <a:r>
              <a:rPr sz="1500" spc="-5" dirty="0">
                <a:latin typeface="Calibri"/>
                <a:cs typeface="Calibri"/>
              </a:rPr>
              <a:t>&lt;script&gt;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</a:t>
            </a:r>
            <a:r>
              <a:rPr sz="1500" spc="3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x=10;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if </a:t>
            </a:r>
            <a:r>
              <a:rPr sz="1500" dirty="0">
                <a:latin typeface="Calibri"/>
                <a:cs typeface="Calibri"/>
              </a:rPr>
              <a:t>(x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&lt;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18)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98425"/>
            <a:r>
              <a:rPr sz="1500" spc="-10" dirty="0">
                <a:latin typeface="Calibri"/>
                <a:cs typeface="Calibri"/>
              </a:rPr>
              <a:t>document.write("number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less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18");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else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55244"/>
            <a:r>
              <a:rPr sz="1500" spc="-10" dirty="0">
                <a:latin typeface="Calibri"/>
                <a:cs typeface="Calibri"/>
              </a:rPr>
              <a:t>document.write("number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greater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equal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18");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12700"/>
            <a:r>
              <a:rPr sz="1500" spc="-10" dirty="0">
                <a:latin typeface="Calibri"/>
                <a:cs typeface="Calibri"/>
              </a:rPr>
              <a:t>&lt;/script&gt;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11" y="462598"/>
            <a:ext cx="5555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Mutiple</a:t>
            </a:r>
            <a:r>
              <a:rPr spc="-1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spc="-5" dirty="0"/>
              <a:t>else</a:t>
            </a:r>
            <a:r>
              <a:rPr spc="5" dirty="0"/>
              <a:t> </a:t>
            </a:r>
            <a:r>
              <a:rPr spc="-10" dirty="0"/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37018"/>
            <a:ext cx="7901305" cy="4486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00"/>
              </a:spcBef>
            </a:pPr>
            <a:r>
              <a:rPr sz="2700" spc="-25" dirty="0">
                <a:latin typeface="Calibri"/>
                <a:cs typeface="Calibri"/>
              </a:rPr>
              <a:t>Syntax</a:t>
            </a:r>
            <a:endParaRPr sz="2700">
              <a:latin typeface="Calibri"/>
              <a:cs typeface="Calibri"/>
            </a:endParaRPr>
          </a:p>
          <a:p>
            <a:pPr marL="414020">
              <a:lnSpc>
                <a:spcPts val="3450"/>
              </a:lnSpc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condition1</a:t>
            </a:r>
            <a:r>
              <a:rPr sz="3200" spc="-5" dirty="0">
                <a:latin typeface="Calibri"/>
                <a:cs typeface="Calibri"/>
              </a:rPr>
              <a:t>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14020" marR="5080" indent="185420">
              <a:lnSpc>
                <a:spcPct val="79700"/>
              </a:lnSpc>
              <a:spcBef>
                <a:spcPts val="400"/>
              </a:spcBef>
              <a:tabLst>
                <a:tab pos="1097280" algn="l"/>
              </a:tabLst>
            </a:pPr>
            <a:r>
              <a:rPr sz="3200" dirty="0">
                <a:latin typeface="Calibri"/>
                <a:cs typeface="Calibri"/>
              </a:rPr>
              <a:t>//	</a:t>
            </a:r>
            <a:r>
              <a:rPr sz="3200" i="1" spc="-5" dirty="0">
                <a:latin typeface="Calibri"/>
                <a:cs typeface="Calibri"/>
              </a:rPr>
              <a:t>block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of code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to</a:t>
            </a:r>
            <a:r>
              <a:rPr sz="3200" i="1" spc="-5" dirty="0">
                <a:latin typeface="Calibri"/>
                <a:cs typeface="Calibri"/>
              </a:rPr>
              <a:t> be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executed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if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condition1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414020">
              <a:lnSpc>
                <a:spcPts val="2700"/>
              </a:lnSpc>
            </a:pPr>
            <a:r>
              <a:rPr sz="3200" dirty="0">
                <a:latin typeface="Calibri"/>
                <a:cs typeface="Calibri"/>
              </a:rPr>
              <a:t>}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condition2</a:t>
            </a:r>
            <a:r>
              <a:rPr sz="3200" spc="-5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14020" marR="857250" indent="185420">
              <a:lnSpc>
                <a:spcPct val="79700"/>
              </a:lnSpc>
              <a:spcBef>
                <a:spcPts val="400"/>
              </a:spcBef>
              <a:tabLst>
                <a:tab pos="1097280" algn="l"/>
              </a:tabLst>
            </a:pPr>
            <a:r>
              <a:rPr sz="3200" dirty="0">
                <a:latin typeface="Calibri"/>
                <a:cs typeface="Calibri"/>
              </a:rPr>
              <a:t>//	</a:t>
            </a:r>
            <a:r>
              <a:rPr sz="3200" i="1" spc="-5" dirty="0">
                <a:latin typeface="Calibri"/>
                <a:cs typeface="Calibri"/>
              </a:rPr>
              <a:t>block of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code </a:t>
            </a:r>
            <a:r>
              <a:rPr sz="3200" i="1" spc="-20" dirty="0">
                <a:latin typeface="Calibri"/>
                <a:cs typeface="Calibri"/>
              </a:rPr>
              <a:t>to</a:t>
            </a:r>
            <a:r>
              <a:rPr sz="3200" i="1" spc="-5" dirty="0">
                <a:latin typeface="Calibri"/>
                <a:cs typeface="Calibri"/>
              </a:rPr>
              <a:t> be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executed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if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condition1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false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and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condition2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414020">
              <a:lnSpc>
                <a:spcPts val="2695"/>
              </a:lnSpc>
            </a:pPr>
            <a:r>
              <a:rPr sz="3200" dirty="0">
                <a:latin typeface="Calibri"/>
                <a:cs typeface="Calibri"/>
              </a:rPr>
              <a:t>}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414020" marR="758825" indent="185420">
              <a:lnSpc>
                <a:spcPts val="3080"/>
              </a:lnSpc>
              <a:spcBef>
                <a:spcPts val="350"/>
              </a:spcBef>
              <a:tabLst>
                <a:tab pos="1097280" algn="l"/>
              </a:tabLst>
            </a:pPr>
            <a:r>
              <a:rPr sz="3200" dirty="0">
                <a:latin typeface="Calibri"/>
                <a:cs typeface="Calibri"/>
              </a:rPr>
              <a:t>//	</a:t>
            </a:r>
            <a:r>
              <a:rPr sz="3200" i="1" spc="-5" dirty="0">
                <a:latin typeface="Calibri"/>
                <a:cs typeface="Calibri"/>
              </a:rPr>
              <a:t>block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of code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to</a:t>
            </a:r>
            <a:r>
              <a:rPr sz="3200" i="1" spc="-5" dirty="0">
                <a:latin typeface="Calibri"/>
                <a:cs typeface="Calibri"/>
              </a:rPr>
              <a:t> be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executed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if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condition1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 </a:t>
            </a:r>
            <a:r>
              <a:rPr sz="3200" i="1" spc="-15" dirty="0">
                <a:latin typeface="Calibri"/>
                <a:cs typeface="Calibri"/>
              </a:rPr>
              <a:t>false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and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condition2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false</a:t>
            </a:r>
            <a:endParaRPr sz="3200">
              <a:latin typeface="Calibri"/>
              <a:cs typeface="Calibri"/>
            </a:endParaRPr>
          </a:p>
          <a:p>
            <a:pPr marL="414020">
              <a:lnSpc>
                <a:spcPts val="3105"/>
              </a:lnSpc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462598"/>
            <a:ext cx="5436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Example</a:t>
            </a:r>
            <a:r>
              <a:rPr spc="-20" dirty="0"/>
              <a:t> </a:t>
            </a:r>
            <a:r>
              <a:rPr spc="-5" dirty="0"/>
              <a:t>Multiple</a:t>
            </a:r>
            <a:r>
              <a:rPr dirty="0"/>
              <a:t> if</a:t>
            </a:r>
            <a:r>
              <a:rPr spc="-35" dirty="0"/>
              <a:t> </a:t>
            </a:r>
            <a:r>
              <a:rPr spc="-10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70355"/>
            <a:ext cx="7782559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Calibri"/>
                <a:cs typeface="Calibri"/>
              </a:rPr>
              <a:t>&lt;script&gt;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59740" indent="-447040"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spc="-5" dirty="0">
                <a:latin typeface="Calibri"/>
                <a:cs typeface="Calibri"/>
              </a:rPr>
              <a:t>var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greeting;</a:t>
            </a:r>
            <a:endParaRPr>
              <a:latin typeface="Calibri"/>
              <a:cs typeface="Calibri"/>
            </a:endParaRPr>
          </a:p>
          <a:p>
            <a:pPr marL="459740" indent="-447040">
              <a:lnSpc>
                <a:spcPts val="1939"/>
              </a:lnSpc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spc="-5" dirty="0">
                <a:latin typeface="Calibri"/>
                <a:cs typeface="Calibri"/>
              </a:rPr>
              <a:t>var</a:t>
            </a:r>
            <a:r>
              <a:rPr dirty="0">
                <a:latin typeface="Calibri"/>
                <a:cs typeface="Calibri"/>
              </a:rPr>
              <a:t> time = </a:t>
            </a:r>
            <a:r>
              <a:rPr spc="-5" dirty="0">
                <a:latin typeface="Calibri"/>
                <a:cs typeface="Calibri"/>
              </a:rPr>
              <a:t>new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Date().getHours();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//builtin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javascript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that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gets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current</a:t>
            </a:r>
            <a:endParaRPr>
              <a:latin typeface="Calibri"/>
              <a:cs typeface="Calibri"/>
            </a:endParaRPr>
          </a:p>
          <a:p>
            <a:pPr marL="354965">
              <a:lnSpc>
                <a:spcPts val="1939"/>
              </a:lnSpc>
            </a:pPr>
            <a:r>
              <a:rPr spc="-20" dirty="0">
                <a:latin typeface="Calibri"/>
                <a:cs typeface="Calibri"/>
              </a:rPr>
              <a:t>hours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time;</a:t>
            </a:r>
            <a:endParaRPr>
              <a:latin typeface="Calibri"/>
              <a:cs typeface="Calibri"/>
            </a:endParaRPr>
          </a:p>
          <a:p>
            <a:pPr marL="459740" indent="-447040">
              <a:spcBef>
                <a:spcPts val="5"/>
              </a:spcBef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dirty="0">
                <a:latin typeface="Calibri"/>
                <a:cs typeface="Calibri"/>
              </a:rPr>
              <a:t>if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(time</a:t>
            </a:r>
            <a:r>
              <a:rPr dirty="0">
                <a:latin typeface="Calibri"/>
                <a:cs typeface="Calibri"/>
              </a:rPr>
              <a:t> &lt;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10)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566420" indent="-553720"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spc="-5" dirty="0">
                <a:latin typeface="Calibri"/>
                <a:cs typeface="Calibri"/>
              </a:rPr>
              <a:t>greeting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"Good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morning";</a:t>
            </a:r>
            <a:endParaRPr>
              <a:latin typeface="Calibri"/>
              <a:cs typeface="Calibri"/>
            </a:endParaRPr>
          </a:p>
          <a:p>
            <a:pPr marL="459740" indent="-447040"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dirty="0">
                <a:latin typeface="Calibri"/>
                <a:cs typeface="Calibri"/>
              </a:rPr>
              <a:t>}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(time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20)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566420" indent="-553720"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spc="-5" dirty="0">
                <a:latin typeface="Calibri"/>
                <a:cs typeface="Calibri"/>
              </a:rPr>
              <a:t>greeting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"Good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day";</a:t>
            </a:r>
            <a:endParaRPr>
              <a:latin typeface="Calibri"/>
              <a:cs typeface="Calibri"/>
            </a:endParaRPr>
          </a:p>
          <a:p>
            <a:pPr marL="459740" indent="-447040"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dirty="0">
                <a:latin typeface="Calibri"/>
                <a:cs typeface="Calibri"/>
              </a:rPr>
              <a:t>}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else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566420" indent="-553720">
              <a:buFont typeface="Arial MT"/>
              <a:buChar char="•"/>
              <a:tabLst>
                <a:tab pos="565785" algn="l"/>
                <a:tab pos="566420" algn="l"/>
              </a:tabLst>
            </a:pPr>
            <a:r>
              <a:rPr spc="-10" dirty="0">
                <a:latin typeface="Calibri"/>
                <a:cs typeface="Calibri"/>
              </a:rPr>
              <a:t>greeting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"Good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evening";</a:t>
            </a:r>
            <a:endParaRPr>
              <a:latin typeface="Calibri"/>
              <a:cs typeface="Calibri"/>
            </a:endParaRPr>
          </a:p>
          <a:p>
            <a:pPr marL="459740" indent="-447040">
              <a:spcBef>
                <a:spcPts val="5"/>
              </a:spcBef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  <a:p>
            <a:pPr marL="459740" indent="-447040">
              <a:buFont typeface="Arial MT"/>
              <a:buChar char="•"/>
              <a:tabLst>
                <a:tab pos="459105" algn="l"/>
                <a:tab pos="459740" algn="l"/>
              </a:tabLst>
            </a:pPr>
            <a:r>
              <a:rPr spc="-10" dirty="0">
                <a:latin typeface="Calibri"/>
                <a:cs typeface="Calibri"/>
              </a:rPr>
              <a:t>document.write(greeting);</a:t>
            </a:r>
            <a:endParaRPr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Calibri"/>
                <a:cs typeface="Calibri"/>
              </a:rPr>
              <a:t>&lt;/script&gt;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0045" y="462598"/>
            <a:ext cx="2853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</a:t>
            </a:r>
            <a:r>
              <a:rPr spc="-40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-5" dirty="0"/>
              <a:t>od</a:t>
            </a:r>
            <a:r>
              <a:rPr spc="10" dirty="0"/>
              <a:t>u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8" y="1511745"/>
            <a:ext cx="8000365" cy="38296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Most Popular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Programming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354965" marR="125730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JS </a:t>
            </a:r>
            <a:r>
              <a:rPr sz="3200" spc="-15" dirty="0">
                <a:latin typeface="Calibri"/>
                <a:cs typeface="Calibri"/>
              </a:rPr>
              <a:t>frameworks </a:t>
            </a:r>
            <a:r>
              <a:rPr sz="3200" dirty="0">
                <a:latin typeface="Calibri"/>
                <a:cs typeface="Calibri"/>
              </a:rPr>
              <a:t>i.e </a:t>
            </a:r>
            <a:r>
              <a:rPr sz="3200" spc="-5" dirty="0">
                <a:latin typeface="Calibri"/>
                <a:cs typeface="Calibri"/>
              </a:rPr>
              <a:t>Node </a:t>
            </a:r>
            <a:r>
              <a:rPr sz="3200" spc="5" dirty="0">
                <a:latin typeface="Calibri"/>
                <a:cs typeface="Calibri"/>
              </a:rPr>
              <a:t>JS, </a:t>
            </a:r>
            <a:r>
              <a:rPr sz="3200" spc="-10" dirty="0">
                <a:latin typeface="Calibri"/>
                <a:cs typeface="Calibri"/>
              </a:rPr>
              <a:t>ReactJS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highly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demand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industry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Used mainly </a:t>
            </a:r>
            <a:r>
              <a:rPr sz="3200" spc="-20" dirty="0">
                <a:latin typeface="Calibri"/>
                <a:cs typeface="Calibri"/>
              </a:rPr>
              <a:t>for front </a:t>
            </a:r>
            <a:r>
              <a:rPr sz="3200" dirty="0">
                <a:latin typeface="Calibri"/>
                <a:cs typeface="Calibri"/>
              </a:rPr>
              <a:t>end </a:t>
            </a:r>
            <a:r>
              <a:rPr sz="3200" spc="-10" dirty="0">
                <a:latin typeface="Calibri"/>
                <a:cs typeface="Calibri"/>
              </a:rPr>
              <a:t>validation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powerful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css</a:t>
            </a:r>
            <a:endParaRPr sz="3200">
              <a:latin typeface="Calibri"/>
              <a:cs typeface="Calibri"/>
            </a:endParaRPr>
          </a:p>
          <a:p>
            <a:pPr marL="354965" marR="142748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0" dirty="0">
                <a:latin typeface="Calibri"/>
                <a:cs typeface="Calibri"/>
              </a:rPr>
              <a:t>usage </a:t>
            </a:r>
            <a:r>
              <a:rPr sz="3200" dirty="0">
                <a:latin typeface="Calibri"/>
                <a:cs typeface="Calibri"/>
              </a:rPr>
              <a:t>includes </a:t>
            </a:r>
            <a:r>
              <a:rPr sz="3200" spc="-5" dirty="0">
                <a:latin typeface="Calibri"/>
                <a:cs typeface="Calibri"/>
              </a:rPr>
              <a:t>HTML5 </a:t>
            </a:r>
            <a:r>
              <a:rPr sz="3200" spc="5" dirty="0">
                <a:latin typeface="Calibri"/>
                <a:cs typeface="Calibri"/>
              </a:rPr>
              <a:t>Gaming,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Animations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e.t.c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252" y="462598"/>
            <a:ext cx="2588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How</a:t>
            </a:r>
            <a:r>
              <a:rPr spc="-30" dirty="0"/>
              <a:t> </a:t>
            </a:r>
            <a:r>
              <a:rPr spc="-20" dirty="0"/>
              <a:t>to</a:t>
            </a:r>
            <a:r>
              <a:rPr spc="-4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511745"/>
            <a:ext cx="7997190" cy="43173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8320" indent="-515620" algn="just">
              <a:spcBef>
                <a:spcPts val="860"/>
              </a:spcBef>
              <a:buAutoNum type="arabicParenR"/>
              <a:tabLst>
                <a:tab pos="528320" algn="l"/>
              </a:tabLst>
            </a:pP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10" dirty="0">
                <a:latin typeface="Calibri"/>
                <a:cs typeface="Calibri"/>
              </a:rPr>
              <a:t> html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 dirty="0">
              <a:latin typeface="Calibri"/>
              <a:cs typeface="Calibri"/>
            </a:endParaRPr>
          </a:p>
          <a:p>
            <a:pPr marL="528320" indent="-515620" algn="just">
              <a:spcBef>
                <a:spcPts val="760"/>
              </a:spcBef>
              <a:buAutoNum type="arabicParenR"/>
              <a:tabLst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Open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editor</a:t>
            </a:r>
            <a:endParaRPr sz="3200" dirty="0">
              <a:latin typeface="Calibri"/>
              <a:cs typeface="Calibri"/>
            </a:endParaRPr>
          </a:p>
          <a:p>
            <a:pPr marL="528320" marR="450215" indent="-515620" algn="just">
              <a:spcBef>
                <a:spcPts val="785"/>
              </a:spcBef>
              <a:buAutoNum type="arabicParenR"/>
              <a:tabLst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&lt;script&gt; </a:t>
            </a:r>
            <a:r>
              <a:rPr sz="3200" spc="-10" dirty="0">
                <a:latin typeface="Calibri"/>
                <a:cs typeface="Calibri"/>
              </a:rPr>
              <a:t>&lt;/script&gt; </a:t>
            </a:r>
            <a:r>
              <a:rPr sz="3200" spc="-15" dirty="0">
                <a:latin typeface="Calibri"/>
                <a:cs typeface="Calibri"/>
              </a:rPr>
              <a:t>tag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write </a:t>
            </a:r>
            <a:r>
              <a:rPr sz="3200" dirty="0">
                <a:latin typeface="Calibri"/>
                <a:cs typeface="Calibri"/>
              </a:rPr>
              <a:t>JS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(just </a:t>
            </a:r>
            <a:r>
              <a:rPr sz="3200" spc="-25" dirty="0">
                <a:latin typeface="Calibri"/>
                <a:cs typeface="Calibri"/>
              </a:rPr>
              <a:t>like </a:t>
            </a:r>
            <a:r>
              <a:rPr sz="3200" spc="-20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&lt;style&gt; </a:t>
            </a:r>
            <a:r>
              <a:rPr sz="3200" spc="-15" dirty="0">
                <a:latin typeface="Calibri"/>
                <a:cs typeface="Calibri"/>
              </a:rPr>
              <a:t>tag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write </a:t>
            </a:r>
            <a:r>
              <a:rPr sz="3200" spc="5" dirty="0">
                <a:latin typeface="Calibri"/>
                <a:cs typeface="Calibri"/>
              </a:rPr>
              <a:t>css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between)</a:t>
            </a:r>
            <a:endParaRPr sz="3200" dirty="0">
              <a:latin typeface="Calibri"/>
              <a:cs typeface="Calibri"/>
            </a:endParaRPr>
          </a:p>
          <a:p>
            <a:pPr marL="528320" marR="5080" indent="-515620">
              <a:spcBef>
                <a:spcPts val="76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Note: </a:t>
            </a:r>
            <a:r>
              <a:rPr sz="3200" spc="-20" dirty="0">
                <a:latin typeface="Calibri"/>
                <a:cs typeface="Calibri"/>
              </a:rPr>
              <a:t>Every </a:t>
            </a:r>
            <a:r>
              <a:rPr sz="3200" spc="-15" dirty="0">
                <a:latin typeface="Calibri"/>
                <a:cs typeface="Calibri"/>
              </a:rPr>
              <a:t>statement </a:t>
            </a:r>
            <a:r>
              <a:rPr sz="3200" dirty="0">
                <a:latin typeface="Calibri"/>
                <a:cs typeface="Calibri"/>
              </a:rPr>
              <a:t>(Apart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25" dirty="0">
                <a:latin typeface="Calibri"/>
                <a:cs typeface="Calibri"/>
              </a:rPr>
              <a:t>few)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“;”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javascript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20" dirty="0">
                <a:latin typeface="Calibri"/>
                <a:cs typeface="Calibri"/>
              </a:rPr>
              <a:t> 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c++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otherwise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properly.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252" y="462598"/>
            <a:ext cx="2588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How</a:t>
            </a:r>
            <a:r>
              <a:rPr spc="-30" dirty="0"/>
              <a:t> </a:t>
            </a:r>
            <a:r>
              <a:rPr spc="-20" dirty="0"/>
              <a:t>to</a:t>
            </a:r>
            <a:r>
              <a:rPr spc="-40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600200"/>
            <a:ext cx="4038600" cy="4526280"/>
          </a:xfrm>
          <a:custGeom>
            <a:avLst/>
            <a:gdLst/>
            <a:ahLst/>
            <a:cxnLst/>
            <a:rect l="l" t="t" r="r" b="b"/>
            <a:pathLst>
              <a:path w="4038600" h="4526280">
                <a:moveTo>
                  <a:pt x="0" y="4526280"/>
                </a:moveTo>
                <a:lnTo>
                  <a:pt x="4038600" y="4526280"/>
                </a:lnTo>
                <a:lnTo>
                  <a:pt x="40386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2957" y="1554798"/>
            <a:ext cx="3652520" cy="313880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515620" marR="5080" indent="-515620" algn="just">
              <a:lnSpc>
                <a:spcPct val="80000"/>
              </a:lnSpc>
              <a:spcBef>
                <a:spcPts val="630"/>
              </a:spcBef>
            </a:pPr>
            <a:r>
              <a:rPr sz="2200" dirty="0">
                <a:latin typeface="Calibri"/>
                <a:cs typeface="Calibri"/>
              </a:rPr>
              <a:t>1)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between script </a:t>
            </a:r>
            <a:r>
              <a:rPr sz="2200" spc="-10" dirty="0">
                <a:latin typeface="Calibri"/>
                <a:cs typeface="Calibri"/>
              </a:rPr>
              <a:t>tag write </a:t>
            </a:r>
            <a:r>
              <a:rPr sz="2200" spc="-5" dirty="0">
                <a:latin typeface="Calibri"/>
                <a:cs typeface="Calibri"/>
              </a:rPr>
              <a:t> document.write(“This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javascript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program”)</a:t>
            </a:r>
            <a:endParaRPr sz="22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&lt;html&gt;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&lt;body&gt;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&lt;script&gt;</a:t>
            </a:r>
            <a:endParaRPr sz="16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spc="-10" dirty="0">
                <a:latin typeface="Calibri"/>
                <a:cs typeface="Calibri"/>
              </a:rPr>
              <a:t>document.write("This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Javascript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720"/>
              </a:lnSpc>
            </a:pPr>
            <a:r>
              <a:rPr sz="1600" spc="-10" dirty="0">
                <a:latin typeface="Calibri"/>
                <a:cs typeface="Calibri"/>
              </a:rPr>
              <a:t>program");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957" y="4911726"/>
            <a:ext cx="74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&lt;/script&gt;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&lt;/body&gt;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958" y="5643562"/>
            <a:ext cx="675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&lt;</a:t>
            </a:r>
            <a:r>
              <a:rPr sz="1600" dirty="0">
                <a:latin typeface="Calibri"/>
                <a:cs typeface="Calibri"/>
              </a:rPr>
              <a:t>/</a:t>
            </a:r>
            <a:r>
              <a:rPr sz="1600" spc="-20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tm</a:t>
            </a:r>
            <a:r>
              <a:rPr sz="1600" spc="-10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&gt;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125" y="3397317"/>
            <a:ext cx="2666583" cy="1715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93840" y="4724400"/>
            <a:ext cx="3200400" cy="1140696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 marR="335915">
              <a:spcBef>
                <a:spcPts val="254"/>
              </a:spcBef>
            </a:pPr>
            <a:r>
              <a:rPr spc="-15" dirty="0">
                <a:latin typeface="Calibri"/>
                <a:cs typeface="Calibri"/>
              </a:rPr>
              <a:t>Document.write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builtin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javascript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which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acts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similar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spc="-10" dirty="0">
                <a:latin typeface="Calibri"/>
                <a:cs typeface="Calibri"/>
              </a:rPr>
              <a:t>cout </a:t>
            </a:r>
            <a:r>
              <a:rPr dirty="0">
                <a:latin typeface="Calibri"/>
                <a:cs typeface="Calibri"/>
              </a:rPr>
              <a:t>in </a:t>
            </a:r>
            <a:r>
              <a:rPr spc="5" dirty="0">
                <a:latin typeface="Calibri"/>
                <a:cs typeface="Calibri"/>
              </a:rPr>
              <a:t>c++. </a:t>
            </a:r>
            <a:r>
              <a:rPr dirty="0">
                <a:latin typeface="Calibri"/>
                <a:cs typeface="Calibri"/>
              </a:rPr>
              <a:t>It </a:t>
            </a:r>
            <a:r>
              <a:rPr spc="-10" dirty="0">
                <a:latin typeface="Calibri"/>
                <a:cs typeface="Calibri"/>
              </a:rPr>
              <a:t>prints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html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30" y="462598"/>
            <a:ext cx="4493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Output</a:t>
            </a:r>
            <a:r>
              <a:rPr spc="-60" dirty="0"/>
              <a:t> </a:t>
            </a:r>
            <a:r>
              <a:rPr spc="-5" dirty="0"/>
              <a:t>using</a:t>
            </a:r>
            <a:r>
              <a:rPr spc="-25" dirty="0"/>
              <a:t> </a:t>
            </a:r>
            <a:r>
              <a:rPr spc="-5" dirty="0"/>
              <a:t>alert()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600200"/>
            <a:ext cx="4038600" cy="425244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91440">
              <a:spcBef>
                <a:spcPts val="1100"/>
              </a:spcBef>
            </a:pPr>
            <a:r>
              <a:rPr sz="1900" spc="-5" dirty="0">
                <a:latin typeface="Calibri"/>
                <a:cs typeface="Calibri"/>
              </a:rPr>
              <a:t>&lt;html&gt;</a:t>
            </a:r>
            <a:endParaRPr sz="1900">
              <a:latin typeface="Calibri"/>
              <a:cs typeface="Calibri"/>
            </a:endParaRPr>
          </a:p>
          <a:p>
            <a:pPr marL="91440">
              <a:spcBef>
                <a:spcPts val="220"/>
              </a:spcBef>
            </a:pPr>
            <a:r>
              <a:rPr sz="1900" spc="-10" dirty="0">
                <a:latin typeface="Calibri"/>
                <a:cs typeface="Calibri"/>
              </a:rPr>
              <a:t>&lt;body&gt;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91440"/>
            <a:r>
              <a:rPr sz="1900" spc="-5" dirty="0">
                <a:latin typeface="Calibri"/>
                <a:cs typeface="Calibri"/>
              </a:rPr>
              <a:t>&lt;script&gt;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200660">
              <a:spcBef>
                <a:spcPts val="5"/>
              </a:spcBef>
            </a:pPr>
            <a:r>
              <a:rPr sz="1900" spc="-5" dirty="0">
                <a:latin typeface="Calibri"/>
                <a:cs typeface="Calibri"/>
              </a:rPr>
              <a:t>alert("Hello! </a:t>
            </a:r>
            <a:r>
              <a:rPr sz="1900" dirty="0">
                <a:latin typeface="Calibri"/>
                <a:cs typeface="Calibri"/>
              </a:rPr>
              <a:t>I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am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alert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box!");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91440"/>
            <a:r>
              <a:rPr sz="1900" spc="-10" dirty="0">
                <a:latin typeface="Calibri"/>
                <a:cs typeface="Calibri"/>
              </a:rPr>
              <a:t>&lt;/script&gt;</a:t>
            </a:r>
            <a:endParaRPr sz="19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91440"/>
            <a:r>
              <a:rPr sz="1900" spc="-5" dirty="0">
                <a:latin typeface="Calibri"/>
                <a:cs typeface="Calibri"/>
              </a:rPr>
              <a:t>&lt;/body&gt;</a:t>
            </a:r>
            <a:endParaRPr sz="1900">
              <a:latin typeface="Calibri"/>
              <a:cs typeface="Calibri"/>
            </a:endParaRPr>
          </a:p>
          <a:p>
            <a:pPr marL="91440">
              <a:spcBef>
                <a:spcPts val="220"/>
              </a:spcBef>
            </a:pPr>
            <a:r>
              <a:rPr sz="1900" spc="-5" dirty="0">
                <a:latin typeface="Calibri"/>
                <a:cs typeface="Calibri"/>
              </a:rPr>
              <a:t>&lt;/html&gt;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12" y="2151874"/>
            <a:ext cx="4163577" cy="18730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5600" y="4419601"/>
            <a:ext cx="3200400" cy="141769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 marR="100965">
              <a:spcBef>
                <a:spcPts val="254"/>
              </a:spcBef>
            </a:pPr>
            <a:r>
              <a:rPr spc="-5" dirty="0">
                <a:latin typeface="Calibri"/>
                <a:cs typeface="Calibri"/>
              </a:rPr>
              <a:t>alert()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builtin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javascript </a:t>
            </a:r>
            <a:r>
              <a:rPr spc="-5" dirty="0">
                <a:latin typeface="Calibri"/>
                <a:cs typeface="Calibri"/>
              </a:rPr>
              <a:t> function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which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outputs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form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popup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message.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commonly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for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alert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messages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 </a:t>
            </a:r>
            <a:r>
              <a:rPr spc="-20" dirty="0">
                <a:latin typeface="Calibri"/>
                <a:cs typeface="Calibri"/>
              </a:rPr>
              <a:t>for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debug </a:t>
            </a:r>
            <a:r>
              <a:rPr spc="-10" dirty="0">
                <a:latin typeface="Calibri"/>
                <a:cs typeface="Calibri"/>
              </a:rPr>
              <a:t>purposes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272" y="462598"/>
            <a:ext cx="7073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Output</a:t>
            </a:r>
            <a:r>
              <a:rPr spc="-50" dirty="0"/>
              <a:t> </a:t>
            </a:r>
            <a:r>
              <a:rPr spc="-5" dirty="0"/>
              <a:t>using</a:t>
            </a:r>
            <a:r>
              <a:rPr spc="25" dirty="0"/>
              <a:t> </a:t>
            </a:r>
            <a:r>
              <a:rPr spc="-15" dirty="0"/>
              <a:t>document.write()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600200"/>
            <a:ext cx="4038600" cy="44383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/>
              <a:t>DOCTYPE html&gt; 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&lt;/head&gt;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   &lt;h1&gt;Hi how You &lt;/h1&gt;</a:t>
            </a:r>
          </a:p>
          <a:p>
            <a:r>
              <a:rPr lang="en-US" dirty="0"/>
              <a:t>&lt;p&gt; hello 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("This is my first  </a:t>
            </a:r>
            <a:r>
              <a:rPr lang="en-US" dirty="0" err="1"/>
              <a:t>Javascript</a:t>
            </a:r>
            <a:r>
              <a:rPr lang="en-US" dirty="0"/>
              <a:t> program</a:t>
            </a:r>
            <a:r>
              <a:rPr lang="en-US" dirty="0" smtClean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&lt;/script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2667372" cy="1428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073" y="190817"/>
            <a:ext cx="798575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2235">
              <a:spcBef>
                <a:spcPts val="100"/>
              </a:spcBef>
            </a:pPr>
            <a:r>
              <a:rPr sz="4000" spc="-5" dirty="0"/>
              <a:t>Output using </a:t>
            </a:r>
            <a:r>
              <a:rPr sz="4000" dirty="0"/>
              <a:t> </a:t>
            </a:r>
            <a:r>
              <a:rPr sz="4000" spc="-10" dirty="0"/>
              <a:t>document.getelementbyid().innerhtml</a:t>
            </a:r>
            <a:endParaRPr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5334000" cy="3343275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28600" y="2895600"/>
            <a:ext cx="4945381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In this example, </a:t>
            </a:r>
            <a:r>
              <a:rPr lang="en-US" altLang="en-US" dirty="0" err="1" smtClean="0"/>
              <a:t>document.getElementById</a:t>
            </a:r>
            <a:r>
              <a:rPr lang="en-US" altLang="en-US" dirty="0"/>
              <a:t>() method is used to retrieve the &lt;h1&gt; element with the id attribute of "</a:t>
            </a:r>
            <a:r>
              <a:rPr lang="en-US" altLang="en-US" dirty="0" err="1"/>
              <a:t>myHeading</a:t>
            </a:r>
            <a:r>
              <a:rPr lang="en-US" altLang="en-US" dirty="0"/>
              <a:t>". The .</a:t>
            </a:r>
            <a:r>
              <a:rPr lang="en-US" altLang="en-US" dirty="0" err="1"/>
              <a:t>innerHTML</a:t>
            </a:r>
            <a:r>
              <a:rPr lang="en-US" altLang="en-US" dirty="0"/>
              <a:t> property is then used to set the content of the element to "Welcome to my website!".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604" y="462598"/>
            <a:ext cx="2785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Basic</a:t>
            </a:r>
            <a:r>
              <a:rPr spc="-50"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57" y="1615757"/>
            <a:ext cx="3710304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7965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Every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if,else,while,switch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dirty="0">
                <a:latin typeface="Calibri"/>
                <a:cs typeface="Calibri"/>
              </a:rPr>
              <a:t>end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semicolon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“;”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don’t mention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types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variables </a:t>
            </a:r>
            <a:r>
              <a:rPr sz="2200" dirty="0">
                <a:latin typeface="Calibri"/>
                <a:cs typeface="Calibri"/>
              </a:rPr>
              <a:t>i.e if </a:t>
            </a:r>
            <a:r>
              <a:rPr sz="2200" spc="-10" dirty="0">
                <a:latin typeface="Calibri"/>
                <a:cs typeface="Calibri"/>
              </a:rPr>
              <a:t>you want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declare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x 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simple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way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x=0;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257" y="4098226"/>
            <a:ext cx="164846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var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80" dirty="0">
                <a:latin typeface="Calibri"/>
                <a:cs typeface="Calibri"/>
              </a:rPr>
              <a:t>y,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z;</a:t>
            </a:r>
            <a:endParaRPr sz="2200">
              <a:latin typeface="Calibri"/>
              <a:cs typeface="Calibri"/>
            </a:endParaRPr>
          </a:p>
          <a:p>
            <a:pPr marL="354965"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5;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6;</a:t>
            </a:r>
            <a:endParaRPr sz="2200">
              <a:latin typeface="Calibri"/>
              <a:cs typeface="Calibri"/>
            </a:endParaRPr>
          </a:p>
          <a:p>
            <a:pPr marL="354965" marR="320040"/>
            <a:r>
              <a:rPr sz="2200" dirty="0">
                <a:latin typeface="Calibri"/>
                <a:cs typeface="Calibri"/>
              </a:rPr>
              <a:t>z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715" y="4098226"/>
            <a:ext cx="1945639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//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Declaration</a:t>
            </a:r>
            <a:endParaRPr sz="2200">
              <a:latin typeface="Calibri"/>
              <a:cs typeface="Calibri"/>
            </a:endParaRPr>
          </a:p>
          <a:p>
            <a:pPr marL="132080"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//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Assign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12700"/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210" y="1580516"/>
            <a:ext cx="251904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&lt;!DOCTYPE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html&gt;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&lt;html&gt;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&lt;body&gt;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&lt;h2&gt;JavaScript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Syntax&lt;/h2&gt;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&lt;script&gt;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2210" y="2952751"/>
            <a:ext cx="1029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00" dirty="0">
                <a:latin typeface="Calibri"/>
                <a:cs typeface="Calibri"/>
              </a:rPr>
              <a:t>y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1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;</a:t>
            </a: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x=0;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y=12;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Calibri"/>
                <a:cs typeface="Calibri"/>
              </a:rPr>
              <a:t>z=15;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209" y="4096005"/>
            <a:ext cx="31648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var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result=x+y*z;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document.write("Result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X+Y*Z:");</a:t>
            </a:r>
            <a:endParaRPr sz="1500" dirty="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document.write(result);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2210" y="5010467"/>
            <a:ext cx="10560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&lt;/script&gt;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210" y="5468302"/>
            <a:ext cx="101726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&lt;</a:t>
            </a:r>
            <a:r>
              <a:rPr sz="1500" spc="-5" dirty="0">
                <a:latin typeface="Calibri"/>
                <a:cs typeface="Calibri"/>
              </a:rPr>
              <a:t>/</a:t>
            </a:r>
            <a:r>
              <a:rPr sz="1500" spc="-10" dirty="0">
                <a:latin typeface="Calibri"/>
                <a:cs typeface="Calibri"/>
              </a:rPr>
              <a:t>b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y&gt;</a:t>
            </a: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10" dirty="0">
                <a:latin typeface="Calibri"/>
                <a:cs typeface="Calibri"/>
              </a:rPr>
              <a:t>&lt;/html&gt;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246" y="5862112"/>
            <a:ext cx="2239404" cy="666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1221</Words>
  <Application>Microsoft Office PowerPoint</Application>
  <PresentationFormat>Widescreen</PresentationFormat>
  <Paragraphs>191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Calibri</vt:lpstr>
      <vt:lpstr>Times New Roman</vt:lpstr>
      <vt:lpstr>Office Theme</vt:lpstr>
      <vt:lpstr>Javascript</vt:lpstr>
      <vt:lpstr>Table of Contents</vt:lpstr>
      <vt:lpstr>Introduction</vt:lpstr>
      <vt:lpstr>How to use</vt:lpstr>
      <vt:lpstr>How to use</vt:lpstr>
      <vt:lpstr>Output using alert()</vt:lpstr>
      <vt:lpstr>Output using document.write()</vt:lpstr>
      <vt:lpstr>Output using  document.getelementbyid().innerhtml</vt:lpstr>
      <vt:lpstr>Basic Syntax</vt:lpstr>
      <vt:lpstr>Operators</vt:lpstr>
      <vt:lpstr>Operators</vt:lpstr>
      <vt:lpstr>Operators</vt:lpstr>
      <vt:lpstr>Operators</vt:lpstr>
      <vt:lpstr>Data Types</vt:lpstr>
      <vt:lpstr>Data Types</vt:lpstr>
      <vt:lpstr>Data Types</vt:lpstr>
      <vt:lpstr>Data Types</vt:lpstr>
      <vt:lpstr>Data Types</vt:lpstr>
      <vt:lpstr>Data Types (Strings)</vt:lpstr>
      <vt:lpstr>Arrays</vt:lpstr>
      <vt:lpstr>If condition</vt:lpstr>
      <vt:lpstr>If else condition</vt:lpstr>
      <vt:lpstr>Mutiple If else condition</vt:lpstr>
      <vt:lpstr>Example Multiple if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 in CSS</dc:title>
  <dc:creator>Umer Iqbal</dc:creator>
  <cp:lastModifiedBy>hp</cp:lastModifiedBy>
  <cp:revision>23</cp:revision>
  <dcterms:created xsi:type="dcterms:W3CDTF">2022-03-28T18:18:07Z</dcterms:created>
  <dcterms:modified xsi:type="dcterms:W3CDTF">2023-10-19T04:10:10Z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2022-03-28T00:00:00Z</vt:filetime>
  </property>
</Properties>
</file>